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20" r:id="rId2"/>
    <p:sldMasterId id="2147483737" r:id="rId3"/>
  </p:sldMasterIdLst>
  <p:notesMasterIdLst>
    <p:notesMasterId r:id="rId36"/>
  </p:notesMasterIdLst>
  <p:sldIdLst>
    <p:sldId id="257" r:id="rId4"/>
    <p:sldId id="373" r:id="rId5"/>
    <p:sldId id="406" r:id="rId6"/>
    <p:sldId id="394" r:id="rId7"/>
    <p:sldId id="395" r:id="rId8"/>
    <p:sldId id="261" r:id="rId9"/>
    <p:sldId id="407" r:id="rId10"/>
    <p:sldId id="408" r:id="rId11"/>
    <p:sldId id="409" r:id="rId12"/>
    <p:sldId id="378" r:id="rId13"/>
    <p:sldId id="410" r:id="rId14"/>
    <p:sldId id="411" r:id="rId15"/>
    <p:sldId id="419" r:id="rId16"/>
    <p:sldId id="412" r:id="rId17"/>
    <p:sldId id="445" r:id="rId18"/>
    <p:sldId id="428" r:id="rId19"/>
    <p:sldId id="429" r:id="rId20"/>
    <p:sldId id="430" r:id="rId21"/>
    <p:sldId id="431" r:id="rId22"/>
    <p:sldId id="432" r:id="rId23"/>
    <p:sldId id="433" r:id="rId24"/>
    <p:sldId id="434" r:id="rId25"/>
    <p:sldId id="435" r:id="rId26"/>
    <p:sldId id="427" r:id="rId27"/>
    <p:sldId id="267" r:id="rId28"/>
    <p:sldId id="389" r:id="rId29"/>
    <p:sldId id="390" r:id="rId30"/>
    <p:sldId id="443" r:id="rId31"/>
    <p:sldId id="444" r:id="rId32"/>
    <p:sldId id="289" r:id="rId33"/>
    <p:sldId id="392" r:id="rId34"/>
    <p:sldId id="440" r:id="rId35"/>
  </p:sldIdLst>
  <p:sldSz cx="9144000" cy="5143500" type="screen16x9"/>
  <p:notesSz cx="6858000" cy="9144000"/>
  <p:embeddedFontLst>
    <p:embeddedFont>
      <p:font typeface="Hammersmith One" panose="020B0604020202020204" charset="0"/>
      <p:regular r:id="rId37"/>
    </p:embeddedFont>
    <p:embeddedFont>
      <p:font typeface="Cambria" panose="02040503050406030204"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198B335-B23F-4FE6-8900-F223794A8A69}">
          <p14:sldIdLst>
            <p14:sldId id="257"/>
            <p14:sldId id="373"/>
            <p14:sldId id="406"/>
            <p14:sldId id="394"/>
            <p14:sldId id="395"/>
            <p14:sldId id="261"/>
            <p14:sldId id="407"/>
            <p14:sldId id="408"/>
            <p14:sldId id="409"/>
            <p14:sldId id="378"/>
            <p14:sldId id="410"/>
            <p14:sldId id="411"/>
            <p14:sldId id="419"/>
            <p14:sldId id="412"/>
            <p14:sldId id="445"/>
            <p14:sldId id="428"/>
            <p14:sldId id="429"/>
          </p14:sldIdLst>
        </p14:section>
        <p14:section name="Untitled Section" id="{5E497908-AFF2-4719-8195-4612003DD7DC}">
          <p14:sldIdLst>
            <p14:sldId id="430"/>
            <p14:sldId id="431"/>
            <p14:sldId id="432"/>
            <p14:sldId id="433"/>
            <p14:sldId id="434"/>
            <p14:sldId id="435"/>
            <p14:sldId id="427"/>
            <p14:sldId id="267"/>
            <p14:sldId id="389"/>
            <p14:sldId id="390"/>
            <p14:sldId id="443"/>
            <p14:sldId id="444"/>
            <p14:sldId id="289"/>
            <p14:sldId id="392"/>
            <p14:sldId id="4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466E39-07EC-4363-BB4D-5D067EE8BB99}">
  <a:tblStyle styleId="{8E466E39-07EC-4363-BB4D-5D067EE8B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4BF035-A1AA-4A9A-B176-406CA9C5FE3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F40532B3-803A-4174-AAE9-43DA0AC57AD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FA104E0D-CDA2-4DF7-8B46-C36D7A95D9A1}"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0D0889EB-7948-4459-ADFE-B156692EA8F5}"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2ADE21EB-400B-4653-B682-72882B53AFA1}"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4" d="100"/>
          <a:sy n="94"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6793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904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616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852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c6a01074ef_0_1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c6a01074ef_0_1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99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99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0273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6a01074ef_0_18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6a01074ef_0_18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8686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c6a01074ef_0_19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c6a01074ef_0_19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7876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59905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6a01074ef_0_18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6a01074ef_0_18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535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640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7263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458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80530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2483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c72ba98ae8_1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c72ba98ae8_1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919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c72ba98ae8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c72ba98ae8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291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c6a01074ef_0_18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c6a01074ef_0_18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271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c6a01074ef_0_18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c6a01074ef_0_18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78998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69227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c72ba98ae8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c72ba98ae8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0722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c6a01074ef_0_19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c6a01074ef_0_19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008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Tree>
    <p:extLst>
      <p:ext uri="{BB962C8B-B14F-4D97-AF65-F5344CB8AC3E}">
        <p14:creationId xmlns:p14="http://schemas.microsoft.com/office/powerpoint/2010/main" val="3323256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gc6a01074ef_0_20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3" name="Google Shape;2563;gc6a01074ef_0_20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578562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gc6a01074ef_0_20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3" name="Google Shape;2563;gc6a01074ef_0_20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217586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9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2699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250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068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761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c6a01074ef_0_19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c6a01074ef_0_19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8604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87294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829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4066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3908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23038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87559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1640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748660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400970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448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92"/>
        <p:cNvGrpSpPr/>
        <p:nvPr/>
      </p:nvGrpSpPr>
      <p:grpSpPr>
        <a:xfrm>
          <a:off x="0" y="0"/>
          <a:ext cx="0" cy="0"/>
          <a:chOff x="0" y="0"/>
          <a:chExt cx="0" cy="0"/>
        </a:xfrm>
      </p:grpSpPr>
      <p:sp>
        <p:nvSpPr>
          <p:cNvPr id="693" name="Google Shape;693;p31"/>
          <p:cNvSpPr/>
          <p:nvPr/>
        </p:nvSpPr>
        <p:spPr>
          <a:xfrm rot="912733" flipH="1">
            <a:off x="-1572654" y="597947"/>
            <a:ext cx="3253667" cy="548082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 name="Google Shape;694;p31"/>
          <p:cNvSpPr/>
          <p:nvPr/>
        </p:nvSpPr>
        <p:spPr>
          <a:xfrm rot="-482288">
            <a:off x="6784912" y="-733687"/>
            <a:ext cx="3654738" cy="363958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5" name="Google Shape;695;p31"/>
          <p:cNvSpPr/>
          <p:nvPr/>
        </p:nvSpPr>
        <p:spPr>
          <a:xfrm rot="3320924">
            <a:off x="8443534" y="3822428"/>
            <a:ext cx="1269688" cy="165823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6" name="Google Shape;696;p3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54574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50600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03"/>
        <p:cNvGrpSpPr/>
        <p:nvPr/>
      </p:nvGrpSpPr>
      <p:grpSpPr>
        <a:xfrm>
          <a:off x="0" y="0"/>
          <a:ext cx="0" cy="0"/>
          <a:chOff x="0" y="0"/>
          <a:chExt cx="0" cy="0"/>
        </a:xfrm>
      </p:grpSpPr>
      <p:sp>
        <p:nvSpPr>
          <p:cNvPr id="1304" name="Google Shape;1304;p51"/>
          <p:cNvSpPr/>
          <p:nvPr/>
        </p:nvSpPr>
        <p:spPr>
          <a:xfrm rot="288619" flipH="1">
            <a:off x="-1653681" y="1325314"/>
            <a:ext cx="4829256" cy="409761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05" name="Google Shape;1305;p51"/>
          <p:cNvSpPr/>
          <p:nvPr/>
        </p:nvSpPr>
        <p:spPr>
          <a:xfrm>
            <a:off x="7777725" y="671438"/>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06" name="Google Shape;1306;p51"/>
          <p:cNvSpPr/>
          <p:nvPr/>
        </p:nvSpPr>
        <p:spPr>
          <a:xfrm rot="8226410">
            <a:off x="757957" y="-908700"/>
            <a:ext cx="1938898" cy="330571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avLst/>
              <a:gdLst/>
              <a:ahLst/>
              <a:cxnLst/>
              <a:rect l="l" t="t" r="r" b="b"/>
              <a:pathLst>
                <a:path w="2828" h="3474" extrusionOk="0">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09" name="Google Shape;1309;p51"/>
            <p:cNvSpPr/>
            <p:nvPr/>
          </p:nvSpPr>
          <p:spPr>
            <a:xfrm>
              <a:off x="5768600" y="4780750"/>
              <a:ext cx="193050" cy="209925"/>
            </a:xfrm>
            <a:custGeom>
              <a:avLst/>
              <a:gdLst/>
              <a:ahLst/>
              <a:cxnLst/>
              <a:rect l="l" t="t" r="r" b="b"/>
              <a:pathLst>
                <a:path w="7722" h="8397" extrusionOk="0">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10" name="Google Shape;1310;p51"/>
            <p:cNvSpPr/>
            <p:nvPr/>
          </p:nvSpPr>
          <p:spPr>
            <a:xfrm>
              <a:off x="5795200" y="4343050"/>
              <a:ext cx="389100" cy="516000"/>
            </a:xfrm>
            <a:custGeom>
              <a:avLst/>
              <a:gdLst/>
              <a:ahLst/>
              <a:cxnLst/>
              <a:rect l="l" t="t" r="r" b="b"/>
              <a:pathLst>
                <a:path w="15564" h="20640" extrusionOk="0">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1" name="Google Shape;1311;p51"/>
            <p:cNvSpPr/>
            <p:nvPr/>
          </p:nvSpPr>
          <p:spPr>
            <a:xfrm>
              <a:off x="6003425" y="3922575"/>
              <a:ext cx="433150" cy="579525"/>
            </a:xfrm>
            <a:custGeom>
              <a:avLst/>
              <a:gdLst/>
              <a:ahLst/>
              <a:cxnLst/>
              <a:rect l="l" t="t" r="r" b="b"/>
              <a:pathLst>
                <a:path w="17326" h="23181" extrusionOk="0">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641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015935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14065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34237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851" name="Google Shape;851;p36">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2" name="Google Shape;852;p36"/>
          <p:cNvSpPr txBox="1">
            <a:spLocks noGrp="1"/>
          </p:cNvSpPr>
          <p:nvPr>
            <p:ph type="title" idx="2" hasCustomPrompt="1"/>
          </p:nvPr>
        </p:nvSpPr>
        <p:spPr>
          <a:xfrm>
            <a:off x="2020824" y="91845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86245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1376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endParaRPr sz="1400"/>
          </a:p>
        </p:txBody>
      </p:sp>
      <p:grpSp>
        <p:nvGrpSpPr>
          <p:cNvPr id="12" name="Google Shape;12;p2"/>
          <p:cNvGrpSpPr/>
          <p:nvPr/>
        </p:nvGrpSpPr>
        <p:grpSpPr>
          <a:xfrm>
            <a:off x="6412579"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48" name="Google Shape;48;p2"/>
          <p:cNvSpPr/>
          <p:nvPr/>
        </p:nvSpPr>
        <p:spPr>
          <a:xfrm>
            <a:off x="-125" y="4599426"/>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41654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79" y="2383696"/>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3" name="Google Shape;93;p4"/>
          <p:cNvSpPr/>
          <p:nvPr/>
        </p:nvSpPr>
        <p:spPr>
          <a:xfrm>
            <a:off x="8139626" y="1901676"/>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Clr>
                <a:schemeClr val="accent1"/>
              </a:buClr>
              <a:buSzPts val="1200"/>
              <a:buAutoNum type="arabicPeriod"/>
              <a:defRPr sz="1200"/>
            </a:lvl1pPr>
            <a:lvl2pPr marL="914378" lvl="1" indent="-304793">
              <a:spcBef>
                <a:spcPts val="0"/>
              </a:spcBef>
              <a:spcAft>
                <a:spcPts val="0"/>
              </a:spcAft>
              <a:buClr>
                <a:srgbClr val="434343"/>
              </a:buClr>
              <a:buSzPts val="1200"/>
              <a:buFont typeface="Roboto Condensed Light"/>
              <a:buAutoNum type="alphaLcPeriod"/>
              <a:defRPr/>
            </a:lvl2pPr>
            <a:lvl3pPr marL="1371566" lvl="2" indent="-304793">
              <a:spcBef>
                <a:spcPts val="0"/>
              </a:spcBef>
              <a:spcAft>
                <a:spcPts val="0"/>
              </a:spcAft>
              <a:buClr>
                <a:srgbClr val="434343"/>
              </a:buClr>
              <a:buSzPts val="1200"/>
              <a:buFont typeface="Roboto Condensed Light"/>
              <a:buAutoNum type="romanLcPeriod"/>
              <a:defRPr/>
            </a:lvl3pPr>
            <a:lvl4pPr marL="1828754" lvl="3" indent="-304793">
              <a:spcBef>
                <a:spcPts val="0"/>
              </a:spcBef>
              <a:spcAft>
                <a:spcPts val="0"/>
              </a:spcAft>
              <a:buClr>
                <a:srgbClr val="434343"/>
              </a:buClr>
              <a:buSzPts val="1200"/>
              <a:buFont typeface="Roboto Condensed Light"/>
              <a:buAutoNum type="arabicPeriod"/>
              <a:defRPr/>
            </a:lvl4pPr>
            <a:lvl5pPr marL="2285943" lvl="4" indent="-304793">
              <a:spcBef>
                <a:spcPts val="0"/>
              </a:spcBef>
              <a:spcAft>
                <a:spcPts val="0"/>
              </a:spcAft>
              <a:buClr>
                <a:srgbClr val="434343"/>
              </a:buClr>
              <a:buSzPts val="1200"/>
              <a:buFont typeface="Roboto Condensed Light"/>
              <a:buAutoNum type="alphaLcPeriod"/>
              <a:defRPr/>
            </a:lvl5pPr>
            <a:lvl6pPr marL="2743132" lvl="5" indent="-304793">
              <a:spcBef>
                <a:spcPts val="0"/>
              </a:spcBef>
              <a:spcAft>
                <a:spcPts val="0"/>
              </a:spcAft>
              <a:buClr>
                <a:srgbClr val="434343"/>
              </a:buClr>
              <a:buSzPts val="1200"/>
              <a:buFont typeface="Roboto Condensed Light"/>
              <a:buAutoNum type="romanLcPeriod"/>
              <a:defRPr/>
            </a:lvl6pPr>
            <a:lvl7pPr marL="3200320" lvl="6" indent="-304793">
              <a:spcBef>
                <a:spcPts val="0"/>
              </a:spcBef>
              <a:spcAft>
                <a:spcPts val="0"/>
              </a:spcAft>
              <a:buClr>
                <a:srgbClr val="434343"/>
              </a:buClr>
              <a:buSzPts val="1200"/>
              <a:buFont typeface="Roboto Condensed Light"/>
              <a:buAutoNum type="arabicPeriod"/>
              <a:defRPr/>
            </a:lvl7pPr>
            <a:lvl8pPr marL="3657509" lvl="7" indent="-304793">
              <a:spcBef>
                <a:spcPts val="0"/>
              </a:spcBef>
              <a:spcAft>
                <a:spcPts val="0"/>
              </a:spcAft>
              <a:buClr>
                <a:srgbClr val="434343"/>
              </a:buClr>
              <a:buSzPts val="1200"/>
              <a:buFont typeface="Roboto Condensed Light"/>
              <a:buAutoNum type="alphaLcPeriod"/>
              <a:defRPr/>
            </a:lvl8pPr>
            <a:lvl9pPr marL="4114697" lvl="8" indent="-304793">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44412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03735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189" lvl="0" indent="-342892">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378" lvl="1" indent="-317492">
              <a:spcBef>
                <a:spcPts val="0"/>
              </a:spcBef>
              <a:spcAft>
                <a:spcPts val="0"/>
              </a:spcAft>
              <a:buClr>
                <a:schemeClr val="accent1"/>
              </a:buClr>
              <a:buSzPts val="1400"/>
              <a:buFont typeface="Hammersmith One"/>
              <a:buAutoNum type="alphaLcPeriod"/>
              <a:defRPr sz="1600"/>
            </a:lvl2pPr>
            <a:lvl3pPr marL="1371566" lvl="2" indent="-317492">
              <a:spcBef>
                <a:spcPts val="0"/>
              </a:spcBef>
              <a:spcAft>
                <a:spcPts val="0"/>
              </a:spcAft>
              <a:buClr>
                <a:srgbClr val="FEDD4F"/>
              </a:buClr>
              <a:buSzPts val="1400"/>
              <a:buFont typeface="Hammersmith One"/>
              <a:buAutoNum type="romanLcPeriod"/>
              <a:defRPr sz="1200"/>
            </a:lvl3pPr>
            <a:lvl4pPr marL="1828754" lvl="3" indent="-317492">
              <a:spcBef>
                <a:spcPts val="0"/>
              </a:spcBef>
              <a:spcAft>
                <a:spcPts val="0"/>
              </a:spcAft>
              <a:buClr>
                <a:srgbClr val="FEDD4F"/>
              </a:buClr>
              <a:buSzPts val="1400"/>
              <a:buFont typeface="Hammersmith One"/>
              <a:buAutoNum type="arabicPeriod"/>
              <a:defRPr sz="1200"/>
            </a:lvl4pPr>
            <a:lvl5pPr marL="2285943" lvl="4" indent="-317492">
              <a:spcBef>
                <a:spcPts val="0"/>
              </a:spcBef>
              <a:spcAft>
                <a:spcPts val="0"/>
              </a:spcAft>
              <a:buClr>
                <a:srgbClr val="FEDD4F"/>
              </a:buClr>
              <a:buSzPts val="1400"/>
              <a:buFont typeface="Hammersmith One"/>
              <a:buAutoNum type="alphaLcPeriod"/>
              <a:defRPr sz="1200"/>
            </a:lvl5pPr>
            <a:lvl6pPr marL="2743132" lvl="5" indent="-317492">
              <a:spcBef>
                <a:spcPts val="0"/>
              </a:spcBef>
              <a:spcAft>
                <a:spcPts val="0"/>
              </a:spcAft>
              <a:buClr>
                <a:srgbClr val="FEDD4F"/>
              </a:buClr>
              <a:buSzPts val="1400"/>
              <a:buFont typeface="Hammersmith One"/>
              <a:buAutoNum type="romanLcPeriod"/>
              <a:defRPr sz="1200"/>
            </a:lvl6pPr>
            <a:lvl7pPr marL="3200320" lvl="6" indent="-317492">
              <a:spcBef>
                <a:spcPts val="0"/>
              </a:spcBef>
              <a:spcAft>
                <a:spcPts val="0"/>
              </a:spcAft>
              <a:buClr>
                <a:srgbClr val="FEDD4F"/>
              </a:buClr>
              <a:buSzPts val="1400"/>
              <a:buFont typeface="Hammersmith One"/>
              <a:buAutoNum type="arabicPeriod"/>
              <a:defRPr sz="1200"/>
            </a:lvl7pPr>
            <a:lvl8pPr marL="3657509" lvl="7" indent="-317492">
              <a:spcBef>
                <a:spcPts val="0"/>
              </a:spcBef>
              <a:spcAft>
                <a:spcPts val="0"/>
              </a:spcAft>
              <a:buClr>
                <a:srgbClr val="FEDD4F"/>
              </a:buClr>
              <a:buSzPts val="1400"/>
              <a:buFont typeface="Hammersmith One"/>
              <a:buAutoNum type="alphaLcPeriod"/>
              <a:defRPr sz="1200"/>
            </a:lvl8pPr>
            <a:lvl9pPr marL="4114697" lvl="8" indent="-317492">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sz="1400"/>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147" name="Google Shape;147;p7"/>
          <p:cNvSpPr/>
          <p:nvPr/>
        </p:nvSpPr>
        <p:spPr>
          <a:xfrm flipH="1">
            <a:off x="-817503" y="2575151"/>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1890834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6" y="799201"/>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7" name="Google Shape;157;p9"/>
          <p:cNvSpPr/>
          <p:nvPr/>
        </p:nvSpPr>
        <p:spPr>
          <a:xfrm>
            <a:off x="6926301"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8" name="Google Shape;158;p9"/>
          <p:cNvSpPr/>
          <p:nvPr/>
        </p:nvSpPr>
        <p:spPr>
          <a:xfrm>
            <a:off x="112701" y="3113039"/>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51821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5" y="-167220"/>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36" name="Google Shape;636;p26"/>
          <p:cNvSpPr/>
          <p:nvPr/>
        </p:nvSpPr>
        <p:spPr>
          <a:xfrm>
            <a:off x="8042975" y="3533676"/>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719156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7" y="1159769"/>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40" name="Google Shape;640;p27"/>
          <p:cNvSpPr/>
          <p:nvPr/>
        </p:nvSpPr>
        <p:spPr>
          <a:xfrm rot="3781174">
            <a:off x="-1644518"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sz="1400"/>
          </a:p>
        </p:txBody>
      </p:sp>
      <p:grpSp>
        <p:nvGrpSpPr>
          <p:cNvPr id="641" name="Google Shape;641;p27"/>
          <p:cNvGrpSpPr/>
          <p:nvPr/>
        </p:nvGrpSpPr>
        <p:grpSpPr>
          <a:xfrm rot="10800000" flipH="1">
            <a:off x="566192" y="1712533"/>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77018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2"/>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684" name="Google Shape;684;p29"/>
          <p:cNvSpPr/>
          <p:nvPr/>
        </p:nvSpPr>
        <p:spPr>
          <a:xfrm rot="-2262480" flipH="1">
            <a:off x="5470610" y="3669963"/>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7"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681174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6" y="-80448"/>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1252" name="Google Shape;1252;p49"/>
          <p:cNvSpPr/>
          <p:nvPr/>
        </p:nvSpPr>
        <p:spPr>
          <a:xfrm rot="-3415034" flipH="1">
            <a:off x="5349942" y="647073"/>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254" name="Google Shape;1254;p49"/>
          <p:cNvSpPr/>
          <p:nvPr/>
        </p:nvSpPr>
        <p:spPr>
          <a:xfrm>
            <a:off x="-767474" y="502201"/>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37717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sz="1400"/>
          </a:p>
        </p:txBody>
      </p:sp>
      <p:grpSp>
        <p:nvGrpSpPr>
          <p:cNvPr id="53" name="Google Shape;53;p3"/>
          <p:cNvGrpSpPr/>
          <p:nvPr/>
        </p:nvGrpSpPr>
        <p:grpSpPr>
          <a:xfrm>
            <a:off x="6352644" y="607782"/>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7" name="Google Shape;87;p3"/>
          <p:cNvSpPr/>
          <p:nvPr/>
        </p:nvSpPr>
        <p:spPr>
          <a:xfrm rot="8100000">
            <a:off x="402125" y="-935266"/>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8" name="Google Shape;88;p3"/>
          <p:cNvSpPr/>
          <p:nvPr/>
        </p:nvSpPr>
        <p:spPr>
          <a:xfrm>
            <a:off x="641526" y="2945027"/>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476520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6997416" y="2824326"/>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2" name="Google Shape;742;p34"/>
          <p:cNvSpPr/>
          <p:nvPr/>
        </p:nvSpPr>
        <p:spPr>
          <a:xfrm rot="1855510">
            <a:off x="2523490" y="193757"/>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endParaRPr sz="1400"/>
          </a:p>
        </p:txBody>
      </p:sp>
      <p:grpSp>
        <p:nvGrpSpPr>
          <p:cNvPr id="744" name="Google Shape;744;p34"/>
          <p:cNvGrpSpPr/>
          <p:nvPr/>
        </p:nvGrpSpPr>
        <p:grpSpPr>
          <a:xfrm rot="10800000" flipH="1">
            <a:off x="955517" y="2266846"/>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779" name="Google Shape;779;p34"/>
          <p:cNvSpPr/>
          <p:nvPr/>
        </p:nvSpPr>
        <p:spPr>
          <a:xfrm rot="-7977683">
            <a:off x="6033950" y="548626"/>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736265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5"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85" name="Google Shape;785;p35"/>
          <p:cNvSpPr/>
          <p:nvPr/>
        </p:nvSpPr>
        <p:spPr>
          <a:xfrm rot="-8533595">
            <a:off x="7105388" y="-706574"/>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6" name="Google Shape;786;p35"/>
          <p:cNvSpPr/>
          <p:nvPr/>
        </p:nvSpPr>
        <p:spPr>
          <a:xfrm>
            <a:off x="6970750" y="2154715"/>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grpSp>
        <p:nvGrpSpPr>
          <p:cNvPr id="787" name="Google Shape;787;p35"/>
          <p:cNvGrpSpPr/>
          <p:nvPr/>
        </p:nvGrpSpPr>
        <p:grpSpPr>
          <a:xfrm>
            <a:off x="6247704" y="2777003"/>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73032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7" y="308998"/>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5" name="Google Shape;235;p14"/>
          <p:cNvSpPr/>
          <p:nvPr/>
        </p:nvSpPr>
        <p:spPr>
          <a:xfrm rot="1848056">
            <a:off x="2372175" y="2639562"/>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nvGrpSpPr>
          <p:cNvPr id="236" name="Google Shape;236;p14"/>
          <p:cNvGrpSpPr/>
          <p:nvPr/>
        </p:nvGrpSpPr>
        <p:grpSpPr>
          <a:xfrm>
            <a:off x="-228594" y="-80448"/>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261" name="Google Shape;261;p14"/>
          <p:cNvSpPr/>
          <p:nvPr/>
        </p:nvSpPr>
        <p:spPr>
          <a:xfrm rot="-7977677">
            <a:off x="1649746" y="498157"/>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62" name="Google Shape;262;p14"/>
          <p:cNvSpPr/>
          <p:nvPr/>
        </p:nvSpPr>
        <p:spPr>
          <a:xfrm>
            <a:off x="7092213" y="3598578"/>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76438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6">
  <p:cSld name="CUSTOM_18">
    <p:spTree>
      <p:nvGrpSpPr>
        <p:cNvPr id="1" name="Shape 692"/>
        <p:cNvGrpSpPr/>
        <p:nvPr/>
      </p:nvGrpSpPr>
      <p:grpSpPr>
        <a:xfrm>
          <a:off x="0" y="0"/>
          <a:ext cx="0" cy="0"/>
          <a:chOff x="0" y="0"/>
          <a:chExt cx="0" cy="0"/>
        </a:xfrm>
      </p:grpSpPr>
      <p:sp>
        <p:nvSpPr>
          <p:cNvPr id="693" name="Google Shape;693;p31"/>
          <p:cNvSpPr/>
          <p:nvPr/>
        </p:nvSpPr>
        <p:spPr>
          <a:xfrm rot="912733" flipH="1">
            <a:off x="-1572654" y="597947"/>
            <a:ext cx="3253667" cy="548082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rot="-482288">
            <a:off x="6784912" y="-733687"/>
            <a:ext cx="3654738" cy="363958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rot="3320924">
            <a:off x="8443534" y="3822428"/>
            <a:ext cx="1269688" cy="165823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65" r:id="rId4"/>
    <p:sldLayoutId id="2147483672" r:id="rId5"/>
    <p:sldLayoutId id="2147483673" r:id="rId6"/>
    <p:sldLayoutId id="2147483675" r:id="rId7"/>
    <p:sldLayoutId id="2147483677" r:id="rId8"/>
    <p:sldLayoutId id="2147483695" r:id="rId9"/>
    <p:sldLayoutId id="2147483702"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2991691890"/>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983106936"/>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2.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4.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6.svg"/><Relationship Id="rId12" Type="http://schemas.openxmlformats.org/officeDocument/2006/relationships/image" Target="../media/image34.svg"/><Relationship Id="rId2" Type="http://schemas.openxmlformats.org/officeDocument/2006/relationships/image" Target="../media/image22.png"/><Relationship Id="rId1" Type="http://schemas.openxmlformats.org/officeDocument/2006/relationships/slideLayout" Target="../slideLayouts/slideLayout30.xml"/><Relationship Id="rId11" Type="http://schemas.openxmlformats.org/officeDocument/2006/relationships/image" Target="../media/image25.png"/><Relationship Id="rId10" Type="http://schemas.openxmlformats.org/officeDocument/2006/relationships/image" Target="../media/image41.svg"/></Relationships>
</file>

<file path=ppt/slides/_rels/slide16.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11"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0.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4" name="Google Shape;95;p1"/>
          <p:cNvSpPr txBox="1"/>
          <p:nvPr/>
        </p:nvSpPr>
        <p:spPr>
          <a:xfrm>
            <a:off x="786748" y="340170"/>
            <a:ext cx="4784849" cy="1315715"/>
          </a:xfrm>
          <a:prstGeom prst="rect">
            <a:avLst/>
          </a:prstGeom>
          <a:noFill/>
          <a:ln>
            <a:noFill/>
          </a:ln>
        </p:spPr>
        <p:txBody>
          <a:bodyPr spcFirstLastPara="1" wrap="square" lIns="68569" tIns="34275" rIns="68569" bIns="34275" anchor="t" anchorCtr="0">
            <a:spAutoFit/>
          </a:bodyPr>
          <a:lstStyle/>
          <a:p>
            <a:pPr algn="just"/>
            <a:r>
              <a:rPr lang="en-US" sz="2700" dirty="0" err="1">
                <a:latin typeface="Times New Roman" panose="02020603050405020304" pitchFamily="18" charset="0"/>
                <a:ea typeface="Cambria"/>
                <a:cs typeface="Times New Roman" panose="02020603050405020304" pitchFamily="18" charset="0"/>
                <a:sym typeface="Cambria"/>
              </a:rPr>
              <a:t>Vì</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sao</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khách</a:t>
            </a:r>
            <a:r>
              <a:rPr lang="en-US" sz="2700" dirty="0">
                <a:latin typeface="Times New Roman" panose="02020603050405020304" pitchFamily="18" charset="0"/>
                <a:ea typeface="Cambria"/>
                <a:cs typeface="Times New Roman" panose="02020603050405020304" pitchFamily="18" charset="0"/>
                <a:sym typeface="Cambria"/>
              </a:rPr>
              <a:t> du </a:t>
            </a:r>
            <a:r>
              <a:rPr lang="en-US" sz="2700" dirty="0" err="1">
                <a:latin typeface="Times New Roman" panose="02020603050405020304" pitchFamily="18" charset="0"/>
                <a:ea typeface="Cambria"/>
                <a:cs typeface="Times New Roman" panose="02020603050405020304" pitchFamily="18" charset="0"/>
                <a:sym typeface="Cambria"/>
              </a:rPr>
              <a:t>lịch</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thường</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chuẩn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bị</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một</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tấm</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bản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đồ</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trước</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khi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đến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một</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miền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đất</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lạ</a:t>
            </a:r>
            <a:r>
              <a:rPr lang="en-US" sz="2700" dirty="0">
                <a:latin typeface="Times New Roman" panose="02020603050405020304" pitchFamily="18" charset="0"/>
                <a:ea typeface="Cambria"/>
                <a:cs typeface="Times New Roman" panose="02020603050405020304" pitchFamily="18" charset="0"/>
                <a:sym typeface="Cambria"/>
              </a:rPr>
              <a:t>?</a:t>
            </a:r>
            <a:endParaRPr sz="2700" b="1" dirty="0">
              <a:latin typeface="Times New Roman" panose="02020603050405020304" pitchFamily="18" charset="0"/>
              <a:ea typeface="Cambria"/>
              <a:cs typeface="Times New Roman" panose="02020603050405020304" pitchFamily="18" charset="0"/>
              <a:sym typeface="Cambria"/>
            </a:endParaRPr>
          </a:p>
        </p:txBody>
      </p:sp>
      <p:sp>
        <p:nvSpPr>
          <p:cNvPr id="5" name="Google Shape;96;p1"/>
          <p:cNvSpPr txBox="1"/>
          <p:nvPr/>
        </p:nvSpPr>
        <p:spPr>
          <a:xfrm>
            <a:off x="786748" y="1942923"/>
            <a:ext cx="4784849" cy="1731213"/>
          </a:xfrm>
          <a:prstGeom prst="rect">
            <a:avLst/>
          </a:prstGeom>
          <a:noFill/>
          <a:ln>
            <a:noFill/>
          </a:ln>
        </p:spPr>
        <p:txBody>
          <a:bodyPr spcFirstLastPara="1" wrap="square" lIns="68569" tIns="34275" rIns="68569" bIns="34275" anchor="t" anchorCtr="0">
            <a:spAutoFit/>
          </a:bodyPr>
          <a:lstStyle/>
          <a:p>
            <a:pPr algn="just"/>
            <a:r>
              <a:rPr lang="en-US" sz="2700" dirty="0" err="1">
                <a:latin typeface="Times New Roman" panose="02020603050405020304" pitchFamily="18" charset="0"/>
                <a:ea typeface="Cambria"/>
                <a:cs typeface="Times New Roman" panose="02020603050405020304" pitchFamily="18" charset="0"/>
                <a:sym typeface="Cambria"/>
              </a:rPr>
              <a:t>Đến</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với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tương</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lai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mỗi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người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phải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tự</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tìm</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cho</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mình</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một</a:t>
            </a:r>
            <a:r>
              <a:rPr lang="en-US" sz="2700" dirty="0">
                <a:latin typeface="Times New Roman" panose="02020603050405020304" pitchFamily="18" charset="0"/>
                <a:ea typeface="Cambria"/>
                <a:cs typeface="Times New Roman" panose="02020603050405020304" pitchFamily="18" charset="0"/>
                <a:sym typeface="Cambria"/>
              </a:rPr>
              <a:t> “con </a:t>
            </a:r>
            <a:r>
              <a:rPr lang="en-US" sz="2700" dirty="0" err="1">
                <a:latin typeface="Times New Roman" panose="02020603050405020304" pitchFamily="18" charset="0"/>
                <a:ea typeface="Cambria"/>
                <a:cs typeface="Times New Roman" panose="02020603050405020304" pitchFamily="18" charset="0"/>
                <a:sym typeface="Cambria"/>
              </a:rPr>
              <a:t>đường</a:t>
            </a:r>
            <a:r>
              <a:rPr lang="en-US" sz="2700" dirty="0">
                <a:latin typeface="Times New Roman" panose="02020603050405020304" pitchFamily="18" charset="0"/>
                <a:ea typeface="Cambria"/>
                <a:cs typeface="Times New Roman" panose="02020603050405020304" pitchFamily="18" charset="0"/>
                <a:sym typeface="Cambria"/>
              </a:rPr>
              <a:t>” hay </a:t>
            </a:r>
            <a:r>
              <a:rPr lang="en-US" sz="2700" dirty="0" err="1">
                <a:latin typeface="Times New Roman" panose="02020603050405020304" pitchFamily="18" charset="0"/>
                <a:ea typeface="Cambria"/>
                <a:cs typeface="Times New Roman" panose="02020603050405020304" pitchFamily="18" charset="0"/>
                <a:sym typeface="Cambria"/>
              </a:rPr>
              <a:t>đã</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có</a:t>
            </a:r>
            <a:r>
              <a:rPr lang="en-US" sz="2700" dirty="0">
                <a:latin typeface="Times New Roman" panose="02020603050405020304" pitchFamily="18" charset="0"/>
                <a:ea typeface="Cambria"/>
                <a:cs typeface="Times New Roman" panose="02020603050405020304" pitchFamily="18" charset="0"/>
                <a:sym typeface="Cambria"/>
              </a:rPr>
              <a:t> “con </a:t>
            </a:r>
            <a:r>
              <a:rPr lang="en-US" sz="2700" dirty="0" err="1">
                <a:latin typeface="Times New Roman" panose="02020603050405020304" pitchFamily="18" charset="0"/>
                <a:ea typeface="Cambria"/>
                <a:cs typeface="Times New Roman" panose="02020603050405020304" pitchFamily="18" charset="0"/>
                <a:sym typeface="Cambria"/>
              </a:rPr>
              <a:t>đường</a:t>
            </a:r>
            <a:r>
              <a:rPr lang="en-US" sz="2700" dirty="0">
                <a:latin typeface="Times New Roman" panose="02020603050405020304" pitchFamily="18" charset="0"/>
                <a:ea typeface="Cambria"/>
                <a:cs typeface="Times New Roman" panose="02020603050405020304" pitchFamily="18" charset="0"/>
                <a:sym typeface="Cambria"/>
              </a:rPr>
              <a:t>” do </a:t>
            </a:r>
            <a:r>
              <a:rPr lang="en-US" sz="2700" dirty="0" err="1">
                <a:latin typeface="Times New Roman" panose="02020603050405020304" pitchFamily="18" charset="0"/>
                <a:ea typeface="Cambria"/>
                <a:cs typeface="Times New Roman" panose="02020603050405020304" pitchFamily="18" charset="0"/>
                <a:sym typeface="Cambria"/>
              </a:rPr>
              <a:t>ai</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đó</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vạch</a:t>
            </a:r>
            <a:r>
              <a:rPr lang="en-US" sz="2700" dirty="0">
                <a:latin typeface="Times New Roman" panose="02020603050405020304" pitchFamily="18" charset="0"/>
                <a:ea typeface="Cambria"/>
                <a:cs typeface="Times New Roman" panose="02020603050405020304" pitchFamily="18" charset="0"/>
                <a:sym typeface="Cambria"/>
              </a:rPr>
              <a:t> </a:t>
            </a:r>
            <a:r>
              <a:rPr lang="en-US" sz="2700" dirty="0" err="1">
                <a:latin typeface="Times New Roman" panose="02020603050405020304" pitchFamily="18" charset="0"/>
                <a:ea typeface="Cambria"/>
                <a:cs typeface="Times New Roman" panose="02020603050405020304" pitchFamily="18" charset="0"/>
                <a:sym typeface="Cambria"/>
              </a:rPr>
              <a:t>sẵn</a:t>
            </a:r>
            <a:r>
              <a:rPr lang="en-US" sz="2700" dirty="0">
                <a:latin typeface="Times New Roman" panose="02020603050405020304" pitchFamily="18" charset="0"/>
                <a:ea typeface="Cambria"/>
                <a:cs typeface="Times New Roman" panose="02020603050405020304" pitchFamily="18" charset="0"/>
                <a:sym typeface="Cambria"/>
              </a:rPr>
              <a:t>? </a:t>
            </a:r>
            <a:endParaRPr sz="2700" b="1" dirty="0">
              <a:latin typeface="Times New Roman" panose="02020603050405020304" pitchFamily="18" charset="0"/>
              <a:ea typeface="Cambria"/>
              <a:cs typeface="Times New Roman" panose="02020603050405020304" pitchFamily="18" charset="0"/>
              <a:sym typeface="Cambria"/>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96181" y="1347019"/>
            <a:ext cx="3172516" cy="3904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3" name="Google Shape;2354;p117"/>
          <p:cNvSpPr/>
          <p:nvPr/>
        </p:nvSpPr>
        <p:spPr>
          <a:xfrm>
            <a:off x="6962233" y="1727686"/>
            <a:ext cx="1709597"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4" name="Google Shape;2352;p117"/>
          <p:cNvSpPr/>
          <p:nvPr/>
        </p:nvSpPr>
        <p:spPr>
          <a:xfrm>
            <a:off x="482321" y="1727686"/>
            <a:ext cx="1932659"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5" name="Google Shape;2353;p117"/>
          <p:cNvSpPr/>
          <p:nvPr/>
        </p:nvSpPr>
        <p:spPr>
          <a:xfrm>
            <a:off x="2604621" y="1727686"/>
            <a:ext cx="2252439"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6" name="Google Shape;2354;p117"/>
          <p:cNvSpPr/>
          <p:nvPr/>
        </p:nvSpPr>
        <p:spPr>
          <a:xfrm>
            <a:off x="5074724" y="1738960"/>
            <a:ext cx="1709597" cy="31156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latin typeface="Times New Roman" panose="02020603050405020304" pitchFamily="18" charset="0"/>
              <a:cs typeface="Times New Roman" panose="02020603050405020304" pitchFamily="18" charset="0"/>
            </a:endParaRPr>
          </a:p>
        </p:txBody>
      </p:sp>
      <p:sp>
        <p:nvSpPr>
          <p:cNvPr id="7" name="Google Shape;2355;p117"/>
          <p:cNvSpPr txBox="1"/>
          <p:nvPr/>
        </p:nvSpPr>
        <p:spPr>
          <a:xfrm>
            <a:off x="765343" y="1935454"/>
            <a:ext cx="1649637"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smtClean="0">
                <a:solidFill>
                  <a:schemeClr val="accent2"/>
                </a:solidFill>
                <a:latin typeface="Times New Roman" panose="02020603050405020304" pitchFamily="18" charset="0"/>
                <a:ea typeface="Hammersmith One"/>
                <a:cs typeface="Times New Roman" panose="02020603050405020304" pitchFamily="18" charset="0"/>
                <a:sym typeface="Hammersmith One"/>
              </a:rPr>
              <a:t>Phần 1</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8" name="Google Shape;2356;p117"/>
          <p:cNvSpPr txBox="1"/>
          <p:nvPr/>
        </p:nvSpPr>
        <p:spPr>
          <a:xfrm>
            <a:off x="2632644" y="1921937"/>
            <a:ext cx="2221858"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smtClean="0">
                <a:solidFill>
                  <a:schemeClr val="accent2"/>
                </a:solidFill>
                <a:latin typeface="Times New Roman" panose="02020603050405020304" pitchFamily="18" charset="0"/>
                <a:ea typeface="Hammersmith One"/>
                <a:cs typeface="Times New Roman" panose="02020603050405020304" pitchFamily="18" charset="0"/>
                <a:sym typeface="Hammersmith One"/>
              </a:rPr>
              <a:t>Phần 2</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9" name="Google Shape;2357;p117"/>
          <p:cNvSpPr txBox="1"/>
          <p:nvPr/>
        </p:nvSpPr>
        <p:spPr>
          <a:xfrm>
            <a:off x="5074724" y="1926492"/>
            <a:ext cx="1709597"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smtClean="0">
                <a:solidFill>
                  <a:schemeClr val="accent2"/>
                </a:solidFill>
                <a:latin typeface="Times New Roman" panose="02020603050405020304" pitchFamily="18" charset="0"/>
                <a:ea typeface="Hammersmith One"/>
                <a:cs typeface="Times New Roman" panose="02020603050405020304" pitchFamily="18" charset="0"/>
                <a:sym typeface="Hammersmith One"/>
              </a:rPr>
              <a:t>Phần 3</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10" name="Google Shape;2358;p117"/>
          <p:cNvSpPr txBox="1"/>
          <p:nvPr/>
        </p:nvSpPr>
        <p:spPr>
          <a:xfrm>
            <a:off x="5074724" y="3294745"/>
            <a:ext cx="1716190" cy="811204"/>
          </a:xfrm>
          <a:prstGeom prst="rect">
            <a:avLst/>
          </a:prstGeom>
          <a:noFill/>
          <a:ln>
            <a:noFill/>
          </a:ln>
        </p:spPr>
        <p:txBody>
          <a:bodyPr spcFirstLastPara="1" wrap="square" lIns="91425" tIns="91425" rIns="91425" bIns="91425" anchor="ctr" anchorCtr="0">
            <a:noAutofit/>
          </a:bodyPr>
          <a:lstStyle/>
          <a:p>
            <a:pPr marL="114300" indent="0" algn="just">
              <a:lnSpc>
                <a:spcPct val="150000"/>
              </a:lnSpc>
              <a:buNone/>
            </a:pPr>
            <a:r>
              <a:rPr lang="vi-VN" sz="1800" i="1" dirty="0" smtClean="0">
                <a:latin typeface="Times New Roman" panose="02020603050405020304" pitchFamily="18" charset="0"/>
                <a:cs typeface="Times New Roman" panose="02020603050405020304" pitchFamily="18" charset="0"/>
              </a:rPr>
              <a:t>Tiếp...ý nghĩa của cuộc sống là gì?</a:t>
            </a:r>
          </a:p>
          <a:p>
            <a:pPr marL="114300" indent="0" algn="just">
              <a:lnSpc>
                <a:spcPct val="150000"/>
              </a:lnSpc>
              <a:buNone/>
            </a:pPr>
            <a:r>
              <a:rPr lang="vi-VN" sz="1800" dirty="0" smtClean="0">
                <a:latin typeface="Times New Roman" panose="02020603050405020304" pitchFamily="18" charset="0"/>
                <a:cs typeface="Times New Roman" panose="02020603050405020304" pitchFamily="18" charset="0"/>
                <a:sym typeface="Wingdings" panose="05000000000000000000" pitchFamily="2" charset="2"/>
              </a:rPr>
              <a:t> Câu chuyện tìm kiếm tấm bản đồ của ông</a:t>
            </a:r>
            <a:endParaRPr lang="en-US" sz="1800" dirty="0">
              <a:latin typeface="Times New Roman" panose="02020603050405020304" pitchFamily="18" charset="0"/>
              <a:cs typeface="Times New Roman" panose="02020603050405020304" pitchFamily="18" charset="0"/>
            </a:endParaRPr>
          </a:p>
          <a:p>
            <a:pPr marL="114300" indent="0" algn="just">
              <a:lnSpc>
                <a:spcPct val="150000"/>
              </a:lnSpc>
              <a:buNone/>
            </a:pPr>
            <a:endParaRPr lang="en-US" sz="1800" dirty="0">
              <a:latin typeface="Times New Roman" panose="02020603050405020304" pitchFamily="18" charset="0"/>
              <a:cs typeface="Times New Roman" panose="02020603050405020304" pitchFamily="18" charset="0"/>
            </a:endParaRPr>
          </a:p>
        </p:txBody>
      </p:sp>
      <p:sp>
        <p:nvSpPr>
          <p:cNvPr id="11" name="Google Shape;2359;p117"/>
          <p:cNvSpPr txBox="1"/>
          <p:nvPr/>
        </p:nvSpPr>
        <p:spPr>
          <a:xfrm>
            <a:off x="2586300" y="3074000"/>
            <a:ext cx="2268202" cy="811204"/>
          </a:xfrm>
          <a:prstGeom prst="rect">
            <a:avLst/>
          </a:prstGeom>
          <a:noFill/>
          <a:ln>
            <a:noFill/>
          </a:ln>
        </p:spPr>
        <p:txBody>
          <a:bodyPr spcFirstLastPara="1" wrap="square" lIns="91425" tIns="91425" rIns="91425" bIns="91425" anchor="ctr" anchorCtr="0">
            <a:noAutofit/>
          </a:bodyPr>
          <a:lstStyle/>
          <a:p>
            <a:pPr marL="114300" indent="0" algn="just">
              <a:lnSpc>
                <a:spcPct val="150000"/>
              </a:lnSpc>
              <a:buNone/>
            </a:pPr>
            <a:r>
              <a:rPr lang="vi-VN" sz="1800" i="1" dirty="0" smtClean="0">
                <a:latin typeface="Times New Roman" panose="02020603050405020304" pitchFamily="18" charset="0"/>
                <a:cs typeface="Times New Roman" panose="02020603050405020304" pitchFamily="18" charset="0"/>
              </a:rPr>
              <a:t>Tiếp...chúng ta trong cuộc sống</a:t>
            </a:r>
          </a:p>
          <a:p>
            <a:pPr marL="114300" indent="0" algn="just">
              <a:lnSpc>
                <a:spcPct val="150000"/>
              </a:lnSpc>
              <a:buNone/>
            </a:pPr>
            <a:r>
              <a:rPr lang="vi-VN" sz="1800" dirty="0" smtClean="0">
                <a:latin typeface="Times New Roman" panose="02020603050405020304" pitchFamily="18" charset="0"/>
                <a:cs typeface="Times New Roman" panose="02020603050405020304" pitchFamily="18" charset="0"/>
                <a:sym typeface="Wingdings" panose="05000000000000000000" pitchFamily="2" charset="2"/>
              </a:rPr>
              <a:t> Giải thích «tấm bản đồ dẫn đường» và vai trò của nó đối với con người</a:t>
            </a:r>
            <a:endParaRPr lang="en-US" sz="1800" dirty="0">
              <a:latin typeface="Times New Roman" panose="02020603050405020304" pitchFamily="18" charset="0"/>
              <a:cs typeface="Times New Roman" panose="02020603050405020304" pitchFamily="18" charset="0"/>
            </a:endParaRPr>
          </a:p>
        </p:txBody>
      </p:sp>
      <p:sp>
        <p:nvSpPr>
          <p:cNvPr id="12" name="Google Shape;2360;p117"/>
          <p:cNvSpPr txBox="1"/>
          <p:nvPr/>
        </p:nvSpPr>
        <p:spPr>
          <a:xfrm>
            <a:off x="475728" y="3074000"/>
            <a:ext cx="1864884" cy="811204"/>
          </a:xfrm>
          <a:prstGeom prst="rect">
            <a:avLst/>
          </a:prstGeom>
          <a:noFill/>
          <a:ln>
            <a:noFill/>
          </a:ln>
        </p:spPr>
        <p:txBody>
          <a:bodyPr spcFirstLastPara="1" wrap="square" lIns="91425" tIns="91425" rIns="91425" bIns="91425" anchor="ctr" anchorCtr="0">
            <a:noAutofit/>
          </a:bodyPr>
          <a:lstStyle/>
          <a:p>
            <a:pPr marL="114300" indent="0" algn="just">
              <a:lnSpc>
                <a:spcPct val="150000"/>
              </a:lnSpc>
              <a:buNone/>
            </a:pPr>
            <a:r>
              <a:rPr lang="vi-VN" sz="1800" i="1" dirty="0" smtClean="0">
                <a:latin typeface="Times New Roman" panose="02020603050405020304" pitchFamily="18" charset="0"/>
                <a:cs typeface="Times New Roman" panose="02020603050405020304" pitchFamily="18" charset="0"/>
              </a:rPr>
              <a:t>Từ đầu... Bước vào bóng tối</a:t>
            </a:r>
          </a:p>
          <a:p>
            <a:pPr marL="114300" indent="0" algn="just">
              <a:lnSpc>
                <a:spcPct val="150000"/>
              </a:lnSpc>
              <a:buNone/>
            </a:pPr>
            <a:r>
              <a:rPr lang="vi-VN" sz="1800" dirty="0" smtClean="0">
                <a:latin typeface="Times New Roman" panose="02020603050405020304" pitchFamily="18" charset="0"/>
                <a:cs typeface="Times New Roman" panose="02020603050405020304" pitchFamily="18" charset="0"/>
                <a:sym typeface="Wingdings" panose="05000000000000000000" pitchFamily="2" charset="2"/>
              </a:rPr>
              <a:t> Kể lại một câu chuyện có tính chất ngụ ngôn</a:t>
            </a:r>
            <a:endParaRPr lang="en-US" sz="1800" dirty="0">
              <a:latin typeface="Times New Roman" panose="02020603050405020304" pitchFamily="18" charset="0"/>
              <a:cs typeface="Times New Roman" panose="02020603050405020304" pitchFamily="18" charset="0"/>
            </a:endParaRPr>
          </a:p>
        </p:txBody>
      </p:sp>
      <p:cxnSp>
        <p:nvCxnSpPr>
          <p:cNvPr id="20" name="Google Shape;2368;p117"/>
          <p:cNvCxnSpPr/>
          <p:nvPr/>
        </p:nvCxnSpPr>
        <p:spPr>
          <a:xfrm flipV="1">
            <a:off x="1635273" y="1485587"/>
            <a:ext cx="12478" cy="242100"/>
          </a:xfrm>
          <a:prstGeom prst="straightConnector1">
            <a:avLst/>
          </a:prstGeom>
          <a:noFill/>
          <a:ln w="19050" cap="flat" cmpd="sng">
            <a:solidFill>
              <a:schemeClr val="accent2"/>
            </a:solidFill>
            <a:prstDash val="solid"/>
            <a:round/>
            <a:headEnd type="none" w="med" len="med"/>
            <a:tailEnd type="none" w="med" len="med"/>
          </a:ln>
        </p:spPr>
      </p:cxnSp>
      <p:grpSp>
        <p:nvGrpSpPr>
          <p:cNvPr id="30" name="Group 29"/>
          <p:cNvGrpSpPr/>
          <p:nvPr/>
        </p:nvGrpSpPr>
        <p:grpSpPr>
          <a:xfrm>
            <a:off x="1638143" y="1485587"/>
            <a:ext cx="6175975" cy="253374"/>
            <a:chOff x="1437176" y="1405200"/>
            <a:chExt cx="5489177" cy="242100"/>
          </a:xfrm>
        </p:grpSpPr>
        <p:cxnSp>
          <p:nvCxnSpPr>
            <p:cNvPr id="19" name="Google Shape;2367;p117"/>
            <p:cNvCxnSpPr/>
            <p:nvPr/>
          </p:nvCxnSpPr>
          <p:spPr>
            <a:xfrm>
              <a:off x="1437176" y="1405200"/>
              <a:ext cx="5489177" cy="0"/>
            </a:xfrm>
            <a:prstGeom prst="straightConnector1">
              <a:avLst/>
            </a:prstGeom>
            <a:noFill/>
            <a:ln w="19050" cap="flat" cmpd="sng">
              <a:solidFill>
                <a:schemeClr val="accent2"/>
              </a:solidFill>
              <a:prstDash val="solid"/>
              <a:round/>
              <a:headEnd type="none" w="med" len="med"/>
              <a:tailEnd type="none" w="med" len="med"/>
            </a:ln>
          </p:spPr>
        </p:cxnSp>
        <p:cxnSp>
          <p:nvCxnSpPr>
            <p:cNvPr id="21" name="Google Shape;2369;p117"/>
            <p:cNvCxnSpPr/>
            <p:nvPr/>
          </p:nvCxnSpPr>
          <p:spPr>
            <a:xfrm rot="10800000">
              <a:off x="6915962" y="1405200"/>
              <a:ext cx="0" cy="242100"/>
            </a:xfrm>
            <a:prstGeom prst="straightConnector1">
              <a:avLst/>
            </a:prstGeom>
            <a:noFill/>
            <a:ln w="19050" cap="flat" cmpd="sng">
              <a:solidFill>
                <a:schemeClr val="accent2"/>
              </a:solidFill>
              <a:prstDash val="solid"/>
              <a:round/>
              <a:headEnd type="none" w="med" len="med"/>
              <a:tailEnd type="none" w="med" len="med"/>
            </a:ln>
          </p:spPr>
        </p:cxnSp>
        <p:cxnSp>
          <p:nvCxnSpPr>
            <p:cNvPr id="22" name="Google Shape;2370;p117"/>
            <p:cNvCxnSpPr/>
            <p:nvPr/>
          </p:nvCxnSpPr>
          <p:spPr>
            <a:xfrm rot="10800000">
              <a:off x="3711235" y="1405200"/>
              <a:ext cx="0" cy="242100"/>
            </a:xfrm>
            <a:prstGeom prst="straightConnector1">
              <a:avLst/>
            </a:prstGeom>
            <a:noFill/>
            <a:ln w="19050" cap="flat" cmpd="sng">
              <a:solidFill>
                <a:schemeClr val="accent2"/>
              </a:solidFill>
              <a:prstDash val="solid"/>
              <a:round/>
              <a:headEnd type="none" w="med" len="med"/>
              <a:tailEnd type="none" w="med" len="med"/>
            </a:ln>
          </p:spPr>
        </p:cxnSp>
      </p:grpSp>
      <p:cxnSp>
        <p:nvCxnSpPr>
          <p:cNvPr id="17" name="Google Shape;2370;p117"/>
          <p:cNvCxnSpPr/>
          <p:nvPr/>
        </p:nvCxnSpPr>
        <p:spPr>
          <a:xfrm rot="10800000">
            <a:off x="6151608" y="1496862"/>
            <a:ext cx="0" cy="242100"/>
          </a:xfrm>
          <a:prstGeom prst="straightConnector1">
            <a:avLst/>
          </a:prstGeom>
          <a:noFill/>
          <a:ln w="19050" cap="flat" cmpd="sng">
            <a:solidFill>
              <a:schemeClr val="accent2"/>
            </a:solidFill>
            <a:prstDash val="solid"/>
            <a:round/>
            <a:headEnd type="none" w="med" len="med"/>
            <a:tailEnd type="none" w="med" len="med"/>
          </a:ln>
        </p:spPr>
      </p:cxnSp>
      <p:pic>
        <p:nvPicPr>
          <p:cNvPr id="14" name="Picture 13"/>
          <p:cNvPicPr>
            <a:picLocks noChangeAspect="1"/>
          </p:cNvPicPr>
          <p:nvPr/>
        </p:nvPicPr>
        <p:blipFill>
          <a:blip r:embed="rId3"/>
          <a:stretch>
            <a:fillRect/>
          </a:stretch>
        </p:blipFill>
        <p:spPr>
          <a:xfrm>
            <a:off x="3368065" y="288039"/>
            <a:ext cx="2561457" cy="1275968"/>
          </a:xfrm>
          <a:prstGeom prst="rect">
            <a:avLst/>
          </a:prstGeom>
        </p:spPr>
      </p:pic>
      <p:sp>
        <p:nvSpPr>
          <p:cNvPr id="24" name="Google Shape;2357;p117"/>
          <p:cNvSpPr txBox="1"/>
          <p:nvPr/>
        </p:nvSpPr>
        <p:spPr>
          <a:xfrm>
            <a:off x="6912608" y="1926492"/>
            <a:ext cx="1709597"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smtClean="0">
                <a:solidFill>
                  <a:schemeClr val="accent2"/>
                </a:solidFill>
                <a:latin typeface="Times New Roman" panose="02020603050405020304" pitchFamily="18" charset="0"/>
                <a:ea typeface="Hammersmith One"/>
                <a:cs typeface="Times New Roman" panose="02020603050405020304" pitchFamily="18" charset="0"/>
                <a:sym typeface="Hammersmith One"/>
              </a:rPr>
              <a:t>Phần 4</a:t>
            </a:r>
            <a:endParaRPr sz="2200" b="1" dirty="0">
              <a:solidFill>
                <a:schemeClr val="accent2"/>
              </a:solidFill>
              <a:latin typeface="Times New Roman" panose="02020603050405020304" pitchFamily="18" charset="0"/>
              <a:ea typeface="Hammersmith One"/>
              <a:cs typeface="Times New Roman" panose="02020603050405020304" pitchFamily="18" charset="0"/>
              <a:sym typeface="Hammersmith One"/>
            </a:endParaRPr>
          </a:p>
        </p:txBody>
      </p:sp>
      <p:sp>
        <p:nvSpPr>
          <p:cNvPr id="25" name="Google Shape;2358;p117"/>
          <p:cNvSpPr txBox="1"/>
          <p:nvPr/>
        </p:nvSpPr>
        <p:spPr>
          <a:xfrm>
            <a:off x="6955640" y="2179865"/>
            <a:ext cx="1519164" cy="1926084"/>
          </a:xfrm>
          <a:prstGeom prst="rect">
            <a:avLst/>
          </a:prstGeom>
          <a:noFill/>
          <a:ln>
            <a:noFill/>
          </a:ln>
        </p:spPr>
        <p:txBody>
          <a:bodyPr spcFirstLastPara="1" wrap="square" lIns="91425" tIns="91425" rIns="91425" bIns="91425" anchor="t" anchorCtr="0">
            <a:noAutofit/>
          </a:bodyPr>
          <a:lstStyle/>
          <a:p>
            <a:pPr marL="114300" indent="0" algn="just">
              <a:lnSpc>
                <a:spcPct val="150000"/>
              </a:lnSpc>
              <a:buNone/>
            </a:pPr>
            <a:r>
              <a:rPr lang="vi-VN" sz="1800" i="1" dirty="0" smtClean="0">
                <a:latin typeface="Times New Roman" panose="02020603050405020304" pitchFamily="18" charset="0"/>
                <a:cs typeface="Times New Roman" panose="02020603050405020304" pitchFamily="18" charset="0"/>
              </a:rPr>
              <a:t>Còn lại</a:t>
            </a:r>
          </a:p>
          <a:p>
            <a:pPr marL="114300" indent="0" algn="just">
              <a:lnSpc>
                <a:spcPct val="150000"/>
              </a:lnSpc>
              <a:buNone/>
            </a:pPr>
            <a:r>
              <a:rPr lang="vi-VN" sz="1800" dirty="0" smtClean="0">
                <a:latin typeface="Times New Roman" panose="02020603050405020304" pitchFamily="18" charset="0"/>
                <a:cs typeface="Times New Roman" panose="02020603050405020304" pitchFamily="18" charset="0"/>
                <a:sym typeface="Wingdings" panose="05000000000000000000" pitchFamily="2" charset="2"/>
              </a:rPr>
              <a:t> Những lời khuyên ông dành cho cháu</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6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6" grpId="0" animBg="1"/>
      <p:bldP spid="7" grpId="0"/>
      <p:bldP spid="8" grpId="0"/>
      <p:bldP spid="9" grpId="0"/>
      <p:bldP spid="10" grpId="0"/>
      <p:bldP spid="11" grpId="0"/>
      <p:bldP spid="1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5" name="Google Shape;1475;p71"/>
          <p:cNvSpPr/>
          <p:nvPr/>
        </p:nvSpPr>
        <p:spPr>
          <a:xfrm rot="-996204" flipH="1">
            <a:off x="-917706" y="-448408"/>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6" name="Google Shape;1476;p71"/>
          <p:cNvSpPr/>
          <p:nvPr/>
        </p:nvSpPr>
        <p:spPr>
          <a:xfrm rot="-7977683">
            <a:off x="6931" y="3688382"/>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8" name="Google Shape;196;p11" descr="Hình ảnh Ông Già Và Cháu Nội Yếu Tố Png Nhân Vật Yếu Tố Png Yếu Tố Tự Do  PNG , Vật, Nội, Cháu PNG miễn phí tải tập tin PSDComment và"/>
          <p:cNvPicPr preferRelativeResize="0"/>
          <p:nvPr/>
        </p:nvPicPr>
        <p:blipFill rotWithShape="1">
          <a:blip r:embed="rId3">
            <a:alphaModFix/>
          </a:blip>
          <a:srcRect/>
          <a:stretch/>
        </p:blipFill>
        <p:spPr>
          <a:xfrm>
            <a:off x="-202143" y="917286"/>
            <a:ext cx="4243485" cy="4316649"/>
          </a:xfrm>
          <a:prstGeom prst="rect">
            <a:avLst/>
          </a:prstGeom>
          <a:noFill/>
          <a:ln>
            <a:noFill/>
          </a:ln>
        </p:spPr>
      </p:pic>
      <p:sp>
        <p:nvSpPr>
          <p:cNvPr id="2" name="Rectangle 1"/>
          <p:cNvSpPr/>
          <p:nvPr/>
        </p:nvSpPr>
        <p:spPr>
          <a:xfrm>
            <a:off x="2823966" y="1050072"/>
            <a:ext cx="6149212" cy="4093428"/>
          </a:xfrm>
          <a:prstGeom prst="rect">
            <a:avLst/>
          </a:prstGeom>
        </p:spPr>
        <p:txBody>
          <a:bodyPr wrap="square">
            <a:spAutoFit/>
          </a:bodyPr>
          <a:lstStyle/>
          <a:p>
            <a:pPr indent="133350" algn="just"/>
            <a:r>
              <a:rPr lang="vi-VN" sz="2000" dirty="0">
                <a:latin typeface="+mj-lt"/>
                <a:ea typeface="Cambria"/>
                <a:cs typeface="Cambria"/>
                <a:sym typeface="Cambria"/>
              </a:rPr>
              <a:t>Văn bản được mở đầu bằng cách kể lại một câu chuyện có tính chất ngụ ngôn. Câu chuyện về người đàn ông nọ tìm chìa khóa nhà. Từ đó ông dẫn vào câu chuyện về “tấm bản đồ dẫn đường” với nhiều ý nghĩa.</a:t>
            </a:r>
            <a:endParaRPr lang="vi-VN" sz="2000" dirty="0">
              <a:latin typeface="+mj-lt"/>
            </a:endParaRPr>
          </a:p>
          <a:p>
            <a:pPr indent="133350" algn="just"/>
            <a:r>
              <a:rPr lang="vi-VN" sz="2000" dirty="0">
                <a:latin typeface="+mj-lt"/>
                <a:ea typeface="Cambria"/>
                <a:cs typeface="Cambria"/>
                <a:sym typeface="Cambria"/>
              </a:rPr>
              <a:t>Từ hình ảnh “tấm bản đồ dẫn đường” ông chia sẻ với cháu những suy nghĩ của mình về cách nhìn nhận, đánh giá bản thân, con người, cuộc sống; cách lựa chọn lối sống cho riêng mình; cho cháu lời khuyên chân thành và ý nghĩa về cách để vượt qua “bóng tối” để trưởng thành; hướng cháu đến cái nhìn tích cực và lạc quan về con người trong cuộc sống; truyền cho cháu động lực để để mạnh mẽ, hiên ngang đối mặt với cuộc đời mình bằng chính kinh nghiệm và lựa chọn của mình.</a:t>
            </a:r>
            <a:endParaRPr lang="vi-VN" sz="2000" dirty="0">
              <a:latin typeface="+mj-lt"/>
            </a:endParaRPr>
          </a:p>
        </p:txBody>
      </p:sp>
      <p:pic>
        <p:nvPicPr>
          <p:cNvPr id="5" name="Picture 4"/>
          <p:cNvPicPr>
            <a:picLocks noChangeAspect="1"/>
          </p:cNvPicPr>
          <p:nvPr/>
        </p:nvPicPr>
        <p:blipFill>
          <a:blip r:embed="rId4"/>
          <a:stretch>
            <a:fillRect/>
          </a:stretch>
        </p:blipFill>
        <p:spPr>
          <a:xfrm>
            <a:off x="4296435" y="231113"/>
            <a:ext cx="3000356" cy="1156501"/>
          </a:xfrm>
          <a:prstGeom prst="rect">
            <a:avLst/>
          </a:prstGeom>
        </p:spPr>
      </p:pic>
    </p:spTree>
    <p:extLst>
      <p:ext uri="{BB962C8B-B14F-4D97-AF65-F5344CB8AC3E}">
        <p14:creationId xmlns:p14="http://schemas.microsoft.com/office/powerpoint/2010/main" val="314077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75"/>
                                        </p:tgtEl>
                                        <p:attrNameLst>
                                          <p:attrName>style.visibility</p:attrName>
                                        </p:attrNameLst>
                                      </p:cBhvr>
                                      <p:to>
                                        <p:strVal val="visible"/>
                                      </p:to>
                                    </p:set>
                                    <p:animEffect transition="in" filter="barn(inVertical)">
                                      <p:cBhvr>
                                        <p:cTn id="7" dur="500"/>
                                        <p:tgtEl>
                                          <p:spTgt spid="14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76"/>
                                        </p:tgtEl>
                                        <p:attrNameLst>
                                          <p:attrName>style.visibility</p:attrName>
                                        </p:attrNameLst>
                                      </p:cBhvr>
                                      <p:to>
                                        <p:strVal val="visible"/>
                                      </p:to>
                                    </p:set>
                                    <p:animEffect transition="in" filter="barn(inVertical)">
                                      <p:cBhvr>
                                        <p:cTn id="10" dur="500"/>
                                        <p:tgtEl>
                                          <p:spTgt spid="14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 grpId="0" animBg="1"/>
      <p:bldP spid="147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3" name="Google Shape;1433;p70"/>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r>
              <a:rPr lang="en" dirty="0" smtClean="0"/>
              <a:t>II.</a:t>
            </a:r>
            <a:endParaRPr dirty="0"/>
          </a:p>
        </p:txBody>
      </p:sp>
      <p:sp>
        <p:nvSpPr>
          <p:cNvPr id="8" name="Google Shape;1396;p63"/>
          <p:cNvSpPr/>
          <p:nvPr/>
        </p:nvSpPr>
        <p:spPr>
          <a:xfrm>
            <a:off x="3881690" y="2980809"/>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2" name="Picture 1"/>
          <p:cNvPicPr>
            <a:picLocks noChangeAspect="1"/>
          </p:cNvPicPr>
          <p:nvPr/>
        </p:nvPicPr>
        <p:blipFill>
          <a:blip r:embed="rId3"/>
          <a:stretch>
            <a:fillRect/>
          </a:stretch>
        </p:blipFill>
        <p:spPr>
          <a:xfrm>
            <a:off x="1670319" y="1259006"/>
            <a:ext cx="5806032" cy="2344003"/>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97242" y="324152"/>
            <a:ext cx="1656180" cy="1694302"/>
          </a:xfrm>
          <a:prstGeom prst="rect">
            <a:avLst/>
          </a:prstGeom>
        </p:spPr>
      </p:pic>
    </p:spTree>
    <p:extLst>
      <p:ext uri="{BB962C8B-B14F-4D97-AF65-F5344CB8AC3E}">
        <p14:creationId xmlns:p14="http://schemas.microsoft.com/office/powerpoint/2010/main" val="92946787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1338" y="1270926"/>
            <a:ext cx="6255038" cy="2280102"/>
          </a:xfrm>
          <a:prstGeom prst="rect">
            <a:avLst/>
          </a:prstGeom>
        </p:spPr>
      </p:pic>
    </p:spTree>
    <p:extLst>
      <p:ext uri="{BB962C8B-B14F-4D97-AF65-F5344CB8AC3E}">
        <p14:creationId xmlns:p14="http://schemas.microsoft.com/office/powerpoint/2010/main" val="32139204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7291074" y="31547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2" name="Picture 1"/>
          <p:cNvPicPr>
            <a:picLocks noChangeAspect="1"/>
          </p:cNvPicPr>
          <p:nvPr/>
        </p:nvPicPr>
        <p:blipFill>
          <a:blip r:embed="rId3"/>
          <a:stretch>
            <a:fillRect/>
          </a:stretch>
        </p:blipFill>
        <p:spPr>
          <a:xfrm>
            <a:off x="0" y="0"/>
            <a:ext cx="5450296" cy="1176630"/>
          </a:xfrm>
          <a:prstGeom prst="rect">
            <a:avLst/>
          </a:prstGeom>
        </p:spPr>
      </p:pic>
      <p:sp>
        <p:nvSpPr>
          <p:cNvPr id="5" name="Rectangle 4"/>
          <p:cNvSpPr/>
          <p:nvPr/>
        </p:nvSpPr>
        <p:spPr>
          <a:xfrm>
            <a:off x="273655" y="984583"/>
            <a:ext cx="7794749" cy="3323987"/>
          </a:xfrm>
          <a:prstGeom prst="rect">
            <a:avLst/>
          </a:prstGeom>
        </p:spPr>
        <p:txBody>
          <a:bodyPr wrap="square">
            <a:spAutoFit/>
          </a:bodyPr>
          <a:lstStyle/>
          <a:p>
            <a:pPr algn="just">
              <a:lnSpc>
                <a:spcPct val="150000"/>
              </a:lnSpc>
            </a:pPr>
            <a:r>
              <a:rPr lang="vi-VN" sz="2000" b="1" dirty="0" smtClean="0">
                <a:solidFill>
                  <a:schemeClr val="accent2">
                    <a:lumMod val="50000"/>
                  </a:schemeClr>
                </a:solidFill>
                <a:latin typeface="+mj-lt"/>
                <a:ea typeface="Cambria"/>
                <a:cs typeface="Cambria"/>
                <a:sym typeface="Cambria"/>
              </a:rPr>
              <a:t>- Cách giới thiệu vấn đề</a:t>
            </a:r>
            <a:r>
              <a:rPr lang="vi-VN" sz="2000" dirty="0" smtClean="0">
                <a:solidFill>
                  <a:schemeClr val="accent2">
                    <a:lumMod val="50000"/>
                  </a:schemeClr>
                </a:solidFill>
                <a:latin typeface="+mj-lt"/>
                <a:ea typeface="Cambria"/>
                <a:cs typeface="Cambria"/>
                <a:sym typeface="Cambria"/>
              </a:rPr>
              <a:t>: Kể lại </a:t>
            </a:r>
            <a:r>
              <a:rPr lang="en-US" sz="2000" dirty="0" err="1"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câu</a:t>
            </a:r>
            <a:r>
              <a:rPr lang="en-US" sz="20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chuyện</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có</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tính</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chất</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ngụ</a:t>
            </a:r>
            <a:r>
              <a:rPr lang="en-US" sz="20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000" dirty="0" err="1"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ngôn</a:t>
            </a:r>
            <a:r>
              <a:rPr lang="vi-VN" sz="2000" dirty="0" smtClean="0">
                <a:solidFill>
                  <a:schemeClr val="accent2">
                    <a:lumMod val="50000"/>
                  </a:schemeClr>
                </a:solidFill>
                <a:latin typeface="+mj-lt"/>
                <a:ea typeface="Cambria"/>
                <a:cs typeface="Cambria"/>
                <a:sym typeface="Cambria"/>
              </a:rPr>
              <a:t>: câu chuyện tìm chìa khóa của người đàn ông</a:t>
            </a:r>
          </a:p>
          <a:p>
            <a:pPr algn="just">
              <a:lnSpc>
                <a:spcPct val="150000"/>
              </a:lnSpc>
            </a:pPr>
            <a:r>
              <a:rPr lang="vi-VN" sz="2000" b="1" dirty="0" smtClean="0">
                <a:solidFill>
                  <a:schemeClr val="accent2">
                    <a:lumMod val="50000"/>
                  </a:schemeClr>
                </a:solidFill>
                <a:latin typeface="+mj-lt"/>
                <a:sym typeface="Cambria"/>
              </a:rPr>
              <a:t>- Vấn đề nghị luận</a:t>
            </a:r>
            <a:r>
              <a:rPr lang="vi-VN" sz="2000" dirty="0" smtClean="0">
                <a:solidFill>
                  <a:schemeClr val="accent2">
                    <a:lumMod val="50000"/>
                  </a:schemeClr>
                </a:solidFill>
                <a:latin typeface="+mj-lt"/>
                <a:sym typeface="Cambria"/>
              </a:rPr>
              <a:t>: trong cuộc sống, mỗi người cần tự lựa chọn con đường cho chính mình nhằm đạt được mục đích đã xác định</a:t>
            </a:r>
          </a:p>
          <a:p>
            <a:pPr algn="just">
              <a:lnSpc>
                <a:spcPct val="150000"/>
              </a:lnSpc>
            </a:pPr>
            <a:r>
              <a:rPr lang="vi-VN" sz="2000" b="1" dirty="0" smtClean="0">
                <a:solidFill>
                  <a:schemeClr val="accent2">
                    <a:lumMod val="50000"/>
                  </a:schemeClr>
                </a:solidFill>
                <a:latin typeface="+mj-lt"/>
                <a:sym typeface="Cambria"/>
              </a:rPr>
              <a:t>- Tác dụng</a:t>
            </a:r>
            <a:r>
              <a:rPr lang="vi-VN" sz="2000" dirty="0" smtClean="0">
                <a:solidFill>
                  <a:schemeClr val="accent2">
                    <a:lumMod val="50000"/>
                  </a:schemeClr>
                </a:solidFill>
                <a:latin typeface="+mj-lt"/>
                <a:sym typeface="Cambria"/>
              </a:rPr>
              <a:t>: </a:t>
            </a:r>
          </a:p>
          <a:p>
            <a:pPr algn="just">
              <a:lnSpc>
                <a:spcPct val="150000"/>
              </a:lnSpc>
            </a:pPr>
            <a:r>
              <a:rPr lang="vi-VN" sz="2000" dirty="0" smtClean="0">
                <a:solidFill>
                  <a:schemeClr val="accent2">
                    <a:lumMod val="50000"/>
                  </a:schemeClr>
                </a:solidFill>
                <a:latin typeface="+mj-lt"/>
                <a:ea typeface="Cambria"/>
                <a:cs typeface="Cambria"/>
                <a:sym typeface="Cambria"/>
              </a:rPr>
              <a:t>+ Bài </a:t>
            </a:r>
            <a:r>
              <a:rPr lang="vi-VN" sz="2000" dirty="0">
                <a:solidFill>
                  <a:schemeClr val="accent2">
                    <a:lumMod val="50000"/>
                  </a:schemeClr>
                </a:solidFill>
                <a:latin typeface="+mj-lt"/>
                <a:ea typeface="Cambria"/>
                <a:cs typeface="Cambria"/>
                <a:sym typeface="Cambria"/>
              </a:rPr>
              <a:t>học được rút ra đã được </a:t>
            </a:r>
            <a:r>
              <a:rPr lang="vi-VN" sz="2000" b="1" dirty="0">
                <a:solidFill>
                  <a:schemeClr val="accent2">
                    <a:lumMod val="50000"/>
                  </a:schemeClr>
                </a:solidFill>
                <a:latin typeface="+mj-lt"/>
                <a:ea typeface="Cambria"/>
                <a:cs typeface="Cambria"/>
                <a:sym typeface="Cambria"/>
              </a:rPr>
              <a:t>kết nối khéo léo với vấn đề nghị luận</a:t>
            </a:r>
            <a:r>
              <a:rPr lang="vi-VN" sz="2000" dirty="0">
                <a:solidFill>
                  <a:schemeClr val="accent2">
                    <a:lumMod val="50000"/>
                  </a:schemeClr>
                </a:solidFill>
                <a:latin typeface="+mj-lt"/>
                <a:ea typeface="Cambria"/>
                <a:cs typeface="Cambria"/>
                <a:sym typeface="Cambria"/>
              </a:rPr>
              <a:t>. </a:t>
            </a:r>
            <a:endParaRPr lang="vi-VN" sz="2000" dirty="0" smtClean="0">
              <a:solidFill>
                <a:schemeClr val="accent2">
                  <a:lumMod val="50000"/>
                </a:schemeClr>
              </a:solidFill>
              <a:latin typeface="+mj-lt"/>
              <a:ea typeface="Cambria"/>
              <a:cs typeface="Cambria"/>
              <a:sym typeface="Cambria"/>
            </a:endParaRPr>
          </a:p>
          <a:p>
            <a:pPr algn="just">
              <a:lnSpc>
                <a:spcPct val="150000"/>
              </a:lnSpc>
            </a:pPr>
            <a:r>
              <a:rPr lang="vi-VN" sz="2000" dirty="0" smtClean="0">
                <a:solidFill>
                  <a:schemeClr val="accent2">
                    <a:lumMod val="50000"/>
                  </a:schemeClr>
                </a:solidFill>
                <a:latin typeface="+mj-lt"/>
                <a:ea typeface="Cambria"/>
                <a:cs typeface="Cambria"/>
                <a:sym typeface="Cambria"/>
              </a:rPr>
              <a:t>+ Cách </a:t>
            </a:r>
            <a:r>
              <a:rPr lang="vi-VN" sz="2000" dirty="0">
                <a:solidFill>
                  <a:schemeClr val="accent2">
                    <a:lumMod val="50000"/>
                  </a:schemeClr>
                </a:solidFill>
                <a:latin typeface="+mj-lt"/>
                <a:ea typeface="Cambria"/>
                <a:cs typeface="Cambria"/>
                <a:sym typeface="Cambria"/>
              </a:rPr>
              <a:t>giới thiệu vấn đề như vậy khiến người đọc chú ý hơn</a:t>
            </a:r>
            <a:r>
              <a:rPr lang="vi-VN" sz="2000" dirty="0" smtClean="0">
                <a:solidFill>
                  <a:schemeClr val="accent2">
                    <a:lumMod val="50000"/>
                  </a:schemeClr>
                </a:solidFill>
                <a:latin typeface="+mj-lt"/>
                <a:ea typeface="Cambria"/>
                <a:cs typeface="Cambria"/>
                <a:sym typeface="Cambria"/>
              </a:rPr>
              <a:t>.</a:t>
            </a:r>
            <a:endParaRPr lang="vi-VN" sz="2000" dirty="0">
              <a:solidFill>
                <a:schemeClr val="accent2">
                  <a:lumMod val="50000"/>
                </a:schemeClr>
              </a:solidFill>
              <a:latin typeface="+mj-lt"/>
              <a:ea typeface="Cambria"/>
              <a:cs typeface="Cambria"/>
              <a:sym typeface="Cambria"/>
            </a:endParaRPr>
          </a:p>
        </p:txBody>
      </p:sp>
      <p:sp>
        <p:nvSpPr>
          <p:cNvPr id="11" name="Google Shape;1475;p71"/>
          <p:cNvSpPr/>
          <p:nvPr/>
        </p:nvSpPr>
        <p:spPr>
          <a:xfrm rot="4605649" flipH="1">
            <a:off x="6737962" y="-994169"/>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75370" y="3730224"/>
            <a:ext cx="1586068" cy="1139986"/>
          </a:xfrm>
          <a:prstGeom prst="rect">
            <a:avLst/>
          </a:prstGeom>
        </p:spPr>
      </p:pic>
    </p:spTree>
    <p:extLst>
      <p:ext uri="{BB962C8B-B14F-4D97-AF65-F5344CB8AC3E}">
        <p14:creationId xmlns:p14="http://schemas.microsoft.com/office/powerpoint/2010/main" val="11619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4038" y="1422321"/>
            <a:ext cx="7431668" cy="2280102"/>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956680" y="0"/>
            <a:ext cx="2514674" cy="2143760"/>
          </a:xfrm>
          <a:prstGeom prst="rect">
            <a:avLst/>
          </a:prstGeom>
        </p:spPr>
      </p:pic>
      <p:sp>
        <p:nvSpPr>
          <p:cNvPr id="5" name="Google Shape;1475;p71"/>
          <p:cNvSpPr/>
          <p:nvPr/>
        </p:nvSpPr>
        <p:spPr>
          <a:xfrm rot="-996204" flipH="1">
            <a:off x="-917706" y="-448408"/>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pic>
        <p:nvPicPr>
          <p:cNvPr id="6" name="Picture 6"/>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02742" y="3357078"/>
            <a:ext cx="2781227" cy="2631736"/>
          </a:xfrm>
          <a:prstGeom prst="rect">
            <a:avLst/>
          </a:prstGeom>
        </p:spPr>
      </p:pic>
      <p:pic>
        <p:nvPicPr>
          <p:cNvPr id="7"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14038" y="4346034"/>
            <a:ext cx="765083" cy="1557420"/>
          </a:xfrm>
          <a:prstGeom prst="rect">
            <a:avLst/>
          </a:prstGeom>
        </p:spPr>
      </p:pic>
    </p:spTree>
    <p:extLst>
      <p:ext uri="{BB962C8B-B14F-4D97-AF65-F5344CB8AC3E}">
        <p14:creationId xmlns:p14="http://schemas.microsoft.com/office/powerpoint/2010/main" val="1742489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52" name="Google Shape;1752;p78"/>
          <p:cNvSpPr/>
          <p:nvPr/>
        </p:nvSpPr>
        <p:spPr>
          <a:xfrm rot="7385046" flipH="1">
            <a:off x="-1543420" y="1309689"/>
            <a:ext cx="3561725" cy="302960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3" name="Google Shape;1753;p78"/>
          <p:cNvSpPr/>
          <p:nvPr/>
        </p:nvSpPr>
        <p:spPr>
          <a:xfrm rot="-5400000" flipH="1">
            <a:off x="6358600" y="21695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8" name="Picture 7"/>
          <p:cNvPicPr>
            <a:picLocks noChangeAspect="1"/>
          </p:cNvPicPr>
          <p:nvPr/>
        </p:nvPicPr>
        <p:blipFill>
          <a:blip r:embed="rId3"/>
          <a:stretch>
            <a:fillRect/>
          </a:stretch>
        </p:blipFill>
        <p:spPr>
          <a:xfrm>
            <a:off x="512466" y="-80208"/>
            <a:ext cx="6127428" cy="1119614"/>
          </a:xfrm>
          <a:prstGeom prst="rect">
            <a:avLst/>
          </a:prstGeom>
        </p:spPr>
      </p:pic>
      <p:pic>
        <p:nvPicPr>
          <p:cNvPr id="6" name="Picture 7"/>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60068" y="877478"/>
            <a:ext cx="7472732" cy="4114800"/>
          </a:xfrm>
          <a:prstGeom prst="rect">
            <a:avLst/>
          </a:prstGeom>
        </p:spPr>
      </p:pic>
      <p:sp>
        <p:nvSpPr>
          <p:cNvPr id="2" name="Rectangle 1"/>
          <p:cNvSpPr/>
          <p:nvPr/>
        </p:nvSpPr>
        <p:spPr>
          <a:xfrm>
            <a:off x="1485931" y="1386213"/>
            <a:ext cx="6146800" cy="3046988"/>
          </a:xfrm>
          <a:prstGeom prst="rect">
            <a:avLst/>
          </a:prstGeom>
        </p:spPr>
        <p:txBody>
          <a:bodyPr wrap="square">
            <a:spAutoFit/>
          </a:bodyPr>
          <a:lstStyle/>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Cambria"/>
              </a:rPr>
              <a:t>Vấn đề nghị luận nằm ở ý nghĩa hình ảnh ẩn dụ “tấm bản đồ” với hai ý nghĩa biểu trưng: </a:t>
            </a:r>
            <a:endParaRPr lang="vi-VN" sz="1100" dirty="0">
              <a:solidFill>
                <a:schemeClr val="tx1"/>
              </a:solidFill>
              <a:latin typeface="Times New Roman" panose="02020603050405020304" pitchFamily="18" charset="0"/>
              <a:cs typeface="Times New Roman" panose="02020603050405020304" pitchFamily="18" charset="0"/>
            </a:endParaRPr>
          </a:p>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Cambria"/>
              </a:rPr>
              <a:t>+ Tấm bản đồ là cách nhìn về cuộc đời, con người</a:t>
            </a:r>
          </a:p>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Cambria"/>
              </a:rPr>
              <a:t>+Tấm bản đồ là cách nhìn nhận về bản thân</a:t>
            </a:r>
          </a:p>
          <a:p>
            <a:pPr algn="just"/>
            <a:r>
              <a:rPr lang="vi-VN" sz="2400" dirty="0">
                <a:solidFill>
                  <a:schemeClr val="tx1"/>
                </a:solidFill>
                <a:latin typeface="Times New Roman" panose="02020603050405020304" pitchFamily="18" charset="0"/>
                <a:ea typeface="Cambria"/>
                <a:cs typeface="Times New Roman" panose="02020603050405020304" pitchFamily="18" charset="0"/>
                <a:sym typeface="Wingdings" panose="05000000000000000000" pitchFamily="2" charset="2"/>
              </a:rPr>
              <a:t></a:t>
            </a:r>
            <a:r>
              <a:rPr lang="vi-VN" sz="2400" dirty="0">
                <a:solidFill>
                  <a:schemeClr val="tx1"/>
                </a:solidFill>
                <a:latin typeface="Times New Roman" panose="02020603050405020304" pitchFamily="18" charset="0"/>
                <a:ea typeface="Cambria"/>
                <a:cs typeface="Times New Roman" panose="02020603050405020304" pitchFamily="18" charset="0"/>
                <a:sym typeface="Cambria"/>
              </a:rPr>
              <a:t> Mọi lí lẽ và dẫn chứng trong bài đều xoay quanh việc làm sáng tỏ hai ý nghĩa biểu trưng đó.</a:t>
            </a:r>
            <a:endParaRPr lang="vi-VN" sz="2400" dirty="0">
              <a:solidFill>
                <a:schemeClr val="tx1"/>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9897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2466" y="-80208"/>
            <a:ext cx="6127428" cy="1119614"/>
          </a:xfrm>
          <a:prstGeom prst="rect">
            <a:avLst/>
          </a:prstGeom>
        </p:spPr>
      </p:pic>
      <p:pic>
        <p:nvPicPr>
          <p:cNvPr id="2" name="Picture 1"/>
          <p:cNvPicPr>
            <a:picLocks noChangeAspect="1"/>
          </p:cNvPicPr>
          <p:nvPr/>
        </p:nvPicPr>
        <p:blipFill rotWithShape="1">
          <a:blip r:embed="rId4"/>
          <a:srcRect l="10880" r="10332"/>
          <a:stretch/>
        </p:blipFill>
        <p:spPr>
          <a:xfrm>
            <a:off x="1696720" y="1039406"/>
            <a:ext cx="5471494" cy="3904458"/>
          </a:xfrm>
          <a:prstGeom prst="rect">
            <a:avLst/>
          </a:prstGeom>
        </p:spPr>
      </p:pic>
    </p:spTree>
    <p:extLst>
      <p:ext uri="{BB962C8B-B14F-4D97-AF65-F5344CB8AC3E}">
        <p14:creationId xmlns:p14="http://schemas.microsoft.com/office/powerpoint/2010/main" val="25046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1" name="Google Shape;168;p8"/>
          <p:cNvSpPr txBox="1"/>
          <p:nvPr/>
        </p:nvSpPr>
        <p:spPr>
          <a:xfrm>
            <a:off x="227998" y="255824"/>
            <a:ext cx="7791992" cy="438551"/>
          </a:xfrm>
          <a:prstGeom prst="rect">
            <a:avLst/>
          </a:prstGeom>
          <a:noFill/>
          <a:ln>
            <a:noFill/>
          </a:ln>
        </p:spPr>
        <p:txBody>
          <a:bodyPr spcFirstLastPara="1" wrap="square" lIns="68569" tIns="34275" rIns="68569" bIns="34275" anchor="t" anchorCtr="0">
            <a:spAutoFit/>
          </a:bodyPr>
          <a:lstStyle/>
          <a:p>
            <a:pPr algn="just"/>
            <a:r>
              <a:rPr lang="vi-VN" sz="2400" b="1" dirty="0" smtClean="0">
                <a:solidFill>
                  <a:srgbClr val="FF0000"/>
                </a:solidFill>
                <a:latin typeface="Times New Roman" panose="02020603050405020304" pitchFamily="18" charset="0"/>
                <a:ea typeface="Cambria"/>
                <a:cs typeface="Times New Roman" panose="02020603050405020304" pitchFamily="18" charset="0"/>
                <a:sym typeface="Cambria"/>
              </a:rPr>
              <a:t>* Cách </a:t>
            </a:r>
            <a:r>
              <a:rPr lang="vi-VN" sz="2400" b="1" dirty="0" smtClean="0">
                <a:solidFill>
                  <a:srgbClr val="FF0000"/>
                </a:solidFill>
                <a:latin typeface="Times New Roman" panose="02020603050405020304" pitchFamily="18" charset="0"/>
                <a:ea typeface="Cambria"/>
                <a:cs typeface="Times New Roman" panose="02020603050405020304" pitchFamily="18" charset="0"/>
                <a:sym typeface="Cambria"/>
              </a:rPr>
              <a:t>nhìn nhận về cuộc đời và con người</a:t>
            </a:r>
            <a:endParaRPr sz="24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62" name="Google Shape;290;p24"/>
          <p:cNvSpPr txBox="1"/>
          <p:nvPr/>
        </p:nvSpPr>
        <p:spPr>
          <a:xfrm>
            <a:off x="804600" y="962711"/>
            <a:ext cx="7974775" cy="1915879"/>
          </a:xfrm>
          <a:prstGeom prst="rect">
            <a:avLst/>
          </a:prstGeom>
          <a:noFill/>
          <a:ln>
            <a:noFill/>
          </a:ln>
        </p:spPr>
        <p:txBody>
          <a:bodyPr spcFirstLastPara="1" wrap="square" lIns="68569" tIns="34275" rIns="68569" bIns="34275" anchor="t" anchorCtr="0">
            <a:spAutoFit/>
          </a:bodyPr>
          <a:lstStyle/>
          <a:p>
            <a:pPr marR="22860" algn="just"/>
            <a:r>
              <a:rPr lang="en-US" sz="2000" dirty="0" smtClean="0">
                <a:latin typeface="Times New Roman" panose="02020603050405020304" pitchFamily="18" charset="0"/>
                <a:ea typeface="Cambria"/>
                <a:cs typeface="Times New Roman" panose="02020603050405020304" pitchFamily="18" charset="0"/>
                <a:sym typeface="Cambria"/>
              </a:rPr>
              <a:t>-</a:t>
            </a:r>
            <a:r>
              <a:rPr lang="vi-VN" sz="2000" dirty="0" smtClean="0">
                <a:latin typeface="Times New Roman" panose="02020603050405020304" pitchFamily="18" charset="0"/>
                <a:ea typeface="Cambria"/>
                <a:cs typeface="Times New Roman" panose="02020603050405020304" pitchFamily="18" charset="0"/>
                <a:sym typeface="Cambria"/>
              </a:rPr>
              <a:t> </a:t>
            </a:r>
            <a:r>
              <a:rPr lang="en-US" sz="2000" b="1" dirty="0" err="1" smtClean="0">
                <a:latin typeface="Times New Roman" panose="02020603050405020304" pitchFamily="18" charset="0"/>
                <a:ea typeface="Cambria"/>
                <a:cs typeface="Times New Roman" panose="02020603050405020304" pitchFamily="18" charset="0"/>
                <a:sym typeface="Cambria"/>
              </a:rPr>
              <a:t>Lí</a:t>
            </a:r>
            <a:r>
              <a:rPr lang="en-US" sz="2000" b="1" dirty="0" smtClean="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lẽ</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nhận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và</a:t>
            </a:r>
            <a:r>
              <a:rPr lang="en-US" sz="2000" dirty="0">
                <a:latin typeface="Times New Roman" panose="02020603050405020304" pitchFamily="18" charset="0"/>
                <a:ea typeface="Cambria"/>
                <a:cs typeface="Times New Roman" panose="02020603050405020304" pitchFamily="18" charset="0"/>
                <a:sym typeface="Cambria"/>
              </a:rPr>
              <a:t> con </a:t>
            </a:r>
            <a:r>
              <a:rPr lang="en-US" sz="2000" dirty="0" err="1">
                <a:latin typeface="Times New Roman" panose="02020603050405020304" pitchFamily="18" charset="0"/>
                <a:ea typeface="Cambria"/>
                <a:cs typeface="Times New Roman" panose="02020603050405020304" pitchFamily="18" charset="0"/>
                <a:sym typeface="Cambria"/>
              </a:rPr>
              <a:t>người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tất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yếu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hình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thành</a:t>
            </a:r>
            <a:r>
              <a:rPr lang="en-US" sz="2000" dirty="0">
                <a:latin typeface="Times New Roman" panose="02020603050405020304" pitchFamily="18" charset="0"/>
                <a:ea typeface="Cambria"/>
                <a:cs typeface="Times New Roman" panose="02020603050405020304" pitchFamily="18" charset="0"/>
                <a:sym typeface="Cambria"/>
              </a:rPr>
              <a:t> ở </a:t>
            </a:r>
            <a:r>
              <a:rPr lang="en-US" sz="2000" dirty="0" err="1">
                <a:latin typeface="Times New Roman" panose="02020603050405020304" pitchFamily="18" charset="0"/>
                <a:ea typeface="Cambria"/>
                <a:cs typeface="Times New Roman" panose="02020603050405020304" pitchFamily="18" charset="0"/>
                <a:sym typeface="Cambria"/>
              </a:rPr>
              <a:t>mỗi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chúng</a:t>
            </a:r>
            <a:r>
              <a:rPr lang="en-US" sz="2000" dirty="0">
                <a:latin typeface="Times New Roman" panose="02020603050405020304" pitchFamily="18" charset="0"/>
                <a:ea typeface="Cambria"/>
                <a:cs typeface="Times New Roman" panose="02020603050405020304" pitchFamily="18" charset="0"/>
                <a:sym typeface="Cambria"/>
              </a:rPr>
              <a:t> ta, </a:t>
            </a:r>
            <a:r>
              <a:rPr lang="en-US" sz="2000" dirty="0" err="1">
                <a:latin typeface="Times New Roman" panose="02020603050405020304" pitchFamily="18" charset="0"/>
                <a:ea typeface="Cambria"/>
                <a:cs typeface="Times New Roman" panose="02020603050405020304" pitchFamily="18" charset="0"/>
                <a:sym typeface="Cambria"/>
              </a:rPr>
              <a:t>được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truyền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bố</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mẹ</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được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điều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chỉnh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theo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hoàn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cảnh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theo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tôn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giáo</a:t>
            </a:r>
            <a:r>
              <a:rPr lang="en-US" sz="2000" dirty="0">
                <a:latin typeface="Times New Roman" panose="02020603050405020304" pitchFamily="18" charset="0"/>
                <a:ea typeface="Cambria"/>
                <a:cs typeface="Times New Roman" panose="02020603050405020304" pitchFamily="18" charset="0"/>
                <a:sym typeface="Cambria"/>
              </a:rPr>
              <a:t> hay </a:t>
            </a:r>
            <a:r>
              <a:rPr lang="en-US" sz="2000" dirty="0" err="1">
                <a:latin typeface="Times New Roman" panose="02020603050405020304" pitchFamily="18" charset="0"/>
                <a:ea typeface="Cambria"/>
                <a:cs typeface="Times New Roman" panose="02020603050405020304" pitchFamily="18" charset="0"/>
                <a:sym typeface="Cambria"/>
              </a:rPr>
              <a:t>kinh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nghiệm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thân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Nếu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có</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hai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và</a:t>
            </a:r>
            <a:r>
              <a:rPr lang="en-US" sz="2000" dirty="0">
                <a:latin typeface="Times New Roman" panose="02020603050405020304" pitchFamily="18" charset="0"/>
                <a:ea typeface="Cambria"/>
                <a:cs typeface="Times New Roman" panose="02020603050405020304" pitchFamily="18" charset="0"/>
                <a:sym typeface="Cambria"/>
              </a:rPr>
              <a:t> con </a:t>
            </a:r>
            <a:r>
              <a:rPr lang="en-US" sz="2000" dirty="0" err="1">
                <a:latin typeface="Times New Roman" panose="02020603050405020304" pitchFamily="18" charset="0"/>
                <a:ea typeface="Cambria"/>
                <a:cs typeface="Times New Roman" panose="02020603050405020304" pitchFamily="18" charset="0"/>
                <a:sym typeface="Cambria"/>
              </a:rPr>
              <a:t>người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giống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một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tin </a:t>
            </a:r>
            <a:r>
              <a:rPr lang="en-US" sz="2000" dirty="0" err="1">
                <a:latin typeface="Times New Roman" panose="02020603050405020304" pitchFamily="18" charset="0"/>
                <a:ea typeface="Cambria"/>
                <a:cs typeface="Times New Roman" panose="02020603050405020304" pitchFamily="18" charset="0"/>
                <a:sym typeface="Cambria"/>
              </a:rPr>
              <a:t>tưởng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quan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một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thiếu</a:t>
            </a:r>
            <a:r>
              <a:rPr lang="en-US" sz="2000" dirty="0">
                <a:latin typeface="Times New Roman" panose="02020603050405020304" pitchFamily="18" charset="0"/>
                <a:ea typeface="Cambria"/>
                <a:cs typeface="Times New Roman" panose="02020603050405020304" pitchFamily="18" charset="0"/>
                <a:sym typeface="Cambria"/>
              </a:rPr>
              <a:t> tin </a:t>
            </a:r>
            <a:r>
              <a:rPr lang="en-US" sz="2000" dirty="0" err="1">
                <a:latin typeface="Times New Roman" panose="02020603050405020304" pitchFamily="18" charset="0"/>
                <a:ea typeface="Cambria"/>
                <a:cs typeface="Times New Roman" panose="02020603050405020304" pitchFamily="18" charset="0"/>
                <a:sym typeface="Cambria"/>
              </a:rPr>
              <a:t>tưởng</a:t>
            </a:r>
            <a:r>
              <a:rPr lang="en-US" sz="2000" dirty="0">
                <a:latin typeface="Times New Roman" panose="02020603050405020304" pitchFamily="18" charset="0"/>
                <a:ea typeface="Cambria"/>
                <a:cs typeface="Times New Roman" panose="02020603050405020304" pitchFamily="18" charset="0"/>
                <a:sym typeface="Cambria"/>
              </a:rPr>
              <a:t>, bi </a:t>
            </a:r>
            <a:r>
              <a:rPr lang="en-US" sz="2000" dirty="0" err="1">
                <a:latin typeface="Times New Roman" panose="02020603050405020304" pitchFamily="18" charset="0"/>
                <a:ea typeface="Cambria"/>
                <a:cs typeface="Times New Roman" panose="02020603050405020304" pitchFamily="18" charset="0"/>
                <a:sym typeface="Cambria"/>
              </a:rPr>
              <a:t>quan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tất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yếu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dẫn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đến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hai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sự</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lựa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chọn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đường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smtClean="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ea typeface="Cambria"/>
              <a:cs typeface="Times New Roman" panose="02020603050405020304" pitchFamily="18" charset="0"/>
              <a:sym typeface="Cambria"/>
            </a:endParaRPr>
          </a:p>
        </p:txBody>
      </p:sp>
      <p:sp>
        <p:nvSpPr>
          <p:cNvPr id="63" name="Google Shape;291;p24"/>
          <p:cNvSpPr/>
          <p:nvPr/>
        </p:nvSpPr>
        <p:spPr>
          <a:xfrm>
            <a:off x="433466" y="4088771"/>
            <a:ext cx="8345909" cy="529878"/>
          </a:xfrm>
          <a:prstGeom prst="roundRect">
            <a:avLst>
              <a:gd name="adj" fmla="val 16667"/>
            </a:avLst>
          </a:prstGeom>
          <a:solidFill>
            <a:schemeClr val="accent2">
              <a:lumMod val="75000"/>
            </a:schemeClr>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Lí</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lẽ</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hợp</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lí</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bằng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chứng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thực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tế</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từ</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chính</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câu</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chuyện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cuộc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đời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người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ông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a:t>
            </a:r>
            <a:endParaRPr sz="2100" dirty="0">
              <a:solidFill>
                <a:schemeClr val="tx1"/>
              </a:solidFill>
              <a:latin typeface="Times New Roman" panose="02020603050405020304" pitchFamily="18" charset="0"/>
              <a:ea typeface="Cambria"/>
              <a:cs typeface="Times New Roman" panose="02020603050405020304" pitchFamily="18" charset="0"/>
              <a:sym typeface="Cambria"/>
            </a:endParaRPr>
          </a:p>
        </p:txBody>
      </p:sp>
      <p:sp>
        <p:nvSpPr>
          <p:cNvPr id="65" name="Google Shape;1753;p78"/>
          <p:cNvSpPr/>
          <p:nvPr/>
        </p:nvSpPr>
        <p:spPr>
          <a:xfrm rot="-5400000" flipH="1">
            <a:off x="-3238597" y="1071610"/>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290;p24"/>
          <p:cNvSpPr txBox="1"/>
          <p:nvPr/>
        </p:nvSpPr>
        <p:spPr>
          <a:xfrm>
            <a:off x="1244823" y="3026080"/>
            <a:ext cx="7502770" cy="684773"/>
          </a:xfrm>
          <a:prstGeom prst="rect">
            <a:avLst/>
          </a:prstGeom>
          <a:noFill/>
          <a:ln>
            <a:noFill/>
          </a:ln>
        </p:spPr>
        <p:txBody>
          <a:bodyPr spcFirstLastPara="1" wrap="square" lIns="68569" tIns="34275" rIns="68569" bIns="34275" anchor="t" anchorCtr="0">
            <a:spAutoFit/>
          </a:bodyPr>
          <a:lstStyle/>
          <a:p>
            <a:pPr marR="22860" algn="just"/>
            <a:r>
              <a:rPr lang="en-US" sz="2000" i="1" dirty="0" smtClean="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Bằng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chứng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chuyện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sự</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trong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cách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của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mẹ</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của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thân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dẫn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đến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hai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quan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điểm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khác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nhau</a:t>
            </a:r>
            <a:r>
              <a:rPr lang="en-US" sz="2000" dirty="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649375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53" name="Google Shape;1753;p78"/>
          <p:cNvSpPr/>
          <p:nvPr/>
        </p:nvSpPr>
        <p:spPr>
          <a:xfrm rot="-5400000" flipH="1">
            <a:off x="6815800" y="-11020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168;p8"/>
          <p:cNvSpPr txBox="1"/>
          <p:nvPr/>
        </p:nvSpPr>
        <p:spPr>
          <a:xfrm>
            <a:off x="227998" y="255824"/>
            <a:ext cx="7791992" cy="438551"/>
          </a:xfrm>
          <a:prstGeom prst="rect">
            <a:avLst/>
          </a:prstGeom>
          <a:noFill/>
          <a:ln>
            <a:noFill/>
          </a:ln>
        </p:spPr>
        <p:txBody>
          <a:bodyPr spcFirstLastPara="1" wrap="square" lIns="68569" tIns="34275" rIns="68569" bIns="34275" anchor="t" anchorCtr="0">
            <a:spAutoFit/>
          </a:bodyPr>
          <a:lstStyle/>
          <a:p>
            <a:pPr algn="just"/>
            <a:r>
              <a:rPr lang="vi-VN" sz="2400" b="1" dirty="0" smtClean="0">
                <a:solidFill>
                  <a:srgbClr val="FF0000"/>
                </a:solidFill>
                <a:latin typeface="Times New Roman" panose="02020603050405020304" pitchFamily="18" charset="0"/>
                <a:ea typeface="Cambria"/>
                <a:cs typeface="Times New Roman" panose="02020603050405020304" pitchFamily="18" charset="0"/>
                <a:sym typeface="Cambria"/>
              </a:rPr>
              <a:t>* Cách </a:t>
            </a:r>
            <a:r>
              <a:rPr lang="vi-VN" sz="2400" b="1" dirty="0" smtClean="0">
                <a:solidFill>
                  <a:srgbClr val="FF0000"/>
                </a:solidFill>
                <a:latin typeface="Times New Roman" panose="02020603050405020304" pitchFamily="18" charset="0"/>
                <a:ea typeface="Cambria"/>
                <a:cs typeface="Times New Roman" panose="02020603050405020304" pitchFamily="18" charset="0"/>
                <a:sym typeface="Cambria"/>
              </a:rPr>
              <a:t>nhìn nhận về bản thân</a:t>
            </a:r>
            <a:endParaRPr sz="24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11" name="Google Shape;299;p25"/>
          <p:cNvSpPr txBox="1"/>
          <p:nvPr/>
        </p:nvSpPr>
        <p:spPr>
          <a:xfrm>
            <a:off x="401683" y="745937"/>
            <a:ext cx="8097466" cy="2531432"/>
          </a:xfrm>
          <a:prstGeom prst="rect">
            <a:avLst/>
          </a:prstGeom>
          <a:noFill/>
          <a:ln>
            <a:noFill/>
          </a:ln>
        </p:spPr>
        <p:txBody>
          <a:bodyPr spcFirstLastPara="1" wrap="square" lIns="68569" tIns="34275" rIns="68569" bIns="34275" anchor="t" anchorCtr="0">
            <a:spAutoFit/>
          </a:bodyPr>
          <a:lstStyle/>
          <a:p>
            <a:pPr marR="22860" algn="just"/>
            <a:r>
              <a:rPr lang="vi-VN" sz="2000" b="1" dirty="0" smtClean="0">
                <a:latin typeface="Times New Roman" panose="02020603050405020304" pitchFamily="18" charset="0"/>
                <a:ea typeface="Cambria"/>
                <a:cs typeface="Times New Roman" panose="02020603050405020304" pitchFamily="18" charset="0"/>
                <a:sym typeface="Cambria"/>
              </a:rPr>
              <a:t>- </a:t>
            </a:r>
            <a:r>
              <a:rPr lang="en-US" sz="2000" b="1" dirty="0" err="1" smtClean="0">
                <a:latin typeface="Times New Roman" panose="02020603050405020304" pitchFamily="18" charset="0"/>
                <a:ea typeface="Cambria"/>
                <a:cs typeface="Times New Roman" panose="02020603050405020304" pitchFamily="18" charset="0"/>
                <a:sym typeface="Cambria"/>
              </a:rPr>
              <a:t>Lí</a:t>
            </a:r>
            <a:r>
              <a:rPr lang="en-US" sz="2000" b="1" dirty="0" smtClean="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lẽ</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Đoạn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văn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đặt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ra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hàng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loạt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hỏi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để</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triển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khai</a:t>
            </a:r>
            <a:r>
              <a:rPr lang="en-US" sz="2000" dirty="0">
                <a:latin typeface="Times New Roman" panose="02020603050405020304" pitchFamily="18" charset="0"/>
                <a:ea typeface="Cambria"/>
                <a:cs typeface="Times New Roman" panose="02020603050405020304" pitchFamily="18" charset="0"/>
                <a:sym typeface="Cambria"/>
              </a:rPr>
              <a:t> ý “</a:t>
            </a:r>
            <a:r>
              <a:rPr lang="en-US" sz="2000" dirty="0" err="1">
                <a:latin typeface="Times New Roman" panose="02020603050405020304" pitchFamily="18" charset="0"/>
                <a:ea typeface="Cambria"/>
                <a:cs typeface="Times New Roman" panose="02020603050405020304" pitchFamily="18" charset="0"/>
                <a:sym typeface="Cambria"/>
              </a:rPr>
              <a:t>nhìn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nhận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thân</a:t>
            </a:r>
            <a:r>
              <a:rPr lang="en-US" sz="2000" dirty="0">
                <a:latin typeface="Times New Roman" panose="02020603050405020304" pitchFamily="18" charset="0"/>
                <a:ea typeface="Cambria"/>
                <a:cs typeface="Times New Roman" panose="02020603050405020304" pitchFamily="18" charset="0"/>
                <a:sym typeface="Cambria"/>
              </a:rPr>
              <a:t>”: </a:t>
            </a:r>
            <a:endParaRPr lang="vi-VN" sz="2000" dirty="0" smtClean="0">
              <a:latin typeface="Times New Roman" panose="02020603050405020304" pitchFamily="18" charset="0"/>
              <a:ea typeface="Cambria"/>
              <a:cs typeface="Times New Roman" panose="02020603050405020304" pitchFamily="18" charset="0"/>
              <a:sym typeface="Cambria"/>
            </a:endParaRPr>
          </a:p>
          <a:p>
            <a:pPr marR="22860" algn="just"/>
            <a:r>
              <a:rPr lang="vi-VN" sz="2000" i="1" dirty="0" smtClean="0">
                <a:latin typeface="Times New Roman" panose="02020603050405020304" pitchFamily="18" charset="0"/>
                <a:ea typeface="Cambria"/>
                <a:cs typeface="Times New Roman" panose="02020603050405020304" pitchFamily="18" charset="0"/>
                <a:sym typeface="Cambria"/>
              </a:rPr>
              <a:t>+ </a:t>
            </a:r>
            <a:r>
              <a:rPr lang="en-US" sz="2000" i="1" dirty="0" err="1" smtClean="0">
                <a:latin typeface="Times New Roman" panose="02020603050405020304" pitchFamily="18" charset="0"/>
                <a:ea typeface="Cambria"/>
                <a:cs typeface="Times New Roman" panose="02020603050405020304" pitchFamily="18" charset="0"/>
                <a:sym typeface="Cambria"/>
              </a:rPr>
              <a:t>Tôi</a:t>
            </a:r>
            <a:r>
              <a:rPr lang="en-US" sz="2000" i="1" dirty="0" smtClean="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phải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là</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người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đáng</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smtClean="0">
                <a:latin typeface="Times New Roman" panose="02020603050405020304" pitchFamily="18" charset="0"/>
                <a:ea typeface="Cambria"/>
                <a:cs typeface="Times New Roman" panose="02020603050405020304" pitchFamily="18" charset="0"/>
                <a:sym typeface="Cambria"/>
              </a:rPr>
              <a:t>yêu</a:t>
            </a:r>
            <a:r>
              <a:rPr lang="en-US" sz="2000" i="1" dirty="0" smtClean="0">
                <a:latin typeface="Times New Roman" panose="02020603050405020304" pitchFamily="18" charset="0"/>
                <a:ea typeface="Cambria"/>
                <a:cs typeface="Times New Roman" panose="02020603050405020304" pitchFamily="18" charset="0"/>
                <a:sym typeface="Cambria"/>
              </a:rPr>
              <a:t>?</a:t>
            </a:r>
            <a:endParaRPr lang="vi-VN" sz="2000" i="1" dirty="0" smtClean="0">
              <a:latin typeface="Times New Roman" panose="02020603050405020304" pitchFamily="18" charset="0"/>
              <a:ea typeface="Cambria"/>
              <a:cs typeface="Times New Roman" panose="02020603050405020304" pitchFamily="18" charset="0"/>
              <a:sym typeface="Cambria"/>
            </a:endParaRPr>
          </a:p>
          <a:p>
            <a:pPr marR="22860" algn="just"/>
            <a:r>
              <a:rPr lang="vi-VN" sz="2000" i="1" dirty="0" smtClean="0">
                <a:latin typeface="Times New Roman" panose="02020603050405020304" pitchFamily="18" charset="0"/>
                <a:ea typeface="Cambria"/>
                <a:cs typeface="Times New Roman" panose="02020603050405020304" pitchFamily="18" charset="0"/>
                <a:sym typeface="Cambria"/>
              </a:rPr>
              <a:t>+</a:t>
            </a:r>
            <a:r>
              <a:rPr lang="en-US" sz="2000" i="1" dirty="0" err="1" smtClean="0">
                <a:latin typeface="Times New Roman" panose="02020603050405020304" pitchFamily="18" charset="0"/>
                <a:ea typeface="Cambria"/>
                <a:cs typeface="Times New Roman" panose="02020603050405020304" pitchFamily="18" charset="0"/>
                <a:sym typeface="Cambria"/>
              </a:rPr>
              <a:t>Tôi</a:t>
            </a:r>
            <a:r>
              <a:rPr lang="en-US" sz="2000" i="1" dirty="0" smtClean="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giàu</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thông</a:t>
            </a:r>
            <a:r>
              <a:rPr lang="en-US" sz="2000" i="1" dirty="0">
                <a:latin typeface="Times New Roman" panose="02020603050405020304" pitchFamily="18" charset="0"/>
                <a:ea typeface="Cambria"/>
                <a:cs typeface="Times New Roman" panose="02020603050405020304" pitchFamily="18" charset="0"/>
                <a:sym typeface="Cambria"/>
              </a:rPr>
              <a:t> minh? </a:t>
            </a:r>
            <a:endParaRPr lang="vi-VN" sz="2000" i="1" dirty="0" smtClean="0">
              <a:latin typeface="Times New Roman" panose="02020603050405020304" pitchFamily="18" charset="0"/>
              <a:ea typeface="Cambria"/>
              <a:cs typeface="Times New Roman" panose="02020603050405020304" pitchFamily="18" charset="0"/>
              <a:sym typeface="Cambria"/>
            </a:endParaRPr>
          </a:p>
          <a:p>
            <a:pPr marR="22860" algn="just"/>
            <a:r>
              <a:rPr lang="vi-VN" sz="2000" i="1" dirty="0" smtClean="0">
                <a:latin typeface="Times New Roman" panose="02020603050405020304" pitchFamily="18" charset="0"/>
                <a:ea typeface="Cambria"/>
                <a:cs typeface="Times New Roman" panose="02020603050405020304" pitchFamily="18" charset="0"/>
                <a:sym typeface="Cambria"/>
              </a:rPr>
              <a:t>+ </a:t>
            </a:r>
            <a:r>
              <a:rPr lang="en-US" sz="2000" i="1" dirty="0" err="1" smtClean="0">
                <a:latin typeface="Times New Roman" panose="02020603050405020304" pitchFamily="18" charset="0"/>
                <a:ea typeface="Cambria"/>
                <a:cs typeface="Times New Roman" panose="02020603050405020304" pitchFamily="18" charset="0"/>
                <a:sym typeface="Cambria"/>
              </a:rPr>
              <a:t>Tôi</a:t>
            </a:r>
            <a:r>
              <a:rPr lang="en-US" sz="2000" i="1" dirty="0" smtClean="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quá</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yếu</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đuối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và</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dễ</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dàng</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bị</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người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khác</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làm</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cho</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tổn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thương</a:t>
            </a:r>
            <a:r>
              <a:rPr lang="en-US" sz="2000" i="1" dirty="0">
                <a:latin typeface="Times New Roman" panose="02020603050405020304" pitchFamily="18" charset="0"/>
                <a:ea typeface="Cambria"/>
                <a:cs typeface="Times New Roman" panose="02020603050405020304" pitchFamily="18" charset="0"/>
                <a:sym typeface="Cambria"/>
              </a:rPr>
              <a:t>? </a:t>
            </a:r>
            <a:endParaRPr lang="vi-VN" sz="2000" i="1" dirty="0" smtClean="0">
              <a:latin typeface="Times New Roman" panose="02020603050405020304" pitchFamily="18" charset="0"/>
              <a:ea typeface="Cambria"/>
              <a:cs typeface="Times New Roman" panose="02020603050405020304" pitchFamily="18" charset="0"/>
              <a:sym typeface="Cambria"/>
            </a:endParaRPr>
          </a:p>
          <a:p>
            <a:pPr marR="22860" algn="just"/>
            <a:r>
              <a:rPr lang="vi-VN" sz="2000" i="1" dirty="0" smtClean="0">
                <a:latin typeface="Times New Roman" panose="02020603050405020304" pitchFamily="18" charset="0"/>
                <a:ea typeface="Cambria"/>
                <a:cs typeface="Times New Roman" panose="02020603050405020304" pitchFamily="18" charset="0"/>
                <a:sym typeface="Cambria"/>
              </a:rPr>
              <a:t>+ </a:t>
            </a:r>
            <a:r>
              <a:rPr lang="en-US" sz="2000" i="1" dirty="0" err="1" smtClean="0">
                <a:latin typeface="Times New Roman" panose="02020603050405020304" pitchFamily="18" charset="0"/>
                <a:ea typeface="Cambria"/>
                <a:cs typeface="Times New Roman" panose="02020603050405020304" pitchFamily="18" charset="0"/>
                <a:sym typeface="Cambria"/>
              </a:rPr>
              <a:t>Khi</a:t>
            </a:r>
            <a:r>
              <a:rPr lang="en-US" sz="2000" i="1" dirty="0" smtClean="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gặp</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khó</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khăn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tôi</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sẽ</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gục</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ngã</a:t>
            </a:r>
            <a:r>
              <a:rPr lang="en-US" sz="2000" i="1" dirty="0">
                <a:latin typeface="Times New Roman" panose="02020603050405020304" pitchFamily="18" charset="0"/>
                <a:ea typeface="Cambria"/>
                <a:cs typeface="Times New Roman" panose="02020603050405020304" pitchFamily="18" charset="0"/>
                <a:sym typeface="Cambria"/>
              </a:rPr>
              <a:t>, hay </a:t>
            </a:r>
            <a:r>
              <a:rPr lang="en-US" sz="2000" i="1" dirty="0" err="1">
                <a:latin typeface="Times New Roman" panose="02020603050405020304" pitchFamily="18" charset="0"/>
                <a:ea typeface="Cambria"/>
                <a:cs typeface="Times New Roman" panose="02020603050405020304" pitchFamily="18" charset="0"/>
                <a:sym typeface="Cambria"/>
              </a:rPr>
              <a:t>chiến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đấu</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một</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cách</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ngoan</a:t>
            </a:r>
            <a:r>
              <a:rPr lang="en-US" sz="2000" i="1" dirty="0">
                <a:latin typeface="Times New Roman" panose="02020603050405020304" pitchFamily="18" charset="0"/>
                <a:ea typeface="Cambria"/>
                <a:cs typeface="Times New Roman" panose="02020603050405020304" pitchFamily="18" charset="0"/>
                <a:sym typeface="Cambria"/>
              </a:rPr>
              <a:t> </a:t>
            </a:r>
            <a:r>
              <a:rPr lang="en-US" sz="2000" i="1" dirty="0" err="1">
                <a:latin typeface="Times New Roman" panose="02020603050405020304" pitchFamily="18" charset="0"/>
                <a:ea typeface="Cambria"/>
                <a:cs typeface="Times New Roman" panose="02020603050405020304" pitchFamily="18" charset="0"/>
                <a:sym typeface="Cambria"/>
              </a:rPr>
              <a:t>cường</a:t>
            </a:r>
            <a:r>
              <a:rPr lang="en-US" sz="2000" i="1" dirty="0">
                <a:latin typeface="Times New Roman" panose="02020603050405020304" pitchFamily="18" charset="0"/>
                <a:ea typeface="Cambria"/>
                <a:cs typeface="Times New Roman" panose="02020603050405020304" pitchFamily="18" charset="0"/>
                <a:sym typeface="Cambria"/>
              </a:rPr>
              <a:t>? </a:t>
            </a:r>
            <a:endParaRPr lang="vi-VN" sz="2000" i="1" dirty="0" smtClean="0">
              <a:latin typeface="Times New Roman" panose="02020603050405020304" pitchFamily="18" charset="0"/>
              <a:ea typeface="Cambria"/>
              <a:cs typeface="Times New Roman" panose="02020603050405020304" pitchFamily="18" charset="0"/>
              <a:sym typeface="Cambria"/>
            </a:endParaRPr>
          </a:p>
          <a:p>
            <a:pPr marR="22860" algn="just"/>
            <a:r>
              <a:rPr lang="vi-VN" sz="2000" i="1" dirty="0" smtClean="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ea typeface="Cambria"/>
                <a:cs typeface="Times New Roman" panose="02020603050405020304" pitchFamily="18" charset="0"/>
                <a:sym typeface="Cambria"/>
              </a:rPr>
              <a:t>Người</a:t>
            </a:r>
            <a:r>
              <a:rPr lang="en-US" sz="2000" dirty="0" smtClean="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viết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lí</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giải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trả</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những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hỏi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trên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nét</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vẽ</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tạo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nên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hình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dáng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tấm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bản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đồ</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chúng</a:t>
            </a:r>
            <a:r>
              <a:rPr lang="en-US" sz="2000" dirty="0">
                <a:latin typeface="Times New Roman" panose="02020603050405020304" pitchFamily="18" charset="0"/>
                <a:ea typeface="Cambria"/>
                <a:cs typeface="Times New Roman" panose="02020603050405020304" pitchFamily="18" charset="0"/>
                <a:sym typeface="Cambria"/>
              </a:rPr>
              <a:t> ta </a:t>
            </a:r>
            <a:r>
              <a:rPr lang="en-US" sz="2000" dirty="0" err="1">
                <a:latin typeface="Times New Roman" panose="02020603050405020304" pitchFamily="18" charset="0"/>
                <a:ea typeface="Cambria"/>
                <a:cs typeface="Times New Roman" panose="02020603050405020304" pitchFamily="18" charset="0"/>
                <a:sym typeface="Cambria"/>
              </a:rPr>
              <a:t>mang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theo</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trong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tâm</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trí</a:t>
            </a:r>
            <a:r>
              <a:rPr lang="en-US" sz="2000" dirty="0">
                <a:latin typeface="Times New Roman" panose="02020603050405020304" pitchFamily="18" charset="0"/>
                <a:ea typeface="Cambria"/>
                <a:cs typeface="Times New Roman" panose="02020603050405020304" pitchFamily="18" charset="0"/>
                <a:sym typeface="Cambria"/>
              </a:rPr>
              <a:t> minh</a:t>
            </a:r>
            <a:r>
              <a:rPr lang="en-US" sz="2000" dirty="0" smtClean="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cs typeface="Times New Roman" panose="02020603050405020304" pitchFamily="18" charset="0"/>
            </a:endParaRPr>
          </a:p>
        </p:txBody>
      </p:sp>
      <p:sp>
        <p:nvSpPr>
          <p:cNvPr id="12" name="Google Shape;300;p25"/>
          <p:cNvSpPr/>
          <p:nvPr/>
        </p:nvSpPr>
        <p:spPr>
          <a:xfrm>
            <a:off x="401683" y="4334602"/>
            <a:ext cx="8345909" cy="640298"/>
          </a:xfrm>
          <a:prstGeom prst="roundRect">
            <a:avLst>
              <a:gd name="adj" fmla="val 16667"/>
            </a:avLst>
          </a:prstGeom>
          <a:solidFill>
            <a:schemeClr val="accent2">
              <a:lumMod val="75000"/>
            </a:schemeClr>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Lí</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lẽ</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là</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những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câu</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hỏi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nhìn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nhận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về</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bản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thân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khơi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gợi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sự</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đồng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cảm</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bằng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chứng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xác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thực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từ</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câu</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chuyện</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cuộc</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đời</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của</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2100" dirty="0" err="1">
                <a:solidFill>
                  <a:schemeClr val="tx1"/>
                </a:solidFill>
                <a:latin typeface="Times New Roman" panose="02020603050405020304" pitchFamily="18" charset="0"/>
                <a:ea typeface="Cambria"/>
                <a:cs typeface="Times New Roman" panose="02020603050405020304" pitchFamily="18" charset="0"/>
                <a:sym typeface="Cambria"/>
              </a:rPr>
              <a:t>ông</a:t>
            </a:r>
            <a:r>
              <a:rPr lang="en-US" sz="2100" dirty="0">
                <a:solidFill>
                  <a:schemeClr val="tx1"/>
                </a:solidFill>
                <a:latin typeface="Times New Roman" panose="02020603050405020304" pitchFamily="18" charset="0"/>
                <a:ea typeface="Cambria"/>
                <a:cs typeface="Times New Roman" panose="02020603050405020304" pitchFamily="18" charset="0"/>
                <a:sym typeface="Cambria"/>
              </a:rPr>
              <a:t>.</a:t>
            </a:r>
            <a:endParaRPr sz="2100" dirty="0">
              <a:solidFill>
                <a:schemeClr val="tx1"/>
              </a:solidFill>
              <a:latin typeface="Times New Roman" panose="02020603050405020304" pitchFamily="18" charset="0"/>
              <a:ea typeface="Cambria"/>
              <a:cs typeface="Times New Roman" panose="02020603050405020304" pitchFamily="18" charset="0"/>
              <a:sym typeface="Cambria"/>
            </a:endParaRPr>
          </a:p>
        </p:txBody>
      </p:sp>
      <p:sp>
        <p:nvSpPr>
          <p:cNvPr id="13" name="Google Shape;299;p25"/>
          <p:cNvSpPr txBox="1"/>
          <p:nvPr/>
        </p:nvSpPr>
        <p:spPr>
          <a:xfrm>
            <a:off x="401683" y="3463599"/>
            <a:ext cx="7973245" cy="684773"/>
          </a:xfrm>
          <a:prstGeom prst="rect">
            <a:avLst/>
          </a:prstGeom>
          <a:noFill/>
          <a:ln>
            <a:noFill/>
          </a:ln>
        </p:spPr>
        <p:txBody>
          <a:bodyPr spcFirstLastPara="1" wrap="square" lIns="68569" tIns="34275" rIns="68569" bIns="34275" anchor="t" anchorCtr="0">
            <a:spAutoFit/>
          </a:bodyPr>
          <a:lstStyle/>
          <a:p>
            <a:pPr marR="22860" algn="just"/>
            <a:r>
              <a:rPr lang="vi-VN" sz="2000" b="1" dirty="0" smtClean="0">
                <a:latin typeface="Times New Roman" panose="02020603050405020304" pitchFamily="18" charset="0"/>
                <a:ea typeface="Cambria"/>
                <a:cs typeface="Times New Roman" panose="02020603050405020304" pitchFamily="18" charset="0"/>
                <a:sym typeface="Cambria"/>
              </a:rPr>
              <a:t>-</a:t>
            </a:r>
            <a:r>
              <a:rPr lang="en-US" sz="2000" b="1" dirty="0" smtClean="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Bằng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b="1" dirty="0" err="1">
                <a:latin typeface="Times New Roman" panose="02020603050405020304" pitchFamily="18" charset="0"/>
                <a:ea typeface="Cambria"/>
                <a:cs typeface="Times New Roman" panose="02020603050405020304" pitchFamily="18" charset="0"/>
                <a:sym typeface="Cambria"/>
              </a:rPr>
              <a:t>chứng</a:t>
            </a:r>
            <a:r>
              <a:rPr lang="en-US" sz="2000" b="1"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Câu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chuyện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về</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chính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đời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Sau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vụ</a:t>
            </a:r>
            <a:r>
              <a:rPr lang="en-US" sz="2000" dirty="0">
                <a:latin typeface="Times New Roman" panose="02020603050405020304" pitchFamily="18" charset="0"/>
                <a:ea typeface="Cambria"/>
                <a:cs typeface="Times New Roman" panose="02020603050405020304" pitchFamily="18" charset="0"/>
                <a:sym typeface="Cambria"/>
              </a:rPr>
              <a:t> tai </a:t>
            </a:r>
            <a:r>
              <a:rPr lang="en-US" sz="2000" dirty="0" err="1">
                <a:latin typeface="Times New Roman" panose="02020603050405020304" pitchFamily="18" charset="0"/>
                <a:ea typeface="Cambria"/>
                <a:cs typeface="Times New Roman" panose="02020603050405020304" pitchFamily="18" charset="0"/>
                <a:sym typeface="Cambria"/>
              </a:rPr>
              <a:t>nạn</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ông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đã</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có</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thay</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đổi</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đáng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kể</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để</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từ</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đó</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hiểu</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mình</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ai</a:t>
            </a:r>
            <a:r>
              <a:rPr lang="en-US" sz="2000" dirty="0">
                <a:latin typeface="Times New Roman" panose="02020603050405020304" pitchFamily="18" charset="0"/>
                <a:ea typeface="Cambria"/>
                <a:cs typeface="Times New Roman" panose="02020603050405020304" pitchFamily="18" charset="0"/>
                <a:sym typeface="Cambria"/>
              </a:rPr>
              <a:t>, ý </a:t>
            </a:r>
            <a:r>
              <a:rPr lang="en-US" sz="2000" dirty="0" err="1">
                <a:latin typeface="Times New Roman" panose="02020603050405020304" pitchFamily="18" charset="0"/>
                <a:ea typeface="Cambria"/>
                <a:cs typeface="Times New Roman" panose="02020603050405020304" pitchFamily="18" charset="0"/>
                <a:sym typeface="Cambria"/>
              </a:rPr>
              <a:t>nghĩa</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cuộc</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sống</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là</a:t>
            </a:r>
            <a:r>
              <a:rPr lang="en-US" sz="2000" dirty="0">
                <a:latin typeface="Times New Roman" panose="02020603050405020304" pitchFamily="18" charset="0"/>
                <a:ea typeface="Cambria"/>
                <a:cs typeface="Times New Roman" panose="02020603050405020304" pitchFamily="18" charset="0"/>
                <a:sym typeface="Cambria"/>
              </a:rPr>
              <a:t> </a:t>
            </a:r>
            <a:r>
              <a:rPr lang="en-US" sz="2000" dirty="0" err="1">
                <a:latin typeface="Times New Roman" panose="02020603050405020304" pitchFamily="18" charset="0"/>
                <a:ea typeface="Cambria"/>
                <a:cs typeface="Times New Roman" panose="02020603050405020304" pitchFamily="18" charset="0"/>
                <a:sym typeface="Cambria"/>
              </a:rPr>
              <a:t>gì</a:t>
            </a:r>
            <a:r>
              <a:rPr lang="en-US" sz="2000" dirty="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0629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53"/>
                                        </p:tgtEl>
                                        <p:attrNameLst>
                                          <p:attrName>style.visibility</p:attrName>
                                        </p:attrNameLst>
                                      </p:cBhvr>
                                      <p:to>
                                        <p:strVal val="visible"/>
                                      </p:to>
                                    </p:set>
                                    <p:animEffect transition="in" filter="fade">
                                      <p:cBhvr>
                                        <p:cTn id="7" dur="1000"/>
                                        <p:tgtEl>
                                          <p:spTgt spid="1753"/>
                                        </p:tgtEl>
                                      </p:cBhvr>
                                    </p:animEffect>
                                    <p:anim calcmode="lin" valueType="num">
                                      <p:cBhvr>
                                        <p:cTn id="8" dur="1000" fill="hold"/>
                                        <p:tgtEl>
                                          <p:spTgt spid="1753"/>
                                        </p:tgtEl>
                                        <p:attrNameLst>
                                          <p:attrName>ppt_x</p:attrName>
                                        </p:attrNameLst>
                                      </p:cBhvr>
                                      <p:tavLst>
                                        <p:tav tm="0">
                                          <p:val>
                                            <p:strVal val="#ppt_x"/>
                                          </p:val>
                                        </p:tav>
                                        <p:tav tm="100000">
                                          <p:val>
                                            <p:strVal val="#ppt_x"/>
                                          </p:val>
                                        </p:tav>
                                      </p:tavLst>
                                    </p:anim>
                                    <p:anim calcmode="lin" valueType="num">
                                      <p:cBhvr>
                                        <p:cTn id="9" dur="1000" fill="hold"/>
                                        <p:tgtEl>
                                          <p:spTgt spid="17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6986462" y="3266285"/>
            <a:ext cx="2097049" cy="400110"/>
          </a:xfrm>
          <a:prstGeom prst="rect">
            <a:avLst/>
          </a:prstGeom>
        </p:spPr>
        <p:txBody>
          <a:bodyPr wrap="none">
            <a:spAutoFit/>
          </a:bodyPr>
          <a:lstStyle/>
          <a:p>
            <a:pPr algn="ctr"/>
            <a:r>
              <a:rPr lang="en-US" sz="2000" dirty="0">
                <a:latin typeface="Times New Roman" panose="02020603050405020304" pitchFamily="18" charset="0"/>
                <a:ea typeface="Cambria"/>
                <a:cs typeface="Times New Roman" panose="02020603050405020304" pitchFamily="18" charset="0"/>
                <a:sym typeface="Cambria"/>
              </a:rPr>
              <a:t>Da-</a:t>
            </a:r>
            <a:r>
              <a:rPr lang="en-US" sz="2000" dirty="0" err="1">
                <a:latin typeface="Times New Roman" panose="02020603050405020304" pitchFamily="18" charset="0"/>
                <a:ea typeface="Cambria"/>
                <a:cs typeface="Times New Roman" panose="02020603050405020304" pitchFamily="18" charset="0"/>
                <a:sym typeface="Cambria"/>
              </a:rPr>
              <a:t>ni</a:t>
            </a:r>
            <a:r>
              <a:rPr lang="en-US" sz="2000" dirty="0">
                <a:latin typeface="Times New Roman" panose="02020603050405020304" pitchFamily="18" charset="0"/>
                <a:ea typeface="Cambria"/>
                <a:cs typeface="Times New Roman" panose="02020603050405020304" pitchFamily="18" charset="0"/>
                <a:sym typeface="Cambria"/>
              </a:rPr>
              <a:t>-en </a:t>
            </a:r>
            <a:r>
              <a:rPr lang="en-US" sz="2000" dirty="0" err="1">
                <a:latin typeface="Times New Roman" panose="02020603050405020304" pitchFamily="18" charset="0"/>
                <a:ea typeface="Cambria"/>
                <a:cs typeface="Times New Roman" panose="02020603050405020304" pitchFamily="18" charset="0"/>
                <a:sym typeface="Cambria"/>
              </a:rPr>
              <a:t>Gốt</a:t>
            </a:r>
            <a:r>
              <a:rPr lang="en-US" sz="2000" dirty="0">
                <a:latin typeface="Times New Roman" panose="02020603050405020304" pitchFamily="18" charset="0"/>
                <a:ea typeface="Cambria"/>
                <a:cs typeface="Times New Roman" panose="02020603050405020304" pitchFamily="18" charset="0"/>
                <a:sym typeface="Cambria"/>
              </a:rPr>
              <a:t>-li-</a:t>
            </a:r>
            <a:r>
              <a:rPr lang="en-US" sz="2000" dirty="0" err="1">
                <a:latin typeface="Times New Roman" panose="02020603050405020304" pitchFamily="18" charset="0"/>
                <a:ea typeface="Cambria"/>
                <a:cs typeface="Times New Roman" panose="02020603050405020304" pitchFamily="18" charset="0"/>
                <a:sym typeface="Cambria"/>
              </a:rPr>
              <a:t>ép</a:t>
            </a:r>
            <a:endParaRPr lang="en-US" sz="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53875" y="-73057"/>
            <a:ext cx="5029636" cy="4029805"/>
          </a:xfrm>
          <a:prstGeom prst="rect">
            <a:avLst/>
          </a:prstGeom>
        </p:spPr>
      </p:pic>
      <p:pic>
        <p:nvPicPr>
          <p:cNvPr id="56"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3448" y="1317523"/>
            <a:ext cx="4626143" cy="3897525"/>
          </a:xfrm>
          <a:prstGeom prst="rect">
            <a:avLst/>
          </a:prstGeom>
        </p:spPr>
      </p:pic>
      <p:pic>
        <p:nvPicPr>
          <p:cNvPr id="5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501403" y="935497"/>
            <a:ext cx="2163361" cy="1976771"/>
          </a:xfrm>
          <a:prstGeom prst="rect">
            <a:avLst/>
          </a:prstGeom>
        </p:spPr>
      </p:pic>
    </p:spTree>
    <p:extLst>
      <p:ext uri="{BB962C8B-B14F-4D97-AF65-F5344CB8AC3E}">
        <p14:creationId xmlns:p14="http://schemas.microsoft.com/office/powerpoint/2010/main" val="44079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7"/>
        <p:cNvGrpSpPr/>
        <p:nvPr/>
      </p:nvGrpSpPr>
      <p:grpSpPr>
        <a:xfrm>
          <a:off x="0" y="0"/>
          <a:ext cx="0" cy="0"/>
          <a:chOff x="0" y="0"/>
          <a:chExt cx="0" cy="0"/>
        </a:xfrm>
      </p:grpSpPr>
      <p:sp>
        <p:nvSpPr>
          <p:cNvPr id="11" name="Google Shape;168;p8"/>
          <p:cNvSpPr txBox="1"/>
          <p:nvPr/>
        </p:nvSpPr>
        <p:spPr>
          <a:xfrm>
            <a:off x="266908" y="536675"/>
            <a:ext cx="8604717" cy="438551"/>
          </a:xfrm>
          <a:prstGeom prst="rect">
            <a:avLst/>
          </a:prstGeom>
          <a:noFill/>
          <a:ln>
            <a:noFill/>
          </a:ln>
        </p:spPr>
        <p:txBody>
          <a:bodyPr spcFirstLastPara="1" wrap="square" lIns="68569" tIns="34275" rIns="68569" bIns="34275" anchor="t" anchorCtr="0">
            <a:spAutoFit/>
          </a:bodyPr>
          <a:lstStyle/>
          <a:p>
            <a:pPr algn="just"/>
            <a:r>
              <a:rPr lang="en-US" sz="2400" b="1" dirty="0" smtClean="0">
                <a:solidFill>
                  <a:srgbClr val="FF0000"/>
                </a:solidFill>
                <a:latin typeface="Times New Roman" panose="02020603050405020304" pitchFamily="18" charset="0"/>
                <a:ea typeface="Cambria"/>
                <a:cs typeface="Times New Roman" panose="02020603050405020304" pitchFamily="18" charset="0"/>
                <a:sym typeface="Cambria"/>
              </a:rPr>
              <a:t>*</a:t>
            </a:r>
            <a:r>
              <a:rPr lang="vi-VN" sz="2400" b="1" dirty="0" smtClean="0">
                <a:solidFill>
                  <a:srgbClr val="FF0000"/>
                </a:solidFill>
                <a:latin typeface="Times New Roman" panose="02020603050405020304" pitchFamily="18" charset="0"/>
                <a:ea typeface="Cambria"/>
                <a:cs typeface="Times New Roman" panose="02020603050405020304" pitchFamily="18" charset="0"/>
                <a:sym typeface="Cambria"/>
              </a:rPr>
              <a:t>Vai </a:t>
            </a:r>
            <a:r>
              <a:rPr lang="vi-VN" sz="2400" b="1" dirty="0" smtClean="0">
                <a:solidFill>
                  <a:srgbClr val="FF0000"/>
                </a:solidFill>
                <a:latin typeface="Times New Roman" panose="02020603050405020304" pitchFamily="18" charset="0"/>
                <a:ea typeface="Cambria"/>
                <a:cs typeface="Times New Roman" panose="02020603050405020304" pitchFamily="18" charset="0"/>
                <a:sym typeface="Cambria"/>
              </a:rPr>
              <a:t>trò của tấm bản đồ đối với đường đời của con người</a:t>
            </a:r>
            <a:endParaRPr sz="24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13" name="Google Shape;2591;p140"/>
          <p:cNvSpPr txBox="1">
            <a:spLocks/>
          </p:cNvSpPr>
          <p:nvPr/>
        </p:nvSpPr>
        <p:spPr>
          <a:xfrm>
            <a:off x="1042103" y="1363565"/>
            <a:ext cx="4252362" cy="454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vi-VN" sz="2400" dirty="0" smtClean="0">
                <a:latin typeface="Times New Roman" panose="02020603050405020304" pitchFamily="18" charset="0"/>
                <a:cs typeface="Times New Roman" panose="02020603050405020304" pitchFamily="18" charset="0"/>
              </a:rPr>
              <a:t>Quyết định cách nhìn của chúng ta về cuộc sống, với mọi người và với chính bản thân mình</a:t>
            </a:r>
            <a:endParaRPr lang="vi-VN" sz="2400" dirty="0">
              <a:latin typeface="Times New Roman" panose="02020603050405020304" pitchFamily="18" charset="0"/>
              <a:cs typeface="Times New Roman" panose="02020603050405020304" pitchFamily="18" charset="0"/>
            </a:endParaRPr>
          </a:p>
        </p:txBody>
      </p:sp>
      <p:sp>
        <p:nvSpPr>
          <p:cNvPr id="14" name="Google Shape;2597;p140"/>
          <p:cNvSpPr/>
          <p:nvPr/>
        </p:nvSpPr>
        <p:spPr>
          <a:xfrm>
            <a:off x="522524" y="1378784"/>
            <a:ext cx="519580" cy="53082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91;p140"/>
          <p:cNvSpPr txBox="1">
            <a:spLocks/>
          </p:cNvSpPr>
          <p:nvPr/>
        </p:nvSpPr>
        <p:spPr>
          <a:xfrm>
            <a:off x="1200116" y="3018076"/>
            <a:ext cx="4252362" cy="454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vi-VN" sz="2400" dirty="0" smtClean="0">
                <a:latin typeface="Times New Roman" panose="02020603050405020304" pitchFamily="18" charset="0"/>
                <a:cs typeface="Times New Roman" panose="02020603050405020304" pitchFamily="18" charset="0"/>
              </a:rPr>
              <a:t>Quyết định đối với những thành bại của chúng ta trong cuộc sống</a:t>
            </a:r>
            <a:endParaRPr lang="vi-VN" sz="2400" dirty="0">
              <a:latin typeface="Times New Roman" panose="02020603050405020304" pitchFamily="18" charset="0"/>
              <a:cs typeface="Times New Roman" panose="02020603050405020304" pitchFamily="18" charset="0"/>
            </a:endParaRPr>
          </a:p>
        </p:txBody>
      </p:sp>
      <p:sp>
        <p:nvSpPr>
          <p:cNvPr id="16" name="Google Shape;2597;p140"/>
          <p:cNvSpPr/>
          <p:nvPr/>
        </p:nvSpPr>
        <p:spPr>
          <a:xfrm>
            <a:off x="680537" y="3033295"/>
            <a:ext cx="519580" cy="53082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452478" y="2213411"/>
            <a:ext cx="3595175" cy="2170587"/>
          </a:xfrm>
          <a:prstGeom prst="rect">
            <a:avLst/>
          </a:prstGeom>
        </p:spPr>
      </p:pic>
    </p:spTree>
    <p:extLst>
      <p:ext uri="{BB962C8B-B14F-4D97-AF65-F5344CB8AC3E}">
        <p14:creationId xmlns:p14="http://schemas.microsoft.com/office/powerpoint/2010/main" val="18605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0442" y="1040280"/>
            <a:ext cx="6596444" cy="3103133"/>
          </a:xfrm>
          <a:prstGeom prst="rect">
            <a:avLst/>
          </a:prstGeom>
        </p:spPr>
      </p:pic>
    </p:spTree>
    <p:extLst>
      <p:ext uri="{BB962C8B-B14F-4D97-AF65-F5344CB8AC3E}">
        <p14:creationId xmlns:p14="http://schemas.microsoft.com/office/powerpoint/2010/main" val="282435130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4941" y="0"/>
            <a:ext cx="7972463" cy="1016869"/>
          </a:xfrm>
          <a:prstGeom prst="rect">
            <a:avLst/>
          </a:prstGeom>
        </p:spPr>
      </p:pic>
      <p:sp>
        <p:nvSpPr>
          <p:cNvPr id="10" name="Google Shape;1851;p87"/>
          <p:cNvSpPr txBox="1"/>
          <p:nvPr/>
        </p:nvSpPr>
        <p:spPr>
          <a:xfrm>
            <a:off x="568757" y="1016870"/>
            <a:ext cx="7399586" cy="600916"/>
          </a:xfrm>
          <a:prstGeom prst="rect">
            <a:avLst/>
          </a:prstGeom>
          <a:solidFill>
            <a:schemeClr val="accent1">
              <a:lumMod val="75000"/>
            </a:schemeClr>
          </a:solidFill>
          <a:ln>
            <a:noFill/>
          </a:ln>
        </p:spPr>
        <p:txBody>
          <a:bodyPr spcFirstLastPara="1" wrap="square" lIns="91425" tIns="54850" rIns="91425" bIns="91425" anchor="t" anchorCtr="0">
            <a:noAutofit/>
          </a:bodyPr>
          <a:lstStyle/>
          <a:p>
            <a:pPr algn="just"/>
            <a:r>
              <a:rPr lang="vi-VN" sz="2400" dirty="0" smtClean="0">
                <a:solidFill>
                  <a:schemeClr val="tx1"/>
                </a:solidFill>
                <a:latin typeface="Times New Roman" panose="02020603050405020304" pitchFamily="18" charset="0"/>
                <a:cs typeface="Times New Roman" panose="02020603050405020304" pitchFamily="18" charset="0"/>
              </a:rPr>
              <a:t>* Sự trái ngược trong cái nhìn về cuộc đời và con người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1" name="Google Shape;1753;p78"/>
          <p:cNvSpPr/>
          <p:nvPr/>
        </p:nvSpPr>
        <p:spPr>
          <a:xfrm rot="-5400000" flipH="1">
            <a:off x="546774" y="1910536"/>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 name="Google Shape;308;p26"/>
          <p:cNvSpPr txBox="1"/>
          <p:nvPr/>
        </p:nvSpPr>
        <p:spPr>
          <a:xfrm>
            <a:off x="1453883" y="1888553"/>
            <a:ext cx="7084970" cy="746328"/>
          </a:xfrm>
          <a:prstGeom prst="rect">
            <a:avLst/>
          </a:prstGeom>
          <a:noFill/>
          <a:ln>
            <a:noFill/>
          </a:ln>
        </p:spPr>
        <p:txBody>
          <a:bodyPr spcFirstLastPara="1" wrap="square" lIns="68569" tIns="34275" rIns="68569" bIns="34275" anchor="t" anchorCtr="0">
            <a:spAutoFit/>
          </a:bodyPr>
          <a:lstStyle/>
          <a:p>
            <a:pPr marR="22860" algn="just"/>
            <a:r>
              <a:rPr lang="vi-VN" sz="2200" dirty="0">
                <a:latin typeface="Times New Roman" panose="02020603050405020304" pitchFamily="18" charset="0"/>
                <a:ea typeface="Cambria"/>
                <a:cs typeface="Times New Roman" panose="02020603050405020304" pitchFamily="18" charset="0"/>
                <a:sym typeface="Cambria"/>
              </a:rPr>
              <a:t>-</a:t>
            </a:r>
            <a:r>
              <a:rPr lang="en-US" sz="2200" dirty="0" smtClean="0">
                <a:latin typeface="Times New Roman" panose="02020603050405020304" pitchFamily="18" charset="0"/>
                <a:ea typeface="Cambria"/>
                <a:cs typeface="Times New Roman" panose="02020603050405020304" pitchFamily="18" charset="0"/>
                <a:sym typeface="Cambria"/>
              </a:rPr>
              <a:t> </a:t>
            </a:r>
            <a:r>
              <a:rPr lang="en-US" sz="2200" dirty="0">
                <a:latin typeface="Times New Roman" panose="02020603050405020304" pitchFamily="18" charset="0"/>
                <a:ea typeface="Cambria"/>
                <a:cs typeface="Times New Roman" panose="02020603050405020304" pitchFamily="18" charset="0"/>
                <a:sym typeface="Cambria"/>
              </a:rPr>
              <a:t>“</a:t>
            </a:r>
            <a:r>
              <a:rPr lang="en-US" sz="2200" dirty="0" err="1">
                <a:latin typeface="Times New Roman" panose="02020603050405020304" pitchFamily="18" charset="0"/>
                <a:ea typeface="Cambria"/>
                <a:cs typeface="Times New Roman" panose="02020603050405020304" pitchFamily="18" charset="0"/>
                <a:sym typeface="Cambria"/>
              </a:rPr>
              <a:t>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thì</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yêu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và</a:t>
            </a:r>
            <a:r>
              <a:rPr lang="en-US" sz="2200" dirty="0">
                <a:latin typeface="Times New Roman" panose="02020603050405020304" pitchFamily="18" charset="0"/>
                <a:ea typeface="Cambria"/>
                <a:cs typeface="Times New Roman" panose="02020603050405020304" pitchFamily="18" charset="0"/>
                <a:sym typeface="Cambria"/>
              </a:rPr>
              <a:t> tin </a:t>
            </a:r>
            <a:r>
              <a:rPr lang="en-US" sz="2200" dirty="0" err="1">
                <a:latin typeface="Times New Roman" panose="02020603050405020304" pitchFamily="18" charset="0"/>
                <a:ea typeface="Cambria"/>
                <a:cs typeface="Times New Roman" panose="02020603050405020304" pitchFamily="18" charset="0"/>
                <a:sym typeface="Cambria"/>
              </a:rPr>
              <a:t>tưởng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mọi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xung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thấy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chốn</a:t>
            </a:r>
            <a:r>
              <a:rPr lang="en-US" sz="2200" dirty="0">
                <a:latin typeface="Times New Roman" panose="02020603050405020304" pitchFamily="18" charset="0"/>
                <a:ea typeface="Cambria"/>
                <a:cs typeface="Times New Roman" panose="02020603050405020304" pitchFamily="18" charset="0"/>
                <a:sym typeface="Cambria"/>
              </a:rPr>
              <a:t> an </a:t>
            </a:r>
            <a:r>
              <a:rPr lang="en-US" sz="2200" dirty="0" err="1" smtClean="0">
                <a:latin typeface="Times New Roman" panose="02020603050405020304" pitchFamily="18" charset="0"/>
                <a:ea typeface="Cambria"/>
                <a:cs typeface="Times New Roman" panose="02020603050405020304" pitchFamily="18" charset="0"/>
                <a:sym typeface="Cambria"/>
              </a:rPr>
              <a:t>toàn</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15" name="Google Shape;1753;p78"/>
          <p:cNvSpPr/>
          <p:nvPr/>
        </p:nvSpPr>
        <p:spPr>
          <a:xfrm rot="-5400000" flipH="1">
            <a:off x="726448" y="2965613"/>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308;p26"/>
          <p:cNvSpPr txBox="1"/>
          <p:nvPr/>
        </p:nvSpPr>
        <p:spPr>
          <a:xfrm>
            <a:off x="1586186" y="2943630"/>
            <a:ext cx="7084970" cy="746328"/>
          </a:xfrm>
          <a:prstGeom prst="rect">
            <a:avLst/>
          </a:prstGeom>
          <a:noFill/>
          <a:ln>
            <a:noFill/>
          </a:ln>
        </p:spPr>
        <p:txBody>
          <a:bodyPr spcFirstLastPara="1" wrap="square" lIns="68569" tIns="34275" rIns="68569" bIns="34275" anchor="t" anchorCtr="0">
            <a:spAutoFit/>
          </a:bodyPr>
          <a:lstStyle/>
          <a:p>
            <a:pPr marR="22860" algn="just"/>
            <a:r>
              <a:rPr lang="vi-VN" sz="2200" dirty="0" smtClean="0">
                <a:latin typeface="Times New Roman" panose="02020603050405020304" pitchFamily="18" charset="0"/>
                <a:ea typeface="Cambria"/>
                <a:cs typeface="Times New Roman" panose="02020603050405020304" pitchFamily="18" charset="0"/>
                <a:sym typeface="Cambria"/>
              </a:rPr>
              <a:t>-</a:t>
            </a:r>
            <a:r>
              <a:rPr lang="en-US" sz="2200" dirty="0" smtClean="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mẹ</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thấy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đầy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hiểm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nguy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cần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luôn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đề</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phòng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cảnh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giác</a:t>
            </a:r>
            <a:r>
              <a:rPr lang="en-US" sz="2200" dirty="0">
                <a:latin typeface="Times New Roman" panose="02020603050405020304" pitchFamily="18" charset="0"/>
                <a:ea typeface="Cambria"/>
                <a:cs typeface="Times New Roman" panose="02020603050405020304" pitchFamily="18" charset="0"/>
                <a:sym typeface="Cambria"/>
              </a:rPr>
              <a:t>. </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17" name="Google Shape;308;p26"/>
          <p:cNvSpPr txBox="1"/>
          <p:nvPr/>
        </p:nvSpPr>
        <p:spPr>
          <a:xfrm>
            <a:off x="1334776" y="3867881"/>
            <a:ext cx="5867547" cy="1084882"/>
          </a:xfrm>
          <a:prstGeom prst="rect">
            <a:avLst/>
          </a:prstGeom>
          <a:noFill/>
          <a:ln>
            <a:noFill/>
          </a:ln>
        </p:spPr>
        <p:txBody>
          <a:bodyPr spcFirstLastPara="1" wrap="square" lIns="68569" tIns="34275" rIns="68569" bIns="34275" anchor="t" anchorCtr="0">
            <a:spAutoFit/>
          </a:bodyPr>
          <a:lstStyle/>
          <a:p>
            <a:pPr marR="22860" algn="just"/>
            <a:r>
              <a:rPr lang="vi-VN" sz="2200" dirty="0" smtClean="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200" dirty="0" err="1" smtClean="0">
                <a:solidFill>
                  <a:srgbClr val="FF0000"/>
                </a:solidFill>
                <a:latin typeface="Times New Roman" panose="02020603050405020304" pitchFamily="18" charset="0"/>
                <a:ea typeface="Cambria"/>
                <a:cs typeface="Times New Roman" panose="02020603050405020304" pitchFamily="18" charset="0"/>
                <a:sym typeface="Cambria"/>
              </a:rPr>
              <a:t>Chính</a:t>
            </a:r>
            <a:r>
              <a:rPr lang="en-US" sz="2200"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điều</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đó</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đã</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làm</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cho</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ông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mất</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tự</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tin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với</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quan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điểm</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của</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mình</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và</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trở</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nên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vô</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cùng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khó</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khăn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việc</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xác</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định</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tấm</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bản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đồ</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riêng</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cho</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bản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FF0000"/>
                </a:solidFill>
                <a:latin typeface="Times New Roman" panose="02020603050405020304" pitchFamily="18" charset="0"/>
                <a:ea typeface="Cambria"/>
                <a:cs typeface="Times New Roman" panose="02020603050405020304" pitchFamily="18" charset="0"/>
                <a:sym typeface="Cambria"/>
              </a:rPr>
              <a:t>thân</a:t>
            </a:r>
            <a:r>
              <a:rPr lang="en-US" sz="2200" dirty="0">
                <a:solidFill>
                  <a:srgbClr val="FF0000"/>
                </a:solidFill>
                <a:latin typeface="Times New Roman" panose="02020603050405020304" pitchFamily="18" charset="0"/>
                <a:ea typeface="Cambria"/>
                <a:cs typeface="Times New Roman" panose="02020603050405020304" pitchFamily="18" charset="0"/>
                <a:sym typeface="Cambria"/>
              </a:rPr>
              <a:t>.</a:t>
            </a:r>
            <a:endParaRPr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5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4941" y="0"/>
            <a:ext cx="7972463" cy="1016869"/>
          </a:xfrm>
          <a:prstGeom prst="rect">
            <a:avLst/>
          </a:prstGeom>
        </p:spPr>
      </p:pic>
      <p:sp>
        <p:nvSpPr>
          <p:cNvPr id="10" name="Google Shape;1851;p87"/>
          <p:cNvSpPr txBox="1"/>
          <p:nvPr/>
        </p:nvSpPr>
        <p:spPr>
          <a:xfrm>
            <a:off x="568757" y="1016870"/>
            <a:ext cx="3601309" cy="600916"/>
          </a:xfrm>
          <a:prstGeom prst="rect">
            <a:avLst/>
          </a:prstGeom>
          <a:solidFill>
            <a:schemeClr val="accent1">
              <a:lumMod val="75000"/>
            </a:schemeClr>
          </a:solidFill>
          <a:ln>
            <a:noFill/>
          </a:ln>
        </p:spPr>
        <p:txBody>
          <a:bodyPr spcFirstLastPara="1" wrap="square" lIns="91425" tIns="54850" rIns="91425" bIns="91425" anchor="t" anchorCtr="0">
            <a:noAutofit/>
          </a:bodyPr>
          <a:lstStyle/>
          <a:p>
            <a:pPr algn="just"/>
            <a:r>
              <a:rPr lang="vi-VN" sz="2400" dirty="0" smtClean="0">
                <a:solidFill>
                  <a:srgbClr val="FFFFFF"/>
                </a:solidFill>
                <a:latin typeface="Times New Roman" panose="02020603050405020304" pitchFamily="18" charset="0"/>
                <a:cs typeface="Times New Roman" panose="02020603050405020304" pitchFamily="18" charset="0"/>
              </a:rPr>
              <a:t>* Bài học cho </a:t>
            </a:r>
            <a:r>
              <a:rPr lang="en-US" sz="2400" dirty="0" smtClean="0">
                <a:solidFill>
                  <a:srgbClr val="FFFFFF"/>
                </a:solidFill>
                <a:latin typeface="Times New Roman" panose="02020603050405020304" pitchFamily="18" charset="0"/>
                <a:cs typeface="Times New Roman" panose="02020603050405020304" pitchFamily="18" charset="0"/>
              </a:rPr>
              <a:t>“</a:t>
            </a:r>
            <a:r>
              <a:rPr lang="vi-VN" sz="2400" dirty="0" smtClean="0">
                <a:solidFill>
                  <a:srgbClr val="FFFFFF"/>
                </a:solidFill>
                <a:latin typeface="Times New Roman" panose="02020603050405020304" pitchFamily="18" charset="0"/>
                <a:cs typeface="Times New Roman" panose="02020603050405020304" pitchFamily="18" charset="0"/>
              </a:rPr>
              <a:t>cháu</a:t>
            </a:r>
            <a:r>
              <a:rPr lang="en-US" sz="2400" dirty="0" smtClean="0">
                <a:solidFill>
                  <a:srgbClr val="FFFFFF"/>
                </a:solidFill>
                <a:latin typeface="Times New Roman" panose="02020603050405020304" pitchFamily="18" charset="0"/>
                <a:cs typeface="Times New Roman" panose="02020603050405020304" pitchFamily="18" charset="0"/>
              </a:rPr>
              <a:t>”</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11" name="Google Shape;1753;p78"/>
          <p:cNvSpPr/>
          <p:nvPr/>
        </p:nvSpPr>
        <p:spPr>
          <a:xfrm rot="-5400000" flipH="1">
            <a:off x="546774" y="1910536"/>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1753;p78"/>
          <p:cNvSpPr/>
          <p:nvPr/>
        </p:nvSpPr>
        <p:spPr>
          <a:xfrm rot="-5400000" flipH="1">
            <a:off x="756595" y="3323587"/>
            <a:ext cx="683288" cy="6393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 name="Google Shape;318;p27"/>
          <p:cNvSpPr txBox="1"/>
          <p:nvPr/>
        </p:nvSpPr>
        <p:spPr>
          <a:xfrm>
            <a:off x="1547447" y="1818018"/>
            <a:ext cx="6117568" cy="1084882"/>
          </a:xfrm>
          <a:prstGeom prst="rect">
            <a:avLst/>
          </a:prstGeom>
          <a:noFill/>
          <a:ln>
            <a:noFill/>
          </a:ln>
        </p:spPr>
        <p:txBody>
          <a:bodyPr spcFirstLastPara="1" wrap="square" lIns="68569" tIns="34275" rIns="68569" bIns="34275" anchor="t" anchorCtr="0">
            <a:spAutoFit/>
          </a:bodyPr>
          <a:lstStyle/>
          <a:p>
            <a:pPr marR="22860" algn="just"/>
            <a:r>
              <a:rPr lang="vi-VN" sz="2200" dirty="0">
                <a:latin typeface="Times New Roman" panose="02020603050405020304" pitchFamily="18" charset="0"/>
                <a:ea typeface="Cambria"/>
                <a:cs typeface="Times New Roman" panose="02020603050405020304" pitchFamily="18" charset="0"/>
                <a:sym typeface="Cambria"/>
              </a:rPr>
              <a:t>-</a:t>
            </a:r>
            <a:r>
              <a:rPr lang="en-US" sz="2200" dirty="0" smtClean="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có</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thể</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nhận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từ</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thân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những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cảm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cao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quý</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quan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tâm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tấm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đồ</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riêng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thì</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không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nên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lệ</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thuộc</a:t>
            </a:r>
            <a:r>
              <a:rPr lang="en-US" sz="2200" dirty="0">
                <a:latin typeface="Times New Roman" panose="02020603050405020304" pitchFamily="18" charset="0"/>
                <a:ea typeface="Cambria"/>
                <a:cs typeface="Times New Roman" panose="02020603050405020304" pitchFamily="18" charset="0"/>
                <a:sym typeface="Cambria"/>
              </a:rPr>
              <a:t>. </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13" name="Google Shape;318;p27"/>
          <p:cNvSpPr txBox="1"/>
          <p:nvPr/>
        </p:nvSpPr>
        <p:spPr>
          <a:xfrm>
            <a:off x="1624188" y="3301604"/>
            <a:ext cx="5297339" cy="1084882"/>
          </a:xfrm>
          <a:prstGeom prst="rect">
            <a:avLst/>
          </a:prstGeom>
          <a:noFill/>
          <a:ln>
            <a:noFill/>
          </a:ln>
        </p:spPr>
        <p:txBody>
          <a:bodyPr spcFirstLastPara="1" wrap="square" lIns="68569" tIns="34275" rIns="68569" bIns="34275" anchor="t" anchorCtr="0">
            <a:spAutoFit/>
          </a:bodyPr>
          <a:lstStyle/>
          <a:p>
            <a:pPr marR="22860" algn="just"/>
            <a:r>
              <a:rPr lang="vi-VN" sz="2200" dirty="0" smtClean="0">
                <a:latin typeface="Times New Roman" panose="02020603050405020304" pitchFamily="18" charset="0"/>
                <a:ea typeface="Cambria"/>
                <a:cs typeface="Times New Roman" panose="02020603050405020304" pitchFamily="18" charset="0"/>
                <a:sym typeface="Cambria"/>
              </a:rPr>
              <a:t>-</a:t>
            </a:r>
            <a:r>
              <a:rPr lang="en-US" sz="2200" dirty="0" smtClean="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nhận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thức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về</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quan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điểm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cảm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mình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đối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khác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đối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thân</a:t>
            </a:r>
            <a:r>
              <a:rPr lang="en-US" sz="2200" dirty="0">
                <a:latin typeface="Times New Roman" panose="02020603050405020304" pitchFamily="18" charset="0"/>
                <a:ea typeface="Cambria"/>
                <a:cs typeface="Times New Roman" panose="02020603050405020304" pitchFamily="18" charset="0"/>
                <a:sym typeface="Cambria"/>
              </a:rPr>
              <a:t> – </a:t>
            </a:r>
            <a:r>
              <a:rPr lang="en-US" sz="2200" dirty="0" err="1">
                <a:latin typeface="Times New Roman" panose="02020603050405020304" pitchFamily="18" charset="0"/>
                <a:ea typeface="Cambria"/>
                <a:cs typeface="Times New Roman" panose="02020603050405020304" pitchFamily="18" charset="0"/>
                <a:sym typeface="Cambria"/>
              </a:rPr>
              <a:t>đó</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yếu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tố</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quyết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định</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p:txBody>
      </p:sp>
      <p:pic>
        <p:nvPicPr>
          <p:cNvPr id="14" name="Google Shape;361;p33" descr="Ông và cháu cùng nhau tới trường bằng cách nào ? Đọc bài Ô"/>
          <p:cNvPicPr preferRelativeResize="0"/>
          <p:nvPr/>
        </p:nvPicPr>
        <p:blipFill rotWithShape="1">
          <a:blip r:embed="rId4">
            <a:alphaModFix/>
          </a:blip>
          <a:srcRect/>
          <a:stretch/>
        </p:blipFill>
        <p:spPr>
          <a:xfrm>
            <a:off x="6921527" y="2430420"/>
            <a:ext cx="2312125" cy="2547257"/>
          </a:xfrm>
          <a:prstGeom prst="rect">
            <a:avLst/>
          </a:prstGeom>
          <a:noFill/>
          <a:ln>
            <a:noFill/>
          </a:ln>
        </p:spPr>
      </p:pic>
    </p:spTree>
    <p:extLst>
      <p:ext uri="{BB962C8B-B14F-4D97-AF65-F5344CB8AC3E}">
        <p14:creationId xmlns:p14="http://schemas.microsoft.com/office/powerpoint/2010/main" val="17163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43429" y="1029765"/>
            <a:ext cx="5200513" cy="2668028"/>
          </a:xfrm>
          <a:prstGeom prst="rect">
            <a:avLst/>
          </a:prstGeom>
        </p:spPr>
      </p:pic>
    </p:spTree>
    <p:extLst>
      <p:ext uri="{BB962C8B-B14F-4D97-AF65-F5344CB8AC3E}">
        <p14:creationId xmlns:p14="http://schemas.microsoft.com/office/powerpoint/2010/main" val="324916338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2" name="Rectangle 1"/>
          <p:cNvSpPr/>
          <p:nvPr/>
        </p:nvSpPr>
        <p:spPr>
          <a:xfrm>
            <a:off x="4863830" y="165370"/>
            <a:ext cx="4280170" cy="497813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96119" y="421176"/>
            <a:ext cx="5612859" cy="4140364"/>
          </a:xfrm>
          <a:prstGeom prst="rect">
            <a:avLst/>
          </a:prstGeom>
        </p:spPr>
        <p:txBody>
          <a:bodyPr wrap="square">
            <a:spAutoFit/>
          </a:bodyPr>
          <a:lstStyle/>
          <a:p>
            <a:pPr lvl="0" algn="just">
              <a:lnSpc>
                <a:spcPct val="150000"/>
              </a:lnSpc>
              <a:spcAft>
                <a:spcPts val="800"/>
              </a:spcAft>
              <a:buSzPts val="1400"/>
            </a:pPr>
            <a:r>
              <a:rPr lang="vi-VN"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lời khuyên của “ông“ muốn “ cháu“  làm hai điều:</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Thứ nhất</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phải kiếm tìm bản đồ cho chính mình.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Thứ hai: </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tấm bản đồ đó“cháu“ phải tự vẽ ra bằng chính kinh nghiệm của mình.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buSzPts val="1400"/>
            </a:pPr>
            <a:r>
              <a:rPr lang="vi-VN"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làm của cháu sẽ giúp cháu biết tự chủ, tự chịu trách nhiệm về chính cuộc đời mình.</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de-DE"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 thúc vấn đề ngắn gọn, súc tích.</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0" name="Google Shape;196;p11" descr="Hình ảnh Ông Già Và Cháu Nội Yếu Tố Png Nhân Vật Yếu Tố Png Yếu Tố Tự Do  PNG , Vật, Nội, Cháu PNG miễn phí tải tập tin PSDComment và"/>
          <p:cNvPicPr preferRelativeResize="0"/>
          <p:nvPr/>
        </p:nvPicPr>
        <p:blipFill rotWithShape="1">
          <a:blip r:embed="rId3">
            <a:alphaModFix/>
          </a:blip>
          <a:srcRect/>
          <a:stretch/>
        </p:blipFill>
        <p:spPr>
          <a:xfrm>
            <a:off x="-114594" y="946469"/>
            <a:ext cx="4243485" cy="4316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83"/>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III.</a:t>
            </a:r>
            <a:endParaRPr dirty="0"/>
          </a:p>
        </p:txBody>
      </p:sp>
      <p:sp>
        <p:nvSpPr>
          <p:cNvPr id="1818" name="Google Shape;1818;p83"/>
          <p:cNvSpPr/>
          <p:nvPr/>
        </p:nvSpPr>
        <p:spPr>
          <a:xfrm>
            <a:off x="3881688" y="34386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stretch>
            <a:fillRect/>
          </a:stretch>
        </p:blipFill>
        <p:spPr>
          <a:xfrm>
            <a:off x="2017554" y="1843215"/>
            <a:ext cx="5108891" cy="1457070"/>
          </a:xfrm>
          <a:prstGeom prst="rect">
            <a:avLst/>
          </a:prstGeom>
        </p:spPr>
      </p:pic>
    </p:spTree>
    <p:extLst>
      <p:ext uri="{BB962C8B-B14F-4D97-AF65-F5344CB8AC3E}">
        <p14:creationId xmlns:p14="http://schemas.microsoft.com/office/powerpoint/2010/main" val="345912101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2" name="Title 1"/>
          <p:cNvSpPr>
            <a:spLocks noGrp="1"/>
          </p:cNvSpPr>
          <p:nvPr>
            <p:ph type="title"/>
          </p:nvPr>
        </p:nvSpPr>
        <p:spPr>
          <a:xfrm>
            <a:off x="1912142" y="2568638"/>
            <a:ext cx="7717500" cy="541500"/>
          </a:xfrm>
        </p:spPr>
        <p:txBody>
          <a:bodyPr/>
          <a:lstStyle/>
          <a:p>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dung</a:t>
            </a:r>
            <a:endParaRPr lang="en-US" dirty="0">
              <a:latin typeface="Times New Roman" panose="02020603050405020304" pitchFamily="18" charset="0"/>
              <a:cs typeface="Times New Roman" panose="02020603050405020304" pitchFamily="18" charset="0"/>
            </a:endParaRPr>
          </a:p>
        </p:txBody>
      </p:sp>
      <p:sp>
        <p:nvSpPr>
          <p:cNvPr id="6" name="Google Shape;1853;p87"/>
          <p:cNvSpPr txBox="1"/>
          <p:nvPr/>
        </p:nvSpPr>
        <p:spPr>
          <a:xfrm>
            <a:off x="4139921" y="3963427"/>
            <a:ext cx="3832137" cy="378600"/>
          </a:xfrm>
          <a:prstGeom prst="rect">
            <a:avLst/>
          </a:prstGeom>
          <a:noFill/>
          <a:ln>
            <a:noFill/>
          </a:ln>
        </p:spPr>
        <p:txBody>
          <a:bodyPr spcFirstLastPara="1" wrap="square" lIns="91425" tIns="91425" rIns="91425" bIns="91425" anchor="ctr" anchorCtr="0">
            <a:noAutofit/>
          </a:bodyPr>
          <a:lstStyle/>
          <a:p>
            <a:pPr marL="0" lvl="1" algn="just" defTabSz="2444750">
              <a:lnSpc>
                <a:spcPct val="90000"/>
              </a:lnSpc>
              <a:spcBef>
                <a:spcPct val="0"/>
              </a:spcBef>
              <a:spcAft>
                <a:spcPct val="15000"/>
              </a:spcAft>
            </a:pPr>
            <a:r>
              <a:rPr lang="de-DE" sz="2000" dirty="0">
                <a:latin typeface="Times New Roman" panose="02020603050405020304" pitchFamily="18" charset="0"/>
                <a:cs typeface="Times New Roman" panose="02020603050405020304" pitchFamily="18" charset="0"/>
              </a:rPr>
              <a:t>- Chúng ta cần phải tìm kiếm cho mình tấm bản đồ. Mỗi người có hành trình riêng, bài học chỉ được rút ra từ trải nghiệm của bản thân, không thể vay mượn hay bắt chước bất kì ai.</a:t>
            </a:r>
            <a:endParaRPr lang="en-US" sz="2000" kern="12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1691818" y="236518"/>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r>
              <a:rPr lang="en-US" dirty="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endParaRPr lang="en-US" dirty="0">
              <a:latin typeface="Times New Roman" panose="02020603050405020304" pitchFamily="18" charset="0"/>
              <a:cs typeface="Times New Roman" panose="02020603050405020304" pitchFamily="18" charset="0"/>
            </a:endParaRPr>
          </a:p>
        </p:txBody>
      </p:sp>
      <p:sp>
        <p:nvSpPr>
          <p:cNvPr id="13" name="Google Shape;1853;p87"/>
          <p:cNvSpPr txBox="1"/>
          <p:nvPr/>
        </p:nvSpPr>
        <p:spPr>
          <a:xfrm>
            <a:off x="219440" y="1434751"/>
            <a:ext cx="7428875" cy="378600"/>
          </a:xfrm>
          <a:prstGeom prst="rect">
            <a:avLst/>
          </a:prstGeom>
          <a:noFill/>
          <a:ln>
            <a:noFill/>
          </a:ln>
        </p:spPr>
        <p:txBody>
          <a:bodyPr spcFirstLastPara="1" wrap="square" lIns="91425" tIns="91425" rIns="91425" bIns="91425" anchor="ctr" anchorCtr="0">
            <a:noAutofit/>
          </a:bodyPr>
          <a:lstStyle/>
          <a:p>
            <a:pPr marL="342900" indent="-342900" algn="just">
              <a:buFontTx/>
              <a:buChar char="-"/>
            </a:pPr>
            <a:r>
              <a:rPr lang="vi-VN" sz="2000" dirty="0">
                <a:latin typeface="Times New Roman" panose="02020603050405020304" pitchFamily="18" charset="0"/>
                <a:cs typeface="Times New Roman" panose="02020603050405020304" pitchFamily="18" charset="0"/>
              </a:rPr>
              <a:t>Lối dẫn dắt độc đáo,</a:t>
            </a:r>
            <a:r>
              <a:rPr lang="pt-BR" sz="2000" dirty="0">
                <a:latin typeface="Times New Roman" panose="02020603050405020304" pitchFamily="18" charset="0"/>
                <a:cs typeface="Times New Roman" panose="02020603050405020304" pitchFamily="18" charset="0"/>
              </a:rPr>
              <a:t> lập luận chặt chẽ, lí lẽ xác đáng thuyết phục và bằng chứng chọn lọc, tiêu biểu </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r>
              <a:rPr lang="pt-BR" sz="2000" dirty="0">
                <a:latin typeface="Times New Roman" panose="02020603050405020304" pitchFamily="18" charset="0"/>
                <a:cs typeface="Times New Roman" panose="02020603050405020304" pitchFamily="18" charset="0"/>
              </a:rPr>
              <a:t>Cách đan xen phương thức tự sự, biểu cảm trong văn nghị luận rất tài tình để làm tăng sức thuyết phục.</a:t>
            </a: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endParaRPr lang="en-US" sz="2000" dirty="0">
              <a:latin typeface="Times New Roman" panose="02020603050405020304" pitchFamily="18" charset="0"/>
              <a:cs typeface="Times New Roman" panose="02020603050405020304" pitchFamily="18" charset="0"/>
            </a:endParaRPr>
          </a:p>
        </p:txBody>
      </p:sp>
      <p:sp>
        <p:nvSpPr>
          <p:cNvPr id="7" name="Google Shape;1844;p86"/>
          <p:cNvSpPr/>
          <p:nvPr/>
        </p:nvSpPr>
        <p:spPr>
          <a:xfrm rot="3056512" flipH="1">
            <a:off x="2640531" y="2065990"/>
            <a:ext cx="1550888" cy="236937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658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6" name="Google Shape;446;p43"/>
          <p:cNvSpPr txBox="1"/>
          <p:nvPr/>
        </p:nvSpPr>
        <p:spPr>
          <a:xfrm>
            <a:off x="4039437" y="1328661"/>
            <a:ext cx="4521759" cy="2839208"/>
          </a:xfrm>
          <a:prstGeom prst="rect">
            <a:avLst/>
          </a:prstGeom>
          <a:noFill/>
          <a:ln>
            <a:noFill/>
          </a:ln>
        </p:spPr>
        <p:txBody>
          <a:bodyPr spcFirstLastPara="1" wrap="square" lIns="68569" tIns="34275" rIns="68569" bIns="34275" anchor="t" anchorCtr="0">
            <a:spAutoFit/>
          </a:bodyPr>
          <a:lstStyle/>
          <a:p>
            <a:pPr algn="just">
              <a:lnSpc>
                <a:spcPct val="150000"/>
              </a:lnSpc>
            </a:pPr>
            <a:r>
              <a:rPr lang="en-US" sz="2400" dirty="0" err="1">
                <a:latin typeface="Times New Roman" panose="02020603050405020304" pitchFamily="18" charset="0"/>
                <a:ea typeface="Cambria"/>
                <a:cs typeface="Times New Roman" panose="02020603050405020304" pitchFamily="18" charset="0"/>
                <a:sym typeface="Cambria"/>
              </a:rPr>
              <a:t>Trên</a:t>
            </a:r>
            <a:r>
              <a:rPr lang="en-US" sz="2400" dirty="0">
                <a:latin typeface="Times New Roman" panose="02020603050405020304" pitchFamily="18" charset="0"/>
                <a:ea typeface="Cambria"/>
                <a:cs typeface="Times New Roman" panose="02020603050405020304" pitchFamily="18" charset="0"/>
                <a:sym typeface="Cambria"/>
              </a:rPr>
              <a:t> “con </a:t>
            </a:r>
            <a:r>
              <a:rPr lang="en-US" sz="2400" dirty="0" err="1">
                <a:latin typeface="Times New Roman" panose="02020603050405020304" pitchFamily="18" charset="0"/>
                <a:ea typeface="Cambria"/>
                <a:cs typeface="Times New Roman" panose="02020603050405020304" pitchFamily="18" charset="0"/>
                <a:sym typeface="Cambria"/>
              </a:rPr>
              <a:t>đường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tới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tương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lai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của</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bản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thân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tấm</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bản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đồ</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có</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vai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trò</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như</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thế</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nào</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Hãy</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trả</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lời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câu</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hỏi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trên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đây</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bằng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một</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đoạn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văn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khoảng</a:t>
            </a:r>
            <a:r>
              <a:rPr lang="en-US" sz="2400" dirty="0">
                <a:latin typeface="Times New Roman" panose="02020603050405020304" pitchFamily="18" charset="0"/>
                <a:ea typeface="Cambria"/>
                <a:cs typeface="Times New Roman" panose="02020603050405020304" pitchFamily="18" charset="0"/>
                <a:sym typeface="Cambria"/>
              </a:rPr>
              <a:t> 7 – 10 </a:t>
            </a:r>
            <a:r>
              <a:rPr lang="en-US" sz="2400" dirty="0" err="1">
                <a:latin typeface="Times New Roman" panose="02020603050405020304" pitchFamily="18" charset="0"/>
                <a:ea typeface="Cambria"/>
                <a:cs typeface="Times New Roman" panose="02020603050405020304" pitchFamily="18" charset="0"/>
                <a:sym typeface="Cambria"/>
              </a:rPr>
              <a:t>câu</a:t>
            </a:r>
            <a:r>
              <a:rPr lang="en-US" sz="2400" dirty="0">
                <a:latin typeface="Times New Roman" panose="02020603050405020304" pitchFamily="18" charset="0"/>
                <a:ea typeface="Cambria"/>
                <a:cs typeface="Times New Roman" panose="02020603050405020304" pitchFamily="18" charset="0"/>
                <a:sym typeface="Cambria"/>
              </a:rPr>
              <a:t>).</a:t>
            </a:r>
            <a:endParaRPr sz="2400" dirty="0">
              <a:latin typeface="Times New Roman" panose="02020603050405020304" pitchFamily="18" charset="0"/>
              <a:ea typeface="Cambria"/>
              <a:cs typeface="Times New Roman" panose="02020603050405020304" pitchFamily="18" charset="0"/>
              <a:sym typeface="Cambria"/>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41874" y="813851"/>
            <a:ext cx="3015026" cy="4114800"/>
          </a:xfrm>
          <a:prstGeom prst="rect">
            <a:avLst/>
          </a:prstGeom>
        </p:spPr>
      </p:pic>
    </p:spTree>
    <p:extLst>
      <p:ext uri="{BB962C8B-B14F-4D97-AF65-F5344CB8AC3E}">
        <p14:creationId xmlns:p14="http://schemas.microsoft.com/office/powerpoint/2010/main" val="3674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2" name="Rectangle 1"/>
          <p:cNvSpPr/>
          <p:nvPr/>
        </p:nvSpPr>
        <p:spPr>
          <a:xfrm>
            <a:off x="4863830" y="165370"/>
            <a:ext cx="4280170" cy="497813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ECDF"/>
              </a:solidFill>
            </a:endParaRPr>
          </a:p>
        </p:txBody>
      </p:sp>
      <p:sp>
        <p:nvSpPr>
          <p:cNvPr id="6" name="Google Shape;457;p44"/>
          <p:cNvSpPr/>
          <p:nvPr/>
        </p:nvSpPr>
        <p:spPr>
          <a:xfrm>
            <a:off x="4070215" y="344831"/>
            <a:ext cx="2933700" cy="525780"/>
          </a:xfrm>
          <a:prstGeom prst="roundRect">
            <a:avLst>
              <a:gd name="adj" fmla="val 16667"/>
            </a:avLst>
          </a:prstGeom>
          <a:solidFill>
            <a:schemeClr val="accent5">
              <a:lumMod val="75000"/>
            </a:schemeClr>
          </a:solidFill>
          <a:ln w="12700" cap="flat" cmpd="sng">
            <a:solidFill>
              <a:schemeClr val="tx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100" b="1">
                <a:solidFill>
                  <a:schemeClr val="tx1"/>
                </a:solidFill>
                <a:latin typeface="Cambria"/>
                <a:ea typeface="Cambria"/>
                <a:cs typeface="Cambria"/>
                <a:sym typeface="Cambria"/>
              </a:rPr>
              <a:t>Đoạn văn tham khảo</a:t>
            </a:r>
            <a:endParaRPr sz="2100" b="1">
              <a:solidFill>
                <a:schemeClr val="tx1"/>
              </a:solidFill>
              <a:latin typeface="Cambria"/>
              <a:ea typeface="Cambria"/>
              <a:cs typeface="Cambria"/>
              <a:sym typeface="Cambria"/>
            </a:endParaRPr>
          </a:p>
        </p:txBody>
      </p:sp>
      <p:sp>
        <p:nvSpPr>
          <p:cNvPr id="3" name="Rectangle 2"/>
          <p:cNvSpPr/>
          <p:nvPr/>
        </p:nvSpPr>
        <p:spPr>
          <a:xfrm>
            <a:off x="2344366" y="1050072"/>
            <a:ext cx="6585626" cy="4093428"/>
          </a:xfrm>
          <a:prstGeom prst="rect">
            <a:avLst/>
          </a:prstGeom>
        </p:spPr>
        <p:txBody>
          <a:bodyPr wrap="square">
            <a:spAutoFit/>
          </a:bodyPr>
          <a:lstStyle/>
          <a:p>
            <a:pPr algn="just"/>
            <a:r>
              <a:rPr lang="vi-VN" sz="2000" i="1" dirty="0">
                <a:latin typeface="+mj-lt"/>
                <a:ea typeface="Cambria"/>
                <a:cs typeface="Cambria"/>
                <a:sym typeface="Cambria"/>
              </a:rPr>
              <a:t> 	“Trên "con đường" đi tới tương lai của bản thân, "tấm bản đồ" có vai trò xác định phương hướng, mục tiêu, tránh lầm đường lạc lối. "Tấm bản đồ" ở đây chính là thứ quyết định xem bản thân ta sau này sẽ như thế nào. Nếu ta có một "tấm bản đồ" cho rằng cuộc sống là những lo ấu, bấp bênh, nguy hiểm. Thái độ của chúng ta sẽ là sợ hãi, đề phòng. Nếu ta có một "tấm bản đồ" cho rằng cuộc sống này tuyệt đẹp, là một món quà đáng trân trọng, chúng ta sẽ có thái độ sống tích cực. Mỗi người thường sẽ cảm thấy hạnh phúc khi có những suy nghĩ, thái độ tích cực. Tuy nhiên, "tấm bản đồ" ở đây phải là tấm bản đồ do mỗi người tự tạo ra cho mình, nó là riêng, là duy nhất. Bởi, ta không sống cuộc đời của ai khác mà là của chính mình.</a:t>
            </a:r>
          </a:p>
        </p:txBody>
      </p:sp>
    </p:spTree>
    <p:extLst>
      <p:ext uri="{BB962C8B-B14F-4D97-AF65-F5344CB8AC3E}">
        <p14:creationId xmlns:p14="http://schemas.microsoft.com/office/powerpoint/2010/main" val="34302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6" name="Google Shape;1396;p63"/>
          <p:cNvSpPr/>
          <p:nvPr/>
        </p:nvSpPr>
        <p:spPr>
          <a:xfrm>
            <a:off x="3191377" y="32100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stretch>
            <a:fillRect/>
          </a:stretch>
        </p:blipFill>
        <p:spPr>
          <a:xfrm>
            <a:off x="1327242" y="679153"/>
            <a:ext cx="5108891" cy="2005758"/>
          </a:xfrm>
          <a:prstGeom prst="rect">
            <a:avLst/>
          </a:prstGeom>
        </p:spPr>
      </p:pic>
      <p:pic>
        <p:nvPicPr>
          <p:cNvPr id="10" name="Picture 9"/>
          <p:cNvPicPr>
            <a:picLocks noChangeAspect="1"/>
          </p:cNvPicPr>
          <p:nvPr/>
        </p:nvPicPr>
        <p:blipFill>
          <a:blip r:embed="rId4"/>
          <a:stretch>
            <a:fillRect/>
          </a:stretch>
        </p:blipFill>
        <p:spPr>
          <a:xfrm>
            <a:off x="1219638" y="1956376"/>
            <a:ext cx="5852667" cy="1457070"/>
          </a:xfrm>
          <a:prstGeom prst="rect">
            <a:avLst/>
          </a:prstGeom>
        </p:spPr>
      </p:pic>
      <p:pic>
        <p:nvPicPr>
          <p:cNvPr id="5"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203454" y="3413446"/>
            <a:ext cx="2245001" cy="1495732"/>
          </a:xfrm>
          <a:prstGeom prst="rect">
            <a:avLst/>
          </a:prstGeom>
        </p:spPr>
      </p:pic>
    </p:spTree>
    <p:extLst>
      <p:ext uri="{BB962C8B-B14F-4D97-AF65-F5344CB8AC3E}">
        <p14:creationId xmlns:p14="http://schemas.microsoft.com/office/powerpoint/2010/main" val="191074805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pic>
        <p:nvPicPr>
          <p:cNvPr id="5" name="Google Shape;366;p34" descr="Lời hay ý đẹp - Nếu đã là con đường của bạn - Sống đẹpSống đẹp"/>
          <p:cNvPicPr preferRelativeResize="0"/>
          <p:nvPr/>
        </p:nvPicPr>
        <p:blipFill rotWithShape="1">
          <a:blip r:embed="rId3">
            <a:alphaModFix/>
          </a:blip>
          <a:srcRect/>
          <a:stretch/>
        </p:blipFill>
        <p:spPr>
          <a:xfrm>
            <a:off x="191546" y="190919"/>
            <a:ext cx="4199584" cy="4049486"/>
          </a:xfrm>
          <a:prstGeom prst="rect">
            <a:avLst/>
          </a:prstGeom>
          <a:noFill/>
          <a:ln>
            <a:noFill/>
          </a:ln>
        </p:spPr>
      </p:pic>
      <p:pic>
        <p:nvPicPr>
          <p:cNvPr id="6" name="Google Shape;371;p35"/>
          <p:cNvPicPr preferRelativeResize="0"/>
          <p:nvPr/>
        </p:nvPicPr>
        <p:blipFill rotWithShape="1">
          <a:blip r:embed="rId4">
            <a:alphaModFix/>
          </a:blip>
          <a:srcRect/>
          <a:stretch/>
        </p:blipFill>
        <p:spPr>
          <a:xfrm>
            <a:off x="4561952" y="894303"/>
            <a:ext cx="4379962" cy="40494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4"/>
        <p:cNvGrpSpPr/>
        <p:nvPr/>
      </p:nvGrpSpPr>
      <p:grpSpPr>
        <a:xfrm>
          <a:off x="0" y="0"/>
          <a:ext cx="0" cy="0"/>
          <a:chOff x="0" y="0"/>
          <a:chExt cx="0" cy="0"/>
        </a:xfrm>
      </p:grpSpPr>
      <p:pic>
        <p:nvPicPr>
          <p:cNvPr id="4" name="Google Shape;377;p36" descr="Châm ngôn cuộc sống - Những Trích Dẫn Hay Vượt Thời Gian"/>
          <p:cNvPicPr preferRelativeResize="0"/>
          <p:nvPr/>
        </p:nvPicPr>
        <p:blipFill rotWithShape="1">
          <a:blip r:embed="rId3">
            <a:alphaModFix/>
          </a:blip>
          <a:srcRect/>
          <a:stretch/>
        </p:blipFill>
        <p:spPr>
          <a:xfrm>
            <a:off x="2564075" y="0"/>
            <a:ext cx="6135290" cy="5143500"/>
          </a:xfrm>
          <a:prstGeom prst="rect">
            <a:avLst/>
          </a:prstGeom>
          <a:noFill/>
          <a:ln>
            <a:noFill/>
          </a:ln>
        </p:spPr>
      </p:pic>
    </p:spTree>
    <p:extLst>
      <p:ext uri="{BB962C8B-B14F-4D97-AF65-F5344CB8AC3E}">
        <p14:creationId xmlns:p14="http://schemas.microsoft.com/office/powerpoint/2010/main" val="3480743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4"/>
        <p:cNvGrpSpPr/>
        <p:nvPr/>
      </p:nvGrpSpPr>
      <p:grpSpPr>
        <a:xfrm>
          <a:off x="0" y="0"/>
          <a:ext cx="0" cy="0"/>
          <a:chOff x="0" y="0"/>
          <a:chExt cx="0" cy="0"/>
        </a:xfrm>
      </p:grpSpPr>
      <p:pic>
        <p:nvPicPr>
          <p:cNvPr id="3" name="Google Shape;382;p37" descr="https://static.ybox.vn/2018/5/6/1527343073413-2.png"/>
          <p:cNvPicPr preferRelativeResize="0"/>
          <p:nvPr/>
        </p:nvPicPr>
        <p:blipFill rotWithShape="1">
          <a:blip r:embed="rId3">
            <a:alphaModFix/>
          </a:blip>
          <a:srcRect t="13807"/>
          <a:stretch/>
        </p:blipFill>
        <p:spPr>
          <a:xfrm>
            <a:off x="433205" y="379828"/>
            <a:ext cx="8243888" cy="4445648"/>
          </a:xfrm>
          <a:prstGeom prst="rect">
            <a:avLst/>
          </a:prstGeom>
          <a:noFill/>
          <a:ln>
            <a:noFill/>
          </a:ln>
        </p:spPr>
      </p:pic>
    </p:spTree>
    <p:extLst>
      <p:ext uri="{BB962C8B-B14F-4D97-AF65-F5344CB8AC3E}">
        <p14:creationId xmlns:p14="http://schemas.microsoft.com/office/powerpoint/2010/main" val="126963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4"/>
        <p:cNvGrpSpPr/>
        <p:nvPr/>
      </p:nvGrpSpPr>
      <p:grpSpPr>
        <a:xfrm>
          <a:off x="0" y="0"/>
          <a:ext cx="0" cy="0"/>
          <a:chOff x="0" y="0"/>
          <a:chExt cx="0" cy="0"/>
        </a:xfrm>
      </p:grpSpPr>
      <p:sp>
        <p:nvSpPr>
          <p:cNvPr id="2" name="Title 1"/>
          <p:cNvSpPr>
            <a:spLocks noGrp="1"/>
          </p:cNvSpPr>
          <p:nvPr>
            <p:ph type="title"/>
          </p:nvPr>
        </p:nvSpPr>
        <p:spPr>
          <a:xfrm>
            <a:off x="543129" y="523024"/>
            <a:ext cx="7717500" cy="541500"/>
          </a:xfrm>
        </p:spPr>
        <p:txBody>
          <a:bodyPr/>
          <a:lstStyle/>
          <a:p>
            <a:pPr algn="just"/>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Đọc</a:t>
            </a:r>
            <a:r>
              <a:rPr lang="vi-VN" dirty="0" smtClean="0">
                <a:latin typeface="Times New Roman" panose="02020603050405020304" pitchFamily="18" charset="0"/>
                <a:cs typeface="Times New Roman" panose="02020603050405020304" pitchFamily="18" charset="0"/>
              </a:rPr>
              <a:t>- chú thích</a:t>
            </a:r>
            <a:endParaRPr lang="en-US" dirty="0">
              <a:latin typeface="Times New Roman" panose="02020603050405020304" pitchFamily="18" charset="0"/>
              <a:cs typeface="Times New Roman" panose="02020603050405020304" pitchFamily="18" charset="0"/>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588305" y="1653302"/>
            <a:ext cx="3555695" cy="3222348"/>
          </a:xfrm>
          <a:prstGeom prst="rect">
            <a:avLst/>
          </a:prstGeom>
        </p:spPr>
      </p:pic>
      <p:sp>
        <p:nvSpPr>
          <p:cNvPr id="3" name="Rectangle 2"/>
          <p:cNvSpPr/>
          <p:nvPr/>
        </p:nvSpPr>
        <p:spPr>
          <a:xfrm>
            <a:off x="722448" y="1653302"/>
            <a:ext cx="5024517" cy="539378"/>
          </a:xfrm>
          <a:prstGeom prst="rect">
            <a:avLst/>
          </a:prstGeom>
        </p:spPr>
        <p:txBody>
          <a:bodyPr wrap="square">
            <a:spAutoFit/>
          </a:bodyPr>
          <a:lstStyle/>
          <a:p>
            <a:pPr marL="342900" indent="-342900">
              <a:lnSpc>
                <a:spcPct val="150000"/>
              </a:lnSpc>
              <a:buSzPts val="2400"/>
              <a:buFont typeface="Noto Sans Symbols"/>
              <a:buChar char="❖"/>
            </a:pPr>
            <a:r>
              <a:rPr lang="vi-VN" sz="2200" dirty="0" smtClean="0">
                <a:latin typeface="+mj-lt"/>
                <a:ea typeface="Cambria"/>
                <a:cs typeface="Cambria"/>
                <a:sym typeface="Cambria"/>
              </a:rPr>
              <a:t>GV gọi 2 bạn đọc nối tiếp trước lớp.</a:t>
            </a:r>
            <a:endParaRPr lang="vi-VN" sz="2200" dirty="0">
              <a:latin typeface="+mj-lt"/>
            </a:endParaRPr>
          </a:p>
        </p:txBody>
      </p:sp>
      <p:sp>
        <p:nvSpPr>
          <p:cNvPr id="8" name="Rectangle 7"/>
          <p:cNvSpPr/>
          <p:nvPr/>
        </p:nvSpPr>
        <p:spPr>
          <a:xfrm>
            <a:off x="722448" y="2417577"/>
            <a:ext cx="5024517" cy="1555041"/>
          </a:xfrm>
          <a:prstGeom prst="rect">
            <a:avLst/>
          </a:prstGeom>
        </p:spPr>
        <p:txBody>
          <a:bodyPr wrap="square">
            <a:spAutoFit/>
          </a:bodyPr>
          <a:lstStyle/>
          <a:p>
            <a:pPr marL="342900" indent="-342900" algn="just">
              <a:lnSpc>
                <a:spcPct val="150000"/>
              </a:lnSpc>
              <a:buSzPts val="2400"/>
              <a:buFont typeface="Noto Sans Symbols"/>
              <a:buChar char="❖"/>
            </a:pPr>
            <a:r>
              <a:rPr lang="vi-VN" sz="2200" b="1" dirty="0" smtClean="0">
                <a:latin typeface="+mj-lt"/>
                <a:ea typeface="Cambria"/>
                <a:cs typeface="Cambria"/>
                <a:sym typeface="Cambria"/>
              </a:rPr>
              <a:t>Giọng đọc</a:t>
            </a:r>
            <a:r>
              <a:rPr lang="vi-VN" sz="2200" dirty="0" smtClean="0">
                <a:latin typeface="+mj-lt"/>
                <a:ea typeface="Cambria"/>
                <a:cs typeface="Cambria"/>
                <a:sym typeface="Cambria"/>
              </a:rPr>
              <a:t>: Đọc </a:t>
            </a:r>
            <a:r>
              <a:rPr lang="vi-VN" sz="2200" dirty="0">
                <a:latin typeface="+mj-lt"/>
                <a:ea typeface="Cambria"/>
                <a:cs typeface="Cambria"/>
                <a:sym typeface="Cambria"/>
              </a:rPr>
              <a:t>lưu loát, rành mạch, ngắt nghỉ đúng</a:t>
            </a:r>
            <a:r>
              <a:rPr lang="vi-VN" sz="2200" dirty="0" smtClean="0">
                <a:latin typeface="+mj-lt"/>
                <a:ea typeface="Cambria"/>
                <a:cs typeface="Cambria"/>
                <a:sym typeface="Cambria"/>
              </a:rPr>
              <a:t>.</a:t>
            </a:r>
            <a:r>
              <a:rPr lang="vi-VN" sz="2200" dirty="0">
                <a:latin typeface="+mj-lt"/>
                <a:ea typeface="Cambria"/>
                <a:cs typeface="Cambria"/>
                <a:sym typeface="Cambria"/>
              </a:rPr>
              <a:t> Chú ý hình thức của văn bản: </a:t>
            </a:r>
            <a:r>
              <a:rPr lang="vi-VN" sz="2200" b="1" dirty="0">
                <a:latin typeface="+mj-lt"/>
                <a:ea typeface="Cambria"/>
                <a:cs typeface="Cambria"/>
                <a:sym typeface="Cambria"/>
              </a:rPr>
              <a:t>bức thư </a:t>
            </a:r>
            <a:r>
              <a:rPr lang="vi-VN" sz="2200" dirty="0">
                <a:latin typeface="+mj-lt"/>
                <a:ea typeface="Cambria"/>
                <a:cs typeface="Cambria"/>
                <a:sym typeface="Cambria"/>
              </a:rPr>
              <a:t>ông gửi </a:t>
            </a:r>
            <a:r>
              <a:rPr lang="vi-VN" sz="2200" dirty="0" smtClean="0">
                <a:latin typeface="+mj-lt"/>
                <a:ea typeface="Cambria"/>
                <a:cs typeface="Cambria"/>
                <a:sym typeface="Cambria"/>
              </a:rPr>
              <a:t>cháu </a:t>
            </a:r>
            <a:endParaRPr lang="vi-VN" sz="2200" dirty="0">
              <a:latin typeface="+mj-lt"/>
            </a:endParaRPr>
          </a:p>
        </p:txBody>
      </p:sp>
      <p:sp>
        <p:nvSpPr>
          <p:cNvPr id="9" name="Title 1"/>
          <p:cNvSpPr txBox="1">
            <a:spLocks/>
          </p:cNvSpPr>
          <p:nvPr/>
        </p:nvSpPr>
        <p:spPr>
          <a:xfrm>
            <a:off x="722448" y="1145880"/>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r>
              <a:rPr lang="vi-VN" sz="2400" dirty="0" smtClean="0">
                <a:solidFill>
                  <a:srgbClr val="FF0000"/>
                </a:solidFill>
                <a:latin typeface="Times New Roman" panose="02020603050405020304" pitchFamily="18" charset="0"/>
                <a:cs typeface="Times New Roman" panose="02020603050405020304" pitchFamily="18" charset="0"/>
              </a:rPr>
              <a:t>a. Đọc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8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2658140"/>
            <a:ext cx="2614979" cy="2435198"/>
          </a:xfrm>
          <a:prstGeom prst="rect">
            <a:avLst/>
          </a:prstGeom>
        </p:spPr>
      </p:pic>
      <p:sp>
        <p:nvSpPr>
          <p:cNvPr id="5" name="Rectangle 4"/>
          <p:cNvSpPr/>
          <p:nvPr/>
        </p:nvSpPr>
        <p:spPr>
          <a:xfrm>
            <a:off x="2772501" y="1678510"/>
            <a:ext cx="5024517" cy="1047210"/>
          </a:xfrm>
          <a:prstGeom prst="rect">
            <a:avLst/>
          </a:prstGeom>
        </p:spPr>
        <p:txBody>
          <a:bodyPr wrap="square">
            <a:spAutoFit/>
          </a:bodyPr>
          <a:lstStyle/>
          <a:p>
            <a:pPr marL="342900" indent="-342900">
              <a:lnSpc>
                <a:spcPct val="150000"/>
              </a:lnSpc>
              <a:buSzPts val="2400"/>
              <a:buFont typeface="Noto Sans Symbols"/>
              <a:buChar char="❖"/>
            </a:pPr>
            <a:r>
              <a:rPr lang="vi-VN" sz="2200" b="1" dirty="0" smtClean="0">
                <a:latin typeface="+mj-lt"/>
                <a:ea typeface="Cambria"/>
                <a:cs typeface="Cambria"/>
                <a:sym typeface="Cambria"/>
              </a:rPr>
              <a:t>Dự phòng</a:t>
            </a:r>
            <a:r>
              <a:rPr lang="vi-VN" sz="2200" dirty="0" smtClean="0">
                <a:latin typeface="+mj-lt"/>
                <a:ea typeface="Cambria"/>
                <a:cs typeface="Cambria"/>
                <a:sym typeface="Cambria"/>
              </a:rPr>
              <a:t>: chuẩn bị sẵn, đề phòng tình huống không hay xảy ra sẽ dùng đến</a:t>
            </a:r>
            <a:endParaRPr lang="vi-VN" sz="2200" dirty="0">
              <a:latin typeface="+mj-lt"/>
            </a:endParaRPr>
          </a:p>
        </p:txBody>
      </p:sp>
      <p:sp>
        <p:nvSpPr>
          <p:cNvPr id="6" name="Rectangle 5"/>
          <p:cNvSpPr/>
          <p:nvPr/>
        </p:nvSpPr>
        <p:spPr>
          <a:xfrm>
            <a:off x="2772501" y="2921250"/>
            <a:ext cx="5024517" cy="1107996"/>
          </a:xfrm>
          <a:prstGeom prst="rect">
            <a:avLst/>
          </a:prstGeom>
        </p:spPr>
        <p:txBody>
          <a:bodyPr wrap="square">
            <a:spAutoFit/>
          </a:bodyPr>
          <a:lstStyle/>
          <a:p>
            <a:pPr marL="342900" indent="-342900" algn="just">
              <a:lnSpc>
                <a:spcPct val="150000"/>
              </a:lnSpc>
              <a:buSzPts val="2400"/>
              <a:buFont typeface="Noto Sans Symbols"/>
              <a:buChar char="❖"/>
            </a:pPr>
            <a:r>
              <a:rPr lang="vi-VN" sz="2200" b="1" dirty="0" smtClean="0">
                <a:latin typeface="+mj-lt"/>
                <a:sym typeface="Cambria"/>
              </a:rPr>
              <a:t>Tĩnh tâm: </a:t>
            </a:r>
            <a:r>
              <a:rPr lang="vi-VN" sz="2200" dirty="0" smtClean="0">
                <a:latin typeface="+mj-lt"/>
                <a:sym typeface="Cambria"/>
              </a:rPr>
              <a:t>giữ cho lòng mình thanh thản, khồn xao xuyến, xúc động</a:t>
            </a:r>
            <a:endParaRPr lang="vi-VN" sz="2200" dirty="0">
              <a:latin typeface="+mj-lt"/>
            </a:endParaRPr>
          </a:p>
        </p:txBody>
      </p:sp>
      <p:sp>
        <p:nvSpPr>
          <p:cNvPr id="8" name="Title 1"/>
          <p:cNvSpPr txBox="1">
            <a:spLocks/>
          </p:cNvSpPr>
          <p:nvPr/>
        </p:nvSpPr>
        <p:spPr>
          <a:xfrm>
            <a:off x="1773040" y="998787"/>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r>
              <a:rPr lang="vi-VN" sz="2400" dirty="0" smtClean="0">
                <a:solidFill>
                  <a:srgbClr val="FF0000"/>
                </a:solidFill>
                <a:latin typeface="Times New Roman" panose="02020603050405020304" pitchFamily="18" charset="0"/>
                <a:cs typeface="Times New Roman" panose="02020603050405020304" pitchFamily="18" charset="0"/>
              </a:rPr>
              <a:t>b. Chú thích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7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7"/>
        <p:cNvGrpSpPr/>
        <p:nvPr/>
      </p:nvGrpSpPr>
      <p:grpSpPr>
        <a:xfrm>
          <a:off x="0" y="0"/>
          <a:ext cx="0" cy="0"/>
          <a:chOff x="0" y="0"/>
          <a:chExt cx="0" cy="0"/>
        </a:xfrm>
      </p:grpSpPr>
      <p:sp>
        <p:nvSpPr>
          <p:cNvPr id="2" name="Title 1"/>
          <p:cNvSpPr>
            <a:spLocks noGrp="1"/>
          </p:cNvSpPr>
          <p:nvPr>
            <p:ph type="title"/>
          </p:nvPr>
        </p:nvSpPr>
        <p:spPr>
          <a:xfrm>
            <a:off x="2511228" y="1160023"/>
            <a:ext cx="7717500" cy="541500"/>
          </a:xfrm>
        </p:spPr>
        <p:txBody>
          <a:bodyPr/>
          <a:lstStyle/>
          <a:p>
            <a:pPr algn="just"/>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giả</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117129" y="1701523"/>
            <a:ext cx="4812231" cy="1090939"/>
          </a:xfrm>
        </p:spPr>
        <p:txBody>
          <a:bodyPr/>
          <a:lstStyle/>
          <a:p>
            <a:pPr marL="114300" indent="0" algn="just">
              <a:lnSpc>
                <a:spcPct val="150000"/>
              </a:lnSpc>
              <a:buNone/>
            </a:pP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Da-</a:t>
            </a:r>
            <a:r>
              <a:rPr lang="en-US" sz="2200" dirty="0" err="1"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ni</a:t>
            </a:r>
            <a:r>
              <a:rPr lang="en-US"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-en </a:t>
            </a:r>
            <a:r>
              <a:rPr lang="en-US" sz="2200" dirty="0" err="1"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Gốt</a:t>
            </a:r>
            <a:r>
              <a:rPr lang="en-US"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-li-</a:t>
            </a:r>
            <a:r>
              <a:rPr lang="en-US" sz="2200" dirty="0" err="1"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ép</a:t>
            </a: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sinh </a:t>
            </a:r>
            <a:r>
              <a:rPr lang="vi-VN" sz="2200" b="1"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năm 1946</a:t>
            </a:r>
          </a:p>
          <a:p>
            <a:pPr marL="114300" indent="0" algn="just">
              <a:lnSpc>
                <a:spcPct val="150000"/>
              </a:lnSpc>
              <a:buNone/>
            </a:pPr>
            <a:r>
              <a:rPr lang="vi-VN" sz="2200" dirty="0" smtClean="0">
                <a:solidFill>
                  <a:schemeClr val="accent2">
                    <a:lumMod val="50000"/>
                  </a:schemeClr>
                </a:solidFill>
                <a:latin typeface="Times New Roman" panose="02020603050405020304" pitchFamily="18" charset="0"/>
                <a:cs typeface="Times New Roman" panose="02020603050405020304" pitchFamily="18" charset="0"/>
                <a:sym typeface="Cambria"/>
              </a:rPr>
              <a:t>- </a:t>
            </a:r>
            <a:r>
              <a:rPr lang="vi-VN" sz="2200" b="1" dirty="0" smtClean="0">
                <a:solidFill>
                  <a:schemeClr val="accent2">
                    <a:lumMod val="50000"/>
                  </a:schemeClr>
                </a:solidFill>
                <a:latin typeface="Times New Roman" panose="02020603050405020304" pitchFamily="18" charset="0"/>
                <a:cs typeface="Times New Roman" panose="02020603050405020304" pitchFamily="18" charset="0"/>
                <a:sym typeface="Cambria"/>
              </a:rPr>
              <a:t>Quê</a:t>
            </a:r>
            <a:r>
              <a:rPr lang="vi-VN" sz="2200" dirty="0" smtClean="0">
                <a:solidFill>
                  <a:schemeClr val="accent2">
                    <a:lumMod val="50000"/>
                  </a:schemeClr>
                </a:solidFill>
                <a:latin typeface="Times New Roman" panose="02020603050405020304" pitchFamily="18" charset="0"/>
                <a:cs typeface="Times New Roman" panose="02020603050405020304" pitchFamily="18" charset="0"/>
                <a:sym typeface="Cambria"/>
              </a:rPr>
              <a:t>: Mỹ</a:t>
            </a:r>
          </a:p>
          <a:p>
            <a:pPr marL="114300" indent="0" algn="just">
              <a:lnSpc>
                <a:spcPct val="150000"/>
              </a:lnSpc>
              <a:buNone/>
            </a:pPr>
            <a:r>
              <a:rPr lang="vi-VN" sz="2200" dirty="0" smtClean="0">
                <a:solidFill>
                  <a:schemeClr val="accent2">
                    <a:lumMod val="50000"/>
                  </a:schemeClr>
                </a:solidFill>
                <a:latin typeface="Times New Roman" panose="02020603050405020304" pitchFamily="18" charset="0"/>
                <a:cs typeface="Times New Roman" panose="02020603050405020304" pitchFamily="18" charset="0"/>
                <a:sym typeface="Cambria"/>
              </a:rPr>
              <a:t>- Ngoài sáng tác văn học,</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ô</a:t>
            </a: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ng </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còn là </a:t>
            </a: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một </a:t>
            </a:r>
            <a:r>
              <a:rPr lang="vi-VN" sz="2200" b="1"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bác sĩ,  </a:t>
            </a:r>
            <a:r>
              <a:rPr lang="vi-VN" sz="2200" b="1"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nguời dẫn chương trình </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trò chuyện trực tuyến, một </a:t>
            </a:r>
            <a:r>
              <a:rPr lang="vi-VN" sz="2200" b="1"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nhà báo, nhà diễn </a:t>
            </a:r>
            <a:r>
              <a:rPr lang="vi-VN" sz="2200" b="1"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thuyết...</a:t>
            </a:r>
          </a:p>
        </p:txBody>
      </p:sp>
      <p:sp>
        <p:nvSpPr>
          <p:cNvPr id="5" name="Title 1"/>
          <p:cNvSpPr txBox="1">
            <a:spLocks/>
          </p:cNvSpPr>
          <p:nvPr/>
        </p:nvSpPr>
        <p:spPr>
          <a:xfrm>
            <a:off x="567699" y="401066"/>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chung</a:t>
            </a:r>
            <a:endParaRPr lang="en-US" dirty="0">
              <a:latin typeface="Times New Roman" panose="02020603050405020304" pitchFamily="18" charset="0"/>
              <a:cs typeface="Times New Roman" panose="02020603050405020304" pitchFamily="18" charset="0"/>
            </a:endParaRPr>
          </a:p>
        </p:txBody>
      </p:sp>
      <p:pic>
        <p:nvPicPr>
          <p:cNvPr id="6" name="Google Shape;152;p6" descr="Interview with Daniel Gottlieb of 'Letters to Sam' - Read Me."/>
          <p:cNvPicPr preferRelativeResize="0"/>
          <p:nvPr/>
        </p:nvPicPr>
        <p:blipFill rotWithShape="1">
          <a:blip r:embed="rId3">
            <a:alphaModFix/>
            <a:extLst>
              <a:ext uri="{BEBA8EAE-BF5A-486C-A8C5-ECC9F3942E4B}">
                <a14:imgProps xmlns:a14="http://schemas.microsoft.com/office/drawing/2010/main">
                  <a14:imgLayer r:embed="rId4">
                    <a14:imgEffect>
                      <a14:backgroundRemoval t="9810" b="100000" l="9961" r="100000">
                        <a14:foregroundMark x1="58301" y1="96633" x2="65625" y2="97365"/>
                        <a14:foregroundMark x1="36035" y1="15373" x2="36035" y2="15373"/>
                        <a14:foregroundMark x1="37012" y1="13324" x2="37012" y2="13324"/>
                        <a14:foregroundMark x1="31348" y1="20059" x2="27734" y2="30015"/>
                        <a14:foregroundMark x1="27734" y1="30015" x2="30078" y2="35725"/>
                        <a14:foregroundMark x1="43652" y1="10542" x2="48340" y2="10981"/>
                        <a14:backgroundMark x1="68652" y1="51391" x2="68652" y2="51391"/>
                        <a14:backgroundMark x1="68652" y1="46852" x2="68652" y2="46852"/>
                        <a14:backgroundMark x1="36035" y1="59883" x2="36035" y2="59883"/>
                        <a14:backgroundMark x1="36035" y1="57101" x2="37012" y2="63104"/>
                      </a14:backgroundRemoval>
                    </a14:imgEffect>
                  </a14:imgLayer>
                </a14:imgProps>
              </a:ext>
            </a:extLst>
          </a:blip>
          <a:srcRect/>
          <a:stretch/>
        </p:blipFill>
        <p:spPr>
          <a:xfrm>
            <a:off x="-182541" y="870152"/>
            <a:ext cx="3299670" cy="4273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7"/>
        <p:cNvGrpSpPr/>
        <p:nvPr/>
      </p:nvGrpSpPr>
      <p:grpSpPr>
        <a:xfrm>
          <a:off x="0" y="0"/>
          <a:ext cx="0" cy="0"/>
          <a:chOff x="0" y="0"/>
          <a:chExt cx="0" cy="0"/>
        </a:xfrm>
      </p:grpSpPr>
      <p:sp>
        <p:nvSpPr>
          <p:cNvPr id="2" name="Title 1"/>
          <p:cNvSpPr>
            <a:spLocks noGrp="1"/>
          </p:cNvSpPr>
          <p:nvPr>
            <p:ph type="title"/>
          </p:nvPr>
        </p:nvSpPr>
        <p:spPr>
          <a:xfrm>
            <a:off x="905712" y="1112687"/>
            <a:ext cx="7717500" cy="541500"/>
          </a:xfrm>
        </p:spPr>
        <p:txBody>
          <a:bodyPr/>
          <a:lstStyle/>
          <a:p>
            <a:pPr algn="just"/>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giả</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57195" y="1579759"/>
            <a:ext cx="5749920" cy="1090939"/>
          </a:xfrm>
        </p:spPr>
        <p:txBody>
          <a:bodyPr/>
          <a:lstStyle/>
          <a:p>
            <a:pPr marL="114300" indent="0" algn="just">
              <a:lnSpc>
                <a:spcPct val="150000"/>
              </a:lnSpc>
              <a:buNone/>
            </a:pP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Những </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tác phẩm nổi bật: </a:t>
            </a:r>
            <a:endParaRPr lang="vi-VN" sz="2200" dirty="0">
              <a:solidFill>
                <a:schemeClr val="accent2">
                  <a:lumMod val="50000"/>
                </a:schemeClr>
              </a:solidFill>
              <a:latin typeface="Times New Roman" panose="02020603050405020304" pitchFamily="18" charset="0"/>
              <a:cs typeface="Times New Roman" panose="02020603050405020304" pitchFamily="18" charset="0"/>
            </a:endParaRPr>
          </a:p>
          <a:p>
            <a:pPr marL="114300" indent="0" algn="just">
              <a:lnSpc>
                <a:spcPct val="150000"/>
              </a:lnSpc>
              <a:buNone/>
            </a:pP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Tiếng nói của xung đột (2001)</a:t>
            </a:r>
          </a:p>
          <a:p>
            <a:pPr marL="114300" indent="0" algn="just">
              <a:lnSpc>
                <a:spcPct val="150000"/>
              </a:lnSpc>
              <a:buNone/>
            </a:pP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Những bức thư gửi cháu Sam </a:t>
            </a: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(2006)</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endPar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endParaRPr>
          </a:p>
          <a:p>
            <a:pPr marL="114300" indent="0" algn="just">
              <a:lnSpc>
                <a:spcPct val="150000"/>
              </a:lnSpc>
              <a:buNone/>
            </a:pP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Tiếng nói trong gia đình (2007</a:t>
            </a: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a:t>
            </a:r>
          </a:p>
          <a:p>
            <a:pPr marL="114300" lvl="0" indent="0" algn="just">
              <a:lnSpc>
                <a:spcPct val="150000"/>
              </a:lnSpc>
              <a:buNone/>
            </a:pP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Học từ trái tim (2008)</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endPar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endParaRPr>
          </a:p>
          <a:p>
            <a:pPr marL="114300" lvl="0" indent="0" algn="just">
              <a:lnSpc>
                <a:spcPct val="150000"/>
              </a:lnSpc>
              <a:buNone/>
            </a:pPr>
            <a:r>
              <a:rPr lang="en-US"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Cảm</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xúc</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cuộc</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sống</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từ</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chiếc</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xe</a:t>
            </a:r>
            <a:r>
              <a:rPr lang="en-US"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r>
              <a:rPr lang="en-US" sz="2200" dirty="0" err="1"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lăn</a:t>
            </a: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pPr marL="114300" indent="0" algn="just">
              <a:lnSpc>
                <a:spcPct val="150000"/>
              </a:lnSpc>
              <a:buNone/>
            </a:pPr>
            <a:endParaRPr lang="vi-VN" sz="2200" dirty="0">
              <a:solidFill>
                <a:schemeClr val="accent2">
                  <a:lumMod val="50000"/>
                </a:schemeClr>
              </a:solidFill>
              <a:latin typeface="Times New Roman" panose="02020603050405020304" pitchFamily="18" charset="0"/>
              <a:ea typeface="Cambria"/>
              <a:cs typeface="Times New Roman" panose="02020603050405020304" pitchFamily="18" charset="0"/>
              <a:sym typeface="Cambria"/>
            </a:endParaRPr>
          </a:p>
          <a:p>
            <a:pPr marL="114300" indent="0" algn="just">
              <a:lnSpc>
                <a:spcPct val="150000"/>
              </a:lnSpc>
              <a:buNone/>
            </a:pPr>
            <a:r>
              <a:rPr lang="vi-VN" sz="2200" dirty="0" smtClean="0">
                <a:solidFill>
                  <a:schemeClr val="accent2">
                    <a:lumMod val="50000"/>
                  </a:schemeClr>
                </a:solidFill>
                <a:latin typeface="Times New Roman" panose="02020603050405020304" pitchFamily="18" charset="0"/>
                <a:ea typeface="Cambria"/>
                <a:cs typeface="Times New Roman" panose="02020603050405020304" pitchFamily="18" charset="0"/>
                <a:sym typeface="Cambria"/>
              </a:rPr>
              <a:t> </a:t>
            </a:r>
            <a:endParaRPr lang="vi-VN" sz="2200" dirty="0">
              <a:solidFill>
                <a:schemeClr val="accent2">
                  <a:lumMod val="50000"/>
                </a:schemeClr>
              </a:solidFill>
              <a:latin typeface="Times New Roman" panose="02020603050405020304" pitchFamily="18" charset="0"/>
              <a:cs typeface="Times New Roman" panose="02020603050405020304" pitchFamily="18" charset="0"/>
            </a:endParaRPr>
          </a:p>
          <a:p>
            <a:pPr marL="114300" indent="0" algn="just">
              <a:lnSpc>
                <a:spcPct val="150000"/>
              </a:lnSpc>
              <a:buNone/>
            </a:pPr>
            <a:r>
              <a:rPr lang="vi-VN" sz="2200" dirty="0" smtClean="0">
                <a:solidFill>
                  <a:schemeClr val="accent2">
                    <a:lumMod val="50000"/>
                  </a:schemeClr>
                </a:solidFill>
                <a:latin typeface="Times New Roman" panose="02020603050405020304" pitchFamily="18" charset="0"/>
                <a:cs typeface="Times New Roman" panose="02020603050405020304" pitchFamily="18" charset="0"/>
                <a:sym typeface="Cambria"/>
              </a:rPr>
              <a:t> </a:t>
            </a:r>
            <a:endParaRPr lang="en-US" sz="2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67699" y="401066"/>
            <a:ext cx="7717500"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buClr>
                <a:srgbClr val="40474B"/>
              </a:buClr>
            </a:pPr>
            <a:r>
              <a:rPr lang="en-US" dirty="0" smtClean="0">
                <a:solidFill>
                  <a:srgbClr val="40474B"/>
                </a:solidFill>
                <a:latin typeface="Times New Roman" panose="02020603050405020304" pitchFamily="18" charset="0"/>
                <a:cs typeface="Times New Roman" panose="02020603050405020304" pitchFamily="18" charset="0"/>
              </a:rPr>
              <a:t>2. </a:t>
            </a:r>
            <a:r>
              <a:rPr lang="en-US" dirty="0" err="1" smtClean="0">
                <a:solidFill>
                  <a:srgbClr val="40474B"/>
                </a:solidFill>
                <a:latin typeface="Times New Roman" panose="02020603050405020304" pitchFamily="18" charset="0"/>
                <a:cs typeface="Times New Roman" panose="02020603050405020304" pitchFamily="18" charset="0"/>
              </a:rPr>
              <a:t>Tìm</a:t>
            </a:r>
            <a:r>
              <a:rPr lang="en-US" dirty="0" smtClean="0">
                <a:solidFill>
                  <a:srgbClr val="40474B"/>
                </a:solidFill>
                <a:latin typeface="Times New Roman" panose="02020603050405020304" pitchFamily="18" charset="0"/>
                <a:cs typeface="Times New Roman" panose="02020603050405020304" pitchFamily="18" charset="0"/>
              </a:rPr>
              <a:t> </a:t>
            </a:r>
            <a:r>
              <a:rPr lang="en-US" dirty="0" err="1" smtClean="0">
                <a:solidFill>
                  <a:srgbClr val="40474B"/>
                </a:solidFill>
                <a:latin typeface="Times New Roman" panose="02020603050405020304" pitchFamily="18" charset="0"/>
                <a:cs typeface="Times New Roman" panose="02020603050405020304" pitchFamily="18" charset="0"/>
              </a:rPr>
              <a:t>hiểu</a:t>
            </a:r>
            <a:r>
              <a:rPr lang="en-US" dirty="0" smtClean="0">
                <a:solidFill>
                  <a:srgbClr val="40474B"/>
                </a:solidFill>
                <a:latin typeface="Times New Roman" panose="02020603050405020304" pitchFamily="18" charset="0"/>
                <a:cs typeface="Times New Roman" panose="02020603050405020304" pitchFamily="18" charset="0"/>
              </a:rPr>
              <a:t> </a:t>
            </a:r>
            <a:r>
              <a:rPr lang="en-US" dirty="0" err="1" smtClean="0">
                <a:solidFill>
                  <a:srgbClr val="40474B"/>
                </a:solidFill>
                <a:latin typeface="Times New Roman" panose="02020603050405020304" pitchFamily="18" charset="0"/>
                <a:cs typeface="Times New Roman" panose="02020603050405020304" pitchFamily="18" charset="0"/>
              </a:rPr>
              <a:t>chung</a:t>
            </a:r>
            <a:endParaRPr lang="en-US" dirty="0">
              <a:solidFill>
                <a:srgbClr val="40474B"/>
              </a:solidFill>
              <a:latin typeface="Times New Roman" panose="02020603050405020304" pitchFamily="18" charset="0"/>
              <a:cs typeface="Times New Roman" panose="02020603050405020304" pitchFamily="18" charset="0"/>
            </a:endParaRPr>
          </a:p>
        </p:txBody>
      </p:sp>
      <p:pic>
        <p:nvPicPr>
          <p:cNvPr id="9" name="Google Shape;159;p7" descr="Sách Khai Tâm - Cảm xúc cuộc sống từ chiếc xe lăn - Daniel Gottlieb"/>
          <p:cNvPicPr preferRelativeResize="0"/>
          <p:nvPr/>
        </p:nvPicPr>
        <p:blipFill rotWithShape="1">
          <a:blip r:embed="rId3">
            <a:alphaModFix/>
          </a:blip>
          <a:srcRect/>
          <a:stretch/>
        </p:blipFill>
        <p:spPr>
          <a:xfrm rot="21419875">
            <a:off x="5931798" y="275580"/>
            <a:ext cx="1950435" cy="2757215"/>
          </a:xfrm>
          <a:prstGeom prst="rect">
            <a:avLst/>
          </a:prstGeom>
          <a:noFill/>
          <a:ln>
            <a:noFill/>
          </a:ln>
        </p:spPr>
      </p:pic>
      <p:pic>
        <p:nvPicPr>
          <p:cNvPr id="10" name="Google Shape;160;p7" descr="Sách Khai Tâm - Cảm xúc cuộc sống từ chiếc xe lăn - Daniel Gottlieb"/>
          <p:cNvPicPr preferRelativeResize="0"/>
          <p:nvPr/>
        </p:nvPicPr>
        <p:blipFill rotWithShape="1">
          <a:blip r:embed="rId4">
            <a:alphaModFix/>
          </a:blip>
          <a:srcRect/>
          <a:stretch/>
        </p:blipFill>
        <p:spPr>
          <a:xfrm rot="177441">
            <a:off x="6936407" y="2125228"/>
            <a:ext cx="1948483" cy="2791936"/>
          </a:xfrm>
          <a:prstGeom prst="rect">
            <a:avLst/>
          </a:prstGeom>
          <a:noFill/>
          <a:ln>
            <a:noFill/>
          </a:ln>
        </p:spPr>
      </p:pic>
    </p:spTree>
    <p:extLst>
      <p:ext uri="{BB962C8B-B14F-4D97-AF65-F5344CB8AC3E}">
        <p14:creationId xmlns:p14="http://schemas.microsoft.com/office/powerpoint/2010/main" val="20620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80">
                                          <p:stCondLst>
                                            <p:cond delay="0"/>
                                          </p:stCondLst>
                                        </p:cTn>
                                        <p:tgtEl>
                                          <p:spTgt spid="9"/>
                                        </p:tgtEl>
                                      </p:cBhvr>
                                    </p:animEffect>
                                    <p:anim calcmode="lin" valueType="num">
                                      <p:cBhvr>
                                        <p:cTn id="6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9" dur="26">
                                          <p:stCondLst>
                                            <p:cond delay="650"/>
                                          </p:stCondLst>
                                        </p:cTn>
                                        <p:tgtEl>
                                          <p:spTgt spid="9"/>
                                        </p:tgtEl>
                                      </p:cBhvr>
                                      <p:to x="100000" y="60000"/>
                                    </p:animScale>
                                    <p:animScale>
                                      <p:cBhvr>
                                        <p:cTn id="70" dur="166" decel="50000">
                                          <p:stCondLst>
                                            <p:cond delay="676"/>
                                          </p:stCondLst>
                                        </p:cTn>
                                        <p:tgtEl>
                                          <p:spTgt spid="9"/>
                                        </p:tgtEl>
                                      </p:cBhvr>
                                      <p:to x="100000" y="100000"/>
                                    </p:animScale>
                                    <p:animScale>
                                      <p:cBhvr>
                                        <p:cTn id="71" dur="26">
                                          <p:stCondLst>
                                            <p:cond delay="1312"/>
                                          </p:stCondLst>
                                        </p:cTn>
                                        <p:tgtEl>
                                          <p:spTgt spid="9"/>
                                        </p:tgtEl>
                                      </p:cBhvr>
                                      <p:to x="100000" y="80000"/>
                                    </p:animScale>
                                    <p:animScale>
                                      <p:cBhvr>
                                        <p:cTn id="72" dur="166" decel="50000">
                                          <p:stCondLst>
                                            <p:cond delay="1338"/>
                                          </p:stCondLst>
                                        </p:cTn>
                                        <p:tgtEl>
                                          <p:spTgt spid="9"/>
                                        </p:tgtEl>
                                      </p:cBhvr>
                                      <p:to x="100000" y="100000"/>
                                    </p:animScale>
                                    <p:animScale>
                                      <p:cBhvr>
                                        <p:cTn id="73" dur="26">
                                          <p:stCondLst>
                                            <p:cond delay="1642"/>
                                          </p:stCondLst>
                                        </p:cTn>
                                        <p:tgtEl>
                                          <p:spTgt spid="9"/>
                                        </p:tgtEl>
                                      </p:cBhvr>
                                      <p:to x="100000" y="90000"/>
                                    </p:animScale>
                                    <p:animScale>
                                      <p:cBhvr>
                                        <p:cTn id="74" dur="166" decel="50000">
                                          <p:stCondLst>
                                            <p:cond delay="1668"/>
                                          </p:stCondLst>
                                        </p:cTn>
                                        <p:tgtEl>
                                          <p:spTgt spid="9"/>
                                        </p:tgtEl>
                                      </p:cBhvr>
                                      <p:to x="100000" y="100000"/>
                                    </p:animScale>
                                    <p:animScale>
                                      <p:cBhvr>
                                        <p:cTn id="75" dur="26">
                                          <p:stCondLst>
                                            <p:cond delay="1808"/>
                                          </p:stCondLst>
                                        </p:cTn>
                                        <p:tgtEl>
                                          <p:spTgt spid="9"/>
                                        </p:tgtEl>
                                      </p:cBhvr>
                                      <p:to x="100000" y="95000"/>
                                    </p:animScale>
                                    <p:animScale>
                                      <p:cBhvr>
                                        <p:cTn id="7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Title 1"/>
          <p:cNvSpPr>
            <a:spLocks noGrp="1"/>
          </p:cNvSpPr>
          <p:nvPr>
            <p:ph type="title"/>
          </p:nvPr>
        </p:nvSpPr>
        <p:spPr>
          <a:xfrm>
            <a:off x="507767" y="399735"/>
            <a:ext cx="7717500" cy="541500"/>
          </a:xfrm>
        </p:spPr>
        <p:txBody>
          <a:bodyPr/>
          <a:lstStyle/>
          <a:p>
            <a:pPr algn="just"/>
            <a:r>
              <a:rPr lang="en-US" sz="2400" dirty="0">
                <a:solidFill>
                  <a:srgbClr val="FF0000"/>
                </a:solidFill>
                <a:latin typeface="Times New Roman" panose="02020603050405020304" pitchFamily="18" charset="0"/>
                <a:cs typeface="Times New Roman" panose="02020603050405020304" pitchFamily="18" charset="0"/>
              </a:rPr>
              <a:t>b</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Tác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phẩm</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7" name="Google Shape;185;p10" descr="Soạn bài Bản đồ dẫn đường | Hay nhất Soạn văn 7 Kết nối tri thức"/>
          <p:cNvPicPr preferRelativeResize="0"/>
          <p:nvPr/>
        </p:nvPicPr>
        <p:blipFill rotWithShape="1">
          <a:blip r:embed="rId3">
            <a:alphaModFix/>
          </a:blip>
          <a:srcRect/>
          <a:stretch/>
        </p:blipFill>
        <p:spPr>
          <a:xfrm rot="21381604">
            <a:off x="5434491" y="804576"/>
            <a:ext cx="3239097" cy="3066553"/>
          </a:xfrm>
          <a:prstGeom prst="rect">
            <a:avLst/>
          </a:prstGeom>
          <a:noFill/>
          <a:ln>
            <a:noFill/>
          </a:ln>
        </p:spPr>
      </p:pic>
      <p:sp>
        <p:nvSpPr>
          <p:cNvPr id="58" name="Google Shape;166;p8"/>
          <p:cNvSpPr txBox="1"/>
          <p:nvPr/>
        </p:nvSpPr>
        <p:spPr>
          <a:xfrm>
            <a:off x="319420" y="1099316"/>
            <a:ext cx="4252580" cy="1423436"/>
          </a:xfrm>
          <a:prstGeom prst="rect">
            <a:avLst/>
          </a:prstGeom>
          <a:noFill/>
          <a:ln>
            <a:noFill/>
          </a:ln>
        </p:spPr>
        <p:txBody>
          <a:bodyPr spcFirstLastPara="1" wrap="square" lIns="68569" tIns="34275" rIns="68569" bIns="34275" anchor="t" anchorCtr="0">
            <a:spAutoFit/>
          </a:bodyPr>
          <a:lstStyle/>
          <a:p>
            <a:pPr algn="just"/>
            <a:r>
              <a:rPr lang="en-US" sz="2200" b="1" dirty="0">
                <a:latin typeface="Times New Roman" panose="02020603050405020304" pitchFamily="18" charset="0"/>
                <a:ea typeface="Cambria"/>
                <a:cs typeface="Times New Roman" panose="02020603050405020304" pitchFamily="18" charset="0"/>
                <a:sym typeface="Cambria"/>
              </a:rPr>
              <a:t>- </a:t>
            </a:r>
            <a:r>
              <a:rPr lang="vi-VN" sz="2200" b="1" dirty="0">
                <a:latin typeface="Times New Roman" panose="02020603050405020304" pitchFamily="18" charset="0"/>
                <a:ea typeface="Cambria"/>
                <a:cs typeface="Times New Roman" panose="02020603050405020304" pitchFamily="18" charset="0"/>
                <a:sym typeface="Cambria"/>
              </a:rPr>
              <a:t>X</a:t>
            </a:r>
            <a:r>
              <a:rPr lang="vi-VN" sz="2200" b="1" dirty="0" smtClean="0">
                <a:latin typeface="Times New Roman" panose="02020603050405020304" pitchFamily="18" charset="0"/>
                <a:ea typeface="Cambria"/>
                <a:cs typeface="Times New Roman" panose="02020603050405020304" pitchFamily="18" charset="0"/>
                <a:sym typeface="Cambria"/>
              </a:rPr>
              <a:t>uất xứ</a:t>
            </a:r>
            <a:r>
              <a:rPr lang="vi-VN" sz="2200" dirty="0" smtClean="0">
                <a:latin typeface="Times New Roman" panose="02020603050405020304" pitchFamily="18" charset="0"/>
                <a:ea typeface="Cambria"/>
                <a:cs typeface="Times New Roman" panose="02020603050405020304" pitchFamily="18" charset="0"/>
                <a:sym typeface="Cambria"/>
              </a:rPr>
              <a:t>: </a:t>
            </a:r>
            <a:r>
              <a:rPr lang="en-US" sz="2200" dirty="0" err="1" smtClean="0">
                <a:latin typeface="Times New Roman" panose="02020603050405020304" pitchFamily="18" charset="0"/>
                <a:ea typeface="Cambria"/>
                <a:cs typeface="Times New Roman" panose="02020603050405020304" pitchFamily="18" charset="0"/>
                <a:sym typeface="Cambria"/>
              </a:rPr>
              <a:t>Được</a:t>
            </a:r>
            <a:r>
              <a:rPr lang="en-US" sz="2200" dirty="0" smtClean="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trích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từ</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cuốn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cuốn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Những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bức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thư</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gửi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cháu</a:t>
            </a:r>
            <a:r>
              <a:rPr lang="en-US" sz="2200" dirty="0">
                <a:latin typeface="Times New Roman" panose="02020603050405020304" pitchFamily="18" charset="0"/>
                <a:ea typeface="Cambria"/>
                <a:cs typeface="Times New Roman" panose="02020603050405020304" pitchFamily="18" charset="0"/>
                <a:sym typeface="Cambria"/>
              </a:rPr>
              <a:t> Sam, </a:t>
            </a:r>
            <a:r>
              <a:rPr lang="en-US" sz="2200" dirty="0" err="1">
                <a:latin typeface="Times New Roman" panose="02020603050405020304" pitchFamily="18" charset="0"/>
                <a:ea typeface="Cambria"/>
                <a:cs typeface="Times New Roman" panose="02020603050405020304" pitchFamily="18" charset="0"/>
                <a:sym typeface="Cambria"/>
              </a:rPr>
              <a:t>Thông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điệp</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cuộc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sống</a:t>
            </a:r>
            <a:r>
              <a:rPr lang="en-US" sz="2200" dirty="0">
                <a:latin typeface="Times New Roman" panose="02020603050405020304" pitchFamily="18" charset="0"/>
                <a:ea typeface="Cambria"/>
                <a:cs typeface="Times New Roman" panose="02020603050405020304" pitchFamily="18" charset="0"/>
                <a:sym typeface="Cambria"/>
              </a:rPr>
              <a:t> (Minh </a:t>
            </a:r>
            <a:r>
              <a:rPr lang="en-US" sz="2200" dirty="0" err="1">
                <a:latin typeface="Times New Roman" panose="02020603050405020304" pitchFamily="18" charset="0"/>
                <a:ea typeface="Cambria"/>
                <a:cs typeface="Times New Roman" panose="02020603050405020304" pitchFamily="18" charset="0"/>
                <a:sym typeface="Cambria"/>
              </a:rPr>
              <a:t>Trâm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Hoa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Phượng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Ngọc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Hân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dịch</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p:txBody>
      </p:sp>
      <p:sp>
        <p:nvSpPr>
          <p:cNvPr id="59" name="Google Shape;168;p8"/>
          <p:cNvSpPr txBox="1"/>
          <p:nvPr/>
        </p:nvSpPr>
        <p:spPr>
          <a:xfrm>
            <a:off x="319420" y="2741907"/>
            <a:ext cx="4382095" cy="407774"/>
          </a:xfrm>
          <a:prstGeom prst="rect">
            <a:avLst/>
          </a:prstGeom>
          <a:noFill/>
          <a:ln>
            <a:noFill/>
          </a:ln>
        </p:spPr>
        <p:txBody>
          <a:bodyPr spcFirstLastPara="1" wrap="square" lIns="68569" tIns="34275" rIns="68569" bIns="34275" anchor="t" anchorCtr="0">
            <a:spAutoFit/>
          </a:bodyPr>
          <a:lstStyle/>
          <a:p>
            <a:pPr algn="just"/>
            <a:r>
              <a:rPr lang="en-US" sz="2200" b="1" dirty="0">
                <a:latin typeface="Times New Roman" panose="02020603050405020304" pitchFamily="18" charset="0"/>
                <a:ea typeface="Cambria"/>
                <a:cs typeface="Times New Roman" panose="02020603050405020304" pitchFamily="18" charset="0"/>
                <a:sym typeface="Cambria"/>
              </a:rPr>
              <a:t>- </a:t>
            </a:r>
            <a:r>
              <a:rPr lang="en-US" sz="2200" b="1" dirty="0" err="1">
                <a:latin typeface="Times New Roman" panose="02020603050405020304" pitchFamily="18" charset="0"/>
                <a:ea typeface="Cambria"/>
                <a:cs typeface="Times New Roman" panose="02020603050405020304" pitchFamily="18" charset="0"/>
                <a:sym typeface="Cambria"/>
              </a:rPr>
              <a:t>Thể</a:t>
            </a:r>
            <a:r>
              <a:rPr lang="en-US" sz="2200" b="1" dirty="0">
                <a:latin typeface="Times New Roman" panose="02020603050405020304" pitchFamily="18" charset="0"/>
                <a:ea typeface="Cambria"/>
                <a:cs typeface="Times New Roman" panose="02020603050405020304" pitchFamily="18" charset="0"/>
                <a:sym typeface="Cambria"/>
              </a:rPr>
              <a:t> </a:t>
            </a:r>
            <a:r>
              <a:rPr lang="en-US" sz="2200" b="1" dirty="0" err="1">
                <a:latin typeface="Times New Roman" panose="02020603050405020304" pitchFamily="18" charset="0"/>
                <a:ea typeface="Cambria"/>
                <a:cs typeface="Times New Roman" panose="02020603050405020304" pitchFamily="18" charset="0"/>
                <a:sym typeface="Cambria"/>
              </a:rPr>
              <a:t>loại</a:t>
            </a:r>
            <a:r>
              <a:rPr lang="en-US" sz="2200" b="1"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Văn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bản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nghị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luận</a:t>
            </a:r>
            <a:endParaRPr sz="2200" b="1" dirty="0">
              <a:latin typeface="Times New Roman" panose="02020603050405020304" pitchFamily="18" charset="0"/>
              <a:ea typeface="Cambria"/>
              <a:cs typeface="Times New Roman" panose="02020603050405020304" pitchFamily="18" charset="0"/>
              <a:sym typeface="Cambria"/>
            </a:endParaRPr>
          </a:p>
        </p:txBody>
      </p:sp>
      <p:sp>
        <p:nvSpPr>
          <p:cNvPr id="60" name="Google Shape;168;p8"/>
          <p:cNvSpPr txBox="1"/>
          <p:nvPr/>
        </p:nvSpPr>
        <p:spPr>
          <a:xfrm>
            <a:off x="319420" y="3368836"/>
            <a:ext cx="4382095" cy="746328"/>
          </a:xfrm>
          <a:prstGeom prst="rect">
            <a:avLst/>
          </a:prstGeom>
          <a:noFill/>
          <a:ln>
            <a:noFill/>
          </a:ln>
        </p:spPr>
        <p:txBody>
          <a:bodyPr spcFirstLastPara="1" wrap="square" lIns="68569" tIns="34275" rIns="68569" bIns="34275" anchor="t" anchorCtr="0">
            <a:spAutoFit/>
          </a:bodyPr>
          <a:lstStyle/>
          <a:p>
            <a:pPr algn="just"/>
            <a:r>
              <a:rPr lang="en-US" sz="2200" b="1" dirty="0">
                <a:latin typeface="Times New Roman" panose="02020603050405020304" pitchFamily="18" charset="0"/>
                <a:ea typeface="Cambria"/>
                <a:cs typeface="Times New Roman" panose="02020603050405020304" pitchFamily="18" charset="0"/>
                <a:sym typeface="Cambria"/>
              </a:rPr>
              <a:t>- </a:t>
            </a:r>
            <a:r>
              <a:rPr lang="vi-VN" sz="2200" b="1" dirty="0" smtClean="0">
                <a:latin typeface="Times New Roman" panose="02020603050405020304" pitchFamily="18" charset="0"/>
                <a:ea typeface="Cambria"/>
                <a:cs typeface="Times New Roman" panose="02020603050405020304" pitchFamily="18" charset="0"/>
                <a:sym typeface="Cambria"/>
              </a:rPr>
              <a:t>PTBĐ</a:t>
            </a:r>
            <a:r>
              <a:rPr lang="en-US" sz="2200" b="1" dirty="0" smtClean="0">
                <a:latin typeface="Times New Roman" panose="02020603050405020304" pitchFamily="18" charset="0"/>
                <a:ea typeface="Cambria"/>
                <a:cs typeface="Times New Roman" panose="02020603050405020304" pitchFamily="18" charset="0"/>
                <a:sym typeface="Cambria"/>
              </a:rPr>
              <a:t>: </a:t>
            </a:r>
            <a:r>
              <a:rPr lang="vi-VN" sz="2200" dirty="0" smtClean="0">
                <a:latin typeface="Times New Roman" panose="02020603050405020304" pitchFamily="18" charset="0"/>
                <a:ea typeface="Cambria"/>
                <a:cs typeface="Times New Roman" panose="02020603050405020304" pitchFamily="18" charset="0"/>
                <a:sym typeface="Cambria"/>
              </a:rPr>
              <a:t>Nghị luận kết hợp tự sự, biểu cảm</a:t>
            </a:r>
            <a:endParaRPr sz="2200" b="1"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3397504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21" name="Google Shape;174;p9"/>
          <p:cNvSpPr/>
          <p:nvPr/>
        </p:nvSpPr>
        <p:spPr>
          <a:xfrm>
            <a:off x="351262" y="399433"/>
            <a:ext cx="2634476" cy="330895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endParaRPr sz="300" b="1" dirty="0">
              <a:latin typeface="Times New Roman" panose="02020603050405020304" pitchFamily="18" charset="0"/>
              <a:ea typeface="Cambria"/>
              <a:cs typeface="Times New Roman" panose="02020603050405020304" pitchFamily="18" charset="0"/>
              <a:sym typeface="Cambria"/>
            </a:endParaRPr>
          </a:p>
          <a:p>
            <a:endParaRPr sz="300" b="1" dirty="0">
              <a:latin typeface="Times New Roman" panose="02020603050405020304" pitchFamily="18" charset="0"/>
              <a:ea typeface="Cambria"/>
              <a:cs typeface="Times New Roman" panose="02020603050405020304" pitchFamily="18" charset="0"/>
              <a:sym typeface="Cambria"/>
            </a:endParaRPr>
          </a:p>
          <a:p>
            <a:pPr algn="ctr"/>
            <a:r>
              <a:rPr lang="en-US" sz="2100" b="1" dirty="0">
                <a:latin typeface="Times New Roman" panose="02020603050405020304" pitchFamily="18" charset="0"/>
                <a:ea typeface="Cambria"/>
                <a:cs typeface="Times New Roman" panose="02020603050405020304" pitchFamily="18" charset="0"/>
                <a:sym typeface="Cambria"/>
              </a:rPr>
              <a:t>VẤN ĐỀ NGHỊ LUẬN</a:t>
            </a:r>
            <a:endParaRPr sz="1050" dirty="0">
              <a:latin typeface="Times New Roman" panose="02020603050405020304" pitchFamily="18" charset="0"/>
              <a:cs typeface="Times New Roman" panose="02020603050405020304" pitchFamily="18" charset="0"/>
            </a:endParaRPr>
          </a:p>
          <a:p>
            <a:r>
              <a:rPr lang="en-US" sz="2100" dirty="0" err="1">
                <a:latin typeface="Times New Roman" panose="02020603050405020304" pitchFamily="18" charset="0"/>
                <a:ea typeface="Cambria"/>
                <a:cs typeface="Times New Roman" panose="02020603050405020304" pitchFamily="18" charset="0"/>
                <a:sym typeface="Cambria"/>
              </a:rPr>
              <a:t>Là</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tư</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tưởng</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quan</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điểm</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của</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người</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nói</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viết</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được</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nêu</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ra</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dưới</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hình</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thức</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câu</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khẳng</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định</a:t>
            </a:r>
            <a:r>
              <a:rPr lang="en-US" sz="2100" dirty="0">
                <a:latin typeface="Times New Roman" panose="02020603050405020304" pitchFamily="18" charset="0"/>
                <a:ea typeface="Cambria"/>
                <a:cs typeface="Times New Roman" panose="02020603050405020304" pitchFamily="18" charset="0"/>
                <a:sym typeface="Cambria"/>
              </a:rPr>
              <a:t> (hay </a:t>
            </a:r>
            <a:r>
              <a:rPr lang="en-US" sz="2100" dirty="0" err="1">
                <a:latin typeface="Times New Roman" panose="02020603050405020304" pitchFamily="18" charset="0"/>
                <a:ea typeface="Cambria"/>
                <a:cs typeface="Times New Roman" panose="02020603050405020304" pitchFamily="18" charset="0"/>
                <a:sym typeface="Cambria"/>
              </a:rPr>
              <a:t>phủ</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định</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được</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diễn</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đạt</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sáng</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tỏ</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dễ</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hiểu</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nhất</a:t>
            </a:r>
            <a:r>
              <a:rPr lang="en-US" sz="2100" dirty="0">
                <a:latin typeface="Times New Roman" panose="02020603050405020304" pitchFamily="18" charset="0"/>
                <a:ea typeface="Cambria"/>
                <a:cs typeface="Times New Roman" panose="02020603050405020304" pitchFamily="18" charset="0"/>
                <a:sym typeface="Cambria"/>
              </a:rPr>
              <a:t> </a:t>
            </a:r>
            <a:r>
              <a:rPr lang="en-US" sz="2100" dirty="0" err="1">
                <a:latin typeface="Times New Roman" panose="02020603050405020304" pitchFamily="18" charset="0"/>
                <a:ea typeface="Cambria"/>
                <a:cs typeface="Times New Roman" panose="02020603050405020304" pitchFamily="18" charset="0"/>
                <a:sym typeface="Cambria"/>
              </a:rPr>
              <a:t>quán</a:t>
            </a:r>
            <a:r>
              <a:rPr lang="en-US" sz="2100" dirty="0">
                <a:latin typeface="Times New Roman" panose="02020603050405020304" pitchFamily="18" charset="0"/>
                <a:ea typeface="Cambria"/>
                <a:cs typeface="Times New Roman" panose="02020603050405020304" pitchFamily="18" charset="0"/>
                <a:sym typeface="Cambria"/>
              </a:rPr>
              <a:t>...</a:t>
            </a:r>
            <a:endParaRPr sz="1050" dirty="0">
              <a:latin typeface="Times New Roman" panose="02020603050405020304" pitchFamily="18" charset="0"/>
              <a:cs typeface="Times New Roman" panose="02020603050405020304" pitchFamily="18" charset="0"/>
            </a:endParaRPr>
          </a:p>
          <a:p>
            <a:r>
              <a:rPr lang="en-US" sz="2100" b="1" dirty="0">
                <a:latin typeface="Times New Roman" panose="02020603050405020304" pitchFamily="18" charset="0"/>
                <a:ea typeface="Cambria"/>
                <a:cs typeface="Times New Roman" panose="02020603050405020304" pitchFamily="18" charset="0"/>
                <a:sym typeface="Cambria"/>
              </a:rPr>
              <a:t>	</a:t>
            </a:r>
            <a:endParaRPr sz="1050" dirty="0">
              <a:latin typeface="Times New Roman" panose="02020603050405020304" pitchFamily="18" charset="0"/>
              <a:cs typeface="Times New Roman" panose="02020603050405020304" pitchFamily="18" charset="0"/>
            </a:endParaRPr>
          </a:p>
          <a:p>
            <a:endParaRPr sz="2100" dirty="0">
              <a:latin typeface="Times New Roman" panose="02020603050405020304" pitchFamily="18" charset="0"/>
              <a:ea typeface="Cambria"/>
              <a:cs typeface="Times New Roman" panose="02020603050405020304" pitchFamily="18" charset="0"/>
              <a:sym typeface="Cambria"/>
            </a:endParaRPr>
          </a:p>
        </p:txBody>
      </p:sp>
      <p:sp>
        <p:nvSpPr>
          <p:cNvPr id="22" name="Google Shape;175;p9"/>
          <p:cNvSpPr/>
          <p:nvPr/>
        </p:nvSpPr>
        <p:spPr>
          <a:xfrm>
            <a:off x="3285915" y="441251"/>
            <a:ext cx="2634476" cy="3357174"/>
          </a:xfrm>
          <a:prstGeom prst="roundRect">
            <a:avLst>
              <a:gd name="adj" fmla="val 10000"/>
            </a:avLst>
          </a:prstGeom>
          <a:solidFill>
            <a:schemeClr val="accent3">
              <a:lumMod val="40000"/>
              <a:lumOff val="6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ctr"/>
            <a:r>
              <a:rPr lang="en-US" sz="2100" b="1">
                <a:latin typeface="Times New Roman" panose="02020603050405020304" pitchFamily="18" charset="0"/>
                <a:ea typeface="Cambria"/>
                <a:cs typeface="Times New Roman" panose="02020603050405020304" pitchFamily="18" charset="0"/>
                <a:sym typeface="Cambria"/>
              </a:rPr>
              <a:t>LÝ LẼ</a:t>
            </a:r>
            <a:endParaRPr sz="1050">
              <a:latin typeface="Times New Roman" panose="02020603050405020304" pitchFamily="18" charset="0"/>
              <a:cs typeface="Times New Roman" panose="02020603050405020304" pitchFamily="18" charset="0"/>
            </a:endParaRPr>
          </a:p>
          <a:p>
            <a:r>
              <a:rPr lang="en-US" sz="2100">
                <a:latin typeface="Times New Roman" panose="02020603050405020304" pitchFamily="18" charset="0"/>
                <a:ea typeface="Cambria"/>
                <a:cs typeface="Times New Roman" panose="02020603050405020304" pitchFamily="18" charset="0"/>
                <a:sym typeface="Cambria"/>
              </a:rPr>
              <a:t>Là tư tưởng, quan điểm của người nói/ viết được nêu ra dưới hình thức câu khẳng định (hay phủ định), được diễn đạt sáng tỏ, dễ hiểu, nhất quán...</a:t>
            </a:r>
            <a:endParaRPr sz="1050">
              <a:latin typeface="Times New Roman" panose="02020603050405020304" pitchFamily="18" charset="0"/>
              <a:cs typeface="Times New Roman" panose="02020603050405020304" pitchFamily="18" charset="0"/>
            </a:endParaRPr>
          </a:p>
          <a:p>
            <a:endParaRPr sz="2100" b="1">
              <a:latin typeface="Times New Roman" panose="02020603050405020304" pitchFamily="18" charset="0"/>
              <a:ea typeface="Cambria"/>
              <a:cs typeface="Times New Roman" panose="02020603050405020304" pitchFamily="18" charset="0"/>
              <a:sym typeface="Cambria"/>
            </a:endParaRPr>
          </a:p>
        </p:txBody>
      </p:sp>
      <p:sp>
        <p:nvSpPr>
          <p:cNvPr id="23" name="Google Shape;176;p9"/>
          <p:cNvSpPr/>
          <p:nvPr/>
        </p:nvSpPr>
        <p:spPr>
          <a:xfrm>
            <a:off x="6173918" y="424524"/>
            <a:ext cx="2634476" cy="3357174"/>
          </a:xfrm>
          <a:prstGeom prst="roundRect">
            <a:avLst>
              <a:gd name="adj" fmla="val 10000"/>
            </a:avLst>
          </a:prstGeom>
          <a:solidFill>
            <a:srgbClr val="FFF2CC"/>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ctr"/>
            <a:r>
              <a:rPr lang="en-US" sz="2100" b="1">
                <a:latin typeface="Times New Roman" panose="02020603050405020304" pitchFamily="18" charset="0"/>
                <a:ea typeface="Cambria"/>
                <a:cs typeface="Times New Roman" panose="02020603050405020304" pitchFamily="18" charset="0"/>
                <a:sym typeface="Cambria"/>
              </a:rPr>
              <a:t>BẰNG CHỨNG</a:t>
            </a:r>
            <a:endParaRPr sz="1050">
              <a:latin typeface="Times New Roman" panose="02020603050405020304" pitchFamily="18" charset="0"/>
              <a:cs typeface="Times New Roman" panose="02020603050405020304" pitchFamily="18" charset="0"/>
            </a:endParaRPr>
          </a:p>
          <a:p>
            <a:r>
              <a:rPr lang="en-US" sz="2100">
                <a:latin typeface="Times New Roman" panose="02020603050405020304" pitchFamily="18" charset="0"/>
                <a:ea typeface="Cambria"/>
                <a:cs typeface="Times New Roman" panose="02020603050405020304" pitchFamily="18" charset="0"/>
                <a:sym typeface="Cambria"/>
              </a:rPr>
              <a:t>Bằng chứng là những ví dụ được lấy từ thực tế đời sống hoặc từ các nguồn khác để chứng minh cho lí lẽ.</a:t>
            </a:r>
            <a:endParaRPr sz="2100" b="1">
              <a:latin typeface="Times New Roman" panose="02020603050405020304" pitchFamily="18" charset="0"/>
              <a:ea typeface="Cambria"/>
              <a:cs typeface="Times New Roman" panose="02020603050405020304" pitchFamily="18" charset="0"/>
              <a:sym typeface="Cambria"/>
            </a:endParaRPr>
          </a:p>
          <a:p>
            <a:endParaRPr sz="2100">
              <a:latin typeface="Times New Roman" panose="02020603050405020304" pitchFamily="18" charset="0"/>
              <a:ea typeface="Cambria"/>
              <a:cs typeface="Times New Roman" panose="02020603050405020304" pitchFamily="18" charset="0"/>
              <a:sym typeface="Cambria"/>
            </a:endParaRPr>
          </a:p>
        </p:txBody>
      </p:sp>
      <p:sp>
        <p:nvSpPr>
          <p:cNvPr id="24" name="Google Shape;177;p9"/>
          <p:cNvSpPr/>
          <p:nvPr/>
        </p:nvSpPr>
        <p:spPr>
          <a:xfrm>
            <a:off x="646612" y="3708387"/>
            <a:ext cx="8082643" cy="1212885"/>
          </a:xfrm>
          <a:prstGeom prst="leftRightArrow">
            <a:avLst>
              <a:gd name="adj1" fmla="val 50000"/>
              <a:gd name="adj2" fmla="val 50000"/>
            </a:avLst>
          </a:prstGeom>
          <a:solidFill>
            <a:schemeClr val="accent4">
              <a:lumMod val="25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3300" dirty="0">
              <a:solidFill>
                <a:schemeClr val="tx1"/>
              </a:solidFill>
              <a:latin typeface="Times New Roman" panose="02020603050405020304" pitchFamily="18" charset="0"/>
              <a:ea typeface="Cambria"/>
              <a:cs typeface="Times New Roman" panose="02020603050405020304" pitchFamily="18" charset="0"/>
              <a:sym typeface="Cambria"/>
            </a:endParaRPr>
          </a:p>
          <a:p>
            <a:pPr algn="ctr"/>
            <a:r>
              <a:rPr lang="en-US" sz="3300" dirty="0">
                <a:solidFill>
                  <a:schemeClr val="tx1"/>
                </a:solidFill>
                <a:latin typeface="Times New Roman" panose="02020603050405020304" pitchFamily="18" charset="0"/>
                <a:ea typeface="Cambria"/>
                <a:cs typeface="Times New Roman" panose="02020603050405020304" pitchFamily="18" charset="0"/>
                <a:sym typeface="Cambria"/>
              </a:rPr>
              <a:t>VĂN BẢN NGHỊ LUẬN</a:t>
            </a:r>
            <a:endParaRPr sz="2400" dirty="0">
              <a:solidFill>
                <a:schemeClr val="tx1"/>
              </a:solidFill>
              <a:latin typeface="Times New Roman" panose="02020603050405020304" pitchFamily="18" charset="0"/>
              <a:ea typeface="Cambria"/>
              <a:cs typeface="Times New Roman" panose="02020603050405020304" pitchFamily="18" charset="0"/>
              <a:sym typeface="Cambria"/>
            </a:endParaRPr>
          </a:p>
          <a:p>
            <a:pPr algn="ctr"/>
            <a:endParaRPr sz="2400" dirty="0">
              <a:solidFill>
                <a:schemeClr val="tx1"/>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424931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1779</Words>
  <Application>Microsoft Office PowerPoint</Application>
  <PresentationFormat>On-screen Show (16:9)</PresentationFormat>
  <Paragraphs>128</Paragraphs>
  <Slides>32</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Times New Roman</vt:lpstr>
      <vt:lpstr>Hammersmith One</vt:lpstr>
      <vt:lpstr>Arial</vt:lpstr>
      <vt:lpstr>Cambria</vt:lpstr>
      <vt:lpstr>Calibri</vt:lpstr>
      <vt:lpstr>Wingdings</vt:lpstr>
      <vt:lpstr>Noto Sans Symbols</vt:lpstr>
      <vt:lpstr>Roboto Condensed Light</vt:lpstr>
      <vt:lpstr>Manjari</vt:lpstr>
      <vt:lpstr>Elegant Education Pack for Students by Slidesgo</vt:lpstr>
      <vt:lpstr>1_Elegant Education Pack for Students by Slidesgo</vt:lpstr>
      <vt:lpstr>2_Elegant Education Pack for Students by Slidesgo</vt:lpstr>
      <vt:lpstr>PowerPoint Presentation</vt:lpstr>
      <vt:lpstr>PowerPoint Presentation</vt:lpstr>
      <vt:lpstr>PowerPoint Presentation</vt:lpstr>
      <vt:lpstr>1. Đọc- chú thích</vt:lpstr>
      <vt:lpstr>PowerPoint Presentation</vt:lpstr>
      <vt:lpstr>a. Tác giả</vt:lpstr>
      <vt:lpstr>a. Tác giả</vt:lpstr>
      <vt:lpstr>b. Tác phẩm</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lpstr>2. Nội dung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Education  Pack for Students </dc:title>
  <cp:lastModifiedBy>Windows User</cp:lastModifiedBy>
  <cp:revision>90</cp:revision>
  <dcterms:modified xsi:type="dcterms:W3CDTF">2023-02-06T02:36:55Z</dcterms:modified>
</cp:coreProperties>
</file>