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0"/>
  </p:notesMasterIdLst>
  <p:sldIdLst>
    <p:sldId id="340" r:id="rId2"/>
    <p:sldId id="256" r:id="rId3"/>
    <p:sldId id="259" r:id="rId4"/>
    <p:sldId id="328" r:id="rId5"/>
    <p:sldId id="341" r:id="rId6"/>
    <p:sldId id="327" r:id="rId7"/>
    <p:sldId id="257" r:id="rId8"/>
    <p:sldId id="344" r:id="rId9"/>
    <p:sldId id="342" r:id="rId10"/>
    <p:sldId id="330" r:id="rId11"/>
    <p:sldId id="343" r:id="rId12"/>
    <p:sldId id="345" r:id="rId13"/>
    <p:sldId id="346" r:id="rId14"/>
    <p:sldId id="314" r:id="rId15"/>
    <p:sldId id="331" r:id="rId16"/>
    <p:sldId id="338" r:id="rId17"/>
    <p:sldId id="347" r:id="rId18"/>
    <p:sldId id="348" r:id="rId19"/>
  </p:sldIdLst>
  <p:sldSz cx="9144000" cy="5143500" type="screen16x9"/>
  <p:notesSz cx="6858000" cy="9144000"/>
  <p:embeddedFontLst>
    <p:embeddedFont>
      <p:font typeface="Open Sans" panose="020B060402020202020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Montserrat"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Indie Flower"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A9B994-1EB0-4E6D-BB6A-EAA4F8A714FD}">
  <a:tblStyle styleId="{50A9B994-1EB0-4E6D-BB6A-EAA4F8A714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9626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5368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1358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955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7488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50656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775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7642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smtClean="0"/>
          </a:p>
          <a:p>
            <a:endParaRPr lang="en-US"/>
          </a:p>
        </p:txBody>
      </p:sp>
    </p:spTree>
    <p:extLst>
      <p:ext uri="{BB962C8B-B14F-4D97-AF65-F5344CB8AC3E}">
        <p14:creationId xmlns:p14="http://schemas.microsoft.com/office/powerpoint/2010/main" val="150659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smtClean="0"/>
          </a:p>
          <a:p>
            <a:endParaRPr lang="en-US"/>
          </a:p>
        </p:txBody>
      </p:sp>
    </p:spTree>
    <p:extLst>
      <p:ext uri="{BB962C8B-B14F-4D97-AF65-F5344CB8AC3E}">
        <p14:creationId xmlns:p14="http://schemas.microsoft.com/office/powerpoint/2010/main" val="277183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smtClean="0"/>
          </a:p>
          <a:p>
            <a:endParaRPr lang="en-US"/>
          </a:p>
        </p:txBody>
      </p:sp>
    </p:spTree>
    <p:extLst>
      <p:ext uri="{BB962C8B-B14F-4D97-AF65-F5344CB8AC3E}">
        <p14:creationId xmlns:p14="http://schemas.microsoft.com/office/powerpoint/2010/main" val="419823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100" b="0" i="1" u="none" strike="noStrike" cap="none" dirty="0" smtClean="0">
                <a:solidFill>
                  <a:srgbClr val="000000"/>
                </a:solidFill>
                <a:effectLst/>
                <a:latin typeface="Arial"/>
                <a:ea typeface="Arial"/>
                <a:cs typeface="Arial"/>
                <a:sym typeface="Arial"/>
              </a:rPr>
              <a:t>Bài văn thuyết minh về quy tắc hoặc luật lệ trong trò chơi hay hoạt động được sử dụng rộng rãi trong đời sống cảu chúng ta. Khi viết kiểu văn bản này, chúng ta cần gạt bỏ những cách diễn đạt mang tính chất pha trò, cường điệu để gây chú ý hay tạo không khí sôi động của cuộc chơi, hoạt động vì điều đó chỉ thích hợp khi VB được “trình diễn”, thể hiện bằng ngôn ngữ nói. Trong buổi học hôm nay, chúng ta hãy cùng nhau đi thực hành viết bài văn thuyết minh về quy tắc hoặc luật lệ trong trò chơi hay hoạt động nhé!</a:t>
            </a:r>
            <a:endParaRPr dirty="0"/>
          </a:p>
        </p:txBody>
      </p:sp>
    </p:spTree>
    <p:extLst>
      <p:ext uri="{BB962C8B-B14F-4D97-AF65-F5344CB8AC3E}">
        <p14:creationId xmlns:p14="http://schemas.microsoft.com/office/powerpoint/2010/main" val="108713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754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9272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428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https://coccoc.com/search?query=ch%C6%A1i+chuy%E1%BB%81n&amp;tbm=vid</a:t>
            </a:r>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122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6770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7683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120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6">
            <a:alphaModFix/>
          </a:blip>
          <a:stretch>
            <a:fill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11" Type="http://schemas.openxmlformats.org/officeDocument/2006/relationships/image" Target="../media/image31.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11" Type="http://schemas.openxmlformats.org/officeDocument/2006/relationships/image" Target="../media/image31.svg"/></Relationships>
</file>

<file path=ppt/slides/_rels/slide5.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11" Type="http://schemas.openxmlformats.org/officeDocument/2006/relationships/image" Target="../media/image31.svg"/></Relationships>
</file>

<file path=ppt/slides/_rels/slide7.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44236" y="469141"/>
            <a:ext cx="6139996" cy="4020557"/>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167878" y="469141"/>
            <a:ext cx="5143500" cy="5143500"/>
          </a:xfrm>
          <a:prstGeom prst="rect">
            <a:avLst/>
          </a:prstGeom>
        </p:spPr>
      </p:pic>
      <p:sp>
        <p:nvSpPr>
          <p:cNvPr id="2" name="Rectangle 1"/>
          <p:cNvSpPr/>
          <p:nvPr/>
        </p:nvSpPr>
        <p:spPr>
          <a:xfrm>
            <a:off x="950252" y="1034950"/>
            <a:ext cx="5527963" cy="3139321"/>
          </a:xfrm>
          <a:prstGeom prst="rect">
            <a:avLst/>
          </a:prstGeom>
        </p:spPr>
        <p:txBody>
          <a:bodyPr wrap="square">
            <a:spAutoFit/>
          </a:bodyPr>
          <a:lstStyle/>
          <a:p>
            <a:pPr algn="just"/>
            <a:r>
              <a:rPr lang="vi-VN" sz="1800" b="1" dirty="0">
                <a:latin typeface="+mj-lt"/>
              </a:rPr>
              <a:t>GV cho HS đọc thầm lời dẫn dưới nhan đề </a:t>
            </a:r>
            <a:r>
              <a:rPr lang="vi-VN" sz="1800" b="1" i="1" dirty="0">
                <a:latin typeface="+mj-lt"/>
              </a:rPr>
              <a:t>Viết bài văn thuyết minh về quy tắc hoặc luật lệ trong trò chơi hay hoạt động </a:t>
            </a:r>
            <a:r>
              <a:rPr lang="vi-VN" sz="1800" b="1" dirty="0">
                <a:latin typeface="+mj-lt"/>
              </a:rPr>
              <a:t>trong SHS và nêu một số câu hỏi như:</a:t>
            </a:r>
          </a:p>
          <a:p>
            <a:pPr algn="just"/>
            <a:r>
              <a:rPr lang="vi-VN" sz="1800" i="1" dirty="0">
                <a:latin typeface="+mj-lt"/>
              </a:rPr>
              <a:t>    + Vì sao cần tập viết kiểu bài này? Hãy nêu hình dung của em về tính ứng dụng của kiểu bài?</a:t>
            </a:r>
            <a:endParaRPr lang="vi-VN" sz="1800" dirty="0">
              <a:latin typeface="+mj-lt"/>
            </a:endParaRPr>
          </a:p>
          <a:p>
            <a:pPr algn="just"/>
            <a:r>
              <a:rPr lang="vi-VN" sz="1800" i="1" dirty="0">
                <a:latin typeface="+mj-lt"/>
              </a:rPr>
              <a:t>    + Kiểu bài cho phép em thể hiện được hiểu biết và sự quan tâm về trò chơi hay hoạt động như thế nào?</a:t>
            </a:r>
            <a:endParaRPr lang="vi-VN" sz="1800" dirty="0">
              <a:latin typeface="+mj-lt"/>
            </a:endParaRPr>
          </a:p>
          <a:p>
            <a:pPr algn="just"/>
            <a:r>
              <a:rPr lang="vi-VN" sz="1800" i="1" dirty="0">
                <a:latin typeface="+mj-lt"/>
              </a:rPr>
              <a:t>    + Việc rèn luyện viết theo kiêu bài này có mối quan hệ như thế nào đối với vấn đề phục dựng những trò chơi hay hoạt động rất giàu ý nghĩa nhưng hiện nay đang dần mai một.</a:t>
            </a:r>
            <a:endParaRPr lang="vi-VN" sz="1800" dirty="0">
              <a:latin typeface="+mj-lt"/>
            </a:endParaRPr>
          </a:p>
        </p:txBody>
      </p:sp>
    </p:spTree>
    <p:extLst>
      <p:ext uri="{BB962C8B-B14F-4D97-AF65-F5344CB8AC3E}">
        <p14:creationId xmlns:p14="http://schemas.microsoft.com/office/powerpoint/2010/main" val="7366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viết</a:t>
            </a:r>
            <a:endParaRPr lang="en-US" dirty="0">
              <a:latin typeface="Times New Roman" panose="02020603050405020304" pitchFamily="18" charset="0"/>
              <a:cs typeface="Times New Roman" panose="02020603050405020304" pitchFamily="18" charset="0"/>
            </a:endParaRPr>
          </a:p>
        </p:txBody>
      </p:sp>
      <p:sp>
        <p:nvSpPr>
          <p:cNvPr id="17" name="Google Shape;1333;p41"/>
          <p:cNvSpPr txBox="1">
            <a:spLocks/>
          </p:cNvSpPr>
          <p:nvPr/>
        </p:nvSpPr>
        <p:spPr>
          <a:xfrm>
            <a:off x="808528" y="2520361"/>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smtClean="0">
                <a:latin typeface="Times New Roman" panose="02020603050405020304" pitchFamily="18" charset="0"/>
                <a:cs typeface="Times New Roman" panose="02020603050405020304" pitchFamily="18" charset="0"/>
              </a:rPr>
              <a:t>Trước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endParaRPr lang="en-US" sz="2400" b="1" dirty="0">
              <a:latin typeface="Times New Roman" panose="02020603050405020304" pitchFamily="18" charset="0"/>
              <a:cs typeface="Times New Roman" panose="02020603050405020304" pitchFamily="18" charset="0"/>
            </a:endParaRPr>
          </a:p>
        </p:txBody>
      </p:sp>
      <p:sp>
        <p:nvSpPr>
          <p:cNvPr id="18" name="Google Shape;1334;p41"/>
          <p:cNvSpPr txBox="1">
            <a:spLocks/>
          </p:cNvSpPr>
          <p:nvPr/>
        </p:nvSpPr>
        <p:spPr>
          <a:xfrm>
            <a:off x="2433906" y="4504984"/>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smtClean="0">
                <a:latin typeface="Times New Roman" panose="02020603050405020304" pitchFamily="18" charset="0"/>
                <a:cs typeface="Times New Roman" panose="02020603050405020304" pitchFamily="18" charset="0"/>
              </a:rPr>
              <a:t>Chỉnh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endParaRPr lang="en-US" sz="2400" b="1" dirty="0">
              <a:latin typeface="Times New Roman" panose="02020603050405020304" pitchFamily="18" charset="0"/>
              <a:cs typeface="Times New Roman" panose="02020603050405020304" pitchFamily="18" charset="0"/>
            </a:endParaRPr>
          </a:p>
        </p:txBody>
      </p:sp>
      <p:sp>
        <p:nvSpPr>
          <p:cNvPr id="19" name="Google Shape;1335;p41"/>
          <p:cNvSpPr txBox="1">
            <a:spLocks/>
          </p:cNvSpPr>
          <p:nvPr/>
        </p:nvSpPr>
        <p:spPr>
          <a:xfrm>
            <a:off x="3585046" y="2520361"/>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smtClean="0">
                <a:latin typeface="Times New Roman" panose="02020603050405020304" pitchFamily="18" charset="0"/>
                <a:cs typeface="Times New Roman" panose="02020603050405020304" pitchFamily="18" charset="0"/>
              </a:rPr>
              <a:t>Viết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971" y="1452186"/>
            <a:ext cx="890853" cy="89085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994" y="3177353"/>
            <a:ext cx="901989" cy="90198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734" y="1422297"/>
            <a:ext cx="908172" cy="9081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62748" y="1268423"/>
            <a:ext cx="4033223" cy="4033223"/>
          </a:xfrm>
          <a:prstGeom prst="rect">
            <a:avLst/>
          </a:prstGeom>
        </p:spPr>
      </p:pic>
    </p:spTree>
    <p:extLst>
      <p:ext uri="{BB962C8B-B14F-4D97-AF65-F5344CB8AC3E}">
        <p14:creationId xmlns:p14="http://schemas.microsoft.com/office/powerpoint/2010/main" val="734080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flipH="1">
            <a:off x="509155" y="1616282"/>
            <a:ext cx="2160421" cy="3527218"/>
          </a:xfrm>
          <a:prstGeom prst="rect">
            <a:avLst/>
          </a:prstGeom>
        </p:spPr>
      </p:pic>
      <p:pic>
        <p:nvPicPr>
          <p:cNvPr id="4" name="Picture 7"/>
          <p:cNvPicPr>
            <a:picLocks noChangeAspect="1"/>
          </p:cNvPicPr>
          <p:nvPr/>
        </p:nvPicPr>
        <p:blipFill>
          <a:blip r:embed="rId4">
            <a:biLevel thresh="25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69576" y="179884"/>
            <a:ext cx="6208593" cy="4963616"/>
          </a:xfrm>
          <a:prstGeom prst="rect">
            <a:avLst/>
          </a:prstGeom>
        </p:spPr>
      </p:pic>
      <p:sp>
        <p:nvSpPr>
          <p:cNvPr id="5" name="Google Shape;1333;p41"/>
          <p:cNvSpPr txBox="1">
            <a:spLocks/>
          </p:cNvSpPr>
          <p:nvPr/>
        </p:nvSpPr>
        <p:spPr>
          <a:xfrm>
            <a:off x="4351827" y="733125"/>
            <a:ext cx="3067281"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smtClean="0">
                <a:solidFill>
                  <a:srgbClr val="FF0000"/>
                </a:solidFill>
                <a:latin typeface="Times New Roman" panose="02020603050405020304" pitchFamily="18" charset="0"/>
                <a:cs typeface="Times New Roman" panose="02020603050405020304" pitchFamily="18" charset="0"/>
              </a:rPr>
              <a:t>Trước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viết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153519" y="1200225"/>
            <a:ext cx="5463896" cy="3416320"/>
          </a:xfrm>
          <a:prstGeom prst="rect">
            <a:avLst/>
          </a:prstGeom>
        </p:spPr>
        <p:txBody>
          <a:bodyPr wrap="square">
            <a:spAutoFit/>
          </a:bodyPr>
          <a:lstStyle/>
          <a:p>
            <a:pPr algn="just"/>
            <a:r>
              <a:rPr lang="en-US" sz="2400" b="1" dirty="0" smtClean="0">
                <a:solidFill>
                  <a:schemeClr val="tx1">
                    <a:lumMod val="50000"/>
                  </a:schemeClr>
                </a:solidFill>
                <a:latin typeface="Times New Roman" panose="02020603050405020304" pitchFamily="18" charset="0"/>
                <a:cs typeface="Times New Roman" panose="02020603050405020304" pitchFamily="18" charset="0"/>
              </a:rPr>
              <a:t>a,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Lựa</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chọn</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đề</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tài</a:t>
            </a:r>
            <a:endParaRPr lang="en-US" sz="2400" b="1"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vi-VN" sz="2400" dirty="0" smtClean="0">
                <a:solidFill>
                  <a:schemeClr val="tx1">
                    <a:lumMod val="50000"/>
                  </a:schemeClr>
                </a:solidFill>
                <a:latin typeface="+mj-lt"/>
              </a:rPr>
              <a:t>Hãy </a:t>
            </a:r>
            <a:r>
              <a:rPr lang="vi-VN" sz="2400" dirty="0">
                <a:solidFill>
                  <a:schemeClr val="tx1">
                    <a:lumMod val="50000"/>
                  </a:schemeClr>
                </a:solidFill>
                <a:latin typeface="+mj-lt"/>
              </a:rPr>
              <a:t>tham khảo một vài trò chơi hay hoạt động như sau:</a:t>
            </a:r>
          </a:p>
          <a:p>
            <a:pPr algn="just"/>
            <a:r>
              <a:rPr lang="vi-VN" sz="2400" dirty="0">
                <a:solidFill>
                  <a:schemeClr val="tx1">
                    <a:lumMod val="50000"/>
                  </a:schemeClr>
                </a:solidFill>
                <a:latin typeface="+mj-lt"/>
              </a:rPr>
              <a:t>- Trò chơi ô ăn quan</a:t>
            </a:r>
          </a:p>
          <a:p>
            <a:pPr algn="just"/>
            <a:r>
              <a:rPr lang="vi-VN" sz="2400" dirty="0">
                <a:solidFill>
                  <a:schemeClr val="tx1">
                    <a:lumMod val="50000"/>
                  </a:schemeClr>
                </a:solidFill>
                <a:latin typeface="+mj-lt"/>
              </a:rPr>
              <a:t>- Trò chơi pháo đất</a:t>
            </a:r>
          </a:p>
          <a:p>
            <a:pPr algn="just"/>
            <a:r>
              <a:rPr lang="vi-VN" sz="2400" dirty="0">
                <a:solidFill>
                  <a:schemeClr val="tx1">
                    <a:lumMod val="50000"/>
                  </a:schemeClr>
                </a:solidFill>
                <a:latin typeface="+mj-lt"/>
              </a:rPr>
              <a:t>- Trò chơi cướp cờ</a:t>
            </a:r>
          </a:p>
          <a:p>
            <a:pPr algn="just"/>
            <a:r>
              <a:rPr lang="vi-VN" sz="2400" dirty="0">
                <a:solidFill>
                  <a:schemeClr val="tx1">
                    <a:lumMod val="50000"/>
                  </a:schemeClr>
                </a:solidFill>
                <a:latin typeface="+mj-lt"/>
              </a:rPr>
              <a:t>- Thi thả diều</a:t>
            </a:r>
          </a:p>
          <a:p>
            <a:pPr algn="just"/>
            <a:r>
              <a:rPr lang="vi-VN" sz="2400" dirty="0">
                <a:solidFill>
                  <a:schemeClr val="tx1">
                    <a:lumMod val="50000"/>
                  </a:schemeClr>
                </a:solidFill>
                <a:latin typeface="+mj-lt"/>
              </a:rPr>
              <a:t>- Thi thổi cơm</a:t>
            </a:r>
          </a:p>
          <a:p>
            <a:pPr algn="just"/>
            <a:r>
              <a:rPr lang="vi-VN" sz="2400" dirty="0">
                <a:solidFill>
                  <a:schemeClr val="tx1">
                    <a:lumMod val="50000"/>
                  </a:schemeClr>
                </a:solidFill>
                <a:latin typeface="+mj-lt"/>
              </a:rPr>
              <a:t>- Hát đối đáp</a:t>
            </a:r>
          </a:p>
        </p:txBody>
      </p:sp>
    </p:spTree>
    <p:extLst>
      <p:ext uri="{BB962C8B-B14F-4D97-AF65-F5344CB8AC3E}">
        <p14:creationId xmlns:p14="http://schemas.microsoft.com/office/powerpoint/2010/main" val="36893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97829" y="1320377"/>
            <a:ext cx="4033223" cy="40332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17164141"/>
              </p:ext>
            </p:extLst>
          </p:nvPr>
        </p:nvGraphicFramePr>
        <p:xfrm>
          <a:off x="225136" y="1017733"/>
          <a:ext cx="6508172" cy="3901440"/>
        </p:xfrm>
        <a:graphic>
          <a:graphicData uri="http://schemas.openxmlformats.org/drawingml/2006/table">
            <a:tbl>
              <a:tblPr firstRow="1" bandRow="1">
                <a:tableStyleId>{5940675A-B579-460E-94D1-54222C63F5DA}</a:tableStyleId>
              </a:tblPr>
              <a:tblGrid>
                <a:gridCol w="5001491"/>
                <a:gridCol w="1506681"/>
              </a:tblGrid>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dirty="0" smtClean="0">
                          <a:solidFill>
                            <a:schemeClr val="tx1">
                              <a:lumMod val="50000"/>
                            </a:schemeClr>
                          </a:solidFill>
                          <a:latin typeface="Times New Roman" panose="02020603050405020304" pitchFamily="18" charset="0"/>
                          <a:cs typeface="Times New Roman" panose="02020603050405020304" pitchFamily="18" charset="0"/>
                        </a:rPr>
                        <a:t>- Trò chơi hay hoạt động đó thường diễn ra ở đâu?</a:t>
                      </a:r>
                    </a:p>
                  </a:txBody>
                  <a:tcPr>
                    <a:solidFill>
                      <a:schemeClr val="bg1"/>
                    </a:solidFill>
                  </a:tcPr>
                </a:tc>
                <a:tc>
                  <a:txBody>
                    <a:bodyPr/>
                    <a:lstStyle/>
                    <a:p>
                      <a:pPr algn="just"/>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solidFill>
                  </a:tcPr>
                </a:tc>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dirty="0" smtClean="0">
                          <a:solidFill>
                            <a:schemeClr val="tx1">
                              <a:lumMod val="50000"/>
                            </a:schemeClr>
                          </a:solidFill>
                          <a:latin typeface="Times New Roman" panose="02020603050405020304" pitchFamily="18" charset="0"/>
                          <a:cs typeface="Times New Roman" panose="02020603050405020304" pitchFamily="18" charset="0"/>
                        </a:rPr>
                        <a:t>- Trò chơi hay hoạt động đó dành cho lứa tuổi nào?</a:t>
                      </a:r>
                    </a:p>
                  </a:txBody>
                  <a:tcPr>
                    <a:solidFill>
                      <a:schemeClr val="bg1"/>
                    </a:solidFill>
                  </a:tcPr>
                </a:tc>
                <a:tc>
                  <a:txBody>
                    <a:bodyPr/>
                    <a:lstStyle/>
                    <a:p>
                      <a:pPr algn="just"/>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solidFill>
                  </a:tcPr>
                </a:tc>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dirty="0" smtClean="0">
                          <a:solidFill>
                            <a:schemeClr val="tx1">
                              <a:lumMod val="50000"/>
                            </a:schemeClr>
                          </a:solidFill>
                          <a:latin typeface="Times New Roman" panose="02020603050405020304" pitchFamily="18" charset="0"/>
                          <a:cs typeface="Times New Roman" panose="02020603050405020304" pitchFamily="18" charset="0"/>
                        </a:rPr>
                        <a:t>- Hiện nay người ta có còn chơi trò chơi đó hay duy trì hoạt động đó nữa không?</a:t>
                      </a:r>
                    </a:p>
                  </a:txBody>
                  <a:tcPr>
                    <a:solidFill>
                      <a:schemeClr val="bg1"/>
                    </a:solidFill>
                  </a:tcPr>
                </a:tc>
                <a:tc>
                  <a:txBody>
                    <a:bodyPr/>
                    <a:lstStyle/>
                    <a:p>
                      <a:pPr algn="just"/>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solidFill>
                  </a:tcPr>
                </a:tc>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dirty="0" smtClean="0">
                          <a:solidFill>
                            <a:schemeClr val="tx1">
                              <a:lumMod val="50000"/>
                            </a:schemeClr>
                          </a:solidFill>
                          <a:latin typeface="Times New Roman" panose="02020603050405020304" pitchFamily="18" charset="0"/>
                          <a:cs typeface="Times New Roman" panose="02020603050405020304" pitchFamily="18" charset="0"/>
                        </a:rPr>
                        <a:t>- Quy tắc, luật lệ của trò chơi hay hoạt động đó là gì?</a:t>
                      </a:r>
                    </a:p>
                  </a:txBody>
                  <a:tcPr>
                    <a:solidFill>
                      <a:schemeClr val="bg1"/>
                    </a:solidFill>
                  </a:tcPr>
                </a:tc>
                <a:tc>
                  <a:txBody>
                    <a:bodyPr/>
                    <a:lstStyle/>
                    <a:p>
                      <a:pPr algn="just"/>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solidFill>
                  </a:tcPr>
                </a:tc>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dirty="0" smtClean="0">
                          <a:solidFill>
                            <a:schemeClr val="tx1">
                              <a:lumMod val="50000"/>
                            </a:schemeClr>
                          </a:solidFill>
                          <a:latin typeface="Times New Roman" panose="02020603050405020304" pitchFamily="18" charset="0"/>
                          <a:cs typeface="Times New Roman" panose="02020603050405020304" pitchFamily="18" charset="0"/>
                        </a:rPr>
                        <a:t>- Trò chơi hay hoạt động đó có tác dụng như thế nào đối với con người?</a:t>
                      </a:r>
                    </a:p>
                  </a:txBody>
                  <a:tcPr>
                    <a:solidFill>
                      <a:schemeClr val="bg1"/>
                    </a:solidFill>
                  </a:tcPr>
                </a:tc>
                <a:tc>
                  <a:txBody>
                    <a:bodyPr/>
                    <a:lstStyle/>
                    <a:p>
                      <a:pPr algn="just"/>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solidFill>
                  </a:tcPr>
                </a:tc>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dirty="0" smtClean="0">
                          <a:solidFill>
                            <a:schemeClr val="tx1">
                              <a:lumMod val="50000"/>
                            </a:schemeClr>
                          </a:solidFill>
                          <a:latin typeface="Times New Roman" panose="02020603050405020304" pitchFamily="18" charset="0"/>
                          <a:cs typeface="Times New Roman" panose="02020603050405020304" pitchFamily="18" charset="0"/>
                        </a:rPr>
                        <a:t>- Ý nghĩa của trò chơi hay hoạt động đó là gì?</a:t>
                      </a:r>
                    </a:p>
                  </a:txBody>
                  <a:tcPr>
                    <a:solidFill>
                      <a:schemeClr val="bg1"/>
                    </a:solidFill>
                  </a:tcPr>
                </a:tc>
                <a:tc>
                  <a:txBody>
                    <a:bodyPr/>
                    <a:lstStyle/>
                    <a:p>
                      <a:pPr algn="just"/>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3" name="Rectangle 12"/>
          <p:cNvSpPr/>
          <p:nvPr/>
        </p:nvSpPr>
        <p:spPr>
          <a:xfrm>
            <a:off x="1423556" y="389734"/>
            <a:ext cx="6071642" cy="461665"/>
          </a:xfrm>
          <a:prstGeom prst="rect">
            <a:avLst/>
          </a:prstGeom>
        </p:spPr>
        <p:txBody>
          <a:bodyPr wrap="square">
            <a:spAutoFit/>
          </a:bodyPr>
          <a:lstStyle/>
          <a:p>
            <a:pPr algn="just"/>
            <a:r>
              <a:rPr lang="en-US" sz="2400" b="1" dirty="0" smtClean="0">
                <a:solidFill>
                  <a:schemeClr val="tx1">
                    <a:lumMod val="50000"/>
                  </a:schemeClr>
                </a:solidFill>
                <a:latin typeface="Times New Roman" panose="02020603050405020304" pitchFamily="18" charset="0"/>
                <a:cs typeface="Times New Roman" panose="02020603050405020304" pitchFamily="18" charset="0"/>
              </a:rPr>
              <a:t>b.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Tìm</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trả</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lời</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hỏi</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dựa</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theo</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mẫu</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sau</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a:t>
            </a:r>
            <a:endParaRPr lang="vi-VN" sz="2400" dirty="0">
              <a:solidFill>
                <a:schemeClr val="tx1">
                  <a:lumMod val="50000"/>
                </a:schemeClr>
              </a:solidFill>
              <a:latin typeface="+mj-lt"/>
            </a:endParaRPr>
          </a:p>
        </p:txBody>
      </p:sp>
    </p:spTree>
    <p:extLst>
      <p:ext uri="{BB962C8B-B14F-4D97-AF65-F5344CB8AC3E}">
        <p14:creationId xmlns:p14="http://schemas.microsoft.com/office/powerpoint/2010/main" val="815937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4" name="Picture 7"/>
          <p:cNvPicPr>
            <a:picLocks noChangeAspect="1"/>
          </p:cNvPicPr>
          <p:nvPr/>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6192" y="179884"/>
            <a:ext cx="8181978" cy="4963616"/>
          </a:xfrm>
          <a:prstGeom prst="rect">
            <a:avLst/>
          </a:prstGeom>
        </p:spPr>
      </p:pic>
      <p:sp>
        <p:nvSpPr>
          <p:cNvPr id="5" name="Google Shape;1333;p41"/>
          <p:cNvSpPr txBox="1">
            <a:spLocks/>
          </p:cNvSpPr>
          <p:nvPr/>
        </p:nvSpPr>
        <p:spPr>
          <a:xfrm>
            <a:off x="3063354" y="712343"/>
            <a:ext cx="3067281"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smtClean="0">
                <a:solidFill>
                  <a:srgbClr val="FF0000"/>
                </a:solidFill>
                <a:latin typeface="Times New Roman" panose="02020603050405020304" pitchFamily="18" charset="0"/>
                <a:cs typeface="Times New Roman" panose="02020603050405020304" pitchFamily="18" charset="0"/>
              </a:rPr>
              <a:t>Trước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viết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50362" y="1179443"/>
            <a:ext cx="7273637" cy="3416320"/>
          </a:xfrm>
          <a:prstGeom prst="rect">
            <a:avLst/>
          </a:prstGeom>
        </p:spPr>
        <p:txBody>
          <a:bodyPr wrap="square">
            <a:spAutoFit/>
          </a:bodyPr>
          <a:lstStyle/>
          <a:p>
            <a:pPr algn="just"/>
            <a:r>
              <a:rPr lang="vi-VN" sz="2400" b="1" dirty="0">
                <a:solidFill>
                  <a:schemeClr val="tx1">
                    <a:lumMod val="50000"/>
                  </a:schemeClr>
                </a:solidFill>
                <a:latin typeface="+mj-lt"/>
              </a:rPr>
              <a:t>c. Lập dàn ý</a:t>
            </a:r>
            <a:endParaRPr lang="vi-VN" sz="2400" dirty="0">
              <a:solidFill>
                <a:schemeClr val="tx1">
                  <a:lumMod val="50000"/>
                </a:schemeClr>
              </a:solidFill>
              <a:latin typeface="+mj-lt"/>
            </a:endParaRPr>
          </a:p>
          <a:p>
            <a:pPr algn="just"/>
            <a:r>
              <a:rPr lang="vi-VN" sz="2400" dirty="0">
                <a:solidFill>
                  <a:schemeClr val="tx1">
                    <a:lumMod val="50000"/>
                  </a:schemeClr>
                </a:solidFill>
                <a:latin typeface="+mj-lt"/>
              </a:rPr>
              <a:t>Em hãy sắp xếp các ý tìm được thành một dàn ý</a:t>
            </a:r>
          </a:p>
          <a:p>
            <a:pPr algn="just"/>
            <a:r>
              <a:rPr lang="vi-VN" sz="2400" dirty="0">
                <a:solidFill>
                  <a:schemeClr val="tx1">
                    <a:lumMod val="50000"/>
                  </a:schemeClr>
                </a:solidFill>
                <a:latin typeface="+mj-lt"/>
              </a:rPr>
              <a:t>- </a:t>
            </a:r>
            <a:r>
              <a:rPr lang="vi-VN" sz="2400" b="1" dirty="0">
                <a:solidFill>
                  <a:schemeClr val="tx1">
                    <a:lumMod val="50000"/>
                  </a:schemeClr>
                </a:solidFill>
                <a:latin typeface="+mj-lt"/>
              </a:rPr>
              <a:t>Mở bài: </a:t>
            </a:r>
            <a:r>
              <a:rPr lang="vi-VN" sz="2400" dirty="0">
                <a:solidFill>
                  <a:schemeClr val="tx1">
                    <a:lumMod val="50000"/>
                  </a:schemeClr>
                </a:solidFill>
                <a:latin typeface="+mj-lt"/>
              </a:rPr>
              <a:t>Giới thiệu về trò chơi hay hoạt động (tên gọi, hoàn cảnh diễn ra, đối tượng tham gia).</a:t>
            </a:r>
          </a:p>
          <a:p>
            <a:pPr algn="just"/>
            <a:r>
              <a:rPr lang="vi-VN" sz="2400" dirty="0">
                <a:solidFill>
                  <a:schemeClr val="tx1">
                    <a:lumMod val="50000"/>
                  </a:schemeClr>
                </a:solidFill>
                <a:latin typeface="+mj-lt"/>
              </a:rPr>
              <a:t>- </a:t>
            </a:r>
            <a:r>
              <a:rPr lang="vi-VN" sz="2400" b="1" dirty="0">
                <a:solidFill>
                  <a:schemeClr val="tx1">
                    <a:lumMod val="50000"/>
                  </a:schemeClr>
                </a:solidFill>
                <a:latin typeface="+mj-lt"/>
              </a:rPr>
              <a:t>Thân bài</a:t>
            </a:r>
            <a:r>
              <a:rPr lang="vi-VN" sz="2400" dirty="0">
                <a:solidFill>
                  <a:schemeClr val="tx1">
                    <a:lumMod val="50000"/>
                  </a:schemeClr>
                </a:solidFill>
                <a:latin typeface="+mj-lt"/>
              </a:rPr>
              <a:t>:</a:t>
            </a:r>
          </a:p>
          <a:p>
            <a:pPr algn="just"/>
            <a:r>
              <a:rPr lang="vi-VN" sz="2400" dirty="0">
                <a:solidFill>
                  <a:schemeClr val="tx1">
                    <a:lumMod val="50000"/>
                  </a:schemeClr>
                </a:solidFill>
                <a:latin typeface="+mj-lt"/>
              </a:rPr>
              <a:t>+ Miêu tả quy tắc hoặc luật lệ của trò chơi hay hoạt động.</a:t>
            </a:r>
          </a:p>
          <a:p>
            <a:pPr algn="just"/>
            <a:r>
              <a:rPr lang="vi-VN" sz="2400" dirty="0">
                <a:solidFill>
                  <a:schemeClr val="tx1">
                    <a:lumMod val="50000"/>
                  </a:schemeClr>
                </a:solidFill>
                <a:latin typeface="+mj-lt"/>
              </a:rPr>
              <a:t>+ Nêu tác dụng của trò chơi hay hoạt động.</a:t>
            </a:r>
          </a:p>
          <a:p>
            <a:pPr algn="just"/>
            <a:r>
              <a:rPr lang="vi-VN" sz="2400" dirty="0">
                <a:solidFill>
                  <a:schemeClr val="tx1">
                    <a:lumMod val="50000"/>
                  </a:schemeClr>
                </a:solidFill>
                <a:latin typeface="+mj-lt"/>
              </a:rPr>
              <a:t>- </a:t>
            </a:r>
            <a:r>
              <a:rPr lang="vi-VN" sz="2400" b="1" dirty="0">
                <a:solidFill>
                  <a:schemeClr val="tx1">
                    <a:lumMod val="50000"/>
                  </a:schemeClr>
                </a:solidFill>
                <a:latin typeface="+mj-lt"/>
              </a:rPr>
              <a:t>Kết bài</a:t>
            </a:r>
            <a:r>
              <a:rPr lang="vi-VN" sz="2400" dirty="0">
                <a:solidFill>
                  <a:schemeClr val="tx1">
                    <a:lumMod val="50000"/>
                  </a:schemeClr>
                </a:solidFill>
                <a:latin typeface="+mj-lt"/>
              </a:rPr>
              <a:t>: Ý nghĩa của trò chơi hay hoạt động đối với cuộc sống con người.</a:t>
            </a:r>
          </a:p>
        </p:txBody>
      </p:sp>
    </p:spTree>
    <p:extLst>
      <p:ext uri="{BB962C8B-B14F-4D97-AF65-F5344CB8AC3E}">
        <p14:creationId xmlns:p14="http://schemas.microsoft.com/office/powerpoint/2010/main" val="15475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 name="Flowchart: Card 1"/>
          <p:cNvSpPr/>
          <p:nvPr/>
        </p:nvSpPr>
        <p:spPr>
          <a:xfrm>
            <a:off x="166255" y="124690"/>
            <a:ext cx="8811490" cy="3803074"/>
          </a:xfrm>
          <a:prstGeom prst="flowChartPunchedCar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333;p41"/>
          <p:cNvSpPr txBox="1">
            <a:spLocks/>
          </p:cNvSpPr>
          <p:nvPr/>
        </p:nvSpPr>
        <p:spPr>
          <a:xfrm>
            <a:off x="3038359" y="421397"/>
            <a:ext cx="3067281"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dirty="0" err="1" smtClean="0">
                <a:solidFill>
                  <a:srgbClr val="FF0000"/>
                </a:solidFill>
                <a:latin typeface="Times New Roman" panose="02020603050405020304" pitchFamily="18" charset="0"/>
                <a:cs typeface="Times New Roman" panose="02020603050405020304" pitchFamily="18" charset="0"/>
              </a:rPr>
              <a:t>Viết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8094" y="908317"/>
            <a:ext cx="8447809" cy="2677656"/>
          </a:xfrm>
          <a:prstGeom prst="rect">
            <a:avLst/>
          </a:prstGeom>
        </p:spPr>
        <p:txBody>
          <a:bodyPr wrap="square">
            <a:spAutoFit/>
          </a:bodyPr>
          <a:lstStyle/>
          <a:p>
            <a:pPr algn="just"/>
            <a:r>
              <a:rPr lang="vi-VN" sz="2400" b="1" dirty="0">
                <a:solidFill>
                  <a:schemeClr val="tx1">
                    <a:lumMod val="50000"/>
                  </a:schemeClr>
                </a:solidFill>
                <a:latin typeface="+mj-lt"/>
              </a:rPr>
              <a:t>Khi viết bài, em cần lưu ý:</a:t>
            </a:r>
          </a:p>
          <a:p>
            <a:pPr algn="just"/>
            <a:r>
              <a:rPr lang="vi-VN" sz="2400" dirty="0">
                <a:solidFill>
                  <a:schemeClr val="tx1">
                    <a:lumMod val="50000"/>
                  </a:schemeClr>
                </a:solidFill>
                <a:latin typeface="+mj-lt"/>
              </a:rPr>
              <a:t>- Kết hợp các thông tin em tham khảo được về trò chơi hay hoạt động và những trải nghiệm của riêng em (nếu có).</a:t>
            </a:r>
          </a:p>
          <a:p>
            <a:pPr algn="just"/>
            <a:r>
              <a:rPr lang="vi-VN" sz="2400" dirty="0">
                <a:solidFill>
                  <a:schemeClr val="tx1">
                    <a:lumMod val="50000"/>
                  </a:schemeClr>
                </a:solidFill>
                <a:latin typeface="+mj-lt"/>
              </a:rPr>
              <a:t>- Miêu tả quy tắc hoặc luật kệ của trò chơi hay hoạt động một cách chi tiết, rõ ràng.</a:t>
            </a:r>
          </a:p>
          <a:p>
            <a:pPr algn="just"/>
            <a:r>
              <a:rPr lang="vi-VN" sz="2400" dirty="0">
                <a:solidFill>
                  <a:schemeClr val="tx1">
                    <a:lumMod val="50000"/>
                  </a:schemeClr>
                </a:solidFill>
                <a:latin typeface="+mj-lt"/>
              </a:rPr>
              <a:t>- Mỗi ý thuyết minh về trò chơi hay hoạt động trình bày thành một đoạn văn.</a:t>
            </a:r>
          </a:p>
        </p:txBody>
      </p:sp>
    </p:spTree>
    <p:extLst>
      <p:ext uri="{BB962C8B-B14F-4D97-AF65-F5344CB8AC3E}">
        <p14:creationId xmlns:p14="http://schemas.microsoft.com/office/powerpoint/2010/main" val="2695092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p:cNvPicPr>
            <a:picLocks noChangeAspect="1"/>
          </p:cNvPicPr>
          <p:nvPr/>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12139" y="111289"/>
            <a:ext cx="3998149" cy="620216"/>
          </a:xfrm>
          <a:prstGeom prst="rect">
            <a:avLst/>
          </a:prstGeom>
        </p:spPr>
      </p:pic>
      <p:graphicFrame>
        <p:nvGraphicFramePr>
          <p:cNvPr id="5" name="Google Shape;400;p20"/>
          <p:cNvGraphicFramePr/>
          <p:nvPr>
            <p:extLst>
              <p:ext uri="{D42A27DB-BD31-4B8C-83A1-F6EECF244321}">
                <p14:modId xmlns:p14="http://schemas.microsoft.com/office/powerpoint/2010/main" val="3851704121"/>
              </p:ext>
            </p:extLst>
          </p:nvPr>
        </p:nvGraphicFramePr>
        <p:xfrm>
          <a:off x="203316" y="839211"/>
          <a:ext cx="8731762" cy="4131326"/>
        </p:xfrm>
        <a:graphic>
          <a:graphicData uri="http://schemas.openxmlformats.org/drawingml/2006/table">
            <a:tbl>
              <a:tblPr firstRow="1" bandRow="1"/>
              <a:tblGrid>
                <a:gridCol w="2867681"/>
                <a:gridCol w="806306"/>
                <a:gridCol w="934875"/>
                <a:gridCol w="4122900"/>
              </a:tblGrid>
              <a:tr h="68741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Tiêu</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chí</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bg1"/>
                          </a:solidFill>
                          <a:latin typeface="Times New Roman" panose="02020603050405020304" pitchFamily="18" charset="0"/>
                          <a:cs typeface="Times New Roman" panose="02020603050405020304" pitchFamily="18" charset="0"/>
                          <a:sym typeface="Cambria"/>
                        </a:rPr>
                        <a:t>Đạt</a:t>
                      </a:r>
                      <a:endParaRPr sz="2000" b="1" u="none" strike="noStrike" cap="none">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Không</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đạt</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Chỉnh</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sửa</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r>
              <a:tr h="585573">
                <a:tc>
                  <a:txBody>
                    <a:bodyPr/>
                    <a:lstStyle/>
                    <a:p>
                      <a:pPr algn="just"/>
                      <a:r>
                        <a:rPr lang="vi-VN" sz="1800" dirty="0">
                          <a:solidFill>
                            <a:srgbClr val="000000"/>
                          </a:solidFill>
                          <a:effectLst/>
                          <a:latin typeface="Times New Roman" panose="02020603050405020304" pitchFamily="18" charset="0"/>
                          <a:cs typeface="Times New Roman" panose="02020603050405020304" pitchFamily="18" charset="0"/>
                        </a:rPr>
                        <a:t>Giới thiệu được những thông tin cần thiết về trò chơi hay hoạt động.</a:t>
                      </a:r>
                      <a:endParaRPr lang="vi-VN"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pPr algn="just"/>
                      <a:r>
                        <a:rPr lang="vi-VN" sz="1800" dirty="0">
                          <a:solidFill>
                            <a:srgbClr val="000000"/>
                          </a:solidFill>
                          <a:effectLst/>
                          <a:latin typeface="Times New Roman" panose="02020603050405020304" pitchFamily="18" charset="0"/>
                          <a:cs typeface="Times New Roman" panose="02020603050405020304" pitchFamily="18" charset="0"/>
                        </a:rPr>
                        <a:t>Nếu bài viết chưa giới thiệu cụ thể tên trò chơi hay hoạt động, hoàn cảnh diễn ra trò chơi hay hoạt động, đối tượng tham gia, … thì cần bổ sung.</a:t>
                      </a:r>
                      <a:endParaRPr lang="vi-VN"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r>
              <a:tr h="585573">
                <a:tc>
                  <a:txBody>
                    <a:bodyPr/>
                    <a:lstStyle/>
                    <a:p>
                      <a:pPr algn="just"/>
                      <a:r>
                        <a:rPr lang="vi-VN" sz="1800" dirty="0">
                          <a:solidFill>
                            <a:srgbClr val="000000"/>
                          </a:solidFill>
                          <a:effectLst/>
                          <a:latin typeface="Times New Roman" panose="02020603050405020304" pitchFamily="18" charset="0"/>
                          <a:cs typeface="Times New Roman" panose="02020603050405020304" pitchFamily="18" charset="0"/>
                        </a:rPr>
                        <a:t>Miêu tả chi tiết, rõ ràng quy tắc, luật lệ của trò chơi hay hoạt động.</a:t>
                      </a:r>
                      <a:endParaRPr lang="vi-VN"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pPr algn="just"/>
                      <a:r>
                        <a:rPr lang="en-US" sz="1800" dirty="0" err="1">
                          <a:solidFill>
                            <a:srgbClr val="000000"/>
                          </a:solidFill>
                          <a:effectLst/>
                          <a:latin typeface="Times New Roman" panose="02020603050405020304" pitchFamily="18" charset="0"/>
                          <a:cs typeface="Times New Roman" panose="02020603050405020304" pitchFamily="18" charset="0"/>
                        </a:rPr>
                        <a:t>Bổ</a:t>
                      </a:r>
                      <a:r>
                        <a:rPr lang="en-US" sz="1800" dirty="0">
                          <a:solidFill>
                            <a:srgbClr val="000000"/>
                          </a:solidFill>
                          <a:effectLst/>
                          <a:latin typeface="Times New Roman" panose="02020603050405020304" pitchFamily="18" charset="0"/>
                          <a:cs typeface="Times New Roman" panose="02020603050405020304" pitchFamily="18" charset="0"/>
                        </a:rPr>
                        <a:t> sung </a:t>
                      </a:r>
                      <a:r>
                        <a:rPr lang="en-US" sz="1800" dirty="0" err="1">
                          <a:solidFill>
                            <a:srgbClr val="000000"/>
                          </a:solidFill>
                          <a:effectLst/>
                          <a:latin typeface="Times New Roman" panose="02020603050405020304" pitchFamily="18" charset="0"/>
                          <a:cs typeface="Times New Roman" panose="02020603050405020304" pitchFamily="18" charset="0"/>
                        </a:rPr>
                        <a:t>thông</a:t>
                      </a:r>
                      <a:r>
                        <a:rPr lang="en-US" sz="1800" dirty="0">
                          <a:solidFill>
                            <a:srgbClr val="000000"/>
                          </a:solidFill>
                          <a:effectLst/>
                          <a:latin typeface="Times New Roman" panose="02020603050405020304" pitchFamily="18" charset="0"/>
                          <a:cs typeface="Times New Roman" panose="02020603050405020304" pitchFamily="18" charset="0"/>
                        </a:rPr>
                        <a:t> tin (</a:t>
                      </a:r>
                      <a:r>
                        <a:rPr lang="en-US" sz="1800" dirty="0" err="1">
                          <a:solidFill>
                            <a:srgbClr val="000000"/>
                          </a:solidFill>
                          <a:effectLst/>
                          <a:latin typeface="Times New Roman" panose="02020603050405020304" pitchFamily="18" charset="0"/>
                          <a:cs typeface="Times New Roman" panose="02020603050405020304" pitchFamily="18" charset="0"/>
                        </a:rPr>
                        <a:t>nêu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cần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hoặc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điều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chỉnh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đoạn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cho</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bài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viết</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mạch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lạc</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r>
              <a:tr h="938103">
                <a:tc>
                  <a:txBody>
                    <a:bodyPr/>
                    <a:lstStyle/>
                    <a:p>
                      <a:pPr algn="just"/>
                      <a:r>
                        <a:rPr lang="vi-VN" sz="1800" dirty="0">
                          <a:solidFill>
                            <a:srgbClr val="000000"/>
                          </a:solidFill>
                          <a:effectLst/>
                          <a:latin typeface="Times New Roman" panose="02020603050405020304" pitchFamily="18" charset="0"/>
                          <a:cs typeface="Times New Roman" panose="02020603050405020304" pitchFamily="18" charset="0"/>
                        </a:rPr>
                        <a:t>Nêu được tác dụng hay ý nghĩa của trò chơi hay hoạt động.</a:t>
                      </a:r>
                      <a:endParaRPr lang="vi-VN"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pPr algn="just"/>
                      <a:r>
                        <a:rPr lang="vi-VN" sz="1800" dirty="0">
                          <a:solidFill>
                            <a:srgbClr val="000000"/>
                          </a:solidFill>
                          <a:effectLst/>
                          <a:latin typeface="Times New Roman" panose="02020603050405020304" pitchFamily="18" charset="0"/>
                          <a:cs typeface="Times New Roman" panose="02020603050405020304" pitchFamily="18" charset="0"/>
                        </a:rPr>
                        <a:t>Nếu việc nêu tác dụng, ý nghĩa của trò chơi hay hoạt động còn sơ sài hoặc chưa chính xác thì cần bổ sung hoặc điều chỉnh.</a:t>
                      </a:r>
                      <a:endParaRPr lang="vi-VN"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r>
              <a:tr h="585573">
                <a:tc>
                  <a:txBody>
                    <a:bodyPr/>
                    <a:lstStyle/>
                    <a:p>
                      <a:pPr algn="just"/>
                      <a:r>
                        <a:rPr lang="en-US" sz="1800" dirty="0" err="1">
                          <a:solidFill>
                            <a:srgbClr val="000000"/>
                          </a:solidFill>
                          <a:effectLst/>
                          <a:latin typeface="Times New Roman" panose="02020603050405020304" pitchFamily="18" charset="0"/>
                          <a:cs typeface="Times New Roman" panose="02020603050405020304" pitchFamily="18" charset="0"/>
                        </a:rPr>
                        <a:t>Đảm</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bảo</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yêu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cầu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tả</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diễn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đạt</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pPr algn="just"/>
                      <a:r>
                        <a:rPr lang="en-US" sz="1800" dirty="0" err="1">
                          <a:solidFill>
                            <a:srgbClr val="000000"/>
                          </a:solidFill>
                          <a:effectLst/>
                          <a:latin typeface="Times New Roman" panose="02020603050405020304" pitchFamily="18" charset="0"/>
                          <a:cs typeface="Times New Roman" panose="02020603050405020304" pitchFamily="18" charset="0"/>
                        </a:rPr>
                        <a:t>Rà</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soát</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lỗi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tả</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dùng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từ</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đặt</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bài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viết</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chỉnh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sửa</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nếu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có</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r>
            </a:tbl>
          </a:graphicData>
        </a:graphic>
      </p:graphicFrame>
      <p:sp>
        <p:nvSpPr>
          <p:cNvPr id="6" name="Google Shape;401;p20"/>
          <p:cNvSpPr/>
          <p:nvPr/>
        </p:nvSpPr>
        <p:spPr>
          <a:xfrm>
            <a:off x="3333535" y="1835796"/>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7" name="Google Shape;402;p20"/>
          <p:cNvSpPr/>
          <p:nvPr/>
        </p:nvSpPr>
        <p:spPr>
          <a:xfrm>
            <a:off x="4220689" y="2843843"/>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8" name="Google Shape;403;p20"/>
          <p:cNvSpPr/>
          <p:nvPr/>
        </p:nvSpPr>
        <p:spPr>
          <a:xfrm>
            <a:off x="4220689" y="1835796"/>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0" name="Google Shape;404;p20"/>
          <p:cNvSpPr/>
          <p:nvPr/>
        </p:nvSpPr>
        <p:spPr>
          <a:xfrm>
            <a:off x="3333535" y="2843843"/>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2" name="Google Shape;405;p20"/>
          <p:cNvSpPr/>
          <p:nvPr/>
        </p:nvSpPr>
        <p:spPr>
          <a:xfrm>
            <a:off x="4220689" y="3851890"/>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3" name="Google Shape;406;p20"/>
          <p:cNvSpPr/>
          <p:nvPr/>
        </p:nvSpPr>
        <p:spPr>
          <a:xfrm>
            <a:off x="3333535" y="3851890"/>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4" name="Google Shape;407;p20"/>
          <p:cNvSpPr/>
          <p:nvPr/>
        </p:nvSpPr>
        <p:spPr>
          <a:xfrm>
            <a:off x="4220689" y="4497987"/>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6" name="Google Shape;408;p20"/>
          <p:cNvSpPr/>
          <p:nvPr/>
        </p:nvSpPr>
        <p:spPr>
          <a:xfrm>
            <a:off x="3333535" y="4506210"/>
            <a:ext cx="390525" cy="3619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9" name="Google Shape;1333;p41"/>
          <p:cNvSpPr txBox="1">
            <a:spLocks/>
          </p:cNvSpPr>
          <p:nvPr/>
        </p:nvSpPr>
        <p:spPr>
          <a:xfrm>
            <a:off x="3077572" y="187847"/>
            <a:ext cx="3067281"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err="1" smtClean="0">
                <a:solidFill>
                  <a:srgbClr val="FF0000"/>
                </a:solidFill>
                <a:latin typeface="Times New Roman" panose="02020603050405020304" pitchFamily="18" charset="0"/>
                <a:cs typeface="Times New Roman" panose="02020603050405020304" pitchFamily="18" charset="0"/>
              </a:rPr>
              <a:t>Chỉnh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sửa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viết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7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580">
                                          <p:stCondLst>
                                            <p:cond delay="0"/>
                                          </p:stCondLst>
                                        </p:cTn>
                                        <p:tgtEl>
                                          <p:spTgt spid="10"/>
                                        </p:tgtEl>
                                      </p:cBhvr>
                                    </p:animEffect>
                                    <p:anim calcmode="lin" valueType="num">
                                      <p:cBhvr>
                                        <p:cTn id="8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7" dur="26">
                                          <p:stCondLst>
                                            <p:cond delay="650"/>
                                          </p:stCondLst>
                                        </p:cTn>
                                        <p:tgtEl>
                                          <p:spTgt spid="10"/>
                                        </p:tgtEl>
                                      </p:cBhvr>
                                      <p:to x="100000" y="60000"/>
                                    </p:animScale>
                                    <p:animScale>
                                      <p:cBhvr>
                                        <p:cTn id="88" dur="166" decel="50000">
                                          <p:stCondLst>
                                            <p:cond delay="676"/>
                                          </p:stCondLst>
                                        </p:cTn>
                                        <p:tgtEl>
                                          <p:spTgt spid="10"/>
                                        </p:tgtEl>
                                      </p:cBhvr>
                                      <p:to x="100000" y="100000"/>
                                    </p:animScale>
                                    <p:animScale>
                                      <p:cBhvr>
                                        <p:cTn id="89" dur="26">
                                          <p:stCondLst>
                                            <p:cond delay="1312"/>
                                          </p:stCondLst>
                                        </p:cTn>
                                        <p:tgtEl>
                                          <p:spTgt spid="10"/>
                                        </p:tgtEl>
                                      </p:cBhvr>
                                      <p:to x="100000" y="80000"/>
                                    </p:animScale>
                                    <p:animScale>
                                      <p:cBhvr>
                                        <p:cTn id="90" dur="166" decel="50000">
                                          <p:stCondLst>
                                            <p:cond delay="1338"/>
                                          </p:stCondLst>
                                        </p:cTn>
                                        <p:tgtEl>
                                          <p:spTgt spid="10"/>
                                        </p:tgtEl>
                                      </p:cBhvr>
                                      <p:to x="100000" y="100000"/>
                                    </p:animScale>
                                    <p:animScale>
                                      <p:cBhvr>
                                        <p:cTn id="91" dur="26">
                                          <p:stCondLst>
                                            <p:cond delay="1642"/>
                                          </p:stCondLst>
                                        </p:cTn>
                                        <p:tgtEl>
                                          <p:spTgt spid="10"/>
                                        </p:tgtEl>
                                      </p:cBhvr>
                                      <p:to x="100000" y="90000"/>
                                    </p:animScale>
                                    <p:animScale>
                                      <p:cBhvr>
                                        <p:cTn id="92" dur="166" decel="50000">
                                          <p:stCondLst>
                                            <p:cond delay="1668"/>
                                          </p:stCondLst>
                                        </p:cTn>
                                        <p:tgtEl>
                                          <p:spTgt spid="10"/>
                                        </p:tgtEl>
                                      </p:cBhvr>
                                      <p:to x="100000" y="100000"/>
                                    </p:animScale>
                                    <p:animScale>
                                      <p:cBhvr>
                                        <p:cTn id="93" dur="26">
                                          <p:stCondLst>
                                            <p:cond delay="1808"/>
                                          </p:stCondLst>
                                        </p:cTn>
                                        <p:tgtEl>
                                          <p:spTgt spid="10"/>
                                        </p:tgtEl>
                                      </p:cBhvr>
                                      <p:to x="100000" y="95000"/>
                                    </p:animScale>
                                    <p:animScale>
                                      <p:cBhvr>
                                        <p:cTn id="94" dur="166" decel="50000">
                                          <p:stCondLst>
                                            <p:cond delay="1834"/>
                                          </p:stCondLst>
                                        </p:cTn>
                                        <p:tgtEl>
                                          <p:spTgt spid="10"/>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down)">
                                      <p:cBhvr>
                                        <p:cTn id="113" dur="580">
                                          <p:stCondLst>
                                            <p:cond delay="0"/>
                                          </p:stCondLst>
                                        </p:cTn>
                                        <p:tgtEl>
                                          <p:spTgt spid="13"/>
                                        </p:tgtEl>
                                      </p:cBhvr>
                                    </p:animEffect>
                                    <p:anim calcmode="lin" valueType="num">
                                      <p:cBhvr>
                                        <p:cTn id="1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9" dur="26">
                                          <p:stCondLst>
                                            <p:cond delay="650"/>
                                          </p:stCondLst>
                                        </p:cTn>
                                        <p:tgtEl>
                                          <p:spTgt spid="13"/>
                                        </p:tgtEl>
                                      </p:cBhvr>
                                      <p:to x="100000" y="60000"/>
                                    </p:animScale>
                                    <p:animScale>
                                      <p:cBhvr>
                                        <p:cTn id="120" dur="166" decel="50000">
                                          <p:stCondLst>
                                            <p:cond delay="676"/>
                                          </p:stCondLst>
                                        </p:cTn>
                                        <p:tgtEl>
                                          <p:spTgt spid="13"/>
                                        </p:tgtEl>
                                      </p:cBhvr>
                                      <p:to x="100000" y="100000"/>
                                    </p:animScale>
                                    <p:animScale>
                                      <p:cBhvr>
                                        <p:cTn id="121" dur="26">
                                          <p:stCondLst>
                                            <p:cond delay="1312"/>
                                          </p:stCondLst>
                                        </p:cTn>
                                        <p:tgtEl>
                                          <p:spTgt spid="13"/>
                                        </p:tgtEl>
                                      </p:cBhvr>
                                      <p:to x="100000" y="80000"/>
                                    </p:animScale>
                                    <p:animScale>
                                      <p:cBhvr>
                                        <p:cTn id="122" dur="166" decel="50000">
                                          <p:stCondLst>
                                            <p:cond delay="1338"/>
                                          </p:stCondLst>
                                        </p:cTn>
                                        <p:tgtEl>
                                          <p:spTgt spid="13"/>
                                        </p:tgtEl>
                                      </p:cBhvr>
                                      <p:to x="100000" y="100000"/>
                                    </p:animScale>
                                    <p:animScale>
                                      <p:cBhvr>
                                        <p:cTn id="123" dur="26">
                                          <p:stCondLst>
                                            <p:cond delay="1642"/>
                                          </p:stCondLst>
                                        </p:cTn>
                                        <p:tgtEl>
                                          <p:spTgt spid="13"/>
                                        </p:tgtEl>
                                      </p:cBhvr>
                                      <p:to x="100000" y="90000"/>
                                    </p:animScale>
                                    <p:animScale>
                                      <p:cBhvr>
                                        <p:cTn id="124" dur="166" decel="50000">
                                          <p:stCondLst>
                                            <p:cond delay="1668"/>
                                          </p:stCondLst>
                                        </p:cTn>
                                        <p:tgtEl>
                                          <p:spTgt spid="13"/>
                                        </p:tgtEl>
                                      </p:cBhvr>
                                      <p:to x="100000" y="100000"/>
                                    </p:animScale>
                                    <p:animScale>
                                      <p:cBhvr>
                                        <p:cTn id="125" dur="26">
                                          <p:stCondLst>
                                            <p:cond delay="1808"/>
                                          </p:stCondLst>
                                        </p:cTn>
                                        <p:tgtEl>
                                          <p:spTgt spid="13"/>
                                        </p:tgtEl>
                                      </p:cBhvr>
                                      <p:to x="100000" y="95000"/>
                                    </p:animScale>
                                    <p:animScale>
                                      <p:cBhvr>
                                        <p:cTn id="126" dur="166" decel="50000">
                                          <p:stCondLst>
                                            <p:cond delay="1834"/>
                                          </p:stCondLst>
                                        </p:cTn>
                                        <p:tgtEl>
                                          <p:spTgt spid="13"/>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down)">
                                      <p:cBhvr>
                                        <p:cTn id="129" dur="580">
                                          <p:stCondLst>
                                            <p:cond delay="0"/>
                                          </p:stCondLst>
                                        </p:cTn>
                                        <p:tgtEl>
                                          <p:spTgt spid="14"/>
                                        </p:tgtEl>
                                      </p:cBhvr>
                                    </p:animEffect>
                                    <p:anim calcmode="lin" valueType="num">
                                      <p:cBhvr>
                                        <p:cTn id="1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5" dur="26">
                                          <p:stCondLst>
                                            <p:cond delay="650"/>
                                          </p:stCondLst>
                                        </p:cTn>
                                        <p:tgtEl>
                                          <p:spTgt spid="14"/>
                                        </p:tgtEl>
                                      </p:cBhvr>
                                      <p:to x="100000" y="60000"/>
                                    </p:animScale>
                                    <p:animScale>
                                      <p:cBhvr>
                                        <p:cTn id="136" dur="166" decel="50000">
                                          <p:stCondLst>
                                            <p:cond delay="676"/>
                                          </p:stCondLst>
                                        </p:cTn>
                                        <p:tgtEl>
                                          <p:spTgt spid="14"/>
                                        </p:tgtEl>
                                      </p:cBhvr>
                                      <p:to x="100000" y="100000"/>
                                    </p:animScale>
                                    <p:animScale>
                                      <p:cBhvr>
                                        <p:cTn id="137" dur="26">
                                          <p:stCondLst>
                                            <p:cond delay="1312"/>
                                          </p:stCondLst>
                                        </p:cTn>
                                        <p:tgtEl>
                                          <p:spTgt spid="14"/>
                                        </p:tgtEl>
                                      </p:cBhvr>
                                      <p:to x="100000" y="80000"/>
                                    </p:animScale>
                                    <p:animScale>
                                      <p:cBhvr>
                                        <p:cTn id="138" dur="166" decel="50000">
                                          <p:stCondLst>
                                            <p:cond delay="1338"/>
                                          </p:stCondLst>
                                        </p:cTn>
                                        <p:tgtEl>
                                          <p:spTgt spid="14"/>
                                        </p:tgtEl>
                                      </p:cBhvr>
                                      <p:to x="100000" y="100000"/>
                                    </p:animScale>
                                    <p:animScale>
                                      <p:cBhvr>
                                        <p:cTn id="139" dur="26">
                                          <p:stCondLst>
                                            <p:cond delay="1642"/>
                                          </p:stCondLst>
                                        </p:cTn>
                                        <p:tgtEl>
                                          <p:spTgt spid="14"/>
                                        </p:tgtEl>
                                      </p:cBhvr>
                                      <p:to x="100000" y="90000"/>
                                    </p:animScale>
                                    <p:animScale>
                                      <p:cBhvr>
                                        <p:cTn id="140" dur="166" decel="50000">
                                          <p:stCondLst>
                                            <p:cond delay="1668"/>
                                          </p:stCondLst>
                                        </p:cTn>
                                        <p:tgtEl>
                                          <p:spTgt spid="14"/>
                                        </p:tgtEl>
                                      </p:cBhvr>
                                      <p:to x="100000" y="100000"/>
                                    </p:animScale>
                                    <p:animScale>
                                      <p:cBhvr>
                                        <p:cTn id="141" dur="26">
                                          <p:stCondLst>
                                            <p:cond delay="1808"/>
                                          </p:stCondLst>
                                        </p:cTn>
                                        <p:tgtEl>
                                          <p:spTgt spid="14"/>
                                        </p:tgtEl>
                                      </p:cBhvr>
                                      <p:to x="100000" y="95000"/>
                                    </p:animScale>
                                    <p:animScale>
                                      <p:cBhvr>
                                        <p:cTn id="142" dur="166" decel="50000">
                                          <p:stCondLst>
                                            <p:cond delay="1834"/>
                                          </p:stCondLst>
                                        </p:cTn>
                                        <p:tgtEl>
                                          <p:spTgt spid="14"/>
                                        </p:tgtEl>
                                      </p:cBhvr>
                                      <p:to x="100000" y="100000"/>
                                    </p:animScale>
                                  </p:childTnLst>
                                </p:cTn>
                              </p:par>
                              <p:par>
                                <p:cTn id="143" presetID="26"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animEffect transition="in" filter="wipe(down)">
                                      <p:cBhvr>
                                        <p:cTn id="145" dur="580">
                                          <p:stCondLst>
                                            <p:cond delay="0"/>
                                          </p:stCondLst>
                                        </p:cTn>
                                        <p:tgtEl>
                                          <p:spTgt spid="16"/>
                                        </p:tgtEl>
                                      </p:cBhvr>
                                    </p:animEffect>
                                    <p:anim calcmode="lin" valueType="num">
                                      <p:cBhvr>
                                        <p:cTn id="1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1" dur="26">
                                          <p:stCondLst>
                                            <p:cond delay="650"/>
                                          </p:stCondLst>
                                        </p:cTn>
                                        <p:tgtEl>
                                          <p:spTgt spid="16"/>
                                        </p:tgtEl>
                                      </p:cBhvr>
                                      <p:to x="100000" y="60000"/>
                                    </p:animScale>
                                    <p:animScale>
                                      <p:cBhvr>
                                        <p:cTn id="152" dur="166" decel="50000">
                                          <p:stCondLst>
                                            <p:cond delay="676"/>
                                          </p:stCondLst>
                                        </p:cTn>
                                        <p:tgtEl>
                                          <p:spTgt spid="16"/>
                                        </p:tgtEl>
                                      </p:cBhvr>
                                      <p:to x="100000" y="100000"/>
                                    </p:animScale>
                                    <p:animScale>
                                      <p:cBhvr>
                                        <p:cTn id="153" dur="26">
                                          <p:stCondLst>
                                            <p:cond delay="1312"/>
                                          </p:stCondLst>
                                        </p:cTn>
                                        <p:tgtEl>
                                          <p:spTgt spid="16"/>
                                        </p:tgtEl>
                                      </p:cBhvr>
                                      <p:to x="100000" y="80000"/>
                                    </p:animScale>
                                    <p:animScale>
                                      <p:cBhvr>
                                        <p:cTn id="154" dur="166" decel="50000">
                                          <p:stCondLst>
                                            <p:cond delay="1338"/>
                                          </p:stCondLst>
                                        </p:cTn>
                                        <p:tgtEl>
                                          <p:spTgt spid="16"/>
                                        </p:tgtEl>
                                      </p:cBhvr>
                                      <p:to x="100000" y="100000"/>
                                    </p:animScale>
                                    <p:animScale>
                                      <p:cBhvr>
                                        <p:cTn id="155" dur="26">
                                          <p:stCondLst>
                                            <p:cond delay="1642"/>
                                          </p:stCondLst>
                                        </p:cTn>
                                        <p:tgtEl>
                                          <p:spTgt spid="16"/>
                                        </p:tgtEl>
                                      </p:cBhvr>
                                      <p:to x="100000" y="90000"/>
                                    </p:animScale>
                                    <p:animScale>
                                      <p:cBhvr>
                                        <p:cTn id="156" dur="166" decel="50000">
                                          <p:stCondLst>
                                            <p:cond delay="1668"/>
                                          </p:stCondLst>
                                        </p:cTn>
                                        <p:tgtEl>
                                          <p:spTgt spid="16"/>
                                        </p:tgtEl>
                                      </p:cBhvr>
                                      <p:to x="100000" y="100000"/>
                                    </p:animScale>
                                    <p:animScale>
                                      <p:cBhvr>
                                        <p:cTn id="157" dur="26">
                                          <p:stCondLst>
                                            <p:cond delay="1808"/>
                                          </p:stCondLst>
                                        </p:cTn>
                                        <p:tgtEl>
                                          <p:spTgt spid="16"/>
                                        </p:tgtEl>
                                      </p:cBhvr>
                                      <p:to x="100000" y="95000"/>
                                    </p:animScale>
                                    <p:animScale>
                                      <p:cBhvr>
                                        <p:cTn id="15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14" grpId="0" animBg="1"/>
      <p:bldP spid="16"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4836" y="0"/>
            <a:ext cx="6080527" cy="1808018"/>
          </a:xfrm>
          <a:prstGeom prst="rect">
            <a:avLst/>
          </a:prstGeom>
        </p:spPr>
      </p:pic>
      <p:pic>
        <p:nvPicPr>
          <p:cNvPr id="2" name="Picture 1"/>
          <p:cNvPicPr>
            <a:picLocks noChangeAspect="1"/>
          </p:cNvPicPr>
          <p:nvPr/>
        </p:nvPicPr>
        <p:blipFill>
          <a:blip r:embed="rId6"/>
          <a:stretch>
            <a:fillRect/>
          </a:stretch>
        </p:blipFill>
        <p:spPr>
          <a:xfrm>
            <a:off x="2024184" y="0"/>
            <a:ext cx="5041829" cy="1926503"/>
          </a:xfrm>
          <a:prstGeom prst="rect">
            <a:avLst/>
          </a:prstGeom>
        </p:spPr>
      </p:pic>
      <p:pic>
        <p:nvPicPr>
          <p:cNvPr id="3" name="Picture 2"/>
          <p:cNvPicPr>
            <a:picLocks noChangeAspect="1"/>
          </p:cNvPicPr>
          <p:nvPr/>
        </p:nvPicPr>
        <p:blipFill rotWithShape="1">
          <a:blip r:embed="rId7"/>
          <a:srcRect b="8527"/>
          <a:stretch/>
        </p:blipFill>
        <p:spPr>
          <a:xfrm>
            <a:off x="186111" y="1298865"/>
            <a:ext cx="4012623" cy="3678382"/>
          </a:xfrm>
          <a:prstGeom prst="rect">
            <a:avLst/>
          </a:prstGeom>
        </p:spPr>
      </p:pic>
      <p:pic>
        <p:nvPicPr>
          <p:cNvPr id="7" name="Picture 6"/>
          <p:cNvPicPr>
            <a:picLocks noChangeAspect="1"/>
          </p:cNvPicPr>
          <p:nvPr/>
        </p:nvPicPr>
        <p:blipFill>
          <a:blip r:embed="rId8"/>
          <a:stretch>
            <a:fillRect/>
          </a:stretch>
        </p:blipFill>
        <p:spPr>
          <a:xfrm>
            <a:off x="4406611" y="1298865"/>
            <a:ext cx="4591050" cy="3678382"/>
          </a:xfrm>
          <a:prstGeom prst="rect">
            <a:avLst/>
          </a:prstGeom>
        </p:spPr>
      </p:pic>
    </p:spTree>
    <p:extLst>
      <p:ext uri="{BB962C8B-B14F-4D97-AF65-F5344CB8AC3E}">
        <p14:creationId xmlns:p14="http://schemas.microsoft.com/office/powerpoint/2010/main" val="26766841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44" y="267534"/>
            <a:ext cx="8603674"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r>
              <a:rPr lang="vi-VN" sz="2000" dirty="0">
                <a:solidFill>
                  <a:schemeClr val="tx1">
                    <a:lumMod val="50000"/>
                  </a:schemeClr>
                </a:solidFill>
                <a:latin typeface="+mj-lt"/>
              </a:rPr>
              <a:t>Trong các trò chơi dân gian Việt Nam, trò chơi ô ăn quan được rất nhiều người biết đến, đặc biệt là thế hệ của các bậc phụ huynh. Nếu ta để ý thì ta sẽ bắt gặp rất nhiều những nhóm trẻ nhỏ tụ tập ở một góc sân để cùng nhau rải những viên sỏi, đá theo thứ tự.</a:t>
            </a:r>
          </a:p>
          <a:p>
            <a:pPr indent="457200" algn="just"/>
            <a:r>
              <a:rPr lang="vi-VN" sz="2000" dirty="0">
                <a:solidFill>
                  <a:schemeClr val="tx1">
                    <a:lumMod val="50000"/>
                  </a:schemeClr>
                </a:solidFill>
                <a:latin typeface="+mj-lt"/>
              </a:rPr>
              <a:t>Tham gia trò chơi này thường có hai người chơi, mỗi người sẽ ngồi đối diễn người kia và ở giữa là bàn chơi ô ăn quan. Để chơi được trò chơi này, người chơi sẽ cần bàn chơi, quân chơi và hiểu được cách bố trí quân chơi. Bàn chơi thường được vẽ trên một mặt phẳng, trước đây được kẻ bằng gạch hoặc vẽ trên nền đất. Bàn chơi chứa 10 ô vuông bằng nhau, mỗi bên có 5 ô đối xứng, mỗi ô có 5 quân, đây cũng là hai phía của hai người chơi. Ở hai cạnh ngắn của hình chữ nhật được vẽ thêm hai hình bán nguyệt gắn liền với cạnh đó. Vậy một bàn chơi hoàn chỉnh sẽ có 10 ô vuông là ô dân, còn hai hình bán nguyệt bên ngoài được gọi là ô quan. Trò chơi bắt đầu khi hai người cùng oẳn tù xì để dành được lượt đi trước, người đi trước có quyền chọn bất cứ ô nào ở bên phía mình rải đều vào các ô, mỗi ô rải 1 quân. Khi rải đến quân cuối cùng thì tuỳ những tình huống khác nhau mà người </a:t>
            </a:r>
          </a:p>
        </p:txBody>
      </p:sp>
    </p:spTree>
    <p:extLst>
      <p:ext uri="{BB962C8B-B14F-4D97-AF65-F5344CB8AC3E}">
        <p14:creationId xmlns:p14="http://schemas.microsoft.com/office/powerpoint/2010/main" val="109669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44" y="267534"/>
            <a:ext cx="8603674"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r>
              <a:rPr lang="vi-VN" sz="2000" dirty="0" smtClean="0">
                <a:solidFill>
                  <a:srgbClr val="555555">
                    <a:lumMod val="50000"/>
                  </a:srgbClr>
                </a:solidFill>
                <a:latin typeface="Times New Roman" panose="02020603050405020304" pitchFamily="18" charset="0"/>
              </a:rPr>
              <a:t>chơi </a:t>
            </a:r>
            <a:r>
              <a:rPr lang="vi-VN" sz="2000" dirty="0">
                <a:solidFill>
                  <a:srgbClr val="555555">
                    <a:lumMod val="50000"/>
                  </a:srgbClr>
                </a:solidFill>
                <a:latin typeface="Times New Roman" panose="02020603050405020304" pitchFamily="18" charset="0"/>
              </a:rPr>
              <a:t>phải xử lí. Ví dụ nếu sau ô đó là một ô vuông có chứa quân thì tiếp tục dùng cả số quân của ô đó để rải. Còn nếu liền sau ô đó là ô trống, thì người chơi có quyền ăn được tất cả số quân ở sau ô trống đó (nếu ô sau ô trống có quân). Trong trường hợp ô quan có chứa quân hoặc có hai ô trống trở lên thì người chơi sẽ bị mất lượt và phải nhường quyền chơi cho đối phương. Về cơ bản sẽ có những trường hợp xảy ra như vậy. Cuộc chơi sẽ dừng lại khi toàn bộ dân và quan ở hai ô quan đã bị ăn hết.</a:t>
            </a:r>
          </a:p>
          <a:p>
            <a:pPr indent="457200" algn="just"/>
            <a:r>
              <a:rPr lang="vi-VN" sz="2000" dirty="0">
                <a:solidFill>
                  <a:srgbClr val="555555">
                    <a:lumMod val="50000"/>
                  </a:srgbClr>
                </a:solidFill>
                <a:latin typeface="Times New Roman" panose="02020603050405020304" pitchFamily="18" charset="0"/>
              </a:rPr>
              <a:t>Ô ăn quan là một trò chơi dân gian vô cùng hấp dẫn, nó mang đến cho người chơi tính kiên trì, thúc đẩy trí tuệ và sự nhanh nhạy của người chơi. Ngoài ra, trò chơi ô ăn quan còn giúp cho con người tránh xa khỏi những thiết bị điện tử như máy tính, điện thoại, tivi, … Gần đây, trẻ em càng ngày càng biết đến trò ô ăn quan nhiều hơn, ta từng thấy những bàn chơi ăn quan trên nhiều con phố lớn nhỏ của Hà Nội.</a:t>
            </a:r>
          </a:p>
        </p:txBody>
      </p:sp>
    </p:spTree>
    <p:extLst>
      <p:ext uri="{BB962C8B-B14F-4D97-AF65-F5344CB8AC3E}">
        <p14:creationId xmlns:p14="http://schemas.microsoft.com/office/powerpoint/2010/main" val="7583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pic>
        <p:nvPicPr>
          <p:cNvPr id="203" name="Picture 3"/>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8738" y="-696208"/>
            <a:ext cx="6481431" cy="5702964"/>
          </a:xfrm>
          <a:prstGeom prst="rect">
            <a:avLst/>
          </a:prstGeom>
        </p:spPr>
      </p:pic>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 name="Group 1"/>
          <p:cNvGrpSpPr/>
          <p:nvPr/>
        </p:nvGrpSpPr>
        <p:grpSpPr>
          <a:xfrm>
            <a:off x="-216332" y="3545468"/>
            <a:ext cx="3525334" cy="1968378"/>
            <a:chOff x="-216332" y="3545468"/>
            <a:chExt cx="3525334" cy="1968378"/>
          </a:xfrm>
        </p:grpSpPr>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62" name="Google Shape;1519;p51"/>
          <p:cNvGrpSpPr/>
          <p:nvPr/>
        </p:nvGrpSpPr>
        <p:grpSpPr>
          <a:xfrm>
            <a:off x="7405550" y="2535918"/>
            <a:ext cx="1301128" cy="1234162"/>
            <a:chOff x="733788" y="3316095"/>
            <a:chExt cx="1301128" cy="1234162"/>
          </a:xfrm>
        </p:grpSpPr>
        <p:sp>
          <p:nvSpPr>
            <p:cNvPr id="163" name="Google Shape;1520;p51"/>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4" name="Google Shape;1521;p51"/>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5" name="Google Shape;1522;p51"/>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6" name="Google Shape;1523;p51"/>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7" name="Google Shape;1524;p51"/>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8" name="Google Shape;1525;p51"/>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9" name="Google Shape;1526;p51"/>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0" name="Google Shape;1527;p51"/>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1" name="Google Shape;1528;p51"/>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2" name="Google Shape;1529;p51"/>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3" name="Google Shape;1530;p51"/>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4" name="Google Shape;1531;p51"/>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5" name="Google Shape;1532;p51"/>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6" name="Google Shape;1533;p51"/>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7" name="Google Shape;1534;p51"/>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8" name="Google Shape;1535;p51"/>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9" name="Google Shape;1536;p51"/>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0" name="Google Shape;1537;p51"/>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1" name="Google Shape;1538;p51"/>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2" name="Google Shape;1539;p51"/>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3" name="Google Shape;1540;p51"/>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4" name="Google Shape;1541;p51"/>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5" name="Google Shape;1542;p51"/>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6" name="Google Shape;1543;p51"/>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7" name="Google Shape;1544;p51"/>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8" name="Google Shape;1545;p51"/>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9" name="Google Shape;1546;p51"/>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0" name="Google Shape;1547;p51"/>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1" name="Google Shape;1548;p51"/>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2" name="Google Shape;1549;p51"/>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3" name="Google Shape;1550;p51"/>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4" name="Google Shape;1551;p51"/>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5" name="Google Shape;1552;p51"/>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6" name="Google Shape;1553;p51"/>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7" name="Google Shape;1554;p51"/>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8" name="Google Shape;1555;p51"/>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9" name="Google Shape;1556;p51"/>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0" name="Google Shape;1557;p51"/>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1" name="Google Shape;1558;p51"/>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2" name="Google Shape;1559;p51"/>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pic>
        <p:nvPicPr>
          <p:cNvPr id="3" name="Picture 2"/>
          <p:cNvPicPr>
            <a:picLocks noChangeAspect="1"/>
          </p:cNvPicPr>
          <p:nvPr/>
        </p:nvPicPr>
        <p:blipFill>
          <a:blip r:embed="rId6"/>
          <a:stretch>
            <a:fillRect/>
          </a:stretch>
        </p:blipFill>
        <p:spPr>
          <a:xfrm>
            <a:off x="1938226" y="275624"/>
            <a:ext cx="4340728" cy="963251"/>
          </a:xfrm>
          <a:prstGeom prst="rect">
            <a:avLst/>
          </a:prstGeom>
        </p:spPr>
      </p:pic>
      <p:pic>
        <p:nvPicPr>
          <p:cNvPr id="4" name="Picture 3"/>
          <p:cNvPicPr>
            <a:picLocks noChangeAspect="1"/>
          </p:cNvPicPr>
          <p:nvPr/>
        </p:nvPicPr>
        <p:blipFill>
          <a:blip r:embed="rId7"/>
          <a:stretch>
            <a:fillRect/>
          </a:stretch>
        </p:blipFill>
        <p:spPr>
          <a:xfrm>
            <a:off x="1515217" y="1032974"/>
            <a:ext cx="5865247" cy="2881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777597" y="3884592"/>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79343" y="1592104"/>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79343" y="1577488"/>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051779" y="998902"/>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051779" y="998902"/>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140397" y="1282467"/>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142471" y="1303305"/>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1316579" y="1843343"/>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1533416" y="2217601"/>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1782580" y="2097709"/>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2357157" y="1377120"/>
            <a:ext cx="6125088" cy="2698867"/>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35"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980153" y="633846"/>
            <a:ext cx="3644302" cy="2173312"/>
          </a:xfrm>
          <a:prstGeom prst="rect">
            <a:avLst/>
          </a:prstGeom>
        </p:spPr>
      </p:pic>
      <p:pic>
        <p:nvPicPr>
          <p:cNvPr id="3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980153" y="2917934"/>
            <a:ext cx="3644302" cy="1778757"/>
          </a:xfrm>
          <a:prstGeom prst="rect">
            <a:avLst/>
          </a:prstGeom>
        </p:spPr>
      </p:pic>
      <p:pic>
        <p:nvPicPr>
          <p:cNvPr id="1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41108" y="633846"/>
            <a:ext cx="3644302" cy="2173312"/>
          </a:xfrm>
          <a:prstGeom prst="rect">
            <a:avLst/>
          </a:prstGeom>
        </p:spPr>
      </p:pic>
      <p:pic>
        <p:nvPicPr>
          <p:cNvPr id="15"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41108" y="2917934"/>
            <a:ext cx="3644302" cy="1778757"/>
          </a:xfrm>
          <a:prstGeom prst="rect">
            <a:avLst/>
          </a:prstGeom>
        </p:spPr>
      </p:pic>
      <p:sp>
        <p:nvSpPr>
          <p:cNvPr id="16" name="Rectangle 15"/>
          <p:cNvSpPr/>
          <p:nvPr/>
        </p:nvSpPr>
        <p:spPr>
          <a:xfrm>
            <a:off x="903730" y="832223"/>
            <a:ext cx="3519055" cy="1862048"/>
          </a:xfrm>
          <a:prstGeom prst="rect">
            <a:avLst/>
          </a:prstGeom>
        </p:spPr>
        <p:txBody>
          <a:bodyPr wrap="square">
            <a:spAutoFit/>
          </a:bodyPr>
          <a:lstStyle/>
          <a:p>
            <a:pPr algn="just"/>
            <a:r>
              <a:rPr lang="vi-VN" sz="2300" dirty="0">
                <a:solidFill>
                  <a:schemeClr val="accent6">
                    <a:lumMod val="10000"/>
                  </a:schemeClr>
                </a:solidFill>
                <a:latin typeface="+mj-lt"/>
              </a:rPr>
              <a:t>- Giới thiệu được những thông tin cần thiết về trò chơi hay hoạt động (Hoàn cảnh diễn ra, đối tượng tham gia</a:t>
            </a:r>
            <a:r>
              <a:rPr lang="vi-VN" sz="2300" dirty="0" smtClean="0">
                <a:solidFill>
                  <a:schemeClr val="accent6">
                    <a:lumMod val="10000"/>
                  </a:schemeClr>
                </a:solidFill>
                <a:latin typeface="+mj-lt"/>
              </a:rPr>
              <a:t>)</a:t>
            </a:r>
            <a:endParaRPr lang="vi-VN" sz="2300" dirty="0">
              <a:solidFill>
                <a:schemeClr val="accent6">
                  <a:lumMod val="10000"/>
                </a:schemeClr>
              </a:solidFill>
              <a:latin typeface="+mj-lt"/>
            </a:endParaRPr>
          </a:p>
        </p:txBody>
      </p:sp>
      <p:sp>
        <p:nvSpPr>
          <p:cNvPr id="17" name="Rectangle 16"/>
          <p:cNvSpPr/>
          <p:nvPr/>
        </p:nvSpPr>
        <p:spPr>
          <a:xfrm>
            <a:off x="5042775" y="832223"/>
            <a:ext cx="3519055" cy="1862048"/>
          </a:xfrm>
          <a:prstGeom prst="rect">
            <a:avLst/>
          </a:prstGeom>
        </p:spPr>
        <p:txBody>
          <a:bodyPr wrap="square">
            <a:spAutoFit/>
          </a:bodyPr>
          <a:lstStyle/>
          <a:p>
            <a:pPr algn="just"/>
            <a:r>
              <a:rPr lang="vi-VN" sz="2300" dirty="0" smtClean="0">
                <a:solidFill>
                  <a:schemeClr val="accent6">
                    <a:lumMod val="10000"/>
                  </a:schemeClr>
                </a:solidFill>
                <a:latin typeface="+mj-lt"/>
              </a:rPr>
              <a:t>- </a:t>
            </a:r>
            <a:r>
              <a:rPr lang="vi-VN" sz="2300" dirty="0">
                <a:solidFill>
                  <a:schemeClr val="accent6">
                    <a:lumMod val="10000"/>
                  </a:schemeClr>
                </a:solidFill>
                <a:latin typeface="+mj-lt"/>
              </a:rPr>
              <a:t>Miêu tả được quy tắc hoặc luật lệ của trò chơi hay hoạt động, nêu rõ trình tự các bước cần thực hiện trong trò chơi hay hoạt động đó</a:t>
            </a:r>
            <a:r>
              <a:rPr lang="vi-VN" sz="2300" dirty="0" smtClean="0">
                <a:solidFill>
                  <a:schemeClr val="accent6">
                    <a:lumMod val="10000"/>
                  </a:schemeClr>
                </a:solidFill>
                <a:latin typeface="+mj-lt"/>
              </a:rPr>
              <a:t>.</a:t>
            </a:r>
            <a:endParaRPr lang="vi-VN" sz="2300" dirty="0">
              <a:solidFill>
                <a:schemeClr val="accent6">
                  <a:lumMod val="10000"/>
                </a:schemeClr>
              </a:solidFill>
              <a:latin typeface="+mj-lt"/>
            </a:endParaRPr>
          </a:p>
        </p:txBody>
      </p:sp>
      <p:sp>
        <p:nvSpPr>
          <p:cNvPr id="19" name="Rectangle 18"/>
          <p:cNvSpPr/>
          <p:nvPr/>
        </p:nvSpPr>
        <p:spPr>
          <a:xfrm>
            <a:off x="903730" y="3239119"/>
            <a:ext cx="3519055" cy="1200329"/>
          </a:xfrm>
          <a:prstGeom prst="rect">
            <a:avLst/>
          </a:prstGeom>
        </p:spPr>
        <p:txBody>
          <a:bodyPr wrap="square">
            <a:spAutoFit/>
          </a:bodyPr>
          <a:lstStyle/>
          <a:p>
            <a:pPr algn="just"/>
            <a:r>
              <a:rPr lang="vi-VN" sz="2400" dirty="0" smtClean="0">
                <a:solidFill>
                  <a:schemeClr val="accent6">
                    <a:lumMod val="10000"/>
                  </a:schemeClr>
                </a:solidFill>
                <a:latin typeface="+mj-lt"/>
              </a:rPr>
              <a:t>- </a:t>
            </a:r>
            <a:r>
              <a:rPr lang="vi-VN" sz="2400" dirty="0">
                <a:solidFill>
                  <a:schemeClr val="accent6">
                    <a:lumMod val="10000"/>
                  </a:schemeClr>
                </a:solidFill>
                <a:latin typeface="+mj-lt"/>
              </a:rPr>
              <a:t>Nêu được vai trò, tác dụng của trò chơi hay hoạt động đối với con </a:t>
            </a:r>
            <a:r>
              <a:rPr lang="vi-VN" sz="2400" dirty="0" smtClean="0">
                <a:solidFill>
                  <a:schemeClr val="accent6">
                    <a:lumMod val="10000"/>
                  </a:schemeClr>
                </a:solidFill>
                <a:latin typeface="+mj-lt"/>
              </a:rPr>
              <a:t>người</a:t>
            </a:r>
            <a:endParaRPr lang="vi-VN" sz="2400" dirty="0">
              <a:solidFill>
                <a:schemeClr val="accent6">
                  <a:lumMod val="10000"/>
                </a:schemeClr>
              </a:solidFill>
              <a:latin typeface="+mj-lt"/>
            </a:endParaRPr>
          </a:p>
        </p:txBody>
      </p:sp>
      <p:sp>
        <p:nvSpPr>
          <p:cNvPr id="20" name="Rectangle 19"/>
          <p:cNvSpPr/>
          <p:nvPr/>
        </p:nvSpPr>
        <p:spPr>
          <a:xfrm>
            <a:off x="5042776" y="3273098"/>
            <a:ext cx="3519055" cy="830997"/>
          </a:xfrm>
          <a:prstGeom prst="rect">
            <a:avLst/>
          </a:prstGeom>
        </p:spPr>
        <p:txBody>
          <a:bodyPr wrap="square">
            <a:spAutoFit/>
          </a:bodyPr>
          <a:lstStyle/>
          <a:p>
            <a:pPr algn="just"/>
            <a:r>
              <a:rPr lang="vi-VN" sz="2400" dirty="0" smtClean="0">
                <a:solidFill>
                  <a:schemeClr val="accent6">
                    <a:lumMod val="10000"/>
                  </a:schemeClr>
                </a:solidFill>
                <a:latin typeface="+mj-lt"/>
              </a:rPr>
              <a:t>- </a:t>
            </a:r>
            <a:r>
              <a:rPr lang="vi-VN" sz="2400" dirty="0">
                <a:solidFill>
                  <a:schemeClr val="accent6">
                    <a:lumMod val="10000"/>
                  </a:schemeClr>
                </a:solidFill>
                <a:latin typeface="+mj-lt"/>
              </a:rPr>
              <a:t>Nêu được ý nghĩa của trò chơi hay hoạt động. </a:t>
            </a:r>
          </a:p>
        </p:txBody>
      </p:sp>
    </p:spTree>
    <p:extLst>
      <p:ext uri="{BB962C8B-B14F-4D97-AF65-F5344CB8AC3E}">
        <p14:creationId xmlns:p14="http://schemas.microsoft.com/office/powerpoint/2010/main" val="26210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15" name="Picture 7"/>
          <p:cNvPicPr>
            <a:picLocks noChangeAspect="1"/>
          </p:cNvPicPr>
          <p:nvPr/>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586490" y="2569793"/>
            <a:ext cx="6208593" cy="1146344"/>
          </a:xfrm>
          <a:prstGeom prst="rect">
            <a:avLst/>
          </a:prstGeom>
        </p:spPr>
      </p:pic>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TextBox 13">
            <a:extLst>
              <a:ext uri="{FF2B5EF4-FFF2-40B4-BE49-F238E27FC236}">
                <a16:creationId xmlns="" xmlns:a16="http://schemas.microsoft.com/office/drawing/2014/main" id="{768F1439-341B-D812-42D5-7D1F82E7CE99}"/>
              </a:ext>
            </a:extLst>
          </p:cNvPr>
          <p:cNvSpPr txBox="1"/>
          <p:nvPr/>
        </p:nvSpPr>
        <p:spPr>
          <a:xfrm>
            <a:off x="4037695" y="2693368"/>
            <a:ext cx="5572251" cy="707886"/>
          </a:xfrm>
          <a:prstGeom prst="rect">
            <a:avLst/>
          </a:prstGeom>
          <a:noFill/>
        </p:spPr>
        <p:txBody>
          <a:bodyPr wrap="square" rtlCol="0">
            <a:spAutoFit/>
          </a:bodyPr>
          <a:lstStyle/>
          <a:p>
            <a:pPr algn="just"/>
            <a:r>
              <a:rPr lang="en-US" sz="4000" dirty="0" smtClean="0">
                <a:solidFill>
                  <a:srgbClr val="FF0000"/>
                </a:solidFill>
                <a:latin typeface="Times New Roman" panose="02020603050405020304" pitchFamily="18" charset="0"/>
                <a:cs typeface="Times New Roman" panose="02020603050405020304" pitchFamily="18" charset="0"/>
              </a:rPr>
              <a:t>“</a:t>
            </a:r>
            <a:r>
              <a:rPr lang="en-US" sz="4000" dirty="0" err="1" smtClean="0">
                <a:solidFill>
                  <a:srgbClr val="FF0000"/>
                </a:solidFill>
                <a:latin typeface="Times New Roman" panose="02020603050405020304" pitchFamily="18" charset="0"/>
                <a:cs typeface="Times New Roman" panose="02020603050405020304" pitchFamily="18" charset="0"/>
              </a:rPr>
              <a:t>Chơi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chuyền</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4"/>
          <a:stretch>
            <a:fillRect/>
          </a:stretch>
        </p:blipFill>
        <p:spPr>
          <a:xfrm>
            <a:off x="1895228" y="277479"/>
            <a:ext cx="7248772" cy="2597121"/>
          </a:xfrm>
          <a:prstGeom prst="rect">
            <a:avLst/>
          </a:prstGeom>
        </p:spPr>
      </p:pic>
    </p:spTree>
    <p:extLst>
      <p:ext uri="{BB962C8B-B14F-4D97-AF65-F5344CB8AC3E}">
        <p14:creationId xmlns:p14="http://schemas.microsoft.com/office/powerpoint/2010/main" val="2286472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613563" y="654628"/>
            <a:ext cx="4353791" cy="4020557"/>
          </a:xfrm>
          <a:prstGeom prst="rect">
            <a:avLst/>
          </a:prstGeom>
        </p:spPr>
      </p:pic>
      <p:pic>
        <p:nvPicPr>
          <p:cNvPr id="9" name="Picture 8"/>
          <p:cNvPicPr>
            <a:picLocks noChangeAspect="1"/>
          </p:cNvPicPr>
          <p:nvPr/>
        </p:nvPicPr>
        <p:blipFill>
          <a:blip r:embed="rId12"/>
          <a:stretch>
            <a:fillRect/>
          </a:stretch>
        </p:blipFill>
        <p:spPr>
          <a:xfrm>
            <a:off x="493568" y="654628"/>
            <a:ext cx="3808268" cy="3808268"/>
          </a:xfrm>
          <a:prstGeom prst="rect">
            <a:avLst/>
          </a:prstGeom>
        </p:spPr>
      </p:pic>
      <p:sp>
        <p:nvSpPr>
          <p:cNvPr id="10" name="TextBox 12"/>
          <p:cNvSpPr txBox="1"/>
          <p:nvPr/>
        </p:nvSpPr>
        <p:spPr>
          <a:xfrm>
            <a:off x="4942158" y="1002912"/>
            <a:ext cx="3696600" cy="3323987"/>
          </a:xfrm>
          <a:prstGeom prst="rect">
            <a:avLst/>
          </a:prstGeom>
        </p:spPr>
        <p:txBody>
          <a:bodyPr wrap="square" lIns="0" tIns="0" rIns="0" bIns="0" rtlCol="0" anchor="t">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sẻ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dao</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4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3" name="Picture 2"/>
          <p:cNvPicPr>
            <a:picLocks noChangeAspect="1"/>
          </p:cNvPicPr>
          <p:nvPr/>
        </p:nvPicPr>
        <p:blipFill rotWithShape="1">
          <a:blip r:embed="rId3"/>
          <a:srcRect t="30769"/>
          <a:stretch/>
        </p:blipFill>
        <p:spPr>
          <a:xfrm>
            <a:off x="344409" y="446811"/>
            <a:ext cx="8485068" cy="3304308"/>
          </a:xfrm>
          <a:prstGeom prst="rect">
            <a:avLst/>
          </a:prstGeom>
        </p:spPr>
      </p:pic>
      <p:pic>
        <p:nvPicPr>
          <p:cNvPr id="15" name="Picture 7"/>
          <p:cNvPicPr>
            <a:picLocks noChangeAspect="1"/>
          </p:cNvPicPr>
          <p:nvPr/>
        </p:nvPicPr>
        <p:blipFill>
          <a:blip r:embed="rId4">
            <a:biLevel thresh="25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1699" y="3868656"/>
            <a:ext cx="6208593" cy="1146344"/>
          </a:xfrm>
          <a:prstGeom prst="rect">
            <a:avLst/>
          </a:prstGeom>
        </p:spPr>
      </p:pic>
      <p:sp>
        <p:nvSpPr>
          <p:cNvPr id="16" name="TextBox 15">
            <a:extLst>
              <a:ext uri="{FF2B5EF4-FFF2-40B4-BE49-F238E27FC236}">
                <a16:creationId xmlns="" xmlns:a16="http://schemas.microsoft.com/office/drawing/2014/main" id="{768F1439-341B-D812-42D5-7D1F82E7CE99}"/>
              </a:ext>
            </a:extLst>
          </p:cNvPr>
          <p:cNvSpPr txBox="1"/>
          <p:nvPr/>
        </p:nvSpPr>
        <p:spPr>
          <a:xfrm>
            <a:off x="3112904" y="3992231"/>
            <a:ext cx="5572251" cy="707886"/>
          </a:xfrm>
          <a:prstGeom prst="rect">
            <a:avLst/>
          </a:prstGeom>
          <a:noFill/>
        </p:spPr>
        <p:txBody>
          <a:bodyPr wrap="square" rtlCol="0">
            <a:spAutoFit/>
          </a:bodyPr>
          <a:lstStyle/>
          <a:p>
            <a:pPr algn="just"/>
            <a:r>
              <a:rPr lang="en-US" sz="4000" dirty="0" smtClean="0">
                <a:solidFill>
                  <a:srgbClr val="FF0000"/>
                </a:solidFill>
                <a:latin typeface="Times New Roman" panose="02020603050405020304" pitchFamily="18" charset="0"/>
                <a:cs typeface="Times New Roman" panose="02020603050405020304" pitchFamily="18" charset="0"/>
              </a:rPr>
              <a:t>“</a:t>
            </a:r>
            <a:r>
              <a:rPr lang="en-US" sz="4000" dirty="0" err="1" smtClean="0">
                <a:solidFill>
                  <a:srgbClr val="FF0000"/>
                </a:solidFill>
                <a:latin typeface="Times New Roman" panose="02020603050405020304" pitchFamily="18" charset="0"/>
                <a:cs typeface="Times New Roman" panose="02020603050405020304" pitchFamily="18" charset="0"/>
              </a:rPr>
              <a:t>Chơi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chuyền</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2" name="Rectangle 1"/>
          <p:cNvSpPr/>
          <p:nvPr/>
        </p:nvSpPr>
        <p:spPr>
          <a:xfrm>
            <a:off x="342900" y="183063"/>
            <a:ext cx="8437417"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b="1" dirty="0">
                <a:solidFill>
                  <a:schemeClr val="tx1">
                    <a:lumMod val="50000"/>
                  </a:schemeClr>
                </a:solidFill>
                <a:latin typeface="+mj-lt"/>
              </a:rPr>
              <a:t>- Giới thiệu trò chơi</a:t>
            </a:r>
          </a:p>
          <a:p>
            <a:pPr algn="just"/>
            <a:r>
              <a:rPr lang="vi-VN" sz="1800" dirty="0">
                <a:solidFill>
                  <a:schemeClr val="tx1">
                    <a:lumMod val="50000"/>
                  </a:schemeClr>
                </a:solidFill>
                <a:latin typeface="+mj-lt"/>
              </a:rPr>
              <a:t>“Trong các trò chơi dân gian Việt Nam, trò chơi chuyền được rất nhiều bạn gái yêu thích … đánh chuyền thoăn thoắt.”</a:t>
            </a:r>
          </a:p>
          <a:p>
            <a:pPr algn="just"/>
            <a:r>
              <a:rPr lang="vi-VN" sz="1800" b="1" dirty="0">
                <a:solidFill>
                  <a:schemeClr val="tx1">
                    <a:lumMod val="50000"/>
                  </a:schemeClr>
                </a:solidFill>
                <a:latin typeface="+mj-lt"/>
              </a:rPr>
              <a:t>- Miêu tả cách chơi (quy tắc)</a:t>
            </a:r>
          </a:p>
          <a:p>
            <a:pPr algn="just"/>
            <a:r>
              <a:rPr lang="vi-VN" sz="1800" dirty="0">
                <a:solidFill>
                  <a:schemeClr val="tx1">
                    <a:lumMod val="50000"/>
                  </a:schemeClr>
                </a:solidFill>
                <a:latin typeface="+mj-lt"/>
              </a:rPr>
              <a:t>“Tham gia trò chơi này thường có từ 2 đến 6 người, chơi theo cặp, cũng có khi chơi luân phiên từng người trong nhóm, hoặc hia đội. … Hết 10 bản và chuyền vòng tính là một ván.”</a:t>
            </a:r>
          </a:p>
          <a:p>
            <a:pPr algn="just"/>
            <a:r>
              <a:rPr lang="vi-VN" sz="1800" b="1" dirty="0">
                <a:solidFill>
                  <a:schemeClr val="tx1">
                    <a:lumMod val="50000"/>
                  </a:schemeClr>
                </a:solidFill>
                <a:latin typeface="+mj-lt"/>
              </a:rPr>
              <a:t>- Miêu tả luật chơi</a:t>
            </a:r>
          </a:p>
          <a:p>
            <a:pPr algn="just"/>
            <a:r>
              <a:rPr lang="vi-VN" sz="1800" dirty="0">
                <a:solidFill>
                  <a:schemeClr val="tx1">
                    <a:lumMod val="50000"/>
                  </a:schemeClr>
                </a:solidFill>
                <a:latin typeface="+mj-lt"/>
              </a:rPr>
              <a:t>“Khi đến lượt chơi chuyền, nếu bạn nào không bắt được quả hay bắt que chuyền không đúng sẽ mất lượt … Tính thắng thua bằng tỉ số hoàn thành các ván.”  </a:t>
            </a:r>
          </a:p>
          <a:p>
            <a:pPr algn="just"/>
            <a:r>
              <a:rPr lang="vi-VN" sz="1800" b="1" dirty="0">
                <a:solidFill>
                  <a:schemeClr val="tx1">
                    <a:lumMod val="50000"/>
                  </a:schemeClr>
                </a:solidFill>
                <a:latin typeface="+mj-lt"/>
              </a:rPr>
              <a:t>- Nêu tác dụng của trò chơi</a:t>
            </a:r>
          </a:p>
          <a:p>
            <a:pPr algn="just"/>
            <a:r>
              <a:rPr lang="vi-VN" sz="1800" dirty="0">
                <a:solidFill>
                  <a:schemeClr val="tx1">
                    <a:lumMod val="50000"/>
                  </a:schemeClr>
                </a:solidFill>
                <a:latin typeface="+mj-lt"/>
              </a:rPr>
              <a:t>“Chơi chuyền luyện sự khéo léo, nhanh tay, nhanh mắt … đem đến cho các bạn sự vui vẻ, hoà đồng.”</a:t>
            </a:r>
          </a:p>
          <a:p>
            <a:pPr algn="just"/>
            <a:r>
              <a:rPr lang="vi-VN" sz="1800" b="1" dirty="0" smtClean="0">
                <a:solidFill>
                  <a:schemeClr val="tx1">
                    <a:lumMod val="50000"/>
                  </a:schemeClr>
                </a:solidFill>
                <a:latin typeface="+mj-lt"/>
              </a:rPr>
              <a:t>- </a:t>
            </a:r>
            <a:r>
              <a:rPr lang="vi-VN" sz="1800" b="1" dirty="0">
                <a:solidFill>
                  <a:schemeClr val="tx1">
                    <a:lumMod val="50000"/>
                  </a:schemeClr>
                </a:solidFill>
                <a:latin typeface="+mj-lt"/>
              </a:rPr>
              <a:t>Nêu ý nghĩa của trò chơi</a:t>
            </a:r>
          </a:p>
          <a:p>
            <a:pPr algn="just"/>
            <a:r>
              <a:rPr lang="vi-VN" sz="1800" dirty="0">
                <a:solidFill>
                  <a:schemeClr val="tx1">
                    <a:lumMod val="50000"/>
                  </a:schemeClr>
                </a:solidFill>
                <a:latin typeface="+mj-lt"/>
              </a:rPr>
              <a:t>“với tư cách là trò chơi thể hiện đậm nét một vẻ đẹp của văn hoá dân gian người Việt, chơi chuyền vẫn là “trò” thường có mặt trong các lễ hội và trong các hoạt động phát triển thể chất hoặc hướng tới mục đích lưu giữ bản sắc truyền thống.”</a:t>
            </a:r>
          </a:p>
        </p:txBody>
      </p:sp>
    </p:spTree>
    <p:extLst>
      <p:ext uri="{BB962C8B-B14F-4D97-AF65-F5344CB8AC3E}">
        <p14:creationId xmlns:p14="http://schemas.microsoft.com/office/powerpoint/2010/main" val="16467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stretch>
            <a:fillRect/>
          </a:stretch>
        </p:blipFill>
        <p:spPr>
          <a:xfrm>
            <a:off x="3445229" y="1587344"/>
            <a:ext cx="4480948" cy="2517866"/>
          </a:xfrm>
          <a:prstGeom prst="rect">
            <a:avLst/>
          </a:prstGeom>
        </p:spPr>
      </p:pic>
    </p:spTree>
    <p:extLst>
      <p:ext uri="{BB962C8B-B14F-4D97-AF65-F5344CB8AC3E}">
        <p14:creationId xmlns:p14="http://schemas.microsoft.com/office/powerpoint/2010/main" val="284695467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TotalTime>
  <Words>1552</Words>
  <Application>Microsoft Office PowerPoint</Application>
  <PresentationFormat>On-screen Show (16:9)</PresentationFormat>
  <Paragraphs>121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Open Sans</vt:lpstr>
      <vt:lpstr>Cambria</vt:lpstr>
      <vt:lpstr>Montserrat</vt:lpstr>
      <vt:lpstr>Calibri</vt:lpstr>
      <vt:lpstr>Indie Flower</vt:lpstr>
      <vt:lpstr>Times New Roman</vt:lpstr>
      <vt:lpstr>Science Education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tiến hành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101</cp:revision>
  <dcterms:modified xsi:type="dcterms:W3CDTF">2023-03-03T04:40:24Z</dcterms:modified>
</cp:coreProperties>
</file>