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67" r:id="rId3"/>
    <p:sldId id="1853" r:id="rId4"/>
    <p:sldId id="404" r:id="rId5"/>
    <p:sldId id="406" r:id="rId6"/>
    <p:sldId id="1803" r:id="rId7"/>
    <p:sldId id="1779" r:id="rId8"/>
    <p:sldId id="1854" r:id="rId9"/>
    <p:sldId id="411" r:id="rId10"/>
    <p:sldId id="1808" r:id="rId11"/>
    <p:sldId id="1855" r:id="rId12"/>
    <p:sldId id="1809" r:id="rId13"/>
    <p:sldId id="1810" r:id="rId14"/>
    <p:sldId id="1861" r:id="rId15"/>
    <p:sldId id="181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CC"/>
    <a:srgbClr val="CC00CC"/>
    <a:srgbClr val="FF99FF"/>
    <a:srgbClr val="9F6431"/>
    <a:srgbClr val="CA7D32"/>
    <a:srgbClr val="161F30"/>
    <a:srgbClr val="444D54"/>
    <a:srgbClr val="BC6B2A"/>
    <a:srgbClr val="192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584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E3EAF-82F0-40B5-AE52-F903CB3D3F99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128EA-DEF1-4ADD-B11F-C23EF868FC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7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1.</a:t>
            </a:r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Al: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13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3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Nhóm: IIIA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Ca: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20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4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Nhóm: IIA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Na: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11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3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Nhóm: IA</a:t>
            </a:r>
          </a:p>
          <a:p>
            <a:pPr algn="l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2.</a:t>
            </a:r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Trong Hình 4.6: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Nhôm có tính dẻo, được dùng làm màng bọc thực phẩm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Sắt cứng, bền với môi trường, được dùng làm công trình xây dựng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Đồng có tính dẫn điện tốt, được dùng làm lõi dây điện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28EA-DEF1-4ADD-B11F-C23EF868FC2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83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oxygen (O)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8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2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Nhóm: VIA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chlorine (Cl)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17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3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  Nhóm: VIIA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sulfur (S)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16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3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Nhóm: VIIA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Nguyên tố bromine (Br)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Số thứ tự: 35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Chu kì: 4</a:t>
            </a:r>
          </a:p>
          <a:p>
            <a:pPr algn="l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 + Nhóm: VIIA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28EA-DEF1-4ADD-B11F-C23EF868FC2B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22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1.</a:t>
            </a: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Khí hiếm Neon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 + Số thứ tự: 10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 + Chu kì: 2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  + Nhóm: VIIIA</a:t>
            </a:r>
          </a:p>
          <a:p>
            <a:pPr algn="l" rtl="0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2.</a:t>
            </a: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 Bảng tuần hoàn các nguyên tố hóa học gồm các nguyên tố: kim loại (màu xanh), phi kim (màu hồng) và khí hiếm (màu vàng). Xem ở Bảng tuần hoàn trang 25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=&gt; Đáp án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28EA-DEF1-4ADD-B11F-C23EF868FC2B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7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3.</a:t>
            </a:r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a) 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Các nguyên tố kim loại là: Ba, Rb, Cu, Fe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Các nguyên tố phi kim là: P, Si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b) Ứng dụng của nguyên tố Nhôm (Al) trong đời sống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Được dùng để chế tạo máy bay, ô tô, tên lửa, tàu vũ trụ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Dùng trong xây dựng nhà cửa và trang trí nội thất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Dụng cụ nhà bếp vì dẫn nhiệt tốt, ít bị gỉ và không độc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Bột nhôm trộn với bột sắt oxit để thực hiện phản ứng nhiệt nhôm dùng hàn đường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28EA-DEF1-4ADD-B11F-C23EF868FC2B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50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3.</a:t>
            </a:r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a) 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Các nguyên tố kim loại là: Ba, Rb, Cu, Fe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Các nguyên tố phi kim là: P, Si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b) Ứng dụng của nguyên tố Nhôm (Al) trong đời sống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Được dùng để chế tạo máy bay, ô tô, tên lửa, tàu vũ trụ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Dùng trong xây dựng nhà cửa và trang trí nội thất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Dụng cụ nhà bếp vì dẫn nhiệt tốt, ít bị gỉ và không độc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Bột nhôm trộn với bột sắt oxit để thực hiện phản ứng nhiệt nhôm dùng hàn đường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28EA-DEF1-4ADD-B11F-C23EF868FC2B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1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r>
              <a:rPr lang="vi-VN" b="1" i="0" dirty="0">
                <a:solidFill>
                  <a:srgbClr val="333333"/>
                </a:solidFill>
                <a:effectLst/>
                <a:latin typeface="OpenSansBold"/>
              </a:rPr>
              <a:t>3.</a:t>
            </a:r>
            <a:endParaRPr lang="vi-VN" b="0" i="0" dirty="0">
              <a:solidFill>
                <a:srgbClr val="333333"/>
              </a:solidFill>
              <a:effectLst/>
              <a:latin typeface="OpenSans"/>
            </a:endParaRP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a) 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Các nguyên tố kim loại là: Ba, Rb, Cu, Fe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Các nguyên tố phi kim là: P, Si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b) Ứng dụng của nguyên tố Nhôm (Al) trong đời sống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Được dùng để chế tạo máy bay, ô tô, tên lửa, tàu vũ trụ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Dùng trong xây dựng nhà cửa và trang trí nội thất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Dụng cụ nhà bếp vì dẫn nhiệt tốt, ít bị gỉ và không độc</a:t>
            </a:r>
          </a:p>
          <a:p>
            <a:pPr algn="l" rtl="0" latinLnBrk="0"/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- Bột nhôm trộn với bột sắt oxit để thực hiện phản ứng nhiệt nhôm dùng hàn đường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128EA-DEF1-4ADD-B11F-C23EF868FC2B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8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5AF27-AFFA-4C56-B2DF-5C6FA7CD6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9910AA-7AF7-4642-B9F8-EADB5FB45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E8A392-254C-4B57-8907-4A4996D7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C387-8846-4C9E-8C3C-9B7AF582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FF815E-500F-44C9-83B6-42981D8A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5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A11B53-3CBA-40F2-90C6-257FF710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45C2C69-C399-442D-AE6B-29742AAEC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9654D8-6784-4FAA-A13E-EDA46725A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D85D19-98C3-4CB4-B31D-21A4253C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73CA018-7C68-4AAB-A188-0C1E06D8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FFD3DB-2EA8-4704-A93B-3730E140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0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9B4F04-3662-44F7-8FB3-DC714DA5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7D908-E385-484D-90EB-EFB3ECD18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64DCC9-D9B3-4FB0-A6A0-D57BD089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251EB-63D6-4A50-BE85-D9922033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E757F0-6FE0-422B-A45E-8C24BF6D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AD3920B-3B47-448C-886D-1C06DB8EE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9F35C36-07D5-4065-B04A-1EEFE0D92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B4F7CB-6902-43A4-B700-11DC9FB7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90444-C260-4798-88CA-0F86B5D7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DD4419-7A8A-4092-A0DA-973C970D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3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09600" y="2867800"/>
            <a:ext cx="1097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64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9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23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7560C3-E16A-49D4-9792-4DD1376F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AB89F2-D8E4-4F72-A617-C0604F22F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E854AA-35EC-4732-8E6F-DE25B2D8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674558-AAA8-4CCC-9981-37A5FC40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AB9922-31E4-4E46-AE64-D80B5EB8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1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7F5706-52E5-4EFB-9B0A-E89C11DC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512414-2EA1-4FCC-9C48-6FB9F65BF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15713F-4904-4AAF-8BBE-6796A979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08A32A-6340-4870-AEC8-7542EB6A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5176C2-5B6D-42D3-AFB4-F6CFDB1F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5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1F5AD-C7D1-4345-85AD-55547333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99FB17-45E9-4535-9729-FFBF9436E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92347C-4527-43CB-9D38-AFB1C100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800B84-6A91-4ACD-A925-F252737B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C6208D-42CE-436C-B600-4935CEB1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A06258-76CF-42B6-80C6-97878847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8BAA8-3DBF-4D48-A3B1-D80717F0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F1F01-E49A-41A0-BEB4-347E27F6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F2E41D-FF6E-40F6-B4A4-C90D1BC7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2F7BD5-CB09-44E1-A126-6D64B48BC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391747-B156-44FF-B912-2A1EA9FAF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263E1CA-15DD-4EF0-8760-C6C64D50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120C972-9C7B-496D-8C76-6199F128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552376-9146-4446-BAE6-5CAFFD3F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8BAA8-3DBF-4D48-A3B1-D80717F0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F1F01-E49A-41A0-BEB4-347E27F6C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6F2E41D-FF6E-40F6-B4A4-C90D1BC7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2F7BD5-CB09-44E1-A126-6D64B48BC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7391747-B156-44FF-B912-2A1EA9FAF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263E1CA-15DD-4EF0-8760-C6C64D50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120C972-9C7B-496D-8C76-6199F128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552376-9146-4446-BAE6-5CAFFD3F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9416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90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65CF23-0A45-4958-BC6B-0FD988CF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E309B4-E01D-4F9E-B25A-6FD2877F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65C6044-FC7F-46A4-B070-074B4EE7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E2464-027E-44D4-A8BF-0DE768F8F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1B12AF-4F56-4286-84D0-261AD5D7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5D1C82F-BB69-4E28-955D-F10F1D54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8E366D-B496-431E-A03A-D2965B0D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F2F03-878F-4C46-BB3E-6E5C9E72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B64B07-622E-4E55-B16C-0D44D3D33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8222CB-B025-4B6E-A620-EDEEC0891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C92DF5-3703-44D7-8637-57B909F9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03A790-69AE-4FF8-BB64-8D67B0B7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16C697-C457-44A3-BA4D-31C17788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FC3637-3419-45C5-9904-B77690AB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1DED18-C055-40B7-9F80-DED1F24AC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624080-CD6C-48B8-9654-3E06AAE33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01EB-C126-4447-BBF8-17F5E305CB8C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4B8EAC-D2E8-41BE-AC98-1BDF43754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64DE4E-AAB5-4CA5-9F36-211F16264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6164-A2A1-4DE0-8569-840D24A53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1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3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655DA27-0C34-4B97-88EE-4BED33265192}"/>
              </a:ext>
            </a:extLst>
          </p:cNvPr>
          <p:cNvGrpSpPr/>
          <p:nvPr/>
        </p:nvGrpSpPr>
        <p:grpSpPr>
          <a:xfrm>
            <a:off x="0" y="0"/>
            <a:ext cx="12192000" cy="6869420"/>
            <a:chOff x="0" y="0"/>
            <a:chExt cx="12192000" cy="68694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DBF0A26-22D0-415E-AE12-4EEDAF10DBD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22000">
                  <a:srgbClr val="192437"/>
                </a:gs>
                <a:gs pos="74000">
                  <a:srgbClr val="070404"/>
                </a:gs>
                <a:gs pos="83000">
                  <a:srgbClr val="070404"/>
                </a:gs>
                <a:gs pos="100000">
                  <a:srgbClr val="07040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0FF7FF-909D-42F5-8BC5-336199288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9023DF-E9EB-4281-A0C3-8131301B6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1479554" y="1490972"/>
              <a:ext cx="6858002" cy="3898893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B98EB429-E6EA-4D4B-A763-A5097BD02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5460" y="1156087"/>
            <a:ext cx="9721080" cy="4545829"/>
          </a:xfrm>
          <a:custGeom>
            <a:avLst/>
            <a:gdLst>
              <a:gd name="connsiteX0" fmla="*/ 547954 w 9721080"/>
              <a:gd name="connsiteY0" fmla="*/ 0 h 4545829"/>
              <a:gd name="connsiteX1" fmla="*/ 9173126 w 9721080"/>
              <a:gd name="connsiteY1" fmla="*/ 0 h 4545829"/>
              <a:gd name="connsiteX2" fmla="*/ 9721080 w 9721080"/>
              <a:gd name="connsiteY2" fmla="*/ 547954 h 4545829"/>
              <a:gd name="connsiteX3" fmla="*/ 9721080 w 9721080"/>
              <a:gd name="connsiteY3" fmla="*/ 3997875 h 4545829"/>
              <a:gd name="connsiteX4" fmla="*/ 9173126 w 9721080"/>
              <a:gd name="connsiteY4" fmla="*/ 4545829 h 4545829"/>
              <a:gd name="connsiteX5" fmla="*/ 547954 w 9721080"/>
              <a:gd name="connsiteY5" fmla="*/ 4545829 h 4545829"/>
              <a:gd name="connsiteX6" fmla="*/ 0 w 9721080"/>
              <a:gd name="connsiteY6" fmla="*/ 3997875 h 4545829"/>
              <a:gd name="connsiteX7" fmla="*/ 0 w 9721080"/>
              <a:gd name="connsiteY7" fmla="*/ 547954 h 4545829"/>
              <a:gd name="connsiteX8" fmla="*/ 547954 w 9721080"/>
              <a:gd name="connsiteY8" fmla="*/ 0 h 454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21080" h="4545829">
                <a:moveTo>
                  <a:pt x="547954" y="0"/>
                </a:moveTo>
                <a:lnTo>
                  <a:pt x="9173126" y="0"/>
                </a:lnTo>
                <a:cubicBezTo>
                  <a:pt x="9475753" y="0"/>
                  <a:pt x="9721080" y="245327"/>
                  <a:pt x="9721080" y="547954"/>
                </a:cubicBezTo>
                <a:lnTo>
                  <a:pt x="9721080" y="3997875"/>
                </a:lnTo>
                <a:cubicBezTo>
                  <a:pt x="9721080" y="4300502"/>
                  <a:pt x="9475753" y="4545829"/>
                  <a:pt x="9173126" y="4545829"/>
                </a:cubicBezTo>
                <a:lnTo>
                  <a:pt x="547954" y="4545829"/>
                </a:lnTo>
                <a:cubicBezTo>
                  <a:pt x="245327" y="4545829"/>
                  <a:pt x="0" y="4300502"/>
                  <a:pt x="0" y="3997875"/>
                </a:cubicBezTo>
                <a:lnTo>
                  <a:pt x="0" y="547954"/>
                </a:lnTo>
                <a:cubicBezTo>
                  <a:pt x="0" y="245327"/>
                  <a:pt x="245327" y="0"/>
                  <a:pt x="547954" y="0"/>
                </a:cubicBezTo>
                <a:close/>
              </a:path>
            </a:pathLst>
          </a:cu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BE8E7C8-3286-4069-AC28-D0AEEAD0BCB9}"/>
              </a:ext>
            </a:extLst>
          </p:cNvPr>
          <p:cNvSpPr/>
          <p:nvPr/>
        </p:nvSpPr>
        <p:spPr>
          <a:xfrm>
            <a:off x="1235460" y="1156086"/>
            <a:ext cx="9721080" cy="4545829"/>
          </a:xfrm>
          <a:prstGeom prst="roundRect">
            <a:avLst>
              <a:gd name="adj" fmla="val 12054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44604F-58A7-42AC-B492-B01E25A5D397}"/>
              </a:ext>
            </a:extLst>
          </p:cNvPr>
          <p:cNvSpPr/>
          <p:nvPr/>
        </p:nvSpPr>
        <p:spPr>
          <a:xfrm>
            <a:off x="1523492" y="1417146"/>
            <a:ext cx="9145017" cy="4023708"/>
          </a:xfrm>
          <a:prstGeom prst="roundRect">
            <a:avLst>
              <a:gd name="adj" fmla="val 5421"/>
            </a:avLst>
          </a:prstGeom>
          <a:noFill/>
          <a:ln w="31750">
            <a:solidFill>
              <a:schemeClr val="bg1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Google Shape;935;p28">
            <a:extLst>
              <a:ext uri="{FF2B5EF4-FFF2-40B4-BE49-F238E27FC236}">
                <a16:creationId xmlns:a16="http://schemas.microsoft.com/office/drawing/2014/main" id="{A6CBF9A0-075F-4310-9EF1-D7F9C9B0E51F}"/>
              </a:ext>
            </a:extLst>
          </p:cNvPr>
          <p:cNvSpPr txBox="1">
            <a:spLocks/>
          </p:cNvSpPr>
          <p:nvPr/>
        </p:nvSpPr>
        <p:spPr>
          <a:xfrm>
            <a:off x="1306418" y="3887505"/>
            <a:ext cx="2897919" cy="93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</a:p>
        </p:txBody>
      </p:sp>
      <p:sp>
        <p:nvSpPr>
          <p:cNvPr id="20" name="Google Shape;936;p28">
            <a:extLst>
              <a:ext uri="{FF2B5EF4-FFF2-40B4-BE49-F238E27FC236}">
                <a16:creationId xmlns:a16="http://schemas.microsoft.com/office/drawing/2014/main" id="{E4318D53-A04F-4CC4-A6F9-606CF4BCAD24}"/>
              </a:ext>
            </a:extLst>
          </p:cNvPr>
          <p:cNvSpPr txBox="1">
            <a:spLocks/>
          </p:cNvSpPr>
          <p:nvPr/>
        </p:nvSpPr>
        <p:spPr>
          <a:xfrm>
            <a:off x="3840834" y="4299855"/>
            <a:ext cx="7115705" cy="93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CỦA CÁC NGUYÊN TỐ KIM LOẠI, PHI KIM VÀ KHÍ HIẾM TRONG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TUẦN HOÀN</a:t>
            </a:r>
          </a:p>
        </p:txBody>
      </p:sp>
    </p:spTree>
    <p:extLst>
      <p:ext uri="{BB962C8B-B14F-4D97-AF65-F5344CB8AC3E}">
        <p14:creationId xmlns:p14="http://schemas.microsoft.com/office/powerpoint/2010/main" val="28727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76A3F02E-BD0A-8DE2-B4FF-CBD584B8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6"/>
          <a:stretch/>
        </p:blipFill>
        <p:spPr bwMode="auto">
          <a:xfrm rot="5400000">
            <a:off x="2756234" y="-2500113"/>
            <a:ext cx="6793224" cy="11923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D62D91-8A83-E164-AE22-D6E9F6775A64}"/>
              </a:ext>
            </a:extLst>
          </p:cNvPr>
          <p:cNvSpPr/>
          <p:nvPr/>
        </p:nvSpPr>
        <p:spPr>
          <a:xfrm>
            <a:off x="11280576" y="476672"/>
            <a:ext cx="576064" cy="439248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图文框 6">
            <a:extLst>
              <a:ext uri="{FF2B5EF4-FFF2-40B4-BE49-F238E27FC236}">
                <a16:creationId xmlns:a16="http://schemas.microsoft.com/office/drawing/2014/main" id="{145C45E0-4BBD-4DDC-9A14-7F8C85000C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1"/>
            </a:avLst>
          </a:prstGeom>
          <a:gradFill>
            <a:gsLst>
              <a:gs pos="0">
                <a:srgbClr val="444D54"/>
              </a:gs>
              <a:gs pos="100000">
                <a:srgbClr val="CA7D32"/>
              </a:gs>
              <a:gs pos="75000">
                <a:srgbClr val="BC6B2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1E904-BFC6-4C7C-98C4-BD76AF562CFE}"/>
              </a:ext>
            </a:extLst>
          </p:cNvPr>
          <p:cNvSpPr txBox="1"/>
          <p:nvPr/>
        </p:nvSpPr>
        <p:spPr>
          <a:xfrm>
            <a:off x="741015" y="1052735"/>
            <a:ext cx="7632848" cy="453681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tuần hoàn các nguyên tố hóa học gồm các nguyên tố: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Kim loại và phi kim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Phi kim và khí hiếm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Kim loại và khí hiếm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Kim loại, phi kim và khí hiếm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chọn đáp án đúng nhất.</a:t>
            </a:r>
            <a:endParaRPr lang="vi-VN" sz="28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05630-667C-4CBB-B0E0-5E336DF4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9953" r="13280" b="6225"/>
          <a:stretch/>
        </p:blipFill>
        <p:spPr>
          <a:xfrm>
            <a:off x="9596285" y="2607007"/>
            <a:ext cx="2592288" cy="24482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ECF37A5-5147-8C63-4426-2E79B1771DA2}"/>
              </a:ext>
            </a:extLst>
          </p:cNvPr>
          <p:cNvSpPr/>
          <p:nvPr/>
        </p:nvSpPr>
        <p:spPr>
          <a:xfrm>
            <a:off x="695400" y="4365104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图文框 6">
            <a:extLst>
              <a:ext uri="{FF2B5EF4-FFF2-40B4-BE49-F238E27FC236}">
                <a16:creationId xmlns:a16="http://schemas.microsoft.com/office/drawing/2014/main" id="{145C45E0-4BBD-4DDC-9A14-7F8C85000CFD}"/>
              </a:ext>
            </a:extLst>
          </p:cNvPr>
          <p:cNvSpPr/>
          <p:nvPr/>
        </p:nvSpPr>
        <p:spPr>
          <a:xfrm>
            <a:off x="-33077" y="24218"/>
            <a:ext cx="12192000" cy="6858000"/>
          </a:xfrm>
          <a:prstGeom prst="frame">
            <a:avLst>
              <a:gd name="adj1" fmla="val 6731"/>
            </a:avLst>
          </a:prstGeom>
          <a:gradFill>
            <a:gsLst>
              <a:gs pos="0">
                <a:srgbClr val="444D54"/>
              </a:gs>
              <a:gs pos="100000">
                <a:srgbClr val="CA7D32"/>
              </a:gs>
              <a:gs pos="75000">
                <a:srgbClr val="BC6B2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5B233-F7A7-4FBD-AA5C-45FF6060871F}"/>
              </a:ext>
            </a:extLst>
          </p:cNvPr>
          <p:cNvSpPr txBox="1"/>
          <p:nvPr/>
        </p:nvSpPr>
        <p:spPr>
          <a:xfrm>
            <a:off x="623392" y="476672"/>
            <a:ext cx="10869636" cy="59093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Cho các nguyên tố sau:</a:t>
            </a:r>
          </a:p>
          <a:p>
            <a:pPr algn="just"/>
            <a:endParaRPr lang="vi-VN" sz="28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a) Sử dụng bảng tuần hoàn, hãy cho biết trong các nguyên tố trên, nguyên tố nào là kim loại, nguyên tố nào là phi 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7063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Kim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Fe, Ba, Rb, Cu</a:t>
            </a:r>
          </a:p>
          <a:p>
            <a:pPr indent="627063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Phi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</a:t>
            </a:r>
          </a:p>
          <a:p>
            <a:pPr indent="627063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Ne</a:t>
            </a:r>
          </a:p>
          <a:p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b) Nêu ứng dụng trong đời sống của một nguyên tố trong số các nguyên tố trên.</a:t>
            </a:r>
            <a:endParaRPr lang="vi-VN" sz="28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0691CF-8451-4259-AF1E-A410DCAA1A77}"/>
              </a:ext>
            </a:extLst>
          </p:cNvPr>
          <p:cNvSpPr/>
          <p:nvPr/>
        </p:nvSpPr>
        <p:spPr>
          <a:xfrm>
            <a:off x="3741851" y="1090916"/>
            <a:ext cx="1224136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143CF509-F810-4AFC-95FA-F59ACC2CCB47}"/>
              </a:ext>
            </a:extLst>
          </p:cNvPr>
          <p:cNvSpPr/>
          <p:nvPr/>
        </p:nvSpPr>
        <p:spPr>
          <a:xfrm>
            <a:off x="5229719" y="1106229"/>
            <a:ext cx="1368152" cy="720080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70A8C6-24AE-423D-A181-D8A5E652C1DF}"/>
              </a:ext>
            </a:extLst>
          </p:cNvPr>
          <p:cNvSpPr/>
          <p:nvPr/>
        </p:nvSpPr>
        <p:spPr>
          <a:xfrm>
            <a:off x="6911734" y="1106229"/>
            <a:ext cx="1224136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1DBE01A-3E83-4477-90C6-3EE972D59ACF}"/>
              </a:ext>
            </a:extLst>
          </p:cNvPr>
          <p:cNvSpPr/>
          <p:nvPr/>
        </p:nvSpPr>
        <p:spPr>
          <a:xfrm>
            <a:off x="8511307" y="1109431"/>
            <a:ext cx="1224136" cy="73539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4F2BADC-F869-45D7-8D37-CB3AD597D683}"/>
              </a:ext>
            </a:extLst>
          </p:cNvPr>
          <p:cNvSpPr/>
          <p:nvPr/>
        </p:nvSpPr>
        <p:spPr>
          <a:xfrm>
            <a:off x="906093" y="1065858"/>
            <a:ext cx="1368152" cy="720080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DCEC80-B210-4508-8A97-F59C075B61D7}"/>
              </a:ext>
            </a:extLst>
          </p:cNvPr>
          <p:cNvSpPr/>
          <p:nvPr/>
        </p:nvSpPr>
        <p:spPr>
          <a:xfrm>
            <a:off x="2413900" y="1065858"/>
            <a:ext cx="1224136" cy="720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70492A1D-760C-4B91-AAF1-FFB0699DE18E}"/>
              </a:ext>
            </a:extLst>
          </p:cNvPr>
          <p:cNvSpPr/>
          <p:nvPr/>
        </p:nvSpPr>
        <p:spPr>
          <a:xfrm>
            <a:off x="10080314" y="1098572"/>
            <a:ext cx="1224136" cy="73539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42426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图文框 6">
            <a:extLst>
              <a:ext uri="{FF2B5EF4-FFF2-40B4-BE49-F238E27FC236}">
                <a16:creationId xmlns:a16="http://schemas.microsoft.com/office/drawing/2014/main" id="{145C45E0-4BBD-4DDC-9A14-7F8C85000CFD}"/>
              </a:ext>
            </a:extLst>
          </p:cNvPr>
          <p:cNvSpPr/>
          <p:nvPr/>
        </p:nvSpPr>
        <p:spPr>
          <a:xfrm>
            <a:off x="-33077" y="24218"/>
            <a:ext cx="12192000" cy="6858000"/>
          </a:xfrm>
          <a:prstGeom prst="frame">
            <a:avLst>
              <a:gd name="adj1" fmla="val 6731"/>
            </a:avLst>
          </a:prstGeom>
          <a:gradFill>
            <a:gsLst>
              <a:gs pos="0">
                <a:srgbClr val="444D54"/>
              </a:gs>
              <a:gs pos="100000">
                <a:srgbClr val="CA7D32"/>
              </a:gs>
              <a:gs pos="75000">
                <a:srgbClr val="BC6B2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5B233-F7A7-4FBD-AA5C-45FF6060871F}"/>
              </a:ext>
            </a:extLst>
          </p:cNvPr>
          <p:cNvSpPr txBox="1"/>
          <p:nvPr/>
        </p:nvSpPr>
        <p:spPr>
          <a:xfrm>
            <a:off x="628105" y="548680"/>
            <a:ext cx="10869636" cy="10772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3CC70-2976-23FF-1E69-3495EF1D00B8}"/>
              </a:ext>
            </a:extLst>
          </p:cNvPr>
          <p:cNvSpPr txBox="1"/>
          <p:nvPr/>
        </p:nvSpPr>
        <p:spPr>
          <a:xfrm>
            <a:off x="727805" y="3453218"/>
            <a:ext cx="2776971" cy="61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E1F2BE9-A6AB-CE51-DD9D-19D3DA9AD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2129352"/>
            <a:ext cx="3308442" cy="30523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28433C-010E-5B8F-A900-34A704602F5B}"/>
              </a:ext>
            </a:extLst>
          </p:cNvPr>
          <p:cNvSpPr txBox="1"/>
          <p:nvPr/>
        </p:nvSpPr>
        <p:spPr>
          <a:xfrm>
            <a:off x="743856" y="4365105"/>
            <a:ext cx="6113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38D050-9F2A-B42C-2D11-F55FDCB47871}"/>
              </a:ext>
            </a:extLst>
          </p:cNvPr>
          <p:cNvSpPr txBox="1"/>
          <p:nvPr/>
        </p:nvSpPr>
        <p:spPr>
          <a:xfrm>
            <a:off x="727805" y="2548994"/>
            <a:ext cx="253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540656-7DF9-AA45-D72B-7712D5A2526A}"/>
              </a:ext>
            </a:extLst>
          </p:cNvPr>
          <p:cNvSpPr txBox="1"/>
          <p:nvPr/>
        </p:nvSpPr>
        <p:spPr>
          <a:xfrm>
            <a:off x="2783632" y="2537668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DCFB7D-2157-4EEC-FC33-399A819AFFFE}"/>
              </a:ext>
            </a:extLst>
          </p:cNvPr>
          <p:cNvSpPr txBox="1"/>
          <p:nvPr/>
        </p:nvSpPr>
        <p:spPr>
          <a:xfrm>
            <a:off x="3071664" y="3443170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electron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CF8325-EEE7-CA78-D2C3-DC143F6BAA71}"/>
              </a:ext>
            </a:extLst>
          </p:cNvPr>
          <p:cNvSpPr txBox="1"/>
          <p:nvPr/>
        </p:nvSpPr>
        <p:spPr>
          <a:xfrm>
            <a:off x="5276453" y="4365104"/>
            <a:ext cx="2520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16e, 16p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图文框 6">
            <a:extLst>
              <a:ext uri="{FF2B5EF4-FFF2-40B4-BE49-F238E27FC236}">
                <a16:creationId xmlns:a16="http://schemas.microsoft.com/office/drawing/2014/main" id="{145C45E0-4BBD-4DDC-9A14-7F8C85000C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1"/>
            </a:avLst>
          </a:prstGeom>
          <a:gradFill>
            <a:gsLst>
              <a:gs pos="0">
                <a:srgbClr val="444D54"/>
              </a:gs>
              <a:gs pos="100000">
                <a:srgbClr val="CA7D32"/>
              </a:gs>
              <a:gs pos="75000">
                <a:srgbClr val="BC6B2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29DB0-8689-4DD7-B4C0-755430782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988840"/>
            <a:ext cx="2635546" cy="2635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6A382D-057C-4F0D-96E7-DB01423D8124}"/>
              </a:ext>
            </a:extLst>
          </p:cNvPr>
          <p:cNvSpPr txBox="1"/>
          <p:nvPr/>
        </p:nvSpPr>
        <p:spPr>
          <a:xfrm>
            <a:off x="1696102" y="1404065"/>
            <a:ext cx="1786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VỀ NHÀ</a:t>
            </a:r>
            <a:endParaRPr lang="vi-VN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509955-7ACE-46E9-9556-268365598799}"/>
              </a:ext>
            </a:extLst>
          </p:cNvPr>
          <p:cNvSpPr txBox="1"/>
          <p:nvPr/>
        </p:nvSpPr>
        <p:spPr>
          <a:xfrm>
            <a:off x="4689583" y="2029340"/>
            <a:ext cx="66929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32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SĐTD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endParaRPr lang="en-US" sz="32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6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76A3F02E-BD0A-8DE2-B4FF-CBD584B8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6"/>
          <a:stretch/>
        </p:blipFill>
        <p:spPr bwMode="auto">
          <a:xfrm rot="5400000">
            <a:off x="2756234" y="-2500113"/>
            <a:ext cx="6793224" cy="11923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18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3CD85D-B96E-4A69-A705-F5AA852CA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9" y="879627"/>
            <a:ext cx="7620407" cy="5098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90E7C0-C9BC-430E-AC45-0F583F81E829}"/>
              </a:ext>
            </a:extLst>
          </p:cNvPr>
          <p:cNvSpPr/>
          <p:nvPr/>
        </p:nvSpPr>
        <p:spPr>
          <a:xfrm>
            <a:off x="8476491" y="0"/>
            <a:ext cx="32385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nguyên tố kim loại thuộc nhóm IA được gọi là nhóm kim loại kiềm</a:t>
            </a:r>
            <a:endParaRPr lang="en-US" sz="4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3E24E-7840-4558-BD4D-263F139A2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268760"/>
            <a:ext cx="7584281" cy="46286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9F9856-9BE4-44B8-ABC6-51FBABE1A409}"/>
              </a:ext>
            </a:extLst>
          </p:cNvPr>
          <p:cNvSpPr/>
          <p:nvPr/>
        </p:nvSpPr>
        <p:spPr>
          <a:xfrm>
            <a:off x="8554878" y="0"/>
            <a:ext cx="32385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nguyên tố kim loại thuộc nhóm IIA được gọi là nhóm kim loại kiềm thổ </a:t>
            </a:r>
            <a:endParaRPr lang="en-US" sz="4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EAC21AA-AB27-463E-9512-FCF2C6E65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37950"/>
              </p:ext>
            </p:extLst>
          </p:nvPr>
        </p:nvGraphicFramePr>
        <p:xfrm>
          <a:off x="2915762" y="461532"/>
          <a:ext cx="8856984" cy="6269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246">
                  <a:extLst>
                    <a:ext uri="{9D8B030D-6E8A-4147-A177-3AD203B41FA5}">
                      <a16:colId xmlns:a16="http://schemas.microsoft.com/office/drawing/2014/main" val="1292758638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367153848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159308382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3061543148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Aluminium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Màng bọc thực phẩm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 trình xây dựng</a:t>
                      </a:r>
                      <a:endParaRPr lang="vi-VN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208583"/>
                  </a:ext>
                </a:extLst>
              </a:tr>
              <a:tr h="432048">
                <a:tc gridSpan="2">
                  <a:txBody>
                    <a:bodyPr/>
                    <a:lstStyle/>
                    <a:p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793361"/>
                  </a:ext>
                </a:extLst>
              </a:tr>
              <a:tr h="1859544"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 1 thành phàn tạo nên xương, giúp xương chắc khỏe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Copper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Lõi dây điện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876801"/>
                  </a:ext>
                </a:extLst>
              </a:tr>
              <a:tr h="432048">
                <a:tc gridSpan="2">
                  <a:txBody>
                    <a:bodyPr/>
                    <a:lstStyle/>
                    <a:p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818388"/>
                  </a:ext>
                </a:extLst>
              </a:tr>
              <a:tr h="1558847"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Sodium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 ăn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 sức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861535"/>
                  </a:ext>
                </a:extLst>
              </a:tr>
              <a:tr h="432048">
                <a:tc gridSpan="2">
                  <a:txBody>
                    <a:bodyPr/>
                    <a:lstStyle/>
                    <a:p>
                      <a:r>
                        <a:rPr lang="vi-VN" dirty="0"/>
                        <a:t>e.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vi-VN" dirty="0"/>
                        <a:t>g.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76490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35A34339-2D3F-4CB1-9075-C31966BC2148}"/>
              </a:ext>
            </a:extLst>
          </p:cNvPr>
          <p:cNvGrpSpPr/>
          <p:nvPr/>
        </p:nvGrpSpPr>
        <p:grpSpPr>
          <a:xfrm>
            <a:off x="5303912" y="476672"/>
            <a:ext cx="6192688" cy="5531276"/>
            <a:chOff x="3719736" y="513825"/>
            <a:chExt cx="6192688" cy="55312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CEB5C1-3268-4539-91EE-53225015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736" y="548680"/>
              <a:ext cx="1878756" cy="10669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9563F3-41C5-4152-B3CD-AF59662B1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232" y="513825"/>
              <a:ext cx="1728192" cy="10478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052FEE-C497-43BA-8DD9-DCD59F019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559" y="2564904"/>
              <a:ext cx="1878756" cy="9044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6720E1-9D56-4595-8388-74A1160A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4765" y="2612620"/>
              <a:ext cx="1571844" cy="11336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B96DB0-21C3-489F-BA08-63F88CA8F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251" y="4987678"/>
              <a:ext cx="1581371" cy="10574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A6E2EC-F470-4C42-B566-C7D06978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0090" y="4797152"/>
              <a:ext cx="1076475" cy="124794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D4387F-C999-4353-BCC4-F19884DFC058}"/>
              </a:ext>
            </a:extLst>
          </p:cNvPr>
          <p:cNvSpPr txBox="1"/>
          <p:nvPr/>
        </p:nvSpPr>
        <p:spPr>
          <a:xfrm>
            <a:off x="623275" y="1524568"/>
            <a:ext cx="201118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 4.6. ứng dụng của 1 số nguyên tố kim loại thông dụng trong đời sống</a:t>
            </a:r>
            <a:endParaRPr lang="vi-VN" sz="28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图文框 6">
            <a:extLst>
              <a:ext uri="{FF2B5EF4-FFF2-40B4-BE49-F238E27FC236}">
                <a16:creationId xmlns:a16="http://schemas.microsoft.com/office/drawing/2014/main" id="{145C45E0-4BBD-4DDC-9A14-7F8C85000C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6731"/>
            </a:avLst>
          </a:prstGeom>
          <a:gradFill>
            <a:gsLst>
              <a:gs pos="0">
                <a:srgbClr val="444D54"/>
              </a:gs>
              <a:gs pos="100000">
                <a:srgbClr val="CA7D32"/>
              </a:gs>
              <a:gs pos="75000">
                <a:srgbClr val="BC6B2A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5B233-F7A7-4FBD-AA5C-45FF6060871F}"/>
              </a:ext>
            </a:extLst>
          </p:cNvPr>
          <p:cNvSpPr txBox="1"/>
          <p:nvPr/>
        </p:nvSpPr>
        <p:spPr>
          <a:xfrm>
            <a:off x="4967173" y="1928857"/>
            <a:ext cx="6674408" cy="13849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Sử dụng bảng tuần hoàn, hãy xác định vị trí (số thứ tự, chu kì, nhóm) của các nguyên tố Al, Ca, Na.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57CD1-ADFF-4E69-930E-761B76DC8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2" y="1377056"/>
            <a:ext cx="4049563" cy="3420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91E904-BFC6-4C7C-98C4-BD76AF562CFE}"/>
              </a:ext>
            </a:extLst>
          </p:cNvPr>
          <p:cNvSpPr txBox="1"/>
          <p:nvPr/>
        </p:nvSpPr>
        <p:spPr>
          <a:xfrm>
            <a:off x="4585595" y="3871791"/>
            <a:ext cx="6633098" cy="13849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Tính chất nào của nhôm, sắt, đồng đã được dùng trong các ứng dụng ở trong Hình 4.6?</a:t>
            </a:r>
          </a:p>
        </p:txBody>
      </p:sp>
    </p:spTree>
    <p:extLst>
      <p:ext uri="{BB962C8B-B14F-4D97-AF65-F5344CB8AC3E}">
        <p14:creationId xmlns:p14="http://schemas.microsoft.com/office/powerpoint/2010/main" val="25477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76A3F02E-BD0A-8DE2-B4FF-CBD584B89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6"/>
          <a:stretch/>
        </p:blipFill>
        <p:spPr bwMode="auto">
          <a:xfrm rot="5400000">
            <a:off x="2756234" y="-2500113"/>
            <a:ext cx="6793224" cy="11923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5556CC-9C6B-A813-DC08-0CE1F82BF4A6}"/>
              </a:ext>
            </a:extLst>
          </p:cNvPr>
          <p:cNvSpPr/>
          <p:nvPr/>
        </p:nvSpPr>
        <p:spPr>
          <a:xfrm>
            <a:off x="623392" y="476672"/>
            <a:ext cx="648072" cy="6480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90EDBF-C075-F9F2-C54D-1ABE6C9E5B65}"/>
              </a:ext>
            </a:extLst>
          </p:cNvPr>
          <p:cNvCxnSpPr>
            <a:cxnSpLocks/>
          </p:cNvCxnSpPr>
          <p:nvPr/>
        </p:nvCxnSpPr>
        <p:spPr>
          <a:xfrm>
            <a:off x="8112224" y="1052736"/>
            <a:ext cx="316835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E11DB4-0504-6EE2-DBED-203A7604732F}"/>
              </a:ext>
            </a:extLst>
          </p:cNvPr>
          <p:cNvCxnSpPr/>
          <p:nvPr/>
        </p:nvCxnSpPr>
        <p:spPr>
          <a:xfrm>
            <a:off x="11280576" y="1052736"/>
            <a:ext cx="0" cy="316835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7A1DA9-DAFD-8FAA-799A-495A231EAC89}"/>
              </a:ext>
            </a:extLst>
          </p:cNvPr>
          <p:cNvCxnSpPr/>
          <p:nvPr/>
        </p:nvCxnSpPr>
        <p:spPr>
          <a:xfrm>
            <a:off x="10632504" y="4221088"/>
            <a:ext cx="64807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DEDFCE-A1C4-D78E-667C-3FD9C8B504AC}"/>
              </a:ext>
            </a:extLst>
          </p:cNvPr>
          <p:cNvCxnSpPr/>
          <p:nvPr/>
        </p:nvCxnSpPr>
        <p:spPr>
          <a:xfrm>
            <a:off x="10632504" y="3645024"/>
            <a:ext cx="0" cy="57606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481686-08EB-F7B0-5602-15ADDEA93114}"/>
              </a:ext>
            </a:extLst>
          </p:cNvPr>
          <p:cNvCxnSpPr/>
          <p:nvPr/>
        </p:nvCxnSpPr>
        <p:spPr>
          <a:xfrm>
            <a:off x="9984432" y="3573016"/>
            <a:ext cx="64807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48DDC6-AD6E-37EE-18C7-37B7858C9142}"/>
              </a:ext>
            </a:extLst>
          </p:cNvPr>
          <p:cNvCxnSpPr>
            <a:cxnSpLocks/>
          </p:cNvCxnSpPr>
          <p:nvPr/>
        </p:nvCxnSpPr>
        <p:spPr>
          <a:xfrm flipV="1">
            <a:off x="9984432" y="2924944"/>
            <a:ext cx="0" cy="648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53AA5D-95A8-2A43-EE20-B4DA8EA1659A}"/>
              </a:ext>
            </a:extLst>
          </p:cNvPr>
          <p:cNvCxnSpPr/>
          <p:nvPr/>
        </p:nvCxnSpPr>
        <p:spPr>
          <a:xfrm flipH="1">
            <a:off x="9264352" y="2924944"/>
            <a:ext cx="72008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4351DF-DE81-E3C9-5197-B599B6B1CF7A}"/>
              </a:ext>
            </a:extLst>
          </p:cNvPr>
          <p:cNvCxnSpPr>
            <a:cxnSpLocks/>
          </p:cNvCxnSpPr>
          <p:nvPr/>
        </p:nvCxnSpPr>
        <p:spPr>
          <a:xfrm flipV="1">
            <a:off x="9336360" y="2420888"/>
            <a:ext cx="0" cy="57606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9B89B9-CA35-697F-5774-DB86C37010E8}"/>
              </a:ext>
            </a:extLst>
          </p:cNvPr>
          <p:cNvCxnSpPr/>
          <p:nvPr/>
        </p:nvCxnSpPr>
        <p:spPr>
          <a:xfrm flipH="1">
            <a:off x="8760296" y="2420888"/>
            <a:ext cx="57606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405347-8270-094D-8FAF-BF25507A66C2}"/>
              </a:ext>
            </a:extLst>
          </p:cNvPr>
          <p:cNvCxnSpPr/>
          <p:nvPr/>
        </p:nvCxnSpPr>
        <p:spPr>
          <a:xfrm flipV="1">
            <a:off x="8760296" y="1772816"/>
            <a:ext cx="0" cy="648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CA0BB7-2457-E3B7-3B69-F05951F358DB}"/>
              </a:ext>
            </a:extLst>
          </p:cNvPr>
          <p:cNvCxnSpPr/>
          <p:nvPr/>
        </p:nvCxnSpPr>
        <p:spPr>
          <a:xfrm flipH="1">
            <a:off x="8112224" y="1772816"/>
            <a:ext cx="64807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C34A16-F321-604A-C934-29541B5E2F0D}"/>
              </a:ext>
            </a:extLst>
          </p:cNvPr>
          <p:cNvCxnSpPr/>
          <p:nvPr/>
        </p:nvCxnSpPr>
        <p:spPr>
          <a:xfrm flipV="1">
            <a:off x="8112224" y="1052736"/>
            <a:ext cx="0" cy="7200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263305-8075-4234-9BEF-BE67FD97E68A}"/>
              </a:ext>
            </a:extLst>
          </p:cNvPr>
          <p:cNvSpPr/>
          <p:nvPr/>
        </p:nvSpPr>
        <p:spPr>
          <a:xfrm>
            <a:off x="0" y="0"/>
            <a:ext cx="2175613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6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 nguyên tố phi kim điển hình</a:t>
            </a:r>
            <a:endParaRPr lang="en-US" sz="4267" dirty="0">
              <a:solidFill>
                <a:srgbClr val="7030A0"/>
              </a:solidFill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E5444F56-B378-44C9-882A-ECA85A26558E}"/>
              </a:ext>
            </a:extLst>
          </p:cNvPr>
          <p:cNvSpPr txBox="1"/>
          <p:nvPr/>
        </p:nvSpPr>
        <p:spPr>
          <a:xfrm>
            <a:off x="5652932" y="260406"/>
            <a:ext cx="172256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3600" b="1" dirty="0">
                <a:ln w="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VIDEO </a:t>
            </a:r>
          </a:p>
        </p:txBody>
      </p:sp>
      <p:pic>
        <p:nvPicPr>
          <p:cNvPr id="2" name="cut-1-Giới-thiệu-các-nguyên-tố-Halogen-flo_clo_brom_iot">
            <a:hlinkClick r:id="" action="ppaction://media"/>
            <a:extLst>
              <a:ext uri="{FF2B5EF4-FFF2-40B4-BE49-F238E27FC236}">
                <a16:creationId xmlns:a16="http://schemas.microsoft.com/office/drawing/2014/main" id="{59724819-2E5E-4F38-B633-BC3E2AD84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6452" y="1328531"/>
            <a:ext cx="8322365" cy="4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EAC21AA-AB27-463E-9512-FCF2C6E65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268678"/>
              </p:ext>
            </p:extLst>
          </p:nvPr>
        </p:nvGraphicFramePr>
        <p:xfrm>
          <a:off x="1509366" y="1507232"/>
          <a:ext cx="8856984" cy="3846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4246">
                  <a:extLst>
                    <a:ext uri="{9D8B030D-6E8A-4147-A177-3AD203B41FA5}">
                      <a16:colId xmlns:a16="http://schemas.microsoft.com/office/drawing/2014/main" val="1292758638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367153848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159308382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3061543148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Oxygen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Chlorine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208583"/>
                  </a:ext>
                </a:extLst>
              </a:tr>
              <a:tr h="1859544"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Sulfur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  <a:p>
                      <a:pPr algn="ctr"/>
                      <a:r>
                        <a:rPr lang="vi-VN" sz="4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Bromine</a:t>
                      </a:r>
                    </a:p>
                    <a:p>
                      <a:pPr algn="ctr"/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876801"/>
                  </a:ext>
                </a:extLst>
              </a:tr>
              <a:tr h="432048">
                <a:tc gridSpan="2">
                  <a:txBody>
                    <a:bodyPr/>
                    <a:lstStyle/>
                    <a:p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Nguyên t</a:t>
                      </a:r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O, S thuộc nhóm VIA </a:t>
                      </a:r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t</a:t>
                      </a:r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thuộc nhóm VI</a:t>
                      </a:r>
                      <a:r>
                        <a:rPr lang="vi-VN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endParaRPr lang="vi-VN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81838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8D4387F-C999-4353-BCC4-F19884DFC058}"/>
              </a:ext>
            </a:extLst>
          </p:cNvPr>
          <p:cNvSpPr txBox="1"/>
          <p:nvPr/>
        </p:nvSpPr>
        <p:spPr>
          <a:xfrm>
            <a:off x="1061853" y="5602069"/>
            <a:ext cx="10441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 4.7. Trạng thái, màu sắc của 1 số phi kim ở điều kiện thường</a:t>
            </a:r>
            <a:endParaRPr lang="vi-VN" sz="2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C51DF-63EB-4AB0-AEEF-43E94F7BB18E}"/>
              </a:ext>
            </a:extLst>
          </p:cNvPr>
          <p:cNvSpPr txBox="1"/>
          <p:nvPr/>
        </p:nvSpPr>
        <p:spPr>
          <a:xfrm>
            <a:off x="357238" y="290608"/>
            <a:ext cx="11161240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Sử dụng bảng tuần hoàn, hãy xác định vị trí (số thứ tự, chu kì, nhóm) của các nguyên tố có tên trong Hình 4.7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A7C8E7-7858-4959-887D-2CA07127BD0D}"/>
              </a:ext>
            </a:extLst>
          </p:cNvPr>
          <p:cNvGrpSpPr/>
          <p:nvPr/>
        </p:nvGrpSpPr>
        <p:grpSpPr>
          <a:xfrm>
            <a:off x="3863752" y="1504696"/>
            <a:ext cx="6260235" cy="2999362"/>
            <a:chOff x="3929253" y="1531451"/>
            <a:chExt cx="6260235" cy="29993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E8B4EC-3249-4C51-8869-A23F7DC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096" y="1531451"/>
              <a:ext cx="1486107" cy="14575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E98717-57FB-40D6-930A-5A61324D8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0" b="94595" l="10000" r="97059">
                          <a14:foregroundMark x1="89412" y1="63784" x2="89412" y2="63784"/>
                          <a14:foregroundMark x1="90588" y1="72973" x2="90588" y2="72973"/>
                          <a14:foregroundMark x1="91176" y1="74054" x2="91176" y2="74054"/>
                          <a14:foregroundMark x1="89412" y1="70270" x2="89412" y2="70270"/>
                          <a14:foregroundMark x1="86471" y1="74054" x2="86471" y2="74054"/>
                          <a14:foregroundMark x1="97647" y1="76216" x2="97647" y2="76216"/>
                          <a14:foregroundMark x1="97647" y1="71351" x2="97647" y2="71351"/>
                          <a14:foregroundMark x1="95294" y1="68649" x2="95294" y2="68649"/>
                          <a14:foregroundMark x1="92353" y1="62162" x2="92353" y2="62162"/>
                          <a14:foregroundMark x1="91176" y1="66486" x2="89412" y2="71351"/>
                          <a14:foregroundMark x1="87059" y1="60000" x2="86471" y2="69730"/>
                          <a14:foregroundMark x1="86471" y1="70270" x2="86471" y2="70270"/>
                          <a14:foregroundMark x1="86471" y1="72432" x2="86471" y2="76216"/>
                          <a14:foregroundMark x1="89412" y1="68649" x2="89412" y2="68649"/>
                          <a14:foregroundMark x1="89412" y1="68649" x2="89412" y2="68649"/>
                          <a14:foregroundMark x1="88235" y1="70270" x2="88235" y2="70270"/>
                          <a14:foregroundMark x1="86471" y1="71351" x2="86471" y2="71351"/>
                          <a14:foregroundMark x1="87059" y1="63784" x2="87059" y2="63784"/>
                          <a14:foregroundMark x1="85294" y1="77838" x2="85294" y2="77838"/>
                          <a14:foregroundMark x1="82353" y1="90270" x2="82353" y2="90270"/>
                          <a14:foregroundMark x1="71765" y1="92973" x2="71765" y2="92973"/>
                          <a14:foregroundMark x1="60588" y1="94054" x2="60588" y2="94054"/>
                          <a14:foregroundMark x1="51765" y1="94054" x2="51765" y2="94054"/>
                          <a14:foregroundMark x1="53529" y1="94595" x2="53529" y2="94595"/>
                          <a14:foregroundMark x1="71176" y1="91892" x2="71176" y2="91892"/>
                          <a14:foregroundMark x1="89412" y1="72973" x2="89412" y2="72973"/>
                          <a14:foregroundMark x1="89412" y1="71351" x2="89412" y2="71351"/>
                          <a14:foregroundMark x1="88235" y1="70270" x2="88235" y2="70270"/>
                          <a14:foregroundMark x1="74118" y1="87027" x2="71176" y2="89189"/>
                          <a14:foregroundMark x1="55882" y1="90811" x2="55882" y2="90811"/>
                          <a14:foregroundMark x1="45294" y1="87027" x2="45294" y2="80000"/>
                          <a14:backgroundMark x1="87059" y1="71351" x2="87059" y2="724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272" y="1531451"/>
              <a:ext cx="1379586" cy="15013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BE78559-CA5C-49B2-854D-023D637F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253" y="3482917"/>
              <a:ext cx="1733792" cy="104789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18509-4F46-4EEB-9B16-754E65B86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8"/>
            <a:stretch/>
          </p:blipFill>
          <p:spPr>
            <a:xfrm>
              <a:off x="8278642" y="3340022"/>
              <a:ext cx="1910846" cy="1190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7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 animBg="1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1ekj2yd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1122</Words>
  <Application>Microsoft Office PowerPoint</Application>
  <PresentationFormat>Widescreen</PresentationFormat>
  <Paragraphs>214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微软雅黑</vt:lpstr>
      <vt:lpstr>Arial</vt:lpstr>
      <vt:lpstr>Calibri</vt:lpstr>
      <vt:lpstr>OpenSans</vt:lpstr>
      <vt:lpstr>OpenSansBold</vt:lpstr>
      <vt:lpstr>Times New Roman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Windows 10</cp:lastModifiedBy>
  <cp:revision>50</cp:revision>
  <dcterms:created xsi:type="dcterms:W3CDTF">2022-03-06T07:23:34Z</dcterms:created>
  <dcterms:modified xsi:type="dcterms:W3CDTF">2024-10-21T23:53:10Z</dcterms:modified>
</cp:coreProperties>
</file>