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91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4" r:id="rId17"/>
    <p:sldId id="275" r:id="rId18"/>
    <p:sldId id="276" r:id="rId19"/>
    <p:sldId id="279" r:id="rId20"/>
  </p:sldIdLst>
  <p:sldSz cx="109728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31" autoAdjust="0"/>
    <p:restoredTop sz="94664"/>
  </p:normalViewPr>
  <p:slideViewPr>
    <p:cSldViewPr>
      <p:cViewPr varScale="1">
        <p:scale>
          <a:sx n="94" d="100"/>
          <a:sy n="94" d="100"/>
        </p:scale>
        <p:origin x="736" y="19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734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2203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1283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8F2C96C-DB8D-4DBA-AE68-3ED6A8D88314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2" r:id="rId3"/>
    <p:sldLayoutId id="2147483661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.gif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2.gif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.gi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410620" cy="68580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642FE37B-1C8B-C852-67D4-323D9F889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5786" y="6016382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750CF9-6506-F4C0-8173-3644C1DA9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2493" y="1504703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BB98FF-9384-28A8-EFDA-908E3E481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981" y="2176544"/>
            <a:ext cx="3886200" cy="35384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658135-47FA-A632-0EFB-202A3C0AD0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304" y="102451"/>
            <a:ext cx="5398730" cy="149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66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Picture 34" descr="D:\GIÁO ÁN 1 2020-2021\HÌNH SOẠN GIÁO ÁN\Học hát\Vào rừng hoa\Vào rừng hoa - Copy (2).jp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522614" y="0"/>
            <a:ext cx="10407656" cy="685800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Content Placeholder 3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2" descr="D:\GIÁO ÁN 1 2020-2021\HÌNH SOẠN GIÁO ÁN\Đọc nhạc\Bậc thang Đô - Rê - Mi - Copy.jpg"/>
          <p:cNvPicPr/>
          <p:nvPr/>
        </p:nvPicPr>
        <p:blipFill>
          <a:blip r:embed="rId2">
            <a:lum contrast="30000"/>
          </a:blip>
          <a:srcRect t="3126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8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4" name="Picture 2" descr="D:\GIÁO ÁN 1 2020-2021\HÌNH SOẠN GIÁO ÁN\Đọc nhạc\Bậc thang Đô - Rê - Mi - Copy.jpg"/>
          <p:cNvPicPr/>
          <p:nvPr/>
        </p:nvPicPr>
        <p:blipFill>
          <a:blip r:embed="rId4">
            <a:lum contrast="30000"/>
          </a:blip>
          <a:srcRect l="4255" t="3126" r="2127"/>
          <a:stretch/>
        </p:blipFill>
        <p:spPr>
          <a:xfrm>
            <a:off x="2133600" y="2301660"/>
            <a:ext cx="6462600" cy="3091860"/>
          </a:xfrm>
          <a:prstGeom prst="rect">
            <a:avLst/>
          </a:prstGeom>
          <a:ln w="0">
            <a:noFill/>
          </a:ln>
        </p:spPr>
      </p:pic>
      <p:sp>
        <p:nvSpPr>
          <p:cNvPr id="275" name="Text Box 9"/>
          <p:cNvSpPr/>
          <p:nvPr/>
        </p:nvSpPr>
        <p:spPr>
          <a:xfrm>
            <a:off x="613290" y="1045260"/>
            <a:ext cx="2690880" cy="608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pc="-1" dirty="0">
                <a:solidFill>
                  <a:srgbClr val="1713CB"/>
                </a:solidFill>
                <a:latin typeface="Times New Roman"/>
              </a:rPr>
              <a:t>ĐỌC NHẠC: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6" name="Text Box 10"/>
          <p:cNvSpPr/>
          <p:nvPr/>
        </p:nvSpPr>
        <p:spPr>
          <a:xfrm>
            <a:off x="2337001" y="1653300"/>
            <a:ext cx="59292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 dirty="0">
                <a:solidFill>
                  <a:srgbClr val="FF0000"/>
                </a:solidFill>
                <a:latin typeface="Times New Roman"/>
              </a:rPr>
              <a:t>BẬC THANG ĐÔ – RÊ - MI</a:t>
            </a:r>
            <a:endParaRPr lang="en-US" sz="35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7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2" name="Picture 2" descr="D:\GIÁO ÁN 1 2020-2021\HÌNH SOẠN GIÁO ÁN\Đọc nhạc\DO RE MI.jpg"/>
          <p:cNvPicPr/>
          <p:nvPr/>
        </p:nvPicPr>
        <p:blipFill>
          <a:blip r:embed="rId4">
            <a:lum contrast="20000"/>
          </a:blip>
          <a:srcRect l="2136" t="6965" r="42272" b="7839"/>
          <a:stretch/>
        </p:blipFill>
        <p:spPr>
          <a:xfrm>
            <a:off x="771480" y="1143000"/>
            <a:ext cx="9429840" cy="4286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88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9" name="Picture 14" descr="D:\GIÁO ÁN 1 2020-2021\HÌNH SOẠN GIÁO ÁN\Đọc nhạc\Bậc thang Đô - Rê - Mi.jpg"/>
          <p:cNvPicPr/>
          <p:nvPr/>
        </p:nvPicPr>
        <p:blipFill>
          <a:blip r:embed="rId6">
            <a:lum contrast="40000"/>
          </a:blip>
          <a:srcRect l="11422" t="15560" r="13928" b="60102"/>
          <a:stretch/>
        </p:blipFill>
        <p:spPr>
          <a:xfrm>
            <a:off x="550080" y="1518733"/>
            <a:ext cx="9872640" cy="3900600"/>
          </a:xfrm>
          <a:prstGeom prst="rect">
            <a:avLst/>
          </a:prstGeom>
          <a:ln w="0"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998055B-26FF-46E4-BCF1-271E0C391415}"/>
              </a:ext>
            </a:extLst>
          </p:cNvPr>
          <p:cNvSpPr/>
          <p:nvPr/>
        </p:nvSpPr>
        <p:spPr>
          <a:xfrm>
            <a:off x="2557440" y="1224863"/>
            <a:ext cx="1676400" cy="42760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ABF69C-6D6B-48F4-A9B7-A8F8117AD52A}"/>
              </a:ext>
            </a:extLst>
          </p:cNvPr>
          <p:cNvSpPr/>
          <p:nvPr/>
        </p:nvSpPr>
        <p:spPr>
          <a:xfrm>
            <a:off x="6699361" y="1240258"/>
            <a:ext cx="1676400" cy="42760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MẪU BÀI SỐ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BẬC THANG ĐÔ RÊ 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Text Box 10"/>
          <p:cNvSpPr/>
          <p:nvPr/>
        </p:nvSpPr>
        <p:spPr>
          <a:xfrm>
            <a:off x="2343240" y="157320"/>
            <a:ext cx="621504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</a:rPr>
              <a:t>ĐỌC CẢ BÀI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5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16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17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8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9" name="Picture 3" descr="D:\GIÁO ÁN 1 2020-2021\HÌNH SOẠN GIÁO ÁN\Đọc nhạc\Picture2 - Copy.jpg"/>
          <p:cNvPicPr/>
          <p:nvPr/>
        </p:nvPicPr>
        <p:blipFill>
          <a:blip r:embed="rId4"/>
          <a:stretch/>
        </p:blipFill>
        <p:spPr>
          <a:xfrm>
            <a:off x="200160" y="785880"/>
            <a:ext cx="10358280" cy="5854680"/>
          </a:xfrm>
          <a:prstGeom prst="rect">
            <a:avLst/>
          </a:prstGeom>
          <a:ln w="0"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1F26A13-7E7E-4C5D-AA5D-681CCC0B43C1}"/>
              </a:ext>
            </a:extLst>
          </p:cNvPr>
          <p:cNvSpPr/>
          <p:nvPr/>
        </p:nvSpPr>
        <p:spPr>
          <a:xfrm>
            <a:off x="8674019" y="335893"/>
            <a:ext cx="1846321" cy="44998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BẬC THANG ĐÔ RÊ 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322" name="Rectangle 1"/>
          <p:cNvSpPr/>
          <p:nvPr/>
        </p:nvSpPr>
        <p:spPr>
          <a:xfrm>
            <a:off x="1249200" y="1500120"/>
            <a:ext cx="848916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ĐỌC NHẠC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THEO KÍ HIỆU BÀN TAY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2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2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2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27" name="Text Box 10"/>
          <p:cNvSpPr/>
          <p:nvPr/>
        </p:nvSpPr>
        <p:spPr>
          <a:xfrm>
            <a:off x="3129120" y="85716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0000"/>
                </a:solidFill>
                <a:latin typeface="Times New Roman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8" name="Picture 2" descr="D:\GIÁO ÁN 1 2020-2021\HÌNH SOẠN GIÁO ÁN\Đọc nhạc\DO RE MI.jpg"/>
          <p:cNvPicPr/>
          <p:nvPr/>
        </p:nvPicPr>
        <p:blipFill>
          <a:blip r:embed="rId4"/>
          <a:stretch/>
        </p:blipFill>
        <p:spPr>
          <a:xfrm>
            <a:off x="2620800" y="3492360"/>
            <a:ext cx="6212160" cy="2159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Text Box 10"/>
          <p:cNvSpPr/>
          <p:nvPr/>
        </p:nvSpPr>
        <p:spPr>
          <a:xfrm>
            <a:off x="2343240" y="157320"/>
            <a:ext cx="621504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</a:rPr>
              <a:t>BẬC THANG ĐÔ-RÊ-MI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3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3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4" name="Picture 3" descr="D:\GIÁO ÁN 1 2020-2021\HÌNH SOẠN GIÁO ÁN\Đọc nhạc\Picture2 - Copy.jpg"/>
          <p:cNvPicPr/>
          <p:nvPr/>
        </p:nvPicPr>
        <p:blipFill>
          <a:blip r:embed="rId4"/>
          <a:stretch/>
        </p:blipFill>
        <p:spPr>
          <a:xfrm>
            <a:off x="200160" y="785880"/>
            <a:ext cx="10358280" cy="5854680"/>
          </a:xfrm>
          <a:prstGeom prst="rect">
            <a:avLst/>
          </a:prstGeom>
          <a:ln w="0"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E108195-70F1-441E-B3D4-AF2AB59736BC}"/>
              </a:ext>
            </a:extLst>
          </p:cNvPr>
          <p:cNvSpPr/>
          <p:nvPr/>
        </p:nvSpPr>
        <p:spPr>
          <a:xfrm>
            <a:off x="8674019" y="335893"/>
            <a:ext cx="1846321" cy="44998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BẬC THANG ĐÔ RÊ 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9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9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0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02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</a:rPr>
              <a:t>TO – NHỎ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03" name="Picture 2" descr="D:\GIÁO ÁN 1 2020-2021\HÌNH SOẠN GIÁO ÁN\Vận dụng sáng tạo\To - nhỏ.jpg"/>
          <p:cNvPicPr/>
          <p:nvPr/>
        </p:nvPicPr>
        <p:blipFill>
          <a:blip r:embed="rId6">
            <a:lum contrast="30000"/>
          </a:blip>
          <a:srcRect l="9914" t="13240" r="10976" b="62251"/>
          <a:stretch/>
        </p:blipFill>
        <p:spPr>
          <a:xfrm>
            <a:off x="414360" y="1143000"/>
            <a:ext cx="10001160" cy="4214880"/>
          </a:xfrm>
          <a:prstGeom prst="rect">
            <a:avLst/>
          </a:prstGeom>
          <a:ln w="0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6F387A-6F6A-476A-8079-91B02CAC70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288997"/>
            <a:ext cx="2688114" cy="29746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3324D3-3D20-48D8-A21E-95CA62B830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651" y="3962400"/>
            <a:ext cx="1109380" cy="1066712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D3DE3B46-6377-8132-B4F3-640449019616}"/>
              </a:ext>
            </a:extLst>
          </p:cNvPr>
          <p:cNvSpPr/>
          <p:nvPr/>
        </p:nvSpPr>
        <p:spPr>
          <a:xfrm>
            <a:off x="2057400" y="4800600"/>
            <a:ext cx="1597060" cy="557280"/>
          </a:xfrm>
          <a:prstGeom prst="wedgeEllipseCallout">
            <a:avLst>
              <a:gd name="adj1" fmla="val 69917"/>
              <a:gd name="adj2" fmla="val -8517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B32ABA2D-9E91-4D76-176C-99749E07F079}"/>
              </a:ext>
            </a:extLst>
          </p:cNvPr>
          <p:cNvSpPr/>
          <p:nvPr/>
        </p:nvSpPr>
        <p:spPr>
          <a:xfrm>
            <a:off x="7971053" y="4706319"/>
            <a:ext cx="1597060" cy="557280"/>
          </a:xfrm>
          <a:prstGeom prst="wedgeEllipseCallout">
            <a:avLst>
              <a:gd name="adj1" fmla="val -81094"/>
              <a:gd name="adj2" fmla="val -91327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ỏ nâ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ấu đ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V.A – Đàn Gà Con (mp3cut.net).mp3"/>
          <p:cNvPicPr/>
          <p:nvPr/>
        </p:nvPicPr>
        <p:blipFill>
          <a:blip r:embed="rId2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0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/>
          <p:cNvPicPr/>
          <p:nvPr/>
        </p:nvPicPr>
        <p:blipFill>
          <a:blip r:embed="rId4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2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4" name="Group 5"/>
          <p:cNvPicPr/>
          <p:nvPr/>
        </p:nvPicPr>
        <p:blipFill>
          <a:blip r:embed="rId5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65" name="AutoShape 17"/>
          <p:cNvGrpSpPr/>
          <p:nvPr/>
        </p:nvGrpSpPr>
        <p:grpSpPr>
          <a:xfrm>
            <a:off x="512640" y="165240"/>
            <a:ext cx="10026720" cy="1096920"/>
            <a:chOff x="512640" y="165240"/>
            <a:chExt cx="10026720" cy="1096920"/>
          </a:xfrm>
        </p:grpSpPr>
        <p:pic>
          <p:nvPicPr>
            <p:cNvPr id="66" name="AutoShape 17"/>
            <p:cNvPicPr/>
            <p:nvPr/>
          </p:nvPicPr>
          <p:blipFill>
            <a:blip r:embed="rId6"/>
            <a:stretch/>
          </p:blipFill>
          <p:spPr>
            <a:xfrm>
              <a:off x="512640" y="165240"/>
              <a:ext cx="10026720" cy="1096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7" name="Freeform 66"/>
            <p:cNvSpPr/>
            <p:nvPr/>
          </p:nvSpPr>
          <p:spPr>
            <a:xfrm>
              <a:off x="733320" y="351000"/>
              <a:ext cx="9552240" cy="655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8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69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5" name="Text Box 26"/>
          <p:cNvSpPr/>
          <p:nvPr/>
        </p:nvSpPr>
        <p:spPr>
          <a:xfrm>
            <a:off x="1057320" y="343080"/>
            <a:ext cx="910908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Câu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hát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sau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nằm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trong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bài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hát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nào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mà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em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đã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học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?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6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7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8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9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0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1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2" name="Freeform 149"/>
                  <p:cNvGrpSpPr/>
                  <p:nvPr/>
                </p:nvGrpSpPr>
                <p:grpSpPr>
                  <a:xfrm>
                    <a:off x="9158760" y="1548360"/>
                    <a:ext cx="178920" cy="98640"/>
                    <a:chOff x="9158760" y="1548360"/>
                    <a:chExt cx="178920" cy="98640"/>
                  </a:xfrm>
                </p:grpSpPr>
                <p:pic>
                  <p:nvPicPr>
                    <p:cNvPr id="8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58760" y="1548360"/>
                      <a:ext cx="17892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4" name="Freeform 83"/>
                    <p:cNvSpPr/>
                    <p:nvPr/>
                  </p:nvSpPr>
                  <p:spPr>
                    <a:xfrm>
                      <a:off x="9173520" y="1565640"/>
                      <a:ext cx="14976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5" name="Freeform 191"/>
                  <p:cNvSpPr/>
                  <p:nvPr/>
                </p:nvSpPr>
                <p:spPr>
                  <a:xfrm>
                    <a:off x="8903160" y="129672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6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7" name="Freeform 149"/>
                  <p:cNvGrpSpPr/>
                  <p:nvPr/>
                </p:nvGrpSpPr>
                <p:grpSpPr>
                  <a:xfrm>
                    <a:off x="8798760" y="1548360"/>
                    <a:ext cx="202320" cy="98640"/>
                    <a:chOff x="8798760" y="1548360"/>
                    <a:chExt cx="202320" cy="98640"/>
                  </a:xfrm>
                </p:grpSpPr>
                <p:pic>
                  <p:nvPicPr>
                    <p:cNvPr id="8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798760" y="1548360"/>
                      <a:ext cx="20232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9" name="Freeform 88"/>
                    <p:cNvSpPr/>
                    <p:nvPr/>
                  </p:nvSpPr>
                  <p:spPr>
                    <a:xfrm>
                      <a:off x="8817840" y="1565640"/>
                      <a:ext cx="16416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0" name="Freeform 191"/>
                  <p:cNvSpPr/>
                  <p:nvPr/>
                </p:nvSpPr>
                <p:spPr>
                  <a:xfrm>
                    <a:off x="8579160" y="1296720"/>
                    <a:ext cx="4586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1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2" name="Freeform 149"/>
                  <p:cNvGrpSpPr/>
                  <p:nvPr/>
                </p:nvGrpSpPr>
                <p:grpSpPr>
                  <a:xfrm>
                    <a:off x="8483400" y="1548360"/>
                    <a:ext cx="178200" cy="98640"/>
                    <a:chOff x="8483400" y="1548360"/>
                    <a:chExt cx="178200" cy="98640"/>
                  </a:xfrm>
                </p:grpSpPr>
                <p:pic>
                  <p:nvPicPr>
                    <p:cNvPr id="9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83400" y="1548360"/>
                      <a:ext cx="17820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8497800" y="1565640"/>
                      <a:ext cx="14904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" name="Freeform 191"/>
                  <p:cNvSpPr/>
                  <p:nvPr/>
                </p:nvSpPr>
                <p:spPr>
                  <a:xfrm>
                    <a:off x="8249400" y="129672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7" name="Freeform 149"/>
                  <p:cNvGrpSpPr/>
                  <p:nvPr/>
                </p:nvGrpSpPr>
                <p:grpSpPr>
                  <a:xfrm>
                    <a:off x="8177040" y="1548360"/>
                    <a:ext cx="200880" cy="98640"/>
                    <a:chOff x="8177040" y="1548360"/>
                    <a:chExt cx="200880" cy="98640"/>
                  </a:xfrm>
                </p:grpSpPr>
                <p:pic>
                  <p:nvPicPr>
                    <p:cNvPr id="9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77040" y="1548360"/>
                      <a:ext cx="20088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8195760" y="1565640"/>
                      <a:ext cx="16308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0" name="Freeform 191"/>
                  <p:cNvSpPr/>
                  <p:nvPr/>
                </p:nvSpPr>
                <p:spPr>
                  <a:xfrm>
                    <a:off x="7922160" y="1296720"/>
                    <a:ext cx="4521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1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2" name="Freeform 149"/>
                  <p:cNvGrpSpPr/>
                  <p:nvPr/>
                </p:nvGrpSpPr>
                <p:grpSpPr>
                  <a:xfrm>
                    <a:off x="7838640" y="1548360"/>
                    <a:ext cx="183960" cy="98640"/>
                    <a:chOff x="7838640" y="1548360"/>
                    <a:chExt cx="183960" cy="98640"/>
                  </a:xfrm>
                </p:grpSpPr>
                <p:pic>
                  <p:nvPicPr>
                    <p:cNvPr id="10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38640" y="1548360"/>
                      <a:ext cx="18396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4" name="Freeform 103"/>
                    <p:cNvSpPr/>
                    <p:nvPr/>
                  </p:nvSpPr>
                  <p:spPr>
                    <a:xfrm>
                      <a:off x="7853400" y="1565640"/>
                      <a:ext cx="15408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5" name="Freeform 191"/>
                  <p:cNvSpPr/>
                  <p:nvPr/>
                </p:nvSpPr>
                <p:spPr>
                  <a:xfrm>
                    <a:off x="7598520" y="129672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6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7" name="Freeform 149"/>
                  <p:cNvGrpSpPr/>
                  <p:nvPr/>
                </p:nvGrpSpPr>
                <p:grpSpPr>
                  <a:xfrm>
                    <a:off x="7505280" y="1544760"/>
                    <a:ext cx="216000" cy="101880"/>
                    <a:chOff x="7505280" y="1544760"/>
                    <a:chExt cx="216000" cy="101880"/>
                  </a:xfrm>
                </p:grpSpPr>
                <p:pic>
                  <p:nvPicPr>
                    <p:cNvPr id="10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05280" y="1544760"/>
                      <a:ext cx="2160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9" name="Freeform 108"/>
                    <p:cNvSpPr/>
                    <p:nvPr/>
                  </p:nvSpPr>
                  <p:spPr>
                    <a:xfrm>
                      <a:off x="7525080" y="1562760"/>
                      <a:ext cx="1753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0" name="Freeform 191"/>
                  <p:cNvSpPr/>
                  <p:nvPr/>
                </p:nvSpPr>
                <p:spPr>
                  <a:xfrm>
                    <a:off x="7265520" y="1293840"/>
                    <a:ext cx="4302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1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2" name="Freeform 149"/>
                  <p:cNvGrpSpPr/>
                  <p:nvPr/>
                </p:nvGrpSpPr>
                <p:grpSpPr>
                  <a:xfrm>
                    <a:off x="7184520" y="1544760"/>
                    <a:ext cx="169920" cy="101880"/>
                    <a:chOff x="7184520" y="1544760"/>
                    <a:chExt cx="169920" cy="101880"/>
                  </a:xfrm>
                </p:grpSpPr>
                <p:pic>
                  <p:nvPicPr>
                    <p:cNvPr id="11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8452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719784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5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6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7" name="Freeform 149"/>
                  <p:cNvGrpSpPr/>
                  <p:nvPr/>
                </p:nvGrpSpPr>
                <p:grpSpPr>
                  <a:xfrm>
                    <a:off x="6840000" y="1544760"/>
                    <a:ext cx="166320" cy="101880"/>
                    <a:chOff x="6840000" y="1544760"/>
                    <a:chExt cx="166320" cy="101880"/>
                  </a:xfrm>
                </p:grpSpPr>
                <p:pic>
                  <p:nvPicPr>
                    <p:cNvPr id="11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4000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9" name="Freeform 118"/>
                    <p:cNvSpPr/>
                    <p:nvPr/>
                  </p:nvSpPr>
                  <p:spPr>
                    <a:xfrm>
                      <a:off x="685512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0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1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2" name="Freeform 149"/>
                  <p:cNvGrpSpPr/>
                  <p:nvPr/>
                </p:nvGrpSpPr>
                <p:grpSpPr>
                  <a:xfrm>
                    <a:off x="6532920" y="1544760"/>
                    <a:ext cx="210600" cy="101880"/>
                    <a:chOff x="6532920" y="1544760"/>
                    <a:chExt cx="210600" cy="101880"/>
                  </a:xfrm>
                </p:grpSpPr>
                <p:pic>
                  <p:nvPicPr>
                    <p:cNvPr id="12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32920" y="1544760"/>
                      <a:ext cx="2106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4" name="Freeform 123"/>
                    <p:cNvSpPr/>
                    <p:nvPr/>
                  </p:nvSpPr>
                  <p:spPr>
                    <a:xfrm>
                      <a:off x="6549120" y="1562760"/>
                      <a:ext cx="176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5" name="Freeform 191"/>
                  <p:cNvSpPr/>
                  <p:nvPr/>
                </p:nvSpPr>
                <p:spPr>
                  <a:xfrm>
                    <a:off x="6287760" y="1293840"/>
                    <a:ext cx="4438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6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7" name="Freeform 149"/>
                  <p:cNvGrpSpPr/>
                  <p:nvPr/>
                </p:nvGrpSpPr>
                <p:grpSpPr>
                  <a:xfrm>
                    <a:off x="6193800" y="1544760"/>
                    <a:ext cx="225720" cy="101880"/>
                    <a:chOff x="6193800" y="1544760"/>
                    <a:chExt cx="225720" cy="101880"/>
                  </a:xfrm>
                </p:grpSpPr>
                <p:pic>
                  <p:nvPicPr>
                    <p:cNvPr id="12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193800" y="1544760"/>
                      <a:ext cx="2257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6213960" y="1562760"/>
                      <a:ext cx="1832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0" name="Freeform 191"/>
                  <p:cNvSpPr/>
                  <p:nvPr/>
                </p:nvSpPr>
                <p:spPr>
                  <a:xfrm>
                    <a:off x="5963760" y="1293840"/>
                    <a:ext cx="4528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1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2" name="Freeform 149"/>
                  <p:cNvGrpSpPr/>
                  <p:nvPr/>
                </p:nvGrpSpPr>
                <p:grpSpPr>
                  <a:xfrm>
                    <a:off x="5871600" y="1544760"/>
                    <a:ext cx="221040" cy="101880"/>
                    <a:chOff x="5871600" y="1544760"/>
                    <a:chExt cx="221040" cy="101880"/>
                  </a:xfrm>
                </p:grpSpPr>
                <p:pic>
                  <p:nvPicPr>
                    <p:cNvPr id="13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71600" y="1544760"/>
                      <a:ext cx="221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4" name="Freeform 133"/>
                    <p:cNvSpPr/>
                    <p:nvPr/>
                  </p:nvSpPr>
                  <p:spPr>
                    <a:xfrm>
                      <a:off x="5888520" y="1562760"/>
                      <a:ext cx="185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5" name="Freeform 191"/>
                  <p:cNvSpPr/>
                  <p:nvPr/>
                </p:nvSpPr>
                <p:spPr>
                  <a:xfrm>
                    <a:off x="5636880" y="1293840"/>
                    <a:ext cx="4323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6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7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8" name="Freeform 149"/>
                  <p:cNvGrpSpPr/>
                  <p:nvPr/>
                </p:nvGrpSpPr>
                <p:grpSpPr>
                  <a:xfrm>
                    <a:off x="5598720" y="1546920"/>
                    <a:ext cx="218160" cy="99360"/>
                    <a:chOff x="5598720" y="1546920"/>
                    <a:chExt cx="218160" cy="99360"/>
                  </a:xfrm>
                </p:grpSpPr>
                <p:pic>
                  <p:nvPicPr>
                    <p:cNvPr id="13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598720" y="1546920"/>
                      <a:ext cx="21816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0" name="Freeform 139"/>
                    <p:cNvSpPr/>
                    <p:nvPr/>
                  </p:nvSpPr>
                  <p:spPr>
                    <a:xfrm>
                      <a:off x="5619240" y="1564200"/>
                      <a:ext cx="17712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1" name="Freeform 191"/>
                  <p:cNvSpPr/>
                  <p:nvPr/>
                </p:nvSpPr>
                <p:spPr>
                  <a:xfrm>
                    <a:off x="5361120" y="1296360"/>
                    <a:ext cx="449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2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3" name="Freeform 149"/>
                  <p:cNvGrpSpPr/>
                  <p:nvPr/>
                </p:nvGrpSpPr>
                <p:grpSpPr>
                  <a:xfrm>
                    <a:off x="5291280" y="1546920"/>
                    <a:ext cx="204480" cy="99360"/>
                    <a:chOff x="5291280" y="1546920"/>
                    <a:chExt cx="204480" cy="99360"/>
                  </a:xfrm>
                </p:grpSpPr>
                <p:pic>
                  <p:nvPicPr>
                    <p:cNvPr id="14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291280" y="1546920"/>
                      <a:ext cx="20448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5" name="Freeform 144"/>
                    <p:cNvSpPr/>
                    <p:nvPr/>
                  </p:nvSpPr>
                  <p:spPr>
                    <a:xfrm>
                      <a:off x="5307840" y="1564200"/>
                      <a:ext cx="17100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6" name="Freeform 191"/>
                  <p:cNvSpPr/>
                  <p:nvPr/>
                </p:nvSpPr>
                <p:spPr>
                  <a:xfrm>
                    <a:off x="5037120" y="1296360"/>
                    <a:ext cx="3888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7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8" name="Freeform 149"/>
                  <p:cNvGrpSpPr/>
                  <p:nvPr/>
                </p:nvGrpSpPr>
                <p:grpSpPr>
                  <a:xfrm>
                    <a:off x="4969800" y="1546920"/>
                    <a:ext cx="185760" cy="99360"/>
                    <a:chOff x="4969800" y="1546920"/>
                    <a:chExt cx="185760" cy="99360"/>
                  </a:xfrm>
                </p:grpSpPr>
                <p:pic>
                  <p:nvPicPr>
                    <p:cNvPr id="14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69800" y="1546920"/>
                      <a:ext cx="18576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0" name="Freeform 149"/>
                    <p:cNvSpPr/>
                    <p:nvPr/>
                  </p:nvSpPr>
                  <p:spPr>
                    <a:xfrm>
                      <a:off x="4987080" y="1564200"/>
                      <a:ext cx="1508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1" name="Freeform 191"/>
                  <p:cNvSpPr/>
                  <p:nvPr/>
                </p:nvSpPr>
                <p:spPr>
                  <a:xfrm>
                    <a:off x="4707360" y="1296360"/>
                    <a:ext cx="4557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2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3" name="Freeform 149"/>
                  <p:cNvGrpSpPr/>
                  <p:nvPr/>
                </p:nvGrpSpPr>
                <p:grpSpPr>
                  <a:xfrm>
                    <a:off x="4639320" y="1546920"/>
                    <a:ext cx="196560" cy="99360"/>
                    <a:chOff x="4639320" y="1546920"/>
                    <a:chExt cx="196560" cy="99360"/>
                  </a:xfrm>
                </p:grpSpPr>
                <p:pic>
                  <p:nvPicPr>
                    <p:cNvPr id="15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39320" y="1546920"/>
                      <a:ext cx="19656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5" name="Freeform 154"/>
                    <p:cNvSpPr/>
                    <p:nvPr/>
                  </p:nvSpPr>
                  <p:spPr>
                    <a:xfrm>
                      <a:off x="4655160" y="1564200"/>
                      <a:ext cx="16452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6" name="Freeform 191"/>
                  <p:cNvSpPr/>
                  <p:nvPr/>
                </p:nvSpPr>
                <p:spPr>
                  <a:xfrm>
                    <a:off x="4380120" y="1296360"/>
                    <a:ext cx="419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7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8" name="Freeform 149"/>
                  <p:cNvGrpSpPr/>
                  <p:nvPr/>
                </p:nvGrpSpPr>
                <p:grpSpPr>
                  <a:xfrm>
                    <a:off x="4307760" y="1546920"/>
                    <a:ext cx="204480" cy="99360"/>
                    <a:chOff x="4307760" y="1546920"/>
                    <a:chExt cx="204480" cy="99360"/>
                  </a:xfrm>
                </p:grpSpPr>
                <p:pic>
                  <p:nvPicPr>
                    <p:cNvPr id="15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07760" y="1546920"/>
                      <a:ext cx="20448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4326480" y="1564200"/>
                      <a:ext cx="16596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1" name="Freeform 191"/>
                  <p:cNvSpPr/>
                  <p:nvPr/>
                </p:nvSpPr>
                <p:spPr>
                  <a:xfrm>
                    <a:off x="4056480" y="1296360"/>
                    <a:ext cx="424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2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3" name="Freeform 149"/>
                  <p:cNvGrpSpPr/>
                  <p:nvPr/>
                </p:nvGrpSpPr>
                <p:grpSpPr>
                  <a:xfrm>
                    <a:off x="3997080" y="1543320"/>
                    <a:ext cx="182160" cy="102960"/>
                    <a:chOff x="3997080" y="1543320"/>
                    <a:chExt cx="182160" cy="102960"/>
                  </a:xfrm>
                </p:grpSpPr>
                <p:pic>
                  <p:nvPicPr>
                    <p:cNvPr id="16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997080" y="1543320"/>
                      <a:ext cx="1821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5" name="Freeform 164"/>
                    <p:cNvSpPr/>
                    <p:nvPr/>
                  </p:nvSpPr>
                  <p:spPr>
                    <a:xfrm>
                      <a:off x="4011480" y="1560960"/>
                      <a:ext cx="1522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6" name="Freeform 191"/>
                  <p:cNvSpPr/>
                  <p:nvPr/>
                </p:nvSpPr>
                <p:spPr>
                  <a:xfrm>
                    <a:off x="3723480" y="1293840"/>
                    <a:ext cx="3758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7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8" name="Freeform 149"/>
                  <p:cNvGrpSpPr/>
                  <p:nvPr/>
                </p:nvGrpSpPr>
                <p:grpSpPr>
                  <a:xfrm>
                    <a:off x="3645000" y="1543320"/>
                    <a:ext cx="207360" cy="102960"/>
                    <a:chOff x="3645000" y="1543320"/>
                    <a:chExt cx="207360" cy="102960"/>
                  </a:xfrm>
                </p:grpSpPr>
                <p:pic>
                  <p:nvPicPr>
                    <p:cNvPr id="16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45000" y="1543320"/>
                      <a:ext cx="2073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0" name="Freeform 169"/>
                    <p:cNvSpPr/>
                    <p:nvPr/>
                  </p:nvSpPr>
                  <p:spPr>
                    <a:xfrm>
                      <a:off x="3663720" y="1560960"/>
                      <a:ext cx="1684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1" name="Freeform 191"/>
                  <p:cNvSpPr/>
                  <p:nvPr/>
                </p:nvSpPr>
                <p:spPr>
                  <a:xfrm>
                    <a:off x="3396600" y="1293840"/>
                    <a:ext cx="403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2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3" name="Freeform 149"/>
                  <p:cNvGrpSpPr/>
                  <p:nvPr/>
                </p:nvGrpSpPr>
                <p:grpSpPr>
                  <a:xfrm>
                    <a:off x="3326400" y="1543320"/>
                    <a:ext cx="201960" cy="102960"/>
                    <a:chOff x="3326400" y="1543320"/>
                    <a:chExt cx="201960" cy="102960"/>
                  </a:xfrm>
                </p:grpSpPr>
                <p:pic>
                  <p:nvPicPr>
                    <p:cNvPr id="17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26400" y="1543320"/>
                      <a:ext cx="2019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5" name="Freeform 174"/>
                    <p:cNvSpPr/>
                    <p:nvPr/>
                  </p:nvSpPr>
                  <p:spPr>
                    <a:xfrm>
                      <a:off x="3342240" y="1560960"/>
                      <a:ext cx="1688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6" name="Freeform 191"/>
                  <p:cNvSpPr/>
                  <p:nvPr/>
                </p:nvSpPr>
                <p:spPr>
                  <a:xfrm>
                    <a:off x="3072600" y="1293840"/>
                    <a:ext cx="4132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7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8" name="Freeform 149"/>
                  <p:cNvGrpSpPr/>
                  <p:nvPr/>
                </p:nvGrpSpPr>
                <p:grpSpPr>
                  <a:xfrm>
                    <a:off x="3012120" y="1543320"/>
                    <a:ext cx="189360" cy="102960"/>
                    <a:chOff x="3012120" y="1543320"/>
                    <a:chExt cx="189360" cy="102960"/>
                  </a:xfrm>
                </p:grpSpPr>
                <p:pic>
                  <p:nvPicPr>
                    <p:cNvPr id="17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12120" y="1543320"/>
                      <a:ext cx="1893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0" name="Freeform 179"/>
                    <p:cNvSpPr/>
                    <p:nvPr/>
                  </p:nvSpPr>
                  <p:spPr>
                    <a:xfrm>
                      <a:off x="3029040" y="1560960"/>
                      <a:ext cx="1537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1" name="Freeform 191"/>
                  <p:cNvSpPr/>
                  <p:nvPr/>
                </p:nvSpPr>
                <p:spPr>
                  <a:xfrm>
                    <a:off x="2745720" y="1293840"/>
                    <a:ext cx="442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2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3" name="Freeform 149"/>
                  <p:cNvGrpSpPr/>
                  <p:nvPr/>
                </p:nvGrpSpPr>
                <p:grpSpPr>
                  <a:xfrm>
                    <a:off x="2694600" y="1543320"/>
                    <a:ext cx="182880" cy="102960"/>
                    <a:chOff x="2694600" y="1543320"/>
                    <a:chExt cx="182880" cy="102960"/>
                  </a:xfrm>
                </p:grpSpPr>
                <p:pic>
                  <p:nvPicPr>
                    <p:cNvPr id="18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694600" y="1543320"/>
                      <a:ext cx="1828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5" name="Freeform 184"/>
                    <p:cNvSpPr/>
                    <p:nvPr/>
                  </p:nvSpPr>
                  <p:spPr>
                    <a:xfrm>
                      <a:off x="2708640" y="1560960"/>
                      <a:ext cx="1530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6" name="Freeform 191"/>
                  <p:cNvSpPr/>
                  <p:nvPr/>
                </p:nvSpPr>
                <p:spPr>
                  <a:xfrm>
                    <a:off x="2421720" y="1293840"/>
                    <a:ext cx="4460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7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8" name="Freeform 149"/>
                  <p:cNvGrpSpPr/>
                  <p:nvPr/>
                </p:nvGrpSpPr>
                <p:grpSpPr>
                  <a:xfrm>
                    <a:off x="2358360" y="1543320"/>
                    <a:ext cx="192240" cy="102960"/>
                    <a:chOff x="2358360" y="1543320"/>
                    <a:chExt cx="192240" cy="102960"/>
                  </a:xfrm>
                </p:grpSpPr>
                <p:pic>
                  <p:nvPicPr>
                    <p:cNvPr id="18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58360" y="1543320"/>
                      <a:ext cx="1922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0" name="Freeform 189"/>
                    <p:cNvSpPr/>
                    <p:nvPr/>
                  </p:nvSpPr>
                  <p:spPr>
                    <a:xfrm>
                      <a:off x="2375280" y="1560960"/>
                      <a:ext cx="1562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1" name="Freeform 191"/>
                  <p:cNvSpPr/>
                  <p:nvPr/>
                </p:nvSpPr>
                <p:spPr>
                  <a:xfrm>
                    <a:off x="2094840" y="1293840"/>
                    <a:ext cx="439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2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4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193760" cy="1157400"/>
          </a:xfrm>
          <a:prstGeom prst="rect">
            <a:avLst/>
          </a:prstGeom>
          <a:ln w="0">
            <a:noFill/>
          </a:ln>
        </p:spPr>
      </p:pic>
      <p:pic>
        <p:nvPicPr>
          <p:cNvPr id="195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0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1" name="Content Placeholder 3"/>
          <p:cNvPicPr/>
          <p:nvPr/>
        </p:nvPicPr>
        <p:blipFill>
          <a:blip r:embed="rId14">
            <a:lum contrast="20000"/>
          </a:blip>
          <a:stretch/>
        </p:blipFill>
        <p:spPr>
          <a:xfrm>
            <a:off x="1811160" y="1730520"/>
            <a:ext cx="7620120" cy="3786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03" name="Content Placeholder 3"/>
          <p:cNvPicPr/>
          <p:nvPr/>
        </p:nvPicPr>
        <p:blipFill>
          <a:blip r:embed="rId3">
            <a:lum contrast="20000"/>
          </a:blip>
          <a:srcRect l="17417" t="53809" r="26462" b="11009"/>
          <a:stretch/>
        </p:blipFill>
        <p:spPr>
          <a:xfrm>
            <a:off x="343080" y="1000080"/>
            <a:ext cx="10262880" cy="464364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8" name="Rectangle 3"/>
          <p:cNvSpPr/>
          <p:nvPr/>
        </p:nvSpPr>
        <p:spPr>
          <a:xfrm>
            <a:off x="3843360" y="2571840"/>
            <a:ext cx="1419120" cy="480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Việt Anh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9" name="Text Box 9"/>
          <p:cNvSpPr/>
          <p:nvPr/>
        </p:nvSpPr>
        <p:spPr>
          <a:xfrm>
            <a:off x="414360" y="1143000"/>
            <a:ext cx="300024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0" name="Text Box 10"/>
          <p:cNvSpPr/>
          <p:nvPr/>
        </p:nvSpPr>
        <p:spPr>
          <a:xfrm>
            <a:off x="1128600" y="1857240"/>
            <a:ext cx="421488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1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1908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8" descr="D:\GIÁO ÁN 1 2020-2021\HÌNH SOẠN GIÁO ÁN\Học hát\Vào rừng hoa\Vào rừng hoa - Copy (2) - Copy.jpg"/>
          <p:cNvPicPr/>
          <p:nvPr/>
        </p:nvPicPr>
        <p:blipFill>
          <a:blip r:embed="rId2">
            <a:lum contrast="20000"/>
          </a:blip>
          <a:srcRect r="5081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1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19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20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21" name="Rectangle 1"/>
          <p:cNvSpPr/>
          <p:nvPr/>
        </p:nvSpPr>
        <p:spPr>
          <a:xfrm>
            <a:off x="1377360" y="2571840"/>
            <a:ext cx="818136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HÁT CÙNG NHẠC ĐỆM </a:t>
            </a:r>
            <a:endParaRPr lang="en-US" sz="55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KẾT HỢP GÕ </a:t>
            </a:r>
            <a:r>
              <a:rPr lang="en-US" sz="5500" b="1" spc="-1" dirty="0">
                <a:solidFill>
                  <a:srgbClr val="0000FF"/>
                </a:solidFill>
                <a:latin typeface="Times New Roman"/>
                <a:ea typeface="Times New Roman"/>
              </a:rPr>
              <a:t>ĐỆM</a:t>
            </a:r>
            <a:endParaRPr lang="en-US" sz="55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26" name="Rectangle 7"/>
          <p:cNvSpPr/>
          <p:nvPr/>
        </p:nvSpPr>
        <p:spPr>
          <a:xfrm>
            <a:off x="3171960" y="1000080"/>
            <a:ext cx="4714920" cy="11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8" descr="D:\GIÁO ÁN 1 2020-2021\HÌNH SOẠN GIÁO ÁN\Học hát\Vào rừng hoa\Picture1.jp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609600" y="12600"/>
            <a:ext cx="9829800" cy="6832800"/>
          </a:xfrm>
          <a:prstGeom prst="rect">
            <a:avLst/>
          </a:prstGeom>
          <a:ln w="0">
            <a:noFill/>
          </a:ln>
        </p:spPr>
      </p:pic>
      <p:pic>
        <p:nvPicPr>
          <p:cNvPr id="22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32" name="Rounded Rectangular Callout 10"/>
          <p:cNvSpPr/>
          <p:nvPr/>
        </p:nvSpPr>
        <p:spPr>
          <a:xfrm>
            <a:off x="200160" y="2000160"/>
            <a:ext cx="1257120" cy="571680"/>
          </a:xfrm>
          <a:prstGeom prst="wedgeRoundRectCallout">
            <a:avLst>
              <a:gd name="adj1" fmla="val 78476"/>
              <a:gd name="adj2" fmla="val 21370"/>
              <a:gd name="adj3" fmla="val 16667"/>
            </a:avLst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Nhịp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234" name="Rectangle 1"/>
          <p:cNvSpPr/>
          <p:nvPr/>
        </p:nvSpPr>
        <p:spPr>
          <a:xfrm>
            <a:off x="1037386" y="2714760"/>
            <a:ext cx="8739273" cy="159292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VẬN ĐỘNG</a:t>
            </a:r>
            <a:r>
              <a:rPr lang="en-US" sz="1400" dirty="0"/>
              <a:t> </a:t>
            </a:r>
            <a:r>
              <a:rPr lang="en-US" sz="48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THEO NHỊP ĐIỆU</a:t>
            </a:r>
            <a:endParaRPr lang="en-US" sz="48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5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6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39" name="Rectangle 7"/>
          <p:cNvSpPr/>
          <p:nvPr/>
        </p:nvSpPr>
        <p:spPr>
          <a:xfrm>
            <a:off x="3171960" y="1000080"/>
            <a:ext cx="4714920" cy="11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icture 8" descr="D:\GIÁO ÁN 1 2020-2021\HÌNH SOẠN GIÁO ÁN\Học hát\Vào rừng hoa\Picture1.jp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304800" y="12600"/>
            <a:ext cx="7110720" cy="683280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4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12" descr="Girl singing with microphone. — Stock Vector © yavi #88327996"/>
          <p:cNvPicPr/>
          <p:nvPr/>
        </p:nvPicPr>
        <p:blipFill>
          <a:blip r:embed="rId4">
            <a:lum contrast="20000"/>
          </a:blip>
          <a:srcRect l="29698" r="28096"/>
          <a:stretch/>
        </p:blipFill>
        <p:spPr>
          <a:xfrm>
            <a:off x="7343640" y="285840"/>
            <a:ext cx="3357720" cy="6343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47" name="Picture 1"/>
          <p:cNvPicPr/>
          <p:nvPr/>
        </p:nvPicPr>
        <p:blipFill>
          <a:blip r:embed="rId3"/>
          <a:stretch/>
        </p:blipFill>
        <p:spPr>
          <a:xfrm>
            <a:off x="4343400" y="4714920"/>
            <a:ext cx="2008080" cy="1452600"/>
          </a:xfrm>
          <a:prstGeom prst="rect">
            <a:avLst/>
          </a:prstGeom>
          <a:ln w="0">
            <a:noFill/>
          </a:ln>
        </p:spPr>
      </p:pic>
      <p:sp>
        <p:nvSpPr>
          <p:cNvPr id="248" name="Rectangle 1"/>
          <p:cNvSpPr/>
          <p:nvPr/>
        </p:nvSpPr>
        <p:spPr>
          <a:xfrm>
            <a:off x="1630389" y="2500200"/>
            <a:ext cx="7577032" cy="196225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HÁT</a:t>
            </a:r>
            <a:r>
              <a:rPr lang="en-US" sz="6000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60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KẾT HỢP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BODY PERCUSSION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9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53" name="Rectangle 7"/>
          <p:cNvSpPr/>
          <p:nvPr/>
        </p:nvSpPr>
        <p:spPr>
          <a:xfrm>
            <a:off x="3171960" y="1000080"/>
            <a:ext cx="4714920" cy="11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10233313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7000</TotalTime>
  <Words>103</Words>
  <Application>Microsoft Macintosh PowerPoint</Application>
  <PresentationFormat>Custom</PresentationFormat>
  <Paragraphs>31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Microsoft Office User</cp:lastModifiedBy>
  <cp:revision>572</cp:revision>
  <dcterms:created xsi:type="dcterms:W3CDTF">2010-04-30T20:19:48Z</dcterms:created>
  <dcterms:modified xsi:type="dcterms:W3CDTF">2024-09-19T17:00:56Z</dcterms:modified>
  <dc:language>en-US</dc:language>
</cp:coreProperties>
</file>