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328" r:id="rId2"/>
    <p:sldId id="257" r:id="rId3"/>
    <p:sldId id="259" r:id="rId4"/>
    <p:sldId id="293" r:id="rId5"/>
    <p:sldId id="294" r:id="rId6"/>
    <p:sldId id="300" r:id="rId7"/>
    <p:sldId id="320" r:id="rId8"/>
    <p:sldId id="321" r:id="rId9"/>
    <p:sldId id="322" r:id="rId10"/>
    <p:sldId id="284" r:id="rId11"/>
    <p:sldId id="302" r:id="rId12"/>
    <p:sldId id="323" r:id="rId13"/>
    <p:sldId id="276" r:id="rId14"/>
    <p:sldId id="295" r:id="rId15"/>
    <p:sldId id="306" r:id="rId16"/>
    <p:sldId id="324" r:id="rId17"/>
    <p:sldId id="325" r:id="rId18"/>
    <p:sldId id="296" r:id="rId19"/>
    <p:sldId id="326" r:id="rId20"/>
    <p:sldId id="327" r:id="rId21"/>
    <p:sldId id="329" r:id="rId22"/>
  </p:sldIdLst>
  <p:sldSz cx="12192000" cy="6858000"/>
  <p:notesSz cx="6858000" cy="9144000"/>
  <p:embeddedFontLst>
    <p:embeddedFont>
      <p:font typeface="#9Slide01 Noi dung ngan" panose="020B0604020202020204" charset="0"/>
      <p:regular r:id="rId24"/>
    </p:embeddedFont>
    <p:embeddedFont>
      <p:font typeface=".VnArial" panose="020B0604020202020204"/>
      <p:regular r:id="rId25"/>
      <p:bold r:id="rId26"/>
      <p:italic r:id="rId27"/>
      <p:boldItalic r:id="rId28"/>
    </p:embeddedFont>
    <p:embeddedFont>
      <p:font typeface="Arial-Rounded" panose="020B0500000000000000"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HL Hoctro" panose="02000000000000000000"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60D"/>
    <a:srgbClr val="F2701F"/>
    <a:srgbClr val="E31353"/>
    <a:srgbClr val="FBB07D"/>
    <a:srgbClr val="F26F23"/>
    <a:srgbClr val="00A650"/>
    <a:srgbClr val="BCD85F"/>
    <a:srgbClr val="06C5F5"/>
    <a:srgbClr val="F15A88"/>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5" d="100"/>
          <a:sy n="65" d="100"/>
        </p:scale>
        <p:origin x="9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Trong tranh, em nhìn thấy khung cảnh công viên vào buổi sáng, với những hàng cây xanh tươi, mọi người đang tập thể dục và chạy bộ quanh vườn hoa nở rộ</a:t>
            </a:r>
          </a:p>
          <a:p>
            <a:pPr algn="just"/>
            <a:r>
              <a:rPr lang="vi-VN" b="0" i="0" dirty="0">
                <a:effectLst/>
                <a:latin typeface="Arial" panose="020B0604020202020204" pitchFamily="34" charset="0"/>
              </a:rPr>
              <a:t>b. Cảnh vật và con người trong tranh rất bình yên, thoải mái, ai cũng vui vẻ, vui tươi, tràn ngập sức sống.</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4</a:t>
            </a:fld>
            <a:endParaRPr lang="en-US"/>
          </a:p>
        </p:txBody>
      </p:sp>
    </p:spTree>
    <p:extLst>
      <p:ext uri="{BB962C8B-B14F-4D97-AF65-F5344CB8AC3E}">
        <p14:creationId xmlns:p14="http://schemas.microsoft.com/office/powerpoint/2010/main" val="3962282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077AB-ABBD-4A79-A83F-C12B16C795E9}"/>
              </a:ext>
            </a:extLst>
          </p:cNvPr>
          <p:cNvPicPr>
            <a:picLocks noChangeAspect="1"/>
          </p:cNvPicPr>
          <p:nvPr userDrawn="1"/>
        </p:nvPicPr>
        <p:blipFill>
          <a:blip r:embed="rId3"/>
          <a:stretch>
            <a:fillRect/>
          </a:stretch>
        </p:blipFill>
        <p:spPr>
          <a:xfrm>
            <a:off x="2282395" y="2714743"/>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6A4561F4-1C2E-47E7-9734-4AD0501C033D}"/>
              </a:ext>
            </a:extLst>
          </p:cNvPr>
          <p:cNvPicPr>
            <a:picLocks noChangeAspect="1"/>
          </p:cNvPicPr>
          <p:nvPr userDrawn="1"/>
        </p:nvPicPr>
        <p:blipFill>
          <a:blip r:embed="rId4"/>
          <a:stretch>
            <a:fillRect/>
          </a:stretch>
        </p:blipFill>
        <p:spPr>
          <a:xfrm>
            <a:off x="1169589" y="582846"/>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6096ECD-0507-445D-99A4-AC01BF4F1E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36.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D43589D1-D7DE-28C0-285F-BB94AE9AFF40}"/>
              </a:ext>
            </a:extLst>
          </p:cNvPr>
          <p:cNvSpPr/>
          <p:nvPr/>
        </p:nvSpPr>
        <p:spPr>
          <a:xfrm>
            <a:off x="976543" y="304982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0DB4D72B-3F7B-D969-F26D-B69BEA304A22}"/>
              </a:ext>
            </a:extLst>
          </p:cNvPr>
          <p:cNvSpPr/>
          <p:nvPr/>
        </p:nvSpPr>
        <p:spPr>
          <a:xfrm>
            <a:off x="655831" y="10365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ĐOÀN KHUÊ</a:t>
            </a:r>
            <a:endPar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727786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547497" y="2628406"/>
            <a:ext cx="2610349" cy="92333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mơ</a:t>
            </a:r>
            <a:endParaRPr lang="zh-CN" alt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353221"/>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908853"/>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63026"/>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01</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714364" y="2311788"/>
            <a:ext cx="4237704" cy="1569660"/>
          </a:xfrm>
          <a:prstGeom prst="rect">
            <a:avLst/>
          </a:prstGeom>
          <a:noFill/>
        </p:spPr>
        <p:txBody>
          <a:bodyPr wrap="square" rtlCol="0">
            <a:spAutoFit/>
          </a:bodyPr>
          <a:lstStyle/>
          <a:p>
            <a:pPr algn="ctr"/>
            <a:r>
              <a:rPr lang="en-US" sz="4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sớm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mờ</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mờ</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C2FB24A6-5CBC-4E74-88D8-924613AE79B4}"/>
              </a:ext>
            </a:extLst>
          </p:cNvPr>
          <p:cNvPicPr>
            <a:picLocks noChangeAspect="1"/>
          </p:cNvPicPr>
          <p:nvPr/>
        </p:nvPicPr>
        <p:blipFill>
          <a:blip r:embed="rId2"/>
          <a:stretch>
            <a:fillRect/>
          </a:stretch>
        </p:blipFill>
        <p:spPr>
          <a:xfrm>
            <a:off x="8018427" y="3936199"/>
            <a:ext cx="3629577" cy="2572755"/>
          </a:xfrm>
          <a:prstGeom prst="rect">
            <a:avLst/>
          </a:prstGeom>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250"/>
                                        <p:tgtEl>
                                          <p:spTgt spid="33"/>
                                        </p:tgtEl>
                                      </p:cBhvr>
                                    </p:animEffect>
                                    <p:anim calcmode="lin" valueType="num">
                                      <p:cBhvr>
                                        <p:cTn id="13" dur="1250" fill="hold"/>
                                        <p:tgtEl>
                                          <p:spTgt spid="33"/>
                                        </p:tgtEl>
                                        <p:attrNameLst>
                                          <p:attrName>ppt_x</p:attrName>
                                        </p:attrNameLst>
                                      </p:cBhvr>
                                      <p:tavLst>
                                        <p:tav tm="0">
                                          <p:val>
                                            <p:strVal val="#ppt_x"/>
                                          </p:val>
                                        </p:tav>
                                        <p:tav tm="100000">
                                          <p:val>
                                            <p:strVal val="#ppt_x"/>
                                          </p:val>
                                        </p:tav>
                                      </p:tavLst>
                                    </p:anim>
                                    <p:anim calcmode="lin" valueType="num">
                                      <p:cBhvr>
                                        <p:cTn id="14"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6" presetClass="entr" presetSubtype="32"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out)">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719622" y="2927742"/>
            <a:ext cx="2265306" cy="83099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lục</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tục</a:t>
            </a:r>
            <a:endParaRPr lang="zh-CN" alt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93552"/>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589195"/>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217199"/>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987509"/>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541682"/>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02</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743709" y="1992547"/>
            <a:ext cx="4237704" cy="2246769"/>
          </a:xfrm>
          <a:prstGeom prst="rect">
            <a:avLst/>
          </a:prstGeom>
          <a:noFill/>
        </p:spPr>
        <p:txBody>
          <a:bodyPr wrap="square" rtlCol="0">
            <a:spAutoFit/>
          </a:bodyPr>
          <a:lstStyle/>
          <a:p>
            <a:pPr algn="ctr"/>
            <a:r>
              <a:rPr lang="en-US" sz="35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tự</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nhiên</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trật</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tự</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sắp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500" dirty="0">
                <a:latin typeface="Arial-Rounded" panose="020B0500000000000000" pitchFamily="34" charset="0"/>
                <a:ea typeface="Arial-Rounded" panose="020B0500000000000000" pitchFamily="34" charset="0"/>
                <a:cs typeface="Arial-Rounded" panose="020B0500000000000000" pitchFamily="34" charset="0"/>
              </a:rPr>
              <a:t>.</a:t>
            </a:r>
            <a:endParaRPr lang="en-US" sz="35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building, cage&#10;&#10;Description automatically generated">
            <a:extLst>
              <a:ext uri="{FF2B5EF4-FFF2-40B4-BE49-F238E27FC236}">
                <a16:creationId xmlns:a16="http://schemas.microsoft.com/office/drawing/2014/main" id="{A0369751-53D4-4910-9DFD-D0B5630FE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722" y="4116461"/>
            <a:ext cx="2762929" cy="2823718"/>
          </a:xfrm>
          <a:prstGeom prst="rect">
            <a:avLst/>
          </a:prstGeom>
        </p:spPr>
      </p:pic>
    </p:spTree>
    <p:extLst>
      <p:ext uri="{BB962C8B-B14F-4D97-AF65-F5344CB8AC3E}">
        <p14:creationId xmlns:p14="http://schemas.microsoft.com/office/powerpoint/2010/main" val="21208762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250"/>
                                        <p:tgtEl>
                                          <p:spTgt spid="33"/>
                                        </p:tgtEl>
                                      </p:cBhvr>
                                    </p:animEffect>
                                    <p:anim calcmode="lin" valueType="num">
                                      <p:cBhvr>
                                        <p:cTn id="13" dur="1250" fill="hold"/>
                                        <p:tgtEl>
                                          <p:spTgt spid="33"/>
                                        </p:tgtEl>
                                        <p:attrNameLst>
                                          <p:attrName>ppt_x</p:attrName>
                                        </p:attrNameLst>
                                      </p:cBhvr>
                                      <p:tavLst>
                                        <p:tav tm="0">
                                          <p:val>
                                            <p:strVal val="#ppt_x"/>
                                          </p:val>
                                        </p:tav>
                                        <p:tav tm="100000">
                                          <p:val>
                                            <p:strVal val="#ppt_x"/>
                                          </p:val>
                                        </p:tav>
                                      </p:tavLst>
                                    </p:anim>
                                    <p:anim calcmode="lin" valueType="num">
                                      <p:cBhvr>
                                        <p:cTn id="14"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6" presetClass="entr" presetSubtype="32"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out)">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27DB1C4-BB9B-4C1C-B8B1-E039E4398CD6}"/>
              </a:ext>
            </a:extLst>
          </p:cNvPr>
          <p:cNvPicPr>
            <a:picLocks noChangeAspect="1"/>
          </p:cNvPicPr>
          <p:nvPr/>
        </p:nvPicPr>
        <p:blipFill rotWithShape="1">
          <a:blip r:embed="rId4"/>
          <a:srcRect l="20762" t="12636" r="18835" b="29239"/>
          <a:stretch/>
        </p:blipFill>
        <p:spPr>
          <a:xfrm>
            <a:off x="364258" y="1379506"/>
            <a:ext cx="504497" cy="549267"/>
          </a:xfrm>
          <a:prstGeom prst="rect">
            <a:avLst/>
          </a:prstGeom>
        </p:spPr>
      </p:pic>
      <p:pic>
        <p:nvPicPr>
          <p:cNvPr id="11" name="Picture 10">
            <a:extLst>
              <a:ext uri="{FF2B5EF4-FFF2-40B4-BE49-F238E27FC236}">
                <a16:creationId xmlns:a16="http://schemas.microsoft.com/office/drawing/2014/main" id="{97174BB3-852A-44BE-8841-C854D9D34BB0}"/>
              </a:ext>
            </a:extLst>
          </p:cNvPr>
          <p:cNvPicPr>
            <a:picLocks noChangeAspect="1"/>
          </p:cNvPicPr>
          <p:nvPr/>
        </p:nvPicPr>
        <p:blipFill rotWithShape="1">
          <a:blip r:embed="rId5"/>
          <a:srcRect l="19799" t="15984" r="19799" b="25890"/>
          <a:stretch/>
        </p:blipFill>
        <p:spPr>
          <a:xfrm>
            <a:off x="357006" y="2595658"/>
            <a:ext cx="504497" cy="549268"/>
          </a:xfrm>
          <a:prstGeom prst="rect">
            <a:avLst/>
          </a:prstGeom>
        </p:spPr>
      </p:pic>
    </p:spTree>
    <p:extLst>
      <p:ext uri="{BB962C8B-B14F-4D97-AF65-F5344CB8AC3E}">
        <p14:creationId xmlns:p14="http://schemas.microsoft.com/office/powerpoint/2010/main" val="98333029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908225"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2" name="24">
            <a:extLst>
              <a:ext uri="{FF2B5EF4-FFF2-40B4-BE49-F238E27FC236}">
                <a16:creationId xmlns:a16="http://schemas.microsoft.com/office/drawing/2014/main" id="{5537C03D-8A0E-4C5F-98F6-27FD29F406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3" name="32">
            <a:extLst>
              <a:ext uri="{FF2B5EF4-FFF2-40B4-BE49-F238E27FC236}">
                <a16:creationId xmlns:a16="http://schemas.microsoft.com/office/drawing/2014/main" id="{47048633-AAD9-4400-B8F9-3CFABC8A0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16" name="35">
            <a:extLst>
              <a:ext uri="{FF2B5EF4-FFF2-40B4-BE49-F238E27FC236}">
                <a16:creationId xmlns:a16="http://schemas.microsoft.com/office/drawing/2014/main" id="{368C8004-A719-4F9D-B945-716D47E034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17" name="37">
            <a:extLst>
              <a:ext uri="{FF2B5EF4-FFF2-40B4-BE49-F238E27FC236}">
                <a16:creationId xmlns:a16="http://schemas.microsoft.com/office/drawing/2014/main" id="{D8660CF5-967D-4CE3-864D-1B3475C9B1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AA3BFAA9-5501-4B5D-B45B-C7202CC78B48}"/>
              </a:ext>
            </a:extLst>
          </p:cNvPr>
          <p:cNvPicPr>
            <a:picLocks noChangeAspect="1"/>
          </p:cNvPicPr>
          <p:nvPr/>
        </p:nvPicPr>
        <p:blipFill>
          <a:blip r:embed="rId11"/>
          <a:stretch>
            <a:fillRect/>
          </a:stretch>
        </p:blipFill>
        <p:spPr>
          <a:xfrm>
            <a:off x="1420969" y="3094093"/>
            <a:ext cx="7105459" cy="2005758"/>
          </a:xfrm>
          <a:prstGeom prst="rect">
            <a:avLst/>
          </a:prstGeom>
        </p:spPr>
      </p:pic>
    </p:spTree>
    <p:extLst>
      <p:ext uri="{BB962C8B-B14F-4D97-AF65-F5344CB8AC3E}">
        <p14:creationId xmlns:p14="http://schemas.microsoft.com/office/powerpoint/2010/main" val="13773734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305062"/>
            <a:ext cx="11327259" cy="923330"/>
          </a:xfrm>
          <a:prstGeom prst="rect">
            <a:avLst/>
          </a:prstGeom>
        </p:spPr>
        <p:txBody>
          <a:bodyPr wrap="square">
            <a:spAutoFit/>
          </a:bodyPr>
          <a:lstStyle/>
          <a:p>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Buổi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sáng</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đánh</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mọi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417130"/>
            <a:ext cx="10529963" cy="830997"/>
          </a:xfrm>
          <a:prstGeom prst="rect">
            <a:avLst/>
          </a:prstGeom>
        </p:spPr>
        <p:txBody>
          <a:bodyPr wrap="square">
            <a:spAutoFit/>
          </a:bodyPr>
          <a:lstStyle/>
          <a:p>
            <a:r>
              <a:rPr lang="vi-VN" sz="4800" dirty="0">
                <a:latin typeface="Arial-Rounded" panose="020B0500000000000000" pitchFamily="34" charset="0"/>
                <a:ea typeface="Arial-Rounded" panose="020B0500000000000000" pitchFamily="34" charset="0"/>
                <a:cs typeface="Arial-Rounded" panose="020B0500000000000000" pitchFamily="34" charset="0"/>
              </a:rPr>
              <a:t>Buổi sáng</a:t>
            </a:r>
            <a:r>
              <a:rPr lang="en-US" sz="4800" dirty="0">
                <a:latin typeface="Arial-Rounded" panose="020B0500000000000000" pitchFamily="34" charset="0"/>
                <a:ea typeface="Arial-Rounded" panose="020B0500000000000000" pitchFamily="34" charset="0"/>
                <a:cs typeface="Arial-Rounded" panose="020B0500000000000000" pitchFamily="34" charset="0"/>
              </a:rPr>
              <a:t>,</a:t>
            </a:r>
            <a:r>
              <a:rPr lang="vi-VN" sz="4800" dirty="0">
                <a:latin typeface="Arial-Rounded" panose="020B0500000000000000" pitchFamily="34" charset="0"/>
                <a:ea typeface="Arial-Rounded" panose="020B0500000000000000" pitchFamily="34" charset="0"/>
                <a:cs typeface="Arial-Rounded" panose="020B0500000000000000" pitchFamily="34" charset="0"/>
              </a:rPr>
              <a:t> tia nắng đánh thức mọi vật.</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56306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descr="A picture containing sunset, nature&#10;&#10;Description automatically generated">
            <a:extLst>
              <a:ext uri="{FF2B5EF4-FFF2-40B4-BE49-F238E27FC236}">
                <a16:creationId xmlns:a16="http://schemas.microsoft.com/office/drawing/2014/main" id="{6DCC6733-C95F-4D46-80A3-F41117914DDC}"/>
              </a:ext>
            </a:extLst>
          </p:cNvPr>
          <p:cNvPicPr>
            <a:picLocks noChangeAspect="1"/>
          </p:cNvPicPr>
          <p:nvPr/>
        </p:nvPicPr>
        <p:blipFill rotWithShape="1">
          <a:blip r:embed="rId2">
            <a:extLst>
              <a:ext uri="{28A0092B-C50C-407E-A947-70E740481C1C}">
                <a14:useLocalDpi xmlns:a14="http://schemas.microsoft.com/office/drawing/2010/main" val="0"/>
              </a:ext>
            </a:extLst>
          </a:blip>
          <a:srcRect l="2802" t="972" r="17994" b="1331"/>
          <a:stretch/>
        </p:blipFill>
        <p:spPr>
          <a:xfrm>
            <a:off x="3635778" y="3764546"/>
            <a:ext cx="4682313" cy="2707309"/>
          </a:xfrm>
          <a:prstGeom prst="ellipse">
            <a:avLst/>
          </a:prstGeom>
          <a:ln>
            <a:noFill/>
          </a:ln>
          <a:effectLst>
            <a:softEdge rad="112500"/>
          </a:effectLst>
        </p:spPr>
      </p:pic>
    </p:spTree>
    <p:extLst>
      <p:ext uri="{BB962C8B-B14F-4D97-AF65-F5344CB8AC3E}">
        <p14:creationId xmlns:p14="http://schemas.microsoft.com/office/powerpoint/2010/main" val="22755221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EF04B9-2761-4F4C-97E8-0DE82B35560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969881"/>
            <a:ext cx="12192000" cy="4553771"/>
          </a:xfrm>
          <a:prstGeom prst="rect">
            <a:avLst/>
          </a:prstGeom>
        </p:spPr>
      </p:pic>
      <p:sp>
        <p:nvSpPr>
          <p:cNvPr id="13" name="1">
            <a:extLst>
              <a:ext uri="{FF2B5EF4-FFF2-40B4-BE49-F238E27FC236}">
                <a16:creationId xmlns:a16="http://schemas.microsoft.com/office/drawing/2014/main" id="{CA809C88-E3F8-4730-8B06-66B56E4446D8}"/>
              </a:ext>
            </a:extLst>
          </p:cNvPr>
          <p:cNvSpPr/>
          <p:nvPr/>
        </p:nvSpPr>
        <p:spPr>
          <a:xfrm>
            <a:off x="0" y="8570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67408"/>
            <a:ext cx="11327259" cy="830997"/>
          </a:xfrm>
          <a:prstGeom prst="rect">
            <a:avLst/>
          </a:prstGeom>
        </p:spPr>
        <p:txBody>
          <a:bodyPr wrap="square">
            <a:spAutoFit/>
          </a:bodyPr>
          <a:lstStyle/>
          <a:p>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b. Sau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giấc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112329"/>
            <a:ext cx="10529963" cy="3785652"/>
          </a:xfrm>
          <a:prstGeom prst="rect">
            <a:avLst/>
          </a:prstGeom>
        </p:spPr>
        <p:txBody>
          <a:bodyPr wrap="square">
            <a:spAutoFit/>
          </a:bodyPr>
          <a:lstStyle/>
          <a:p>
            <a:r>
              <a:rPr lang="vi-VN" sz="4800" dirty="0">
                <a:latin typeface="Arial-Rounded" panose="020B0500000000000000" pitchFamily="34" charset="0"/>
                <a:ea typeface="Arial-Rounded" panose="020B0500000000000000" pitchFamily="34" charset="0"/>
                <a:cs typeface="Arial-Rounded" panose="020B0500000000000000" pitchFamily="34" charset="0"/>
              </a:rPr>
              <a:t>Sau khi thức giấc:</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Chim bay ra khỏi tổ, cất tiếng hót</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Ong bay ra khỏi tổ, đi kiếm mật</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Đàn gà lục tục ra khỏi chuồng</a:t>
            </a:r>
            <a:r>
              <a:rPr lang="en-US" sz="4800" dirty="0">
                <a:latin typeface="Arial-Rounded" panose="020B0500000000000000" pitchFamily="34" charset="0"/>
                <a:ea typeface="Arial-Rounded" panose="020B0500000000000000" pitchFamily="34" charset="0"/>
                <a:cs typeface="Arial-Rounded" panose="020B0500000000000000" pitchFamily="34" charset="0"/>
              </a:rPr>
              <a:t>,</a:t>
            </a:r>
            <a:r>
              <a:rPr lang="vi-VN" sz="4800" dirty="0">
                <a:latin typeface="Arial-Rounded" panose="020B0500000000000000" pitchFamily="34" charset="0"/>
                <a:ea typeface="Arial-Rounded" panose="020B0500000000000000" pitchFamily="34" charset="0"/>
                <a:cs typeface="Arial-Rounded" panose="020B0500000000000000" pitchFamily="34" charset="0"/>
              </a:rPr>
              <a:t> đi kiếm mồi.</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5826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1528159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18248"/>
            <a:ext cx="11327259" cy="830997"/>
          </a:xfrm>
          <a:prstGeom prst="rect">
            <a:avLst/>
          </a:prstGeom>
        </p:spPr>
        <p:txBody>
          <a:bodyPr wrap="square">
            <a:spAutoFit/>
          </a:bodyPr>
          <a:lstStyle/>
          <a:p>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Bé</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sau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dậy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112329"/>
            <a:ext cx="10806757" cy="830997"/>
          </a:xfrm>
          <a:prstGeom prst="rect">
            <a:avLst/>
          </a:prstGeom>
        </p:spPr>
        <p:txBody>
          <a:bodyPr wrap="square">
            <a:spAutoFit/>
          </a:bodyPr>
          <a:lstStyle/>
          <a:p>
            <a:r>
              <a:rPr lang="en-US" sz="4800" dirty="0">
                <a:latin typeface="Arial-Rounded" panose="020B0500000000000000" pitchFamily="34" charset="0"/>
                <a:ea typeface="Arial-Rounded" panose="020B0500000000000000" pitchFamily="34" charset="0"/>
                <a:cs typeface="Arial-Rounded" panose="020B0500000000000000" pitchFamily="34" charset="0"/>
              </a:rPr>
              <a:t>Sau k</a:t>
            </a:r>
            <a:r>
              <a:rPr lang="vi-VN" sz="4800" dirty="0">
                <a:latin typeface="Arial-Rounded" panose="020B0500000000000000" pitchFamily="34" charset="0"/>
                <a:ea typeface="Arial-Rounded" panose="020B0500000000000000" pitchFamily="34" charset="0"/>
                <a:cs typeface="Arial-Rounded" panose="020B0500000000000000" pitchFamily="34" charset="0"/>
              </a:rPr>
              <a:t>hi thức dậy, bé chuẩn bị đến trường.</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5826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E9A69F50-94F7-4FE9-B75C-0669C6B01B17}"/>
              </a:ext>
            </a:extLst>
          </p:cNvPr>
          <p:cNvPicPr>
            <a:picLocks noChangeAspect="1"/>
          </p:cNvPicPr>
          <p:nvPr/>
        </p:nvPicPr>
        <p:blipFill>
          <a:blip r:embed="rId2"/>
          <a:stretch>
            <a:fillRect/>
          </a:stretch>
        </p:blipFill>
        <p:spPr>
          <a:xfrm>
            <a:off x="3066320" y="2943326"/>
            <a:ext cx="5642685" cy="3582657"/>
          </a:xfrm>
          <a:prstGeom prst="rect">
            <a:avLst/>
          </a:prstGeom>
          <a:ln>
            <a:noFill/>
          </a:ln>
          <a:effectLst>
            <a:softEdge rad="112500"/>
          </a:effectLst>
        </p:spPr>
      </p:pic>
    </p:spTree>
    <p:extLst>
      <p:ext uri="{BB962C8B-B14F-4D97-AF65-F5344CB8AC3E}">
        <p14:creationId xmlns:p14="http://schemas.microsoft.com/office/powerpoint/2010/main" val="4351688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8" name="24">
            <a:extLst>
              <a:ext uri="{FF2B5EF4-FFF2-40B4-BE49-F238E27FC236}">
                <a16:creationId xmlns:a16="http://schemas.microsoft.com/office/drawing/2014/main" id="{86E4F14C-AD10-4D76-B106-8D1E58ED0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9" name="32">
            <a:extLst>
              <a:ext uri="{FF2B5EF4-FFF2-40B4-BE49-F238E27FC236}">
                <a16:creationId xmlns:a16="http://schemas.microsoft.com/office/drawing/2014/main" id="{C69F9E42-4A95-4420-8F94-6F8D476CB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20" name="35">
            <a:extLst>
              <a:ext uri="{FF2B5EF4-FFF2-40B4-BE49-F238E27FC236}">
                <a16:creationId xmlns:a16="http://schemas.microsoft.com/office/drawing/2014/main" id="{4D155433-6EE3-405C-BB01-FAC8FDDCB8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21" name="37">
            <a:extLst>
              <a:ext uri="{FF2B5EF4-FFF2-40B4-BE49-F238E27FC236}">
                <a16:creationId xmlns:a16="http://schemas.microsoft.com/office/drawing/2014/main" id="{350C16B5-8F8A-4632-8A3C-38A83E2A5B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FEF4ED05-951F-4B12-AAFF-FFC64ED53BD2}"/>
              </a:ext>
            </a:extLst>
          </p:cNvPr>
          <p:cNvPicPr>
            <a:picLocks noChangeAspect="1"/>
          </p:cNvPicPr>
          <p:nvPr/>
        </p:nvPicPr>
        <p:blipFill>
          <a:blip r:embed="rId11"/>
          <a:stretch>
            <a:fillRect/>
          </a:stretch>
        </p:blipFill>
        <p:spPr>
          <a:xfrm>
            <a:off x="2802969" y="3165818"/>
            <a:ext cx="3692534" cy="2181048"/>
          </a:xfrm>
          <a:prstGeom prst="rect">
            <a:avLst/>
          </a:prstGeom>
        </p:spPr>
      </p:pic>
    </p:spTree>
    <p:extLst>
      <p:ext uri="{BB962C8B-B14F-4D97-AF65-F5344CB8AC3E}">
        <p14:creationId xmlns:p14="http://schemas.microsoft.com/office/powerpoint/2010/main" val="187915274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6" name="Picture 5" descr="A picture containing sunset, nature&#10;&#10;Description automatically generated">
            <a:extLst>
              <a:ext uri="{FF2B5EF4-FFF2-40B4-BE49-F238E27FC236}">
                <a16:creationId xmlns:a16="http://schemas.microsoft.com/office/drawing/2014/main" id="{A562EDB4-74C8-4313-9A1D-136752312B32}"/>
              </a:ext>
            </a:extLst>
          </p:cNvPr>
          <p:cNvPicPr>
            <a:picLocks noChangeAspect="1"/>
          </p:cNvPicPr>
          <p:nvPr/>
        </p:nvPicPr>
        <p:blipFill rotWithShape="1">
          <a:blip r:embed="rId2">
            <a:extLst>
              <a:ext uri="{28A0092B-C50C-407E-A947-70E740481C1C}">
                <a14:useLocalDpi xmlns:a14="http://schemas.microsoft.com/office/drawing/2010/main" val="0"/>
              </a:ext>
            </a:extLst>
          </a:blip>
          <a:srcRect l="2802" t="972" r="17994" b="1331"/>
          <a:stretch/>
        </p:blipFill>
        <p:spPr>
          <a:xfrm>
            <a:off x="3507957" y="2029538"/>
            <a:ext cx="4996945" cy="2889229"/>
          </a:xfrm>
          <a:prstGeom prst="ellipse">
            <a:avLst/>
          </a:prstGeom>
          <a:ln>
            <a:noFill/>
          </a:ln>
          <a:effectLst>
            <a:softEdge rad="112500"/>
          </a:effectLst>
        </p:spPr>
      </p:pic>
      <p:sp>
        <p:nvSpPr>
          <p:cNvPr id="7" name="8">
            <a:extLst>
              <a:ext uri="{FF2B5EF4-FFF2-40B4-BE49-F238E27FC236}">
                <a16:creationId xmlns:a16="http://schemas.microsoft.com/office/drawing/2014/main" id="{96B7AF79-76DE-4B1B-B7FC-406D11922458}"/>
              </a:ext>
            </a:extLst>
          </p:cNvPr>
          <p:cNvSpPr/>
          <p:nvPr/>
        </p:nvSpPr>
        <p:spPr>
          <a:xfrm>
            <a:off x="1101295" y="5139499"/>
            <a:ext cx="11365924" cy="830997"/>
          </a:xfrm>
          <a:prstGeom prst="rect">
            <a:avLst/>
          </a:prstGeom>
        </p:spPr>
        <p:txBody>
          <a:bodyPr wrap="square">
            <a:spAutoFit/>
          </a:bodyPr>
          <a:lstStyle/>
          <a:p>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Buổi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sáng</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đánh</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mọi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1101295" y="5139499"/>
            <a:ext cx="9989410" cy="1015663"/>
            <a:chOff x="763481" y="6066960"/>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066960"/>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769441"/>
            </a:xfrm>
            <a:prstGeom prst="rect">
              <a:avLst/>
            </a:prstGeom>
          </p:spPr>
          <p:txBody>
            <a:bodyPr wrap="square">
              <a:spAutoFit/>
            </a:bodyPr>
            <a:lstStyle/>
            <a:p>
              <a:pPr algn="ctr"/>
              <a:r>
                <a:rPr lang="vi-VN" sz="4400" dirty="0">
                  <a:latin typeface="Arial-Rounded" panose="020B0500000000000000" pitchFamily="34" charset="0"/>
                  <a:ea typeface="Arial-Rounded" panose="020B0500000000000000" pitchFamily="34" charset="0"/>
                  <a:cs typeface="Arial-Rounded" panose="020B0500000000000000" pitchFamily="34" charset="0"/>
                </a:rPr>
                <a:t>Buổi sáng</a:t>
              </a:r>
              <a:r>
                <a:rPr lang="en-US" sz="4400" dirty="0">
                  <a:latin typeface="Arial-Rounded" panose="020B0500000000000000" pitchFamily="34" charset="0"/>
                  <a:ea typeface="Arial-Rounded" panose="020B0500000000000000" pitchFamily="34" charset="0"/>
                  <a:cs typeface="Arial-Rounded" panose="020B0500000000000000" pitchFamily="34" charset="0"/>
                </a:rPr>
                <a:t>,</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tia nắng đánh thức mọi vật.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4165873" y="5257052"/>
            <a:ext cx="6452965"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9435073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219F7A-9363-4F25-9CE2-ED5E5452F6E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18836" y="1615360"/>
            <a:ext cx="5642685" cy="3582657"/>
          </a:xfrm>
          <a:prstGeom prst="rect">
            <a:avLst/>
          </a:prstGeom>
          <a:ln>
            <a:noFill/>
          </a:ln>
          <a:effectLst>
            <a:softEdge rad="112500"/>
          </a:effectLst>
        </p:spPr>
      </p:pic>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987986" y="5387787"/>
            <a:ext cx="7885687" cy="830997"/>
          </a:xfrm>
          <a:prstGeom prst="rect">
            <a:avLst/>
          </a:prstGeom>
        </p:spPr>
        <p:txBody>
          <a:bodyPr wrap="square">
            <a:spAutoFit/>
          </a:bodyPr>
          <a:lstStyle/>
          <a:p>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Bé</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sau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dậy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707665" y="5295453"/>
            <a:ext cx="10776669" cy="1015663"/>
            <a:chOff x="763481" y="6066960"/>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066960"/>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783456" y="6190070"/>
              <a:ext cx="10900740" cy="769441"/>
            </a:xfrm>
            <a:prstGeom prst="rect">
              <a:avLst/>
            </a:prstGeom>
          </p:spPr>
          <p:txBody>
            <a:bodyPr wrap="square">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Sau k</a:t>
              </a:r>
              <a:r>
                <a:rPr lang="vi-VN" sz="4400" dirty="0">
                  <a:latin typeface="Arial-Rounded" panose="020B0500000000000000" pitchFamily="34" charset="0"/>
                  <a:ea typeface="Arial-Rounded" panose="020B0500000000000000" pitchFamily="34" charset="0"/>
                  <a:cs typeface="Arial-Rounded" panose="020B0500000000000000" pitchFamily="34" charset="0"/>
                </a:rPr>
                <a:t>hi thức dậy, bé </a:t>
              </a:r>
              <a:r>
                <a:rPr lang="vi-VN"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chuẩn bị đến trường.</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5882880" y="5418563"/>
            <a:ext cx="5163810"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288831868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5184" y="1042300"/>
            <a:ext cx="1346635" cy="657659"/>
          </a:xfrm>
          <a:prstGeom prst="rect">
            <a:avLst/>
          </a:prstGeom>
        </p:spPr>
      </p:pic>
      <p:pic>
        <p:nvPicPr>
          <p:cNvPr id="5" name="Picture 4"/>
          <p:cNvPicPr>
            <a:picLocks noChangeAspect="1"/>
          </p:cNvPicPr>
          <p:nvPr/>
        </p:nvPicPr>
        <p:blipFill>
          <a:blip r:embed="rId11"/>
          <a:stretch>
            <a:fillRect/>
          </a:stretch>
        </p:blipFill>
        <p:spPr>
          <a:xfrm>
            <a:off x="2373837" y="2168865"/>
            <a:ext cx="7632854" cy="3023878"/>
          </a:xfrm>
          <a:prstGeom prst="rect">
            <a:avLst/>
          </a:prstGeom>
        </p:spPr>
      </p:pic>
    </p:spTree>
    <p:extLst>
      <p:ext uri="{BB962C8B-B14F-4D97-AF65-F5344CB8AC3E}">
        <p14:creationId xmlns:p14="http://schemas.microsoft.com/office/powerpoint/2010/main" val="10284536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3979197" y="1738332"/>
            <a:ext cx="1678664"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77452">
            <a:off x="322404" y="2147722"/>
            <a:ext cx="1547922" cy="2036192"/>
          </a:xfrm>
          <a:prstGeom prst="rect">
            <a:avLst/>
          </a:prstGeom>
        </p:spPr>
      </p:pic>
      <p:pic>
        <p:nvPicPr>
          <p:cNvPr id="11" name="35">
            <a:extLst>
              <a:ext uri="{FF2B5EF4-FFF2-40B4-BE49-F238E27FC236}">
                <a16:creationId xmlns:a16="http://schemas.microsoft.com/office/drawing/2014/main" id="{009616BE-8FA6-4248-9F94-F011CF3AB8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9923" y="5191877"/>
            <a:ext cx="961106" cy="798841"/>
          </a:xfrm>
          <a:prstGeom prst="rect">
            <a:avLst/>
          </a:prstGeom>
        </p:spPr>
      </p:pic>
      <p:pic>
        <p:nvPicPr>
          <p:cNvPr id="14" name="37">
            <a:extLst>
              <a:ext uri="{FF2B5EF4-FFF2-40B4-BE49-F238E27FC236}">
                <a16:creationId xmlns:a16="http://schemas.microsoft.com/office/drawing/2014/main" id="{186E9519-FC0C-4966-BF6E-F0B2EED347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775611-A1F4-4DA7-824D-31187CC11962}"/>
              </a:ext>
            </a:extLst>
          </p:cNvPr>
          <p:cNvPicPr>
            <a:picLocks noChangeAspect="1"/>
          </p:cNvPicPr>
          <p:nvPr/>
        </p:nvPicPr>
        <p:blipFill>
          <a:blip r:embed="rId3"/>
          <a:stretch>
            <a:fillRect/>
          </a:stretch>
        </p:blipFill>
        <p:spPr>
          <a:xfrm>
            <a:off x="348106" y="1116084"/>
            <a:ext cx="11495788" cy="5347798"/>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10673340" cy="707886"/>
          </a:xfrm>
          <a:prstGeom prst="rect">
            <a:avLst/>
          </a:prstGeom>
        </p:spPr>
        <p:txBody>
          <a:bodyPr wrap="square">
            <a:spAutoFit/>
          </a:bodyPr>
          <a:lstStyle/>
          <a:p>
            <a:pPr algn="just"/>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Quan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tranh</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664516" y="5926728"/>
            <a:ext cx="7911121"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a. Em thấy những gì trong tranh?</a:t>
            </a:r>
          </a:p>
        </p:txBody>
      </p:sp>
      <p:sp>
        <p:nvSpPr>
          <p:cNvPr id="11" name="TextBox 10">
            <a:extLst>
              <a:ext uri="{FF2B5EF4-FFF2-40B4-BE49-F238E27FC236}">
                <a16:creationId xmlns:a16="http://schemas.microsoft.com/office/drawing/2014/main" id="{02C5F3C0-D480-4139-ADB4-86FC3F1CD499}"/>
              </a:ext>
            </a:extLst>
          </p:cNvPr>
          <p:cNvSpPr txBox="1"/>
          <p:nvPr/>
        </p:nvSpPr>
        <p:spPr>
          <a:xfrm>
            <a:off x="771334" y="6001087"/>
            <a:ext cx="11356285"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b. Cảnh vật và con người trong tranh như thế nào?</a:t>
            </a: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FC3400EF-5171-4DD2-9C68-88C27AD47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7A38913A-054F-46B2-A185-5446A27F04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F8E69307-BD7F-4A21-9CC7-9291830C678E}"/>
              </a:ext>
            </a:extLst>
          </p:cNvPr>
          <p:cNvPicPr>
            <a:picLocks noChangeAspect="1"/>
          </p:cNvPicPr>
          <p:nvPr/>
        </p:nvPicPr>
        <p:blipFill>
          <a:blip r:embed="rId11"/>
          <a:stretch>
            <a:fillRect/>
          </a:stretch>
        </p:blipFill>
        <p:spPr>
          <a:xfrm>
            <a:off x="2698347" y="3058531"/>
            <a:ext cx="3901778" cy="2444708"/>
          </a:xfrm>
          <a:prstGeom prst="rect">
            <a:avLst/>
          </a:prstGeom>
        </p:spPr>
      </p:pic>
    </p:spTree>
    <p:extLst>
      <p:ext uri="{BB962C8B-B14F-4D97-AF65-F5344CB8AC3E}">
        <p14:creationId xmlns:p14="http://schemas.microsoft.com/office/powerpoint/2010/main" val="340708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tinh mơ, mặt trời nhô lên đỏ rực. Những tia nắng tỏa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chiếu vào tổ chim. Chim bay ra khỏi tổ, cất tiếng hót. Nắng chiếu vào tổ ong. Ong bay ra khỏi tổ, đi kiếm mật. Nắng chiếu vào chuồng gà. Đàn gà lục tục ra khỏi chuồng, đi kiếm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7401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6632434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5AB15-1C6F-4BFC-B59D-022C3FDA8EB3}"/>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2585323"/>
          </a:xfrm>
          <a:prstGeom prst="rect">
            <a:avLst/>
          </a:prstGeom>
          <a:noFill/>
        </p:spPr>
        <p:txBody>
          <a:bodyPr wrap="square">
            <a:spAutoFit/>
          </a:bodyPr>
          <a:lstStyle/>
          <a:p>
            <a:pPr indent="461963" algn="just"/>
            <a:r>
              <a:rPr lang="vi-VN" sz="5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Buổi sáng tinh mơ, mặt trời nhô lên đỏ rực. Những tia nắng tỏa khắp nơi, đánh thức mọi vật.</a:t>
            </a: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6646062"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8ED2E7-5DD4-422D-85D4-C46B75D64650}"/>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6" name="90">
            <a:extLst>
              <a:ext uri="{FF2B5EF4-FFF2-40B4-BE49-F238E27FC236}">
                <a16:creationId xmlns:a16="http://schemas.microsoft.com/office/drawing/2014/main" id="{5729E807-7CA9-4964-95AE-DC437F91C493}"/>
              </a:ext>
            </a:extLst>
          </p:cNvPr>
          <p:cNvGrpSpPr/>
          <p:nvPr/>
        </p:nvGrpSpPr>
        <p:grpSpPr>
          <a:xfrm>
            <a:off x="9642733" y="5389591"/>
            <a:ext cx="1933948" cy="1212966"/>
            <a:chOff x="594424" y="1153191"/>
            <a:chExt cx="2605976" cy="1634460"/>
          </a:xfrm>
        </p:grpSpPr>
        <p:sp>
          <p:nvSpPr>
            <p:cNvPr id="7" name="81">
              <a:extLst>
                <a:ext uri="{FF2B5EF4-FFF2-40B4-BE49-F238E27FC236}">
                  <a16:creationId xmlns:a16="http://schemas.microsoft.com/office/drawing/2014/main" id="{C1512D0B-7AE9-407A-B4C7-69CAFBD87FBD}"/>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8" name="82">
              <a:extLst>
                <a:ext uri="{FF2B5EF4-FFF2-40B4-BE49-F238E27FC236}">
                  <a16:creationId xmlns:a16="http://schemas.microsoft.com/office/drawing/2014/main" id="{D2F96305-535F-4D63-887E-B97DA564D798}"/>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9" name="Picture 8">
            <a:extLst>
              <a:ext uri="{FF2B5EF4-FFF2-40B4-BE49-F238E27FC236}">
                <a16:creationId xmlns:a16="http://schemas.microsoft.com/office/drawing/2014/main" id="{CAFA42B0-35C2-48A0-9CEF-8D006BFE6B89}"/>
              </a:ext>
            </a:extLst>
          </p:cNvPr>
          <p:cNvPicPr>
            <a:picLocks noChangeAspect="1"/>
          </p:cNvPicPr>
          <p:nvPr/>
        </p:nvPicPr>
        <p:blipFill>
          <a:blip r:embed="rId4"/>
          <a:stretch>
            <a:fillRect/>
          </a:stretch>
        </p:blipFill>
        <p:spPr>
          <a:xfrm>
            <a:off x="174271" y="405831"/>
            <a:ext cx="899758" cy="907318"/>
          </a:xfrm>
          <a:prstGeom prst="rect">
            <a:avLst/>
          </a:prstGeom>
        </p:spPr>
      </p:pic>
      <p:pic>
        <p:nvPicPr>
          <p:cNvPr id="10" name="Picture 9">
            <a:extLst>
              <a:ext uri="{FF2B5EF4-FFF2-40B4-BE49-F238E27FC236}">
                <a16:creationId xmlns:a16="http://schemas.microsoft.com/office/drawing/2014/main" id="{4A8ACC03-D780-4E68-BC40-7D4AC1320FAD}"/>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1" name="Group 10">
            <a:extLst>
              <a:ext uri="{FF2B5EF4-FFF2-40B4-BE49-F238E27FC236}">
                <a16:creationId xmlns:a16="http://schemas.microsoft.com/office/drawing/2014/main" id="{FC2A2499-A868-4D71-AACF-D2D64545079D}"/>
              </a:ext>
            </a:extLst>
          </p:cNvPr>
          <p:cNvGrpSpPr/>
          <p:nvPr/>
        </p:nvGrpSpPr>
        <p:grpSpPr>
          <a:xfrm>
            <a:off x="2563626" y="2471953"/>
            <a:ext cx="249979" cy="628593"/>
            <a:chOff x="3075709" y="1064527"/>
            <a:chExt cx="324390" cy="826618"/>
          </a:xfrm>
        </p:grpSpPr>
        <p:cxnSp>
          <p:nvCxnSpPr>
            <p:cNvPr id="12" name="Straight Connector 11">
              <a:extLst>
                <a:ext uri="{FF2B5EF4-FFF2-40B4-BE49-F238E27FC236}">
                  <a16:creationId xmlns:a16="http://schemas.microsoft.com/office/drawing/2014/main" id="{6B0D963E-B82E-4CB5-8708-18DB7E4138F1}"/>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682C3D-DAC6-46A4-BE18-ABBA3D2784E7}"/>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E7A5033F-485E-44F3-9ECF-5F7971923E98}"/>
              </a:ext>
            </a:extLst>
          </p:cNvPr>
          <p:cNvCxnSpPr/>
          <p:nvPr/>
        </p:nvCxnSpPr>
        <p:spPr>
          <a:xfrm flipH="1">
            <a:off x="11515843" y="2471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7437288" y="2471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5846021" y="3273929"/>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56433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8" presetClass="emph" presetSubtype="0" fill="hold" nodeType="afterEffect">
                                  <p:stCondLst>
                                    <p:cond delay="0"/>
                                  </p:stCondLst>
                                  <p:childTnLst>
                                    <p:animRot by="-10800000">
                                      <p:cBhvr>
                                        <p:cTn id="28" dur="750" fill="hold"/>
                                        <p:tgtEl>
                                          <p:spTgt spid="10"/>
                                        </p:tgtEl>
                                        <p:attrNameLst>
                                          <p:attrName>r</p:attrName>
                                        </p:attrNameLst>
                                      </p:cBhvr>
                                    </p:animRot>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par>
                          <p:cTn id="39" fill="hold">
                            <p:stCondLst>
                              <p:cond delay="4000"/>
                            </p:stCondLst>
                            <p:childTnLst>
                              <p:par>
                                <p:cTn id="40" presetID="8" presetClass="emph" presetSubtype="0" fill="hold" nodeType="afterEffect">
                                  <p:stCondLst>
                                    <p:cond delay="0"/>
                                  </p:stCondLst>
                                  <p:childTnLst>
                                    <p:animRot by="21600000">
                                      <p:cBhvr>
                                        <p:cTn id="41" dur="750" fill="hold"/>
                                        <p:tgtEl>
                                          <p:spTgt spid="9"/>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27DB1C4-BB9B-4C1C-B8B1-E039E4398CD6}"/>
              </a:ext>
            </a:extLst>
          </p:cNvPr>
          <p:cNvPicPr>
            <a:picLocks noChangeAspect="1"/>
          </p:cNvPicPr>
          <p:nvPr/>
        </p:nvPicPr>
        <p:blipFill rotWithShape="1">
          <a:blip r:embed="rId4"/>
          <a:srcRect l="20762" t="12636" r="18835" b="29239"/>
          <a:stretch/>
        </p:blipFill>
        <p:spPr>
          <a:xfrm>
            <a:off x="364258" y="1379506"/>
            <a:ext cx="504497" cy="549267"/>
          </a:xfrm>
          <a:prstGeom prst="rect">
            <a:avLst/>
          </a:prstGeom>
        </p:spPr>
      </p:pic>
      <p:pic>
        <p:nvPicPr>
          <p:cNvPr id="11" name="Picture 10">
            <a:extLst>
              <a:ext uri="{FF2B5EF4-FFF2-40B4-BE49-F238E27FC236}">
                <a16:creationId xmlns:a16="http://schemas.microsoft.com/office/drawing/2014/main" id="{97174BB3-852A-44BE-8841-C854D9D34BB0}"/>
              </a:ext>
            </a:extLst>
          </p:cNvPr>
          <p:cNvPicPr>
            <a:picLocks noChangeAspect="1"/>
          </p:cNvPicPr>
          <p:nvPr/>
        </p:nvPicPr>
        <p:blipFill rotWithShape="1">
          <a:blip r:embed="rId5"/>
          <a:srcRect l="19799" t="15984" r="19799" b="25890"/>
          <a:stretch/>
        </p:blipFill>
        <p:spPr>
          <a:xfrm>
            <a:off x="357006" y="2595658"/>
            <a:ext cx="504497" cy="549268"/>
          </a:xfrm>
          <a:prstGeom prst="rect">
            <a:avLst/>
          </a:prstGeom>
        </p:spPr>
      </p:pic>
    </p:spTree>
    <p:extLst>
      <p:ext uri="{BB962C8B-B14F-4D97-AF65-F5344CB8AC3E}">
        <p14:creationId xmlns:p14="http://schemas.microsoft.com/office/powerpoint/2010/main" val="12773513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565</TotalTime>
  <Words>839</Words>
  <Application>Microsoft Office PowerPoint</Application>
  <PresentationFormat>Widescreen</PresentationFormat>
  <Paragraphs>75</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 Light</vt:lpstr>
      <vt:lpstr>Arial-Rounded</vt:lpstr>
      <vt:lpstr>.VnArial</vt:lpstr>
      <vt:lpstr>Calibri</vt:lpstr>
      <vt:lpstr>#9Slide01 Noi dung ngan</vt:lpstr>
      <vt:lpstr>Arial</vt:lpstr>
      <vt:lpstr>HL Hoctro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356</cp:revision>
  <dcterms:created xsi:type="dcterms:W3CDTF">2021-08-21T07:02:17Z</dcterms:created>
  <dcterms:modified xsi:type="dcterms:W3CDTF">2023-07-19T03:20:30Z</dcterms:modified>
  <cp:category>9Slide.vn</cp:category>
</cp:coreProperties>
</file>