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4" r:id="rId6"/>
    <p:sldId id="265" r:id="rId7"/>
    <p:sldId id="266" r:id="rId8"/>
    <p:sldId id="263" r:id="rId9"/>
    <p:sldId id="267" r:id="rId10"/>
    <p:sldId id="268" r:id="rId11"/>
    <p:sldId id="269" r:id="rId12"/>
    <p:sldId id="270" r:id="rId13"/>
    <p:sldId id="271" r:id="rId14"/>
    <p:sldId id="274" r:id="rId15"/>
    <p:sldId id="275" r:id="rId16"/>
    <p:sldId id="276" r:id="rId17"/>
    <p:sldId id="277" r:id="rId18"/>
    <p:sldId id="278" r:id="rId19"/>
    <p:sldId id="279"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43" autoAdjust="0"/>
    <p:restoredTop sz="94660"/>
  </p:normalViewPr>
  <p:slideViewPr>
    <p:cSldViewPr snapToGrid="0">
      <p:cViewPr>
        <p:scale>
          <a:sx n="73" d="100"/>
          <a:sy n="73" d="100"/>
        </p:scale>
        <p:origin x="581" y="6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290C57-2EC5-4659-B378-5F2EDECC2327}"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343958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90C57-2EC5-4659-B378-5F2EDECC2327}"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298186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90C57-2EC5-4659-B378-5F2EDECC2327}"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25094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90C57-2EC5-4659-B378-5F2EDECC2327}"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177777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290C57-2EC5-4659-B378-5F2EDECC2327}"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344387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90C57-2EC5-4659-B378-5F2EDECC2327}"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412730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90C57-2EC5-4659-B378-5F2EDECC2327}" type="datetimeFigureOut">
              <a:rPr lang="en-US" smtClean="0"/>
              <a:t>01/10/2023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346240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90C57-2EC5-4659-B378-5F2EDECC2327}" type="datetimeFigureOut">
              <a:rPr lang="en-US" smtClean="0"/>
              <a:t>01/10/2023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260257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90C57-2EC5-4659-B378-5F2EDECC2327}" type="datetimeFigureOut">
              <a:rPr lang="en-US" smtClean="0"/>
              <a:t>01/10/2023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97196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90C57-2EC5-4659-B378-5F2EDECC2327}"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140538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90C57-2EC5-4659-B378-5F2EDECC2327}"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9026A-764A-42E0-A2D2-239F6384FDBE}" type="slidenum">
              <a:rPr lang="en-US" smtClean="0"/>
              <a:t>‹#›</a:t>
            </a:fld>
            <a:endParaRPr lang="en-US"/>
          </a:p>
        </p:txBody>
      </p:sp>
    </p:spTree>
    <p:extLst>
      <p:ext uri="{BB962C8B-B14F-4D97-AF65-F5344CB8AC3E}">
        <p14:creationId xmlns:p14="http://schemas.microsoft.com/office/powerpoint/2010/main" val="13936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90C57-2EC5-4659-B378-5F2EDECC2327}" type="datetimeFigureOut">
              <a:rPr lang="en-US" smtClean="0"/>
              <a:t>01/10/2023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9026A-764A-42E0-A2D2-239F6384FDBE}" type="slidenum">
              <a:rPr lang="en-US" smtClean="0"/>
              <a:t>‹#›</a:t>
            </a:fld>
            <a:endParaRPr 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25611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9282" y="901092"/>
            <a:ext cx="6992718" cy="4962574"/>
          </a:xfrm>
          <a:prstGeom prst="rect">
            <a:avLst/>
          </a:prstGeom>
        </p:spPr>
      </p:pic>
    </p:spTree>
    <p:extLst>
      <p:ext uri="{BB962C8B-B14F-4D97-AF65-F5344CB8AC3E}">
        <p14:creationId xmlns:p14="http://schemas.microsoft.com/office/powerpoint/2010/main" val="53033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3039" y="309503"/>
            <a:ext cx="9322683" cy="1681341"/>
          </a:xfrm>
          <a:custGeom>
            <a:avLst/>
            <a:gdLst>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2647" h="1348402">
                <a:moveTo>
                  <a:pt x="0" y="249367"/>
                </a:moveTo>
                <a:cubicBezTo>
                  <a:pt x="0" y="127968"/>
                  <a:pt x="98413" y="29555"/>
                  <a:pt x="219812" y="29555"/>
                </a:cubicBezTo>
                <a:cubicBezTo>
                  <a:pt x="2895601" y="143855"/>
                  <a:pt x="5940668" y="-75953"/>
                  <a:pt x="8642835" y="29555"/>
                </a:cubicBezTo>
                <a:cubicBezTo>
                  <a:pt x="8764234" y="29555"/>
                  <a:pt x="8862647" y="127968"/>
                  <a:pt x="8862647" y="249367"/>
                </a:cubicBezTo>
                <a:cubicBezTo>
                  <a:pt x="8765931" y="683118"/>
                  <a:pt x="8862647" y="835516"/>
                  <a:pt x="8862647" y="1128590"/>
                </a:cubicBezTo>
                <a:cubicBezTo>
                  <a:pt x="8862647" y="1249989"/>
                  <a:pt x="8764234" y="1348402"/>
                  <a:pt x="8642835" y="1348402"/>
                </a:cubicBezTo>
                <a:cubicBezTo>
                  <a:pt x="5843953" y="1260479"/>
                  <a:pt x="2921979" y="1225309"/>
                  <a:pt x="219812" y="1348402"/>
                </a:cubicBezTo>
                <a:cubicBezTo>
                  <a:pt x="98413" y="1348402"/>
                  <a:pt x="0" y="1249989"/>
                  <a:pt x="0" y="1128590"/>
                </a:cubicBezTo>
                <a:cubicBezTo>
                  <a:pt x="114300" y="853100"/>
                  <a:pt x="0" y="542441"/>
                  <a:pt x="0" y="249367"/>
                </a:cubicBezTo>
                <a:close/>
              </a:path>
            </a:pathLst>
          </a:custGeom>
          <a:solidFill>
            <a:schemeClr val="bg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C00000"/>
                </a:solidFill>
                <a:latin typeface="Cambria" panose="02040503050406030204" pitchFamily="18" charset="0"/>
                <a:ea typeface="Cambria" panose="02040503050406030204" pitchFamily="18" charset="0"/>
              </a:rPr>
              <a:t>Kể</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hoạt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động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khác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gây</a:t>
            </a:r>
            <a:r>
              <a:rPr lang="en-US" sz="3600" b="1" dirty="0">
                <a:solidFill>
                  <a:srgbClr val="C00000"/>
                </a:solidFill>
                <a:latin typeface="Cambria" panose="02040503050406030204" pitchFamily="18" charset="0"/>
                <a:ea typeface="Cambria" panose="02040503050406030204" pitchFamily="18" charset="0"/>
              </a:rPr>
              <a:t> ô </a:t>
            </a:r>
            <a:r>
              <a:rPr lang="en-US" sz="3600" b="1" dirty="0" err="1">
                <a:solidFill>
                  <a:srgbClr val="C00000"/>
                </a:solidFill>
                <a:latin typeface="Cambria" panose="02040503050406030204" pitchFamily="18" charset="0"/>
                <a:ea typeface="Cambria" panose="02040503050406030204" pitchFamily="18" charset="0"/>
              </a:rPr>
              <a:t>nhiễm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mà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biết</a:t>
            </a:r>
            <a:endParaRPr lang="en-US" sz="36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319029" y="2204596"/>
            <a:ext cx="10764456" cy="3416320"/>
          </a:xfrm>
          <a:prstGeom prst="rect">
            <a:avLst/>
          </a:prstGeom>
          <a:solidFill>
            <a:schemeClr val="bg1"/>
          </a:solidFill>
          <a:ln w="57150">
            <a:solidFill>
              <a:schemeClr val="tx1"/>
            </a:solidFill>
          </a:ln>
        </p:spPr>
        <p:txBody>
          <a:bodyPr wrap="square">
            <a:spAutoFit/>
          </a:bodyPr>
          <a:lstStyle/>
          <a:p>
            <a:pPr algn="ctr"/>
            <a:r>
              <a:rPr lang="vi-VN" sz="3600" b="1" dirty="0">
                <a:solidFill>
                  <a:schemeClr val="accent1">
                    <a:lumMod val="50000"/>
                  </a:schemeClr>
                </a:solidFill>
                <a:latin typeface="Cambria" panose="02040503050406030204" pitchFamily="18" charset="0"/>
                <a:ea typeface="Cambria" panose="02040503050406030204" pitchFamily="18" charset="0"/>
              </a:rPr>
              <a:t>Một số hoạt động gây ô nhiễm không khí:</a:t>
            </a:r>
          </a:p>
          <a:p>
            <a:pPr algn="just"/>
            <a:r>
              <a:rPr lang="vi-VN" sz="3600" dirty="0">
                <a:solidFill>
                  <a:srgbClr val="000000"/>
                </a:solidFill>
                <a:latin typeface="Cambria" panose="02040503050406030204" pitchFamily="18" charset="0"/>
                <a:ea typeface="Cambria" panose="02040503050406030204" pitchFamily="18" charset="0"/>
              </a:rPr>
              <a:t>- Đốt rừng làm nương, rẫy …</a:t>
            </a:r>
          </a:p>
          <a:p>
            <a:pPr algn="just"/>
            <a:r>
              <a:rPr lang="vi-VN" sz="3600" dirty="0">
                <a:solidFill>
                  <a:srgbClr val="000000"/>
                </a:solidFill>
                <a:latin typeface="Cambria" panose="02040503050406030204" pitchFamily="18" charset="0"/>
                <a:ea typeface="Cambria" panose="02040503050406030204" pitchFamily="18" charset="0"/>
              </a:rPr>
              <a:t>- Khai thác ong rừng gây cháy rừng.</a:t>
            </a:r>
          </a:p>
          <a:p>
            <a:pPr algn="just"/>
            <a:r>
              <a:rPr lang="vi-VN" sz="3600" dirty="0">
                <a:solidFill>
                  <a:srgbClr val="000000"/>
                </a:solidFill>
                <a:latin typeface="Cambria" panose="02040503050406030204" pitchFamily="18" charset="0"/>
                <a:ea typeface="Cambria" panose="02040503050406030204" pitchFamily="18" charset="0"/>
              </a:rPr>
              <a:t>- Đốt than hoa, than củi khi đun nấu, sản xuất …</a:t>
            </a:r>
          </a:p>
          <a:p>
            <a:pPr algn="just"/>
            <a:r>
              <a:rPr lang="vi-VN" sz="3600" dirty="0">
                <a:solidFill>
                  <a:srgbClr val="000000"/>
                </a:solidFill>
                <a:latin typeface="Cambria" panose="02040503050406030204" pitchFamily="18" charset="0"/>
                <a:ea typeface="Cambria" panose="02040503050406030204" pitchFamily="18" charset="0"/>
              </a:rPr>
              <a:t>- Đốt rơm, rạ sau thu hoạch.</a:t>
            </a:r>
          </a:p>
          <a:p>
            <a:pPr algn="just"/>
            <a:r>
              <a:rPr lang="vi-VN" sz="3600" dirty="0">
                <a:solidFill>
                  <a:srgbClr val="000000"/>
                </a:solidFill>
                <a:latin typeface="Cambria" panose="02040503050406030204" pitchFamily="18" charset="0"/>
                <a:ea typeface="Cambria" panose="02040503050406030204" pitchFamily="18" charset="0"/>
              </a:rPr>
              <a:t>- Xử lí rác thải bằng cách đốt rác ...</a:t>
            </a:r>
            <a:endParaRPr lang="vi-VN" sz="3600" b="0" i="0" dirty="0">
              <a:solidFill>
                <a:srgbClr val="000000"/>
              </a:solidFill>
              <a:effectLst/>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862" y="3761772"/>
            <a:ext cx="3288138" cy="3288138"/>
          </a:xfrm>
          <a:prstGeom prst="rect">
            <a:avLst/>
          </a:prstGeom>
        </p:spPr>
      </p:pic>
    </p:spTree>
    <p:extLst>
      <p:ext uri="{BB962C8B-B14F-4D97-AF65-F5344CB8AC3E}">
        <p14:creationId xmlns:p14="http://schemas.microsoft.com/office/powerpoint/2010/main" val="40599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Đốt nương, rẫy gây cháy rừng bị xử phạt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78" y="260235"/>
            <a:ext cx="4960342" cy="3177446"/>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Bị ong đốt khi ra vườn chơi, em chết, anh nguy kịch. - Báo Người lao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78" y="3611301"/>
            <a:ext cx="4960342" cy="3091386"/>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Hai vợ chồng tử vong nghi do đốt than củi sưởi ấ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030" y="260235"/>
            <a:ext cx="5005806" cy="3177446"/>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Đốt rơm rạ hoàn trả dưỡng chất cho đất - VnEx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30" y="3611301"/>
            <a:ext cx="5005805" cy="3091386"/>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par>
                                <p:cTn id="15" presetID="53" presetClass="entr" presetSubtype="16"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p:cTn id="17" dur="500" fill="hold"/>
                                        <p:tgtEl>
                                          <p:spTgt spid="3078"/>
                                        </p:tgtEl>
                                        <p:attrNameLst>
                                          <p:attrName>ppt_w</p:attrName>
                                        </p:attrNameLst>
                                      </p:cBhvr>
                                      <p:tavLst>
                                        <p:tav tm="0">
                                          <p:val>
                                            <p:fltVal val="0"/>
                                          </p:val>
                                        </p:tav>
                                        <p:tav tm="100000">
                                          <p:val>
                                            <p:strVal val="#ppt_w"/>
                                          </p:val>
                                        </p:tav>
                                      </p:tavLst>
                                    </p:anim>
                                    <p:anim calcmode="lin" valueType="num">
                                      <p:cBhvr>
                                        <p:cTn id="18" dur="500" fill="hold"/>
                                        <p:tgtEl>
                                          <p:spTgt spid="3078"/>
                                        </p:tgtEl>
                                        <p:attrNameLst>
                                          <p:attrName>ppt_h</p:attrName>
                                        </p:attrNameLst>
                                      </p:cBhvr>
                                      <p:tavLst>
                                        <p:tav tm="0">
                                          <p:val>
                                            <p:fltVal val="0"/>
                                          </p:val>
                                        </p:tav>
                                        <p:tav tm="100000">
                                          <p:val>
                                            <p:strVal val="#ppt_h"/>
                                          </p:val>
                                        </p:tav>
                                      </p:tavLst>
                                    </p:anim>
                                    <p:animEffect transition="in" filter="fade">
                                      <p:cBhvr>
                                        <p:cTn id="19" dur="500"/>
                                        <p:tgtEl>
                                          <p:spTgt spid="3078"/>
                                        </p:tgtEl>
                                      </p:cBhvr>
                                    </p:animEffect>
                                  </p:childTnLst>
                                </p:cTn>
                              </p:par>
                              <p:par>
                                <p:cTn id="20" presetID="53" presetClass="entr" presetSubtype="16"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ppt_w</p:attrName>
                                        </p:attrNameLst>
                                      </p:cBhvr>
                                      <p:tavLst>
                                        <p:tav tm="0">
                                          <p:val>
                                            <p:fltVal val="0"/>
                                          </p:val>
                                        </p:tav>
                                        <p:tav tm="100000">
                                          <p:val>
                                            <p:strVal val="#ppt_w"/>
                                          </p:val>
                                        </p:tav>
                                      </p:tavLst>
                                    </p:anim>
                                    <p:anim calcmode="lin" valueType="num">
                                      <p:cBhvr>
                                        <p:cTn id="23" dur="500" fill="hold"/>
                                        <p:tgtEl>
                                          <p:spTgt spid="3074"/>
                                        </p:tgtEl>
                                        <p:attrNameLst>
                                          <p:attrName>ppt_h</p:attrName>
                                        </p:attrNameLst>
                                      </p:cBhvr>
                                      <p:tavLst>
                                        <p:tav tm="0">
                                          <p:val>
                                            <p:fltVal val="0"/>
                                          </p:val>
                                        </p:tav>
                                        <p:tav tm="100000">
                                          <p:val>
                                            <p:strVal val="#ppt_h"/>
                                          </p:val>
                                        </p:tav>
                                      </p:tavLst>
                                    </p:anim>
                                    <p:animEffect transition="in" filter="fade">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151" y="269913"/>
            <a:ext cx="5316173" cy="1109568"/>
          </a:xfrm>
          <a:prstGeom prst="rect">
            <a:avLst/>
          </a:prstGeom>
        </p:spPr>
      </p:pic>
      <p:pic>
        <p:nvPicPr>
          <p:cNvPr id="3" name="Picture 2"/>
          <p:cNvPicPr>
            <a:picLocks noChangeAspect="1"/>
          </p:cNvPicPr>
          <p:nvPr/>
        </p:nvPicPr>
        <p:blipFill>
          <a:blip r:embed="rId3"/>
          <a:stretch>
            <a:fillRect/>
          </a:stretch>
        </p:blipFill>
        <p:spPr>
          <a:xfrm>
            <a:off x="1819685" y="1792970"/>
            <a:ext cx="9108213" cy="4151736"/>
          </a:xfrm>
          <a:prstGeom prst="rect">
            <a:avLst/>
          </a:prstGeom>
        </p:spPr>
      </p:pic>
    </p:spTree>
    <p:extLst>
      <p:ext uri="{BB962C8B-B14F-4D97-AF65-F5344CB8AC3E}">
        <p14:creationId xmlns:p14="http://schemas.microsoft.com/office/powerpoint/2010/main" val="6060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24" y="170110"/>
            <a:ext cx="11802648" cy="6531632"/>
          </a:xfrm>
          <a:prstGeom prst="rect">
            <a:avLst/>
          </a:prstGeom>
        </p:spPr>
      </p:pic>
      <p:sp>
        <p:nvSpPr>
          <p:cNvPr id="4" name="TextBox 3"/>
          <p:cNvSpPr txBox="1"/>
          <p:nvPr/>
        </p:nvSpPr>
        <p:spPr>
          <a:xfrm>
            <a:off x="551563" y="1230244"/>
            <a:ext cx="4938614" cy="5016758"/>
          </a:xfrm>
          <a:prstGeom prst="rect">
            <a:avLst/>
          </a:prstGeom>
          <a:noFill/>
        </p:spPr>
        <p:txBody>
          <a:bodyPr wrap="square" rtlCol="0">
            <a:spAutoFit/>
          </a:bodyPr>
          <a:lstStyle/>
          <a:p>
            <a:pPr marL="342900" indent="-342900" algn="just">
              <a:buAutoNum type="arabicPeriod"/>
            </a:pPr>
            <a:r>
              <a:rPr lang="en-US" sz="3200" i="1" dirty="0" err="1">
                <a:solidFill>
                  <a:schemeClr val="tx1">
                    <a:lumMod val="95000"/>
                    <a:lumOff val="5000"/>
                  </a:schemeClr>
                </a:solidFill>
                <a:latin typeface="Cambria" panose="02040503050406030204" pitchFamily="18" charset="0"/>
                <a:ea typeface="Cambria" panose="02040503050406030204" pitchFamily="18" charset="0"/>
              </a:rPr>
              <a:t>Sống</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trong</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bầu</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không</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khí</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bị</a:t>
            </a:r>
            <a:r>
              <a:rPr lang="en-US" sz="3200" i="1" dirty="0">
                <a:solidFill>
                  <a:schemeClr val="tx1">
                    <a:lumMod val="95000"/>
                    <a:lumOff val="5000"/>
                  </a:schemeClr>
                </a:solidFill>
                <a:latin typeface="Cambria" panose="02040503050406030204" pitchFamily="18" charset="0"/>
                <a:ea typeface="Cambria" panose="02040503050406030204" pitchFamily="18" charset="0"/>
              </a:rPr>
              <a:t> ô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nhiễm</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chúng</a:t>
            </a:r>
            <a:r>
              <a:rPr lang="en-US" sz="3200" i="1" dirty="0">
                <a:solidFill>
                  <a:schemeClr val="tx1">
                    <a:lumMod val="95000"/>
                    <a:lumOff val="5000"/>
                  </a:schemeClr>
                </a:solidFill>
                <a:latin typeface="Cambria" panose="02040503050406030204" pitchFamily="18" charset="0"/>
                <a:ea typeface="Cambria" panose="02040503050406030204" pitchFamily="18" charset="0"/>
              </a:rPr>
              <a:t> ta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bị</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ảnh</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hưởng</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như</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thế</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nào</a:t>
            </a:r>
            <a:r>
              <a:rPr lang="en-US" sz="3200" i="1" dirty="0">
                <a:solidFill>
                  <a:schemeClr val="tx1">
                    <a:lumMod val="95000"/>
                    <a:lumOff val="5000"/>
                  </a:schemeClr>
                </a:solidFill>
                <a:latin typeface="Cambria" panose="02040503050406030204" pitchFamily="18" charset="0"/>
                <a:ea typeface="Cambria" panose="02040503050406030204" pitchFamily="18" charset="0"/>
              </a:rPr>
              <a:t>?</a:t>
            </a:r>
          </a:p>
          <a:p>
            <a:pPr marL="342900" indent="-342900" algn="just">
              <a:buAutoNum type="arabicPeriod"/>
            </a:pPr>
            <a:r>
              <a:rPr lang="en-US" sz="3200" i="1" dirty="0" err="1">
                <a:solidFill>
                  <a:schemeClr val="tx1">
                    <a:lumMod val="95000"/>
                    <a:lumOff val="5000"/>
                  </a:schemeClr>
                </a:solidFill>
                <a:latin typeface="Cambria" panose="02040503050406030204" pitchFamily="18" charset="0"/>
                <a:ea typeface="Cambria" panose="02040503050406030204" pitchFamily="18" charset="0"/>
              </a:rPr>
              <a:t>Vì</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sao</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cần</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thiết</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phải</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bảo</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vệ</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bầu</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không</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khí</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trong</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lành</a:t>
            </a:r>
            <a:r>
              <a:rPr lang="en-US" sz="3200" i="1" dirty="0">
                <a:solidFill>
                  <a:schemeClr val="tx1">
                    <a:lumMod val="95000"/>
                    <a:lumOff val="5000"/>
                  </a:schemeClr>
                </a:solidFill>
                <a:latin typeface="Cambria" panose="02040503050406030204" pitchFamily="18" charset="0"/>
                <a:ea typeface="Cambria" panose="02040503050406030204" pitchFamily="18" charset="0"/>
              </a:rPr>
              <a:t>?</a:t>
            </a:r>
          </a:p>
          <a:p>
            <a:pPr marL="342900" indent="-342900" algn="just">
              <a:buAutoNum type="arabicPeriod"/>
            </a:pPr>
            <a:r>
              <a:rPr lang="en-US" sz="3200" i="1" dirty="0" err="1">
                <a:solidFill>
                  <a:schemeClr val="tx1">
                    <a:lumMod val="95000"/>
                    <a:lumOff val="5000"/>
                  </a:schemeClr>
                </a:solidFill>
                <a:latin typeface="Cambria" panose="02040503050406030204" pitchFamily="18" charset="0"/>
                <a:ea typeface="Cambria" panose="02040503050406030204" pitchFamily="18" charset="0"/>
              </a:rPr>
              <a:t>Quan</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sát</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hình</a:t>
            </a:r>
            <a:r>
              <a:rPr lang="en-US" sz="3200" i="1" dirty="0">
                <a:solidFill>
                  <a:schemeClr val="tx1">
                    <a:lumMod val="95000"/>
                    <a:lumOff val="5000"/>
                  </a:schemeClr>
                </a:solidFill>
                <a:latin typeface="Cambria" panose="02040503050406030204" pitchFamily="18" charset="0"/>
                <a:ea typeface="Cambria" panose="02040503050406030204" pitchFamily="18" charset="0"/>
              </a:rPr>
              <a:t> 6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và</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cho</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biết</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việc</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nên</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làm</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và</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không</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nên</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làm</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để</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bảo</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vệ</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bầu</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không</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khí</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trong</a:t>
            </a:r>
            <a:r>
              <a:rPr lang="en-US" sz="3200" i="1" dirty="0">
                <a:solidFill>
                  <a:schemeClr val="tx1">
                    <a:lumMod val="95000"/>
                    <a:lumOff val="5000"/>
                  </a:schemeClr>
                </a:solidFill>
                <a:latin typeface="Cambria" panose="02040503050406030204" pitchFamily="18" charset="0"/>
                <a:ea typeface="Cambria" panose="02040503050406030204" pitchFamily="18" charset="0"/>
              </a:rPr>
              <a:t> </a:t>
            </a:r>
            <a:r>
              <a:rPr lang="en-US" sz="3200" i="1" dirty="0" err="1">
                <a:solidFill>
                  <a:schemeClr val="tx1">
                    <a:lumMod val="95000"/>
                    <a:lumOff val="5000"/>
                  </a:schemeClr>
                </a:solidFill>
                <a:latin typeface="Cambria" panose="02040503050406030204" pitchFamily="18" charset="0"/>
                <a:ea typeface="Cambria" panose="02040503050406030204" pitchFamily="18" charset="0"/>
              </a:rPr>
              <a:t>lành</a:t>
            </a:r>
            <a:r>
              <a:rPr lang="en-US" sz="3200" i="1" dirty="0">
                <a:solidFill>
                  <a:schemeClr val="tx1">
                    <a:lumMod val="95000"/>
                    <a:lumOff val="5000"/>
                  </a:schemeClr>
                </a:solidFill>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rotWithShape="1">
          <a:blip r:embed="rId3"/>
          <a:srcRect b="49756"/>
          <a:stretch/>
        </p:blipFill>
        <p:spPr>
          <a:xfrm>
            <a:off x="5640647" y="1424310"/>
            <a:ext cx="5922213" cy="2284356"/>
          </a:xfrm>
          <a:prstGeom prst="rect">
            <a:avLst/>
          </a:prstGeom>
        </p:spPr>
      </p:pic>
      <p:pic>
        <p:nvPicPr>
          <p:cNvPr id="6" name="Picture 5"/>
          <p:cNvPicPr>
            <a:picLocks noChangeAspect="1"/>
          </p:cNvPicPr>
          <p:nvPr/>
        </p:nvPicPr>
        <p:blipFill rotWithShape="1">
          <a:blip r:embed="rId3"/>
          <a:srcRect l="374" t="49807" r="-374" b="-51"/>
          <a:stretch/>
        </p:blipFill>
        <p:spPr>
          <a:xfrm>
            <a:off x="5640647" y="3738623"/>
            <a:ext cx="5922213" cy="2284356"/>
          </a:xfrm>
          <a:prstGeom prst="rect">
            <a:avLst/>
          </a:prstGeom>
        </p:spPr>
      </p:pic>
      <p:sp>
        <p:nvSpPr>
          <p:cNvPr id="7" name="TextBox 6"/>
          <p:cNvSpPr txBox="1"/>
          <p:nvPr/>
        </p:nvSpPr>
        <p:spPr>
          <a:xfrm>
            <a:off x="2740413" y="471023"/>
            <a:ext cx="6699270" cy="923330"/>
          </a:xfrm>
          <a:prstGeom prst="rect">
            <a:avLst/>
          </a:prstGeom>
          <a:noFill/>
        </p:spPr>
        <p:txBody>
          <a:bodyPr wrap="none" rtlCol="0">
            <a:spAutoFit/>
          </a:bodyPr>
          <a:lstStyle/>
          <a:p>
            <a:pPr algn="ctr"/>
            <a:r>
              <a:rPr lang="en-US" sz="5400" dirty="0">
                <a:ln w="38100">
                  <a:solidFill>
                    <a:schemeClr val="tx1"/>
                  </a:solidFill>
                </a:ln>
                <a:solidFill>
                  <a:srgbClr val="00B050"/>
                </a:solidFill>
                <a:latin typeface="#9Slide07 IcielPony" panose="02000000000000000000" pitchFamily="2" charset="0"/>
              </a:rPr>
              <a:t>THẢO LUẬN NHÓM 4</a:t>
            </a:r>
          </a:p>
        </p:txBody>
      </p:sp>
    </p:spTree>
    <p:extLst>
      <p:ext uri="{BB962C8B-B14F-4D97-AF65-F5344CB8AC3E}">
        <p14:creationId xmlns:p14="http://schemas.microsoft.com/office/powerpoint/2010/main" val="318060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24" y="170110"/>
            <a:ext cx="11802648" cy="6531632"/>
          </a:xfrm>
          <a:prstGeom prst="rect">
            <a:avLst/>
          </a:prstGeom>
        </p:spPr>
      </p:pic>
      <p:sp>
        <p:nvSpPr>
          <p:cNvPr id="4" name="TextBox 3"/>
          <p:cNvSpPr txBox="1"/>
          <p:nvPr/>
        </p:nvSpPr>
        <p:spPr>
          <a:xfrm>
            <a:off x="772749" y="595826"/>
            <a:ext cx="10634597" cy="1077218"/>
          </a:xfrm>
          <a:prstGeom prst="rect">
            <a:avLst/>
          </a:prstGeom>
          <a:noFill/>
          <a:ln w="38100">
            <a:noFill/>
          </a:ln>
        </p:spPr>
        <p:txBody>
          <a:bodyPr wrap="square" rtlCol="0">
            <a:spAutoFit/>
          </a:bodyPr>
          <a:lstStyle/>
          <a:p>
            <a:pPr algn="just"/>
            <a:r>
              <a:rPr lang="en-US" sz="3200" b="1" i="1" dirty="0">
                <a:solidFill>
                  <a:srgbClr val="C00000"/>
                </a:solidFill>
                <a:latin typeface="Cambria" panose="02040503050406030204" pitchFamily="18" charset="0"/>
                <a:ea typeface="Cambria" panose="02040503050406030204" pitchFamily="18" charset="0"/>
              </a:rPr>
              <a:t>3. </a:t>
            </a:r>
            <a:r>
              <a:rPr lang="en-US" sz="3200" b="1" i="1" dirty="0" err="1">
                <a:solidFill>
                  <a:srgbClr val="C00000"/>
                </a:solidFill>
                <a:latin typeface="Cambria" panose="02040503050406030204" pitchFamily="18" charset="0"/>
                <a:ea typeface="Cambria" panose="02040503050406030204" pitchFamily="18" charset="0"/>
              </a:rPr>
              <a:t>Quan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sát</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hình</a:t>
            </a:r>
            <a:r>
              <a:rPr lang="en-US" sz="3200" b="1" i="1" dirty="0">
                <a:solidFill>
                  <a:srgbClr val="C00000"/>
                </a:solidFill>
                <a:latin typeface="Cambria" panose="02040503050406030204" pitchFamily="18" charset="0"/>
                <a:ea typeface="Cambria" panose="02040503050406030204" pitchFamily="18" charset="0"/>
              </a:rPr>
              <a:t> 6 </a:t>
            </a:r>
            <a:r>
              <a:rPr lang="en-US" sz="3200" b="1" i="1" dirty="0" err="1">
                <a:solidFill>
                  <a:srgbClr val="C00000"/>
                </a:solidFill>
                <a:latin typeface="Cambria" panose="02040503050406030204" pitchFamily="18" charset="0"/>
                <a:ea typeface="Cambria" panose="02040503050406030204" pitchFamily="18" charset="0"/>
              </a:rPr>
              <a:t>và</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cho</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biết</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việc</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nên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làm</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và</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không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nên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làm</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để</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bảo</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vệ</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bầu</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không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khí</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trong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lành</a:t>
            </a:r>
            <a:r>
              <a:rPr lang="en-US" sz="3200" b="1" i="1" dirty="0">
                <a:solidFill>
                  <a:srgbClr val="C00000"/>
                </a:solidFill>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a:blip r:embed="rId4"/>
          <a:stretch>
            <a:fillRect/>
          </a:stretch>
        </p:blipFill>
        <p:spPr>
          <a:xfrm>
            <a:off x="1158127" y="2033910"/>
            <a:ext cx="5501753" cy="3528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409184" y="5756101"/>
            <a:ext cx="4999638" cy="584775"/>
          </a:xfrm>
          <a:prstGeom prst="rect">
            <a:avLst/>
          </a:prstGeom>
          <a:solidFill>
            <a:schemeClr val="accent4">
              <a:lumMod val="20000"/>
              <a:lumOff val="80000"/>
            </a:schemeClr>
          </a:solidFill>
          <a:ln w="28575">
            <a:solidFill>
              <a:schemeClr val="tx1"/>
            </a:solidFill>
            <a:prstDash val="dashDot"/>
          </a:ln>
        </p:spPr>
        <p:txBody>
          <a:bodyPr wrap="none" rtlCol="0">
            <a:spAutoFit/>
          </a:bodyPr>
          <a:lstStyle/>
          <a:p>
            <a:r>
              <a:rPr lang="en-US" sz="3200" b="1" i="1" dirty="0" err="1">
                <a:solidFill>
                  <a:schemeClr val="tx1">
                    <a:lumMod val="75000"/>
                    <a:lumOff val="25000"/>
                  </a:schemeClr>
                </a:solidFill>
                <a:latin typeface="Cambria" panose="02040503050406030204" pitchFamily="18" charset="0"/>
                <a:ea typeface="Cambria" panose="02040503050406030204" pitchFamily="18" charset="0"/>
              </a:rPr>
              <a:t>Đốt</a:t>
            </a:r>
            <a:r>
              <a:rPr lang="en-US" sz="3200" b="1" i="1" dirty="0">
                <a:solidFill>
                  <a:schemeClr val="tx1">
                    <a:lumMod val="75000"/>
                    <a:lumOff val="25000"/>
                  </a:schemeClr>
                </a:solidFill>
                <a:latin typeface="Cambria" panose="02040503050406030204" pitchFamily="18" charset="0"/>
                <a:ea typeface="Cambria" panose="02040503050406030204" pitchFamily="18" charset="0"/>
              </a:rPr>
              <a:t> </a:t>
            </a:r>
            <a:r>
              <a:rPr lang="en-US" sz="3200" b="1" i="1" dirty="0" err="1">
                <a:solidFill>
                  <a:schemeClr val="tx1">
                    <a:lumMod val="75000"/>
                    <a:lumOff val="25000"/>
                  </a:schemeClr>
                </a:solidFill>
                <a:latin typeface="Cambria" panose="02040503050406030204" pitchFamily="18" charset="0"/>
                <a:ea typeface="Cambria" panose="02040503050406030204" pitchFamily="18" charset="0"/>
              </a:rPr>
              <a:t>rơm</a:t>
            </a:r>
            <a:r>
              <a:rPr lang="en-US" sz="3200" b="1" i="1" dirty="0">
                <a:solidFill>
                  <a:schemeClr val="tx1">
                    <a:lumMod val="75000"/>
                    <a:lumOff val="25000"/>
                  </a:schemeClr>
                </a:solidFill>
                <a:latin typeface="Cambria" panose="02040503050406030204" pitchFamily="18" charset="0"/>
                <a:ea typeface="Cambria" panose="02040503050406030204" pitchFamily="18" charset="0"/>
              </a:rPr>
              <a:t>, </a:t>
            </a:r>
            <a:r>
              <a:rPr lang="en-US" sz="3200" b="1" i="1" dirty="0" err="1">
                <a:solidFill>
                  <a:schemeClr val="tx1">
                    <a:lumMod val="75000"/>
                    <a:lumOff val="25000"/>
                  </a:schemeClr>
                </a:solidFill>
                <a:latin typeface="Cambria" panose="02040503050406030204" pitchFamily="18" charset="0"/>
                <a:ea typeface="Cambria" panose="02040503050406030204" pitchFamily="18" charset="0"/>
              </a:rPr>
              <a:t>rạ</a:t>
            </a:r>
            <a:r>
              <a:rPr lang="en-US" sz="3200" b="1" i="1" dirty="0">
                <a:solidFill>
                  <a:schemeClr val="tx1">
                    <a:lumMod val="75000"/>
                    <a:lumOff val="25000"/>
                  </a:schemeClr>
                </a:solidFill>
                <a:latin typeface="Cambria" panose="02040503050406030204" pitchFamily="18" charset="0"/>
                <a:ea typeface="Cambria" panose="02040503050406030204" pitchFamily="18" charset="0"/>
              </a:rPr>
              <a:t> </a:t>
            </a:r>
            <a:r>
              <a:rPr lang="en-US" sz="3200" b="1" i="1" dirty="0" err="1">
                <a:solidFill>
                  <a:schemeClr val="tx1">
                    <a:lumMod val="75000"/>
                    <a:lumOff val="25000"/>
                  </a:schemeClr>
                </a:solidFill>
                <a:latin typeface="Cambria" panose="02040503050406030204" pitchFamily="18" charset="0"/>
                <a:ea typeface="Cambria" panose="02040503050406030204" pitchFamily="18" charset="0"/>
              </a:rPr>
              <a:t>sau</a:t>
            </a:r>
            <a:r>
              <a:rPr lang="en-US" sz="3200" b="1" i="1" dirty="0">
                <a:solidFill>
                  <a:schemeClr val="tx1">
                    <a:lumMod val="75000"/>
                    <a:lumOff val="25000"/>
                  </a:schemeClr>
                </a:solidFill>
                <a:latin typeface="Cambria" panose="02040503050406030204" pitchFamily="18" charset="0"/>
                <a:ea typeface="Cambria" panose="02040503050406030204" pitchFamily="18" charset="0"/>
              </a:rPr>
              <a:t> </a:t>
            </a:r>
            <a:r>
              <a:rPr lang="en-US" sz="3200" b="1" i="1" dirty="0" err="1">
                <a:solidFill>
                  <a:schemeClr val="tx1">
                    <a:lumMod val="75000"/>
                    <a:lumOff val="25000"/>
                  </a:schemeClr>
                </a:solidFill>
                <a:latin typeface="Cambria" panose="02040503050406030204" pitchFamily="18" charset="0"/>
                <a:ea typeface="Cambria" panose="02040503050406030204" pitchFamily="18" charset="0"/>
              </a:rPr>
              <a:t>thu</a:t>
            </a:r>
            <a:r>
              <a:rPr lang="en-US" sz="3200" b="1" i="1" dirty="0">
                <a:solidFill>
                  <a:schemeClr val="tx1">
                    <a:lumMod val="75000"/>
                    <a:lumOff val="25000"/>
                  </a:schemeClr>
                </a:solidFill>
                <a:latin typeface="Cambria" panose="02040503050406030204" pitchFamily="18" charset="0"/>
                <a:ea typeface="Cambria" panose="02040503050406030204" pitchFamily="18" charset="0"/>
              </a:rPr>
              <a:t> </a:t>
            </a:r>
            <a:r>
              <a:rPr lang="en-US" sz="3200" b="1" i="1" dirty="0" err="1">
                <a:solidFill>
                  <a:schemeClr val="tx1">
                    <a:lumMod val="75000"/>
                    <a:lumOff val="25000"/>
                  </a:schemeClr>
                </a:solidFill>
                <a:latin typeface="Cambria" panose="02040503050406030204" pitchFamily="18" charset="0"/>
                <a:ea typeface="Cambria" panose="02040503050406030204" pitchFamily="18" charset="0"/>
              </a:rPr>
              <a:t>hoạch</a:t>
            </a:r>
            <a:endParaRPr lang="en-US" sz="3200" b="1" i="1" dirty="0">
              <a:solidFill>
                <a:schemeClr val="tx1">
                  <a:lumMod val="75000"/>
                  <a:lumOff val="25000"/>
                </a:schemeClr>
              </a:solidFill>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362" b="100000" l="52449" r="98787"/>
                    </a14:imgEffect>
                  </a14:imgLayer>
                </a14:imgProps>
              </a:ext>
              <a:ext uri="{28A0092B-C50C-407E-A947-70E740481C1C}">
                <a14:useLocalDpi xmlns:a14="http://schemas.microsoft.com/office/drawing/2010/main" val="0"/>
              </a:ext>
            </a:extLst>
          </a:blip>
          <a:srcRect l="52292" t="24304"/>
          <a:stretch/>
        </p:blipFill>
        <p:spPr>
          <a:xfrm>
            <a:off x="6990399" y="1732676"/>
            <a:ext cx="4416947" cy="5191246"/>
          </a:xfrm>
          <a:prstGeom prst="rect">
            <a:avLst/>
          </a:prstGeom>
        </p:spPr>
      </p:pic>
    </p:spTree>
    <p:extLst>
      <p:ext uri="{BB962C8B-B14F-4D97-AF65-F5344CB8AC3E}">
        <p14:creationId xmlns:p14="http://schemas.microsoft.com/office/powerpoint/2010/main" val="34527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2" name="Am-thanh-khi-chon-nham-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24" y="170110"/>
            <a:ext cx="11802648" cy="6531632"/>
          </a:xfrm>
          <a:prstGeom prst="rect">
            <a:avLst/>
          </a:prstGeom>
        </p:spPr>
      </p:pic>
      <p:sp>
        <p:nvSpPr>
          <p:cNvPr id="4" name="TextBox 3"/>
          <p:cNvSpPr txBox="1"/>
          <p:nvPr/>
        </p:nvSpPr>
        <p:spPr>
          <a:xfrm>
            <a:off x="772749" y="595826"/>
            <a:ext cx="10634597" cy="1077218"/>
          </a:xfrm>
          <a:prstGeom prst="rect">
            <a:avLst/>
          </a:prstGeom>
          <a:noFill/>
          <a:ln w="38100">
            <a:noFill/>
          </a:ln>
        </p:spPr>
        <p:txBody>
          <a:bodyPr wrap="square" rtlCol="0">
            <a:spAutoFit/>
          </a:bodyPr>
          <a:lstStyle/>
          <a:p>
            <a:pPr algn="just"/>
            <a:r>
              <a:rPr lang="en-US" sz="3200" b="1" i="1" dirty="0">
                <a:solidFill>
                  <a:srgbClr val="C00000"/>
                </a:solidFill>
                <a:latin typeface="Cambria" panose="02040503050406030204" pitchFamily="18" charset="0"/>
                <a:ea typeface="Cambria" panose="02040503050406030204" pitchFamily="18" charset="0"/>
              </a:rPr>
              <a:t>3. </a:t>
            </a:r>
            <a:r>
              <a:rPr lang="en-US" sz="3200" b="1" i="1" dirty="0" err="1">
                <a:solidFill>
                  <a:srgbClr val="C00000"/>
                </a:solidFill>
                <a:latin typeface="Cambria" panose="02040503050406030204" pitchFamily="18" charset="0"/>
                <a:ea typeface="Cambria" panose="02040503050406030204" pitchFamily="18" charset="0"/>
              </a:rPr>
              <a:t>Quan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sát</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hình</a:t>
            </a:r>
            <a:r>
              <a:rPr lang="en-US" sz="3200" b="1" i="1" dirty="0">
                <a:solidFill>
                  <a:srgbClr val="C00000"/>
                </a:solidFill>
                <a:latin typeface="Cambria" panose="02040503050406030204" pitchFamily="18" charset="0"/>
                <a:ea typeface="Cambria" panose="02040503050406030204" pitchFamily="18" charset="0"/>
              </a:rPr>
              <a:t> 6 </a:t>
            </a:r>
            <a:r>
              <a:rPr lang="en-US" sz="3200" b="1" i="1" dirty="0" err="1">
                <a:solidFill>
                  <a:srgbClr val="C00000"/>
                </a:solidFill>
                <a:latin typeface="Cambria" panose="02040503050406030204" pitchFamily="18" charset="0"/>
                <a:ea typeface="Cambria" panose="02040503050406030204" pitchFamily="18" charset="0"/>
              </a:rPr>
              <a:t>và</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cho</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biết</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việc</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nên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làm</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và</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không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nên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làm</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để</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bảo</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vệ</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bầu</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không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khí</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trong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lành</a:t>
            </a:r>
            <a:r>
              <a:rPr lang="en-US" sz="3200" b="1" i="1" dirty="0">
                <a:solidFill>
                  <a:srgbClr val="C00000"/>
                </a:solidFill>
                <a:latin typeface="Cambria" panose="02040503050406030204" pitchFamily="18" charset="0"/>
                <a:ea typeface="Cambria" panose="02040503050406030204" pitchFamily="18" charset="0"/>
              </a:rPr>
              <a:t>.</a:t>
            </a:r>
          </a:p>
        </p:txBody>
      </p:sp>
      <p:sp>
        <p:nvSpPr>
          <p:cNvPr id="8" name="TextBox 7"/>
          <p:cNvSpPr txBox="1"/>
          <p:nvPr/>
        </p:nvSpPr>
        <p:spPr>
          <a:xfrm>
            <a:off x="1661387" y="5427168"/>
            <a:ext cx="4624984" cy="830997"/>
          </a:xfrm>
          <a:prstGeom prst="rect">
            <a:avLst/>
          </a:prstGeom>
          <a:solidFill>
            <a:schemeClr val="accent4">
              <a:lumMod val="20000"/>
              <a:lumOff val="80000"/>
            </a:schemeClr>
          </a:solidFill>
          <a:ln w="28575">
            <a:solidFill>
              <a:schemeClr val="tx1"/>
            </a:solidFill>
            <a:prstDash val="dashDot"/>
          </a:ln>
        </p:spPr>
        <p:txBody>
          <a:bodyPr wrap="none" rtlCol="0">
            <a:spAutoFit/>
          </a:bodyPr>
          <a:lstStyle/>
          <a:p>
            <a:r>
              <a:rPr lang="en-US" sz="4800" b="1" i="1" dirty="0" err="1">
                <a:latin typeface="Cambria" panose="02040503050406030204" pitchFamily="18" charset="0"/>
                <a:ea typeface="Cambria" panose="02040503050406030204" pitchFamily="18" charset="0"/>
              </a:rPr>
              <a:t>Vệ</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sinh</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lớp</a:t>
            </a:r>
            <a:r>
              <a:rPr lang="en-US" sz="4800" b="1" i="1" dirty="0">
                <a:latin typeface="Cambria" panose="02040503050406030204" pitchFamily="18" charset="0"/>
                <a:ea typeface="Cambria" panose="02040503050406030204" pitchFamily="18" charset="0"/>
              </a:rPr>
              <a:t> </a:t>
            </a:r>
            <a:r>
              <a:rPr lang="en-US" sz="4800" b="1" i="1" dirty="0" err="1">
                <a:latin typeface="Cambria" panose="02040503050406030204" pitchFamily="18" charset="0"/>
                <a:ea typeface="Cambria" panose="02040503050406030204" pitchFamily="18" charset="0"/>
              </a:rPr>
              <a:t>học</a:t>
            </a:r>
            <a:r>
              <a:rPr lang="en-US" sz="4800" b="1" i="1" dirty="0">
                <a:latin typeface="Cambria" panose="02040503050406030204" pitchFamily="18" charset="0"/>
                <a:ea typeface="Cambria" panose="02040503050406030204" pitchFamily="18" charset="0"/>
              </a:rPr>
              <a:t>.</a:t>
            </a:r>
            <a:endParaRPr lang="en-US" sz="7200" b="1" i="1" dirty="0">
              <a:solidFill>
                <a:schemeClr val="tx1">
                  <a:lumMod val="75000"/>
                  <a:lumOff val="25000"/>
                </a:schemeClr>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4"/>
          <a:stretch>
            <a:fillRect/>
          </a:stretch>
        </p:blipFill>
        <p:spPr>
          <a:xfrm>
            <a:off x="1409184" y="2295529"/>
            <a:ext cx="5129391" cy="2924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362" b="100000" l="6921" r="98787">
                        <a14:foregroundMark x1="13169" y1="33495" x2="33528" y2="83434"/>
                        <a14:foregroundMark x1="33663" y1="42779" x2="40674" y2="72937"/>
                        <a14:foregroundMark x1="27775" y1="85437" x2="27685" y2="93022"/>
                        <a14:foregroundMark x1="33438" y1="86954" x2="33663" y2="93871"/>
                        <a14:foregroundMark x1="6921" y1="32282" x2="7146" y2="46481"/>
                        <a14:foregroundMark x1="35685" y1="40413" x2="36180" y2="45813"/>
                        <a14:foregroundMark x1="39551" y1="40049" x2="25933" y2="42415"/>
                        <a14:foregroundMark x1="15191" y1="60801" x2="15551" y2="64381"/>
                        <a14:foregroundMark x1="28404" y1="92779" x2="28539" y2="94114"/>
                        <a14:foregroundMark x1="29798" y1="93629" x2="35820" y2="93629"/>
                        <a14:foregroundMark x1="25169" y1="94114" x2="26921" y2="93811"/>
                        <a14:foregroundMark x1="36944" y1="93629" x2="37933" y2="93993"/>
                        <a14:foregroundMark x1="24045" y1="93811" x2="24045" y2="93811"/>
                        <a14:foregroundMark x1="39191" y1="94296" x2="39191" y2="94296"/>
                        <a14:foregroundMark x1="22427" y1="94114" x2="22427" y2="94114"/>
                        <a14:backgroundMark x1="30787" y1="89927" x2="30562" y2="92294"/>
                      </a14:backgroundRemoval>
                    </a14:imgEffect>
                  </a14:imgLayer>
                </a14:imgProps>
              </a:ext>
              <a:ext uri="{28A0092B-C50C-407E-A947-70E740481C1C}">
                <a14:useLocalDpi xmlns:a14="http://schemas.microsoft.com/office/drawing/2010/main" val="0"/>
              </a:ext>
            </a:extLst>
          </a:blip>
          <a:srcRect l="-1341" t="23174" r="51826" b="-1688"/>
          <a:stretch/>
        </p:blipFill>
        <p:spPr>
          <a:xfrm>
            <a:off x="6886936" y="1882197"/>
            <a:ext cx="4236335" cy="4975803"/>
          </a:xfrm>
          <a:prstGeom prst="rect">
            <a:avLst/>
          </a:prstGeom>
        </p:spPr>
      </p:pic>
    </p:spTree>
    <p:extLst>
      <p:ext uri="{BB962C8B-B14F-4D97-AF65-F5344CB8AC3E}">
        <p14:creationId xmlns:p14="http://schemas.microsoft.com/office/powerpoint/2010/main" val="373784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24" y="170110"/>
            <a:ext cx="11802648" cy="6531632"/>
          </a:xfrm>
          <a:prstGeom prst="rect">
            <a:avLst/>
          </a:prstGeom>
        </p:spPr>
      </p:pic>
      <p:sp>
        <p:nvSpPr>
          <p:cNvPr id="4" name="TextBox 3"/>
          <p:cNvSpPr txBox="1"/>
          <p:nvPr/>
        </p:nvSpPr>
        <p:spPr>
          <a:xfrm>
            <a:off x="772749" y="595826"/>
            <a:ext cx="10634597" cy="1077218"/>
          </a:xfrm>
          <a:prstGeom prst="rect">
            <a:avLst/>
          </a:prstGeom>
          <a:noFill/>
          <a:ln w="38100">
            <a:noFill/>
          </a:ln>
        </p:spPr>
        <p:txBody>
          <a:bodyPr wrap="square" rtlCol="0">
            <a:spAutoFit/>
          </a:bodyPr>
          <a:lstStyle/>
          <a:p>
            <a:pPr algn="just"/>
            <a:r>
              <a:rPr lang="en-US" sz="3200" b="1" i="1" dirty="0">
                <a:solidFill>
                  <a:srgbClr val="C00000"/>
                </a:solidFill>
                <a:latin typeface="Cambria" panose="02040503050406030204" pitchFamily="18" charset="0"/>
                <a:ea typeface="Cambria" panose="02040503050406030204" pitchFamily="18" charset="0"/>
              </a:rPr>
              <a:t>3. </a:t>
            </a:r>
            <a:r>
              <a:rPr lang="en-US" sz="3200" b="1" i="1" dirty="0" err="1">
                <a:solidFill>
                  <a:srgbClr val="C00000"/>
                </a:solidFill>
                <a:latin typeface="Cambria" panose="02040503050406030204" pitchFamily="18" charset="0"/>
                <a:ea typeface="Cambria" panose="02040503050406030204" pitchFamily="18" charset="0"/>
              </a:rPr>
              <a:t>Quan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sát</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hình</a:t>
            </a:r>
            <a:r>
              <a:rPr lang="en-US" sz="3200" b="1" i="1" dirty="0">
                <a:solidFill>
                  <a:srgbClr val="C00000"/>
                </a:solidFill>
                <a:latin typeface="Cambria" panose="02040503050406030204" pitchFamily="18" charset="0"/>
                <a:ea typeface="Cambria" panose="02040503050406030204" pitchFamily="18" charset="0"/>
              </a:rPr>
              <a:t> 6 </a:t>
            </a:r>
            <a:r>
              <a:rPr lang="en-US" sz="3200" b="1" i="1" dirty="0" err="1">
                <a:solidFill>
                  <a:srgbClr val="C00000"/>
                </a:solidFill>
                <a:latin typeface="Cambria" panose="02040503050406030204" pitchFamily="18" charset="0"/>
                <a:ea typeface="Cambria" panose="02040503050406030204" pitchFamily="18" charset="0"/>
              </a:rPr>
              <a:t>và</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cho</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biết</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việc</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nên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làm</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và</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không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nên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làm</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để</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bảo</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vệ</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bầu</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không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khí</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trong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lành</a:t>
            </a:r>
            <a:r>
              <a:rPr lang="en-US" sz="3200" b="1" i="1" dirty="0">
                <a:solidFill>
                  <a:srgbClr val="C00000"/>
                </a:solidFill>
                <a:latin typeface="Cambria" panose="02040503050406030204" pitchFamily="18" charset="0"/>
                <a:ea typeface="Cambria" panose="02040503050406030204" pitchFamily="18" charset="0"/>
              </a:rPr>
              <a:t>.</a:t>
            </a:r>
          </a:p>
        </p:txBody>
      </p:sp>
      <p:sp>
        <p:nvSpPr>
          <p:cNvPr id="8" name="TextBox 7"/>
          <p:cNvSpPr txBox="1"/>
          <p:nvPr/>
        </p:nvSpPr>
        <p:spPr>
          <a:xfrm>
            <a:off x="1661387" y="5427168"/>
            <a:ext cx="4167295" cy="830997"/>
          </a:xfrm>
          <a:prstGeom prst="rect">
            <a:avLst/>
          </a:prstGeom>
          <a:solidFill>
            <a:schemeClr val="accent4">
              <a:lumMod val="20000"/>
              <a:lumOff val="80000"/>
            </a:schemeClr>
          </a:solidFill>
          <a:ln w="28575">
            <a:solidFill>
              <a:schemeClr val="tx1"/>
            </a:solidFill>
            <a:prstDash val="dashDot"/>
          </a:ln>
        </p:spPr>
        <p:txBody>
          <a:bodyPr wrap="none" rtlCol="0">
            <a:spAutoFit/>
          </a:bodyPr>
          <a:lstStyle/>
          <a:p>
            <a:pPr algn="ctr"/>
            <a:r>
              <a:rPr lang="en-US" sz="4800" i="1" dirty="0" err="1">
                <a:latin typeface="Cambria" panose="02040503050406030204" pitchFamily="18" charset="0"/>
                <a:ea typeface="Cambria" panose="02040503050406030204" pitchFamily="18" charset="0"/>
              </a:rPr>
              <a:t>Trồng</a:t>
            </a:r>
            <a:r>
              <a:rPr lang="en-US" sz="4800" i="1" dirty="0">
                <a:latin typeface="Cambria" panose="02040503050406030204" pitchFamily="18" charset="0"/>
                <a:ea typeface="Cambria" panose="02040503050406030204" pitchFamily="18" charset="0"/>
              </a:rPr>
              <a:t> </a:t>
            </a:r>
            <a:r>
              <a:rPr lang="en-US" sz="4800" i="1" dirty="0" err="1">
                <a:latin typeface="Cambria" panose="02040503050406030204" pitchFamily="18" charset="0"/>
                <a:ea typeface="Cambria" panose="02040503050406030204" pitchFamily="18" charset="0"/>
              </a:rPr>
              <a:t>cây</a:t>
            </a:r>
            <a:r>
              <a:rPr lang="en-US" sz="4800" i="1" dirty="0">
                <a:latin typeface="Cambria" panose="02040503050406030204" pitchFamily="18" charset="0"/>
                <a:ea typeface="Cambria" panose="02040503050406030204" pitchFamily="18" charset="0"/>
              </a:rPr>
              <a:t> </a:t>
            </a:r>
            <a:r>
              <a:rPr lang="en-US" sz="4800" i="1" dirty="0" err="1">
                <a:latin typeface="Cambria" panose="02040503050406030204" pitchFamily="18" charset="0"/>
                <a:ea typeface="Cambria" panose="02040503050406030204" pitchFamily="18" charset="0"/>
              </a:rPr>
              <a:t>xanh</a:t>
            </a:r>
            <a:endParaRPr lang="en-US" sz="23900" b="1" i="1" dirty="0">
              <a:solidFill>
                <a:schemeClr val="tx1">
                  <a:lumMod val="75000"/>
                  <a:lumOff val="25000"/>
                </a:schemeClr>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362" b="100000" l="6921" r="98787">
                        <a14:foregroundMark x1="13169" y1="33495" x2="33528" y2="83434"/>
                        <a14:foregroundMark x1="33663" y1="42779" x2="40674" y2="72937"/>
                        <a14:foregroundMark x1="27775" y1="85437" x2="27685" y2="93022"/>
                        <a14:foregroundMark x1="33438" y1="86954" x2="33663" y2="93871"/>
                        <a14:foregroundMark x1="6921" y1="32282" x2="7146" y2="46481"/>
                        <a14:foregroundMark x1="35685" y1="40413" x2="36180" y2="45813"/>
                        <a14:foregroundMark x1="39551" y1="40049" x2="25933" y2="42415"/>
                        <a14:foregroundMark x1="15191" y1="60801" x2="15551" y2="64381"/>
                        <a14:foregroundMark x1="28404" y1="92779" x2="28539" y2="94114"/>
                        <a14:foregroundMark x1="29798" y1="93629" x2="35820" y2="93629"/>
                        <a14:foregroundMark x1="25169" y1="94114" x2="26921" y2="93811"/>
                        <a14:foregroundMark x1="36944" y1="93629" x2="37933" y2="93993"/>
                        <a14:foregroundMark x1="24045" y1="93811" x2="24045" y2="93811"/>
                        <a14:foregroundMark x1="39191" y1="94296" x2="39191" y2="94296"/>
                        <a14:foregroundMark x1="22427" y1="94114" x2="22427" y2="94114"/>
                        <a14:backgroundMark x1="30787" y1="89927" x2="30562" y2="92294"/>
                      </a14:backgroundRemoval>
                    </a14:imgEffect>
                  </a14:imgLayer>
                </a14:imgProps>
              </a:ext>
              <a:ext uri="{28A0092B-C50C-407E-A947-70E740481C1C}">
                <a14:useLocalDpi xmlns:a14="http://schemas.microsoft.com/office/drawing/2010/main" val="0"/>
              </a:ext>
            </a:extLst>
          </a:blip>
          <a:srcRect l="-1341" t="23174" r="51826" b="-1688"/>
          <a:stretch/>
        </p:blipFill>
        <p:spPr>
          <a:xfrm>
            <a:off x="6886936" y="1882197"/>
            <a:ext cx="4236335" cy="4975803"/>
          </a:xfrm>
          <a:prstGeom prst="rect">
            <a:avLst/>
          </a:prstGeom>
        </p:spPr>
      </p:pic>
      <p:pic>
        <p:nvPicPr>
          <p:cNvPr id="2" name="Picture 1"/>
          <p:cNvPicPr>
            <a:picLocks noChangeAspect="1"/>
          </p:cNvPicPr>
          <p:nvPr/>
        </p:nvPicPr>
        <p:blipFill>
          <a:blip r:embed="rId6"/>
          <a:stretch>
            <a:fillRect/>
          </a:stretch>
        </p:blipFill>
        <p:spPr>
          <a:xfrm>
            <a:off x="1351230" y="2210766"/>
            <a:ext cx="4827315" cy="2946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13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24" y="170110"/>
            <a:ext cx="11802648" cy="6531632"/>
          </a:xfrm>
          <a:prstGeom prst="rect">
            <a:avLst/>
          </a:prstGeom>
        </p:spPr>
      </p:pic>
      <p:sp>
        <p:nvSpPr>
          <p:cNvPr id="4" name="TextBox 3"/>
          <p:cNvSpPr txBox="1"/>
          <p:nvPr/>
        </p:nvSpPr>
        <p:spPr>
          <a:xfrm>
            <a:off x="772749" y="595826"/>
            <a:ext cx="10634597" cy="1077218"/>
          </a:xfrm>
          <a:prstGeom prst="rect">
            <a:avLst/>
          </a:prstGeom>
          <a:noFill/>
          <a:ln w="38100">
            <a:noFill/>
          </a:ln>
        </p:spPr>
        <p:txBody>
          <a:bodyPr wrap="square" rtlCol="0">
            <a:spAutoFit/>
          </a:bodyPr>
          <a:lstStyle/>
          <a:p>
            <a:pPr algn="just"/>
            <a:r>
              <a:rPr lang="en-US" sz="3200" b="1" i="1" dirty="0">
                <a:solidFill>
                  <a:srgbClr val="C00000"/>
                </a:solidFill>
                <a:latin typeface="Cambria" panose="02040503050406030204" pitchFamily="18" charset="0"/>
                <a:ea typeface="Cambria" panose="02040503050406030204" pitchFamily="18" charset="0"/>
              </a:rPr>
              <a:t>3. </a:t>
            </a:r>
            <a:r>
              <a:rPr lang="en-US" sz="3200" b="1" i="1" dirty="0" err="1">
                <a:solidFill>
                  <a:srgbClr val="C00000"/>
                </a:solidFill>
                <a:latin typeface="Cambria" panose="02040503050406030204" pitchFamily="18" charset="0"/>
                <a:ea typeface="Cambria" panose="02040503050406030204" pitchFamily="18" charset="0"/>
              </a:rPr>
              <a:t>Quan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sát</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hình</a:t>
            </a:r>
            <a:r>
              <a:rPr lang="en-US" sz="3200" b="1" i="1" dirty="0">
                <a:solidFill>
                  <a:srgbClr val="C00000"/>
                </a:solidFill>
                <a:latin typeface="Cambria" panose="02040503050406030204" pitchFamily="18" charset="0"/>
                <a:ea typeface="Cambria" panose="02040503050406030204" pitchFamily="18" charset="0"/>
              </a:rPr>
              <a:t> 6 </a:t>
            </a:r>
            <a:r>
              <a:rPr lang="en-US" sz="3200" b="1" i="1" dirty="0" err="1">
                <a:solidFill>
                  <a:srgbClr val="C00000"/>
                </a:solidFill>
                <a:latin typeface="Cambria" panose="02040503050406030204" pitchFamily="18" charset="0"/>
                <a:ea typeface="Cambria" panose="02040503050406030204" pitchFamily="18" charset="0"/>
              </a:rPr>
              <a:t>và</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cho</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biết</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việc</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nên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làm</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và</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không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nên</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làm</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để</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bảo</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vệ</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bầu</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không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khí</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trong</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lành</a:t>
            </a:r>
            <a:r>
              <a:rPr lang="en-US" sz="3200" b="1" i="1" dirty="0">
                <a:solidFill>
                  <a:srgbClr val="C00000"/>
                </a:solidFill>
                <a:latin typeface="Cambria" panose="02040503050406030204" pitchFamily="18" charset="0"/>
                <a:ea typeface="Cambria" panose="02040503050406030204" pitchFamily="18" charset="0"/>
              </a:rPr>
              <a:t>.</a:t>
            </a:r>
          </a:p>
        </p:txBody>
      </p:sp>
      <p:sp>
        <p:nvSpPr>
          <p:cNvPr id="8" name="TextBox 7"/>
          <p:cNvSpPr txBox="1"/>
          <p:nvPr/>
        </p:nvSpPr>
        <p:spPr>
          <a:xfrm>
            <a:off x="996185" y="5536182"/>
            <a:ext cx="5825634" cy="646331"/>
          </a:xfrm>
          <a:prstGeom prst="rect">
            <a:avLst/>
          </a:prstGeom>
          <a:solidFill>
            <a:schemeClr val="accent4">
              <a:lumMod val="20000"/>
              <a:lumOff val="80000"/>
            </a:schemeClr>
          </a:solidFill>
          <a:ln w="28575">
            <a:solidFill>
              <a:schemeClr val="tx1"/>
            </a:solidFill>
            <a:prstDash val="dashDot"/>
          </a:ln>
        </p:spPr>
        <p:txBody>
          <a:bodyPr wrap="none" rtlCol="0">
            <a:spAutoFit/>
          </a:bodyPr>
          <a:lstStyle/>
          <a:p>
            <a:r>
              <a:rPr lang="en-US" sz="3600" b="1" i="1" dirty="0" err="1">
                <a:latin typeface="Cambria" panose="02040503050406030204" pitchFamily="18" charset="0"/>
                <a:ea typeface="Cambria" panose="02040503050406030204" pitchFamily="18" charset="0"/>
              </a:rPr>
              <a:t>Dùng</a:t>
            </a:r>
            <a:r>
              <a:rPr lang="en-US" sz="3600" b="1" i="1" dirty="0">
                <a:latin typeface="Cambria" panose="02040503050406030204" pitchFamily="18" charset="0"/>
                <a:ea typeface="Cambria" panose="02040503050406030204" pitchFamily="18" charset="0"/>
              </a:rPr>
              <a:t> than </a:t>
            </a:r>
            <a:r>
              <a:rPr lang="en-US" sz="3600" b="1" i="1" dirty="0" err="1">
                <a:latin typeface="Cambria" panose="02040503050406030204" pitchFamily="18" charset="0"/>
                <a:ea typeface="Cambria" panose="02040503050406030204" pitchFamily="18" charset="0"/>
              </a:rPr>
              <a:t>hoa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để</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đun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nấu</a:t>
            </a:r>
            <a:endParaRPr lang="en-US" sz="5400" b="1" i="1" dirty="0">
              <a:solidFill>
                <a:schemeClr val="tx1">
                  <a:lumMod val="75000"/>
                  <a:lumOff val="25000"/>
                </a:schemeClr>
              </a:solidFill>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362" b="100000" l="52449" r="98787"/>
                    </a14:imgEffect>
                  </a14:imgLayer>
                </a14:imgProps>
              </a:ext>
              <a:ext uri="{28A0092B-C50C-407E-A947-70E740481C1C}">
                <a14:useLocalDpi xmlns:a14="http://schemas.microsoft.com/office/drawing/2010/main" val="0"/>
              </a:ext>
            </a:extLst>
          </a:blip>
          <a:srcRect l="52292" t="24304"/>
          <a:stretch/>
        </p:blipFill>
        <p:spPr>
          <a:xfrm>
            <a:off x="6990399" y="1732676"/>
            <a:ext cx="4416947" cy="5191246"/>
          </a:xfrm>
          <a:prstGeom prst="rect">
            <a:avLst/>
          </a:prstGeom>
        </p:spPr>
      </p:pic>
      <p:pic>
        <p:nvPicPr>
          <p:cNvPr id="5" name="Picture 4"/>
          <p:cNvPicPr>
            <a:picLocks noChangeAspect="1"/>
          </p:cNvPicPr>
          <p:nvPr/>
        </p:nvPicPr>
        <p:blipFill>
          <a:blip r:embed="rId6"/>
          <a:stretch>
            <a:fillRect/>
          </a:stretch>
        </p:blipFill>
        <p:spPr>
          <a:xfrm>
            <a:off x="1194245" y="2113349"/>
            <a:ext cx="5429515" cy="3202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6793266" y="1821746"/>
            <a:ext cx="4811211" cy="3785652"/>
          </a:xfrm>
          <a:prstGeom prst="rect">
            <a:avLst/>
          </a:prstGeom>
        </p:spPr>
        <p:txBody>
          <a:bodyPr wrap="square">
            <a:spAutoFit/>
          </a:bodyPr>
          <a:lstStyle/>
          <a:p>
            <a:pPr algn="just"/>
            <a:r>
              <a:rPr lang="vi-VN" sz="2400" dirty="0">
                <a:latin typeface="Google Sans"/>
              </a:rPr>
              <a:t>Trong quá trình đốt cháy sinh nhiệt, loại chất đốt này sinh ra khí ôxít cácbon gây nhiễm độc máu, làm thay đổi huyết sắc tố. Nếu người sử dụng đun nấu trong nhà kín, không khí không được lưu thông có thể dẫn đến tình trạng hôn mê sâu, đau nhức đầu, rối loạn thần kinh cảm giác và điều nhiệt.</a:t>
            </a:r>
            <a:endParaRPr lang="en-US" sz="2400" dirty="0"/>
          </a:p>
        </p:txBody>
      </p:sp>
    </p:spTree>
    <p:extLst>
      <p:ext uri="{BB962C8B-B14F-4D97-AF65-F5344CB8AC3E}">
        <p14:creationId xmlns:p14="http://schemas.microsoft.com/office/powerpoint/2010/main" val="250461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Am-thanh-khi-chon-nham-www_tiengdong_com.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32868" y="309512"/>
            <a:ext cx="5047926" cy="4340728"/>
          </a:xfrm>
          <a:prstGeom prst="rect">
            <a:avLst/>
          </a:prstGeom>
        </p:spPr>
      </p:pic>
    </p:spTree>
    <p:extLst>
      <p:ext uri="{BB962C8B-B14F-4D97-AF65-F5344CB8AC3E}">
        <p14:creationId xmlns:p14="http://schemas.microsoft.com/office/powerpoint/2010/main" val="219604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9367" y="358815"/>
            <a:ext cx="11702005" cy="6238654"/>
          </a:xfrm>
          <a:prstGeom prst="roundRect">
            <a:avLst>
              <a:gd name="adj" fmla="val 7019"/>
            </a:avLst>
          </a:prstGeom>
          <a:solidFill>
            <a:schemeClr val="accent4">
              <a:lumMod val="20000"/>
              <a:lumOff val="80000"/>
            </a:schemeClr>
          </a:solidFill>
          <a:ln w="57150">
            <a:solidFill>
              <a:schemeClr val="bg2">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7316" y="477320"/>
            <a:ext cx="10906106" cy="6001643"/>
          </a:xfrm>
          <a:prstGeom prst="rect">
            <a:avLst/>
          </a:prstGeom>
          <a:noFill/>
          <a:ln w="38100">
            <a:noFill/>
          </a:ln>
        </p:spPr>
        <p:txBody>
          <a:bodyPr wrap="square" rtlCol="0">
            <a:spAutoFit/>
          </a:bodyPr>
          <a:lstStyle/>
          <a:p>
            <a:pPr algn="just"/>
            <a:r>
              <a:rPr lang="en-US" sz="3200" i="1" dirty="0">
                <a:solidFill>
                  <a:srgbClr val="C00000"/>
                </a:solidFill>
                <a:latin typeface="Cambria" panose="02040503050406030204" pitchFamily="18" charset="0"/>
                <a:ea typeface="Cambria" panose="02040503050406030204" pitchFamily="18" charset="0"/>
              </a:rPr>
              <a:t>1. </a:t>
            </a:r>
            <a:r>
              <a:rPr lang="vi-VN" sz="3200" i="1" dirty="0">
                <a:solidFill>
                  <a:srgbClr val="C00000"/>
                </a:solidFill>
                <a:latin typeface="Cambria" panose="02040503050406030204" pitchFamily="18" charset="0"/>
                <a:ea typeface="Cambria" panose="02040503050406030204" pitchFamily="18" charset="0"/>
              </a:rPr>
              <a:t>Hãy chọn phương án thích hợp để vận động những người xung quanh em cùng thực hiện bảo vệ bầu không khí trong lành.</a:t>
            </a:r>
          </a:p>
          <a:p>
            <a:pPr algn="just"/>
            <a:r>
              <a:rPr lang="vi-VN" sz="3200" dirty="0">
                <a:latin typeface="Cambria" panose="02040503050406030204" pitchFamily="18" charset="0"/>
                <a:ea typeface="Cambria" panose="02040503050406030204" pitchFamily="18" charset="0"/>
              </a:rPr>
              <a:t>a) Sử dụng phương tiện giao thông nào ít gây ô nhiễm không khí: xe buýt, xe đạp, tàu điện, xe máy? </a:t>
            </a:r>
          </a:p>
          <a:p>
            <a:pPr algn="just"/>
            <a:r>
              <a:rPr lang="vi-VN" sz="3200" dirty="0">
                <a:latin typeface="Cambria" panose="02040503050406030204" pitchFamily="18" charset="0"/>
                <a:ea typeface="Cambria" panose="02040503050406030204" pitchFamily="18" charset="0"/>
              </a:rPr>
              <a:t>b) Việc </a:t>
            </a:r>
            <a:r>
              <a:rPr lang="vi-VN" sz="3200" b="1" dirty="0">
                <a:latin typeface="Cambria" panose="02040503050406030204" pitchFamily="18" charset="0"/>
                <a:ea typeface="Cambria" panose="02040503050406030204" pitchFamily="18" charset="0"/>
              </a:rPr>
              <a:t>không</a:t>
            </a:r>
            <a:r>
              <a:rPr lang="vi-VN" sz="3200" dirty="0">
                <a:latin typeface="Cambria" panose="02040503050406030204" pitchFamily="18" charset="0"/>
                <a:ea typeface="Cambria" panose="02040503050406030204" pitchFamily="18" charset="0"/>
              </a:rPr>
              <a:t> nên làm là:</a:t>
            </a:r>
          </a:p>
          <a:p>
            <a:pPr algn="just"/>
            <a:r>
              <a:rPr lang="vi-VN" sz="3200" dirty="0">
                <a:latin typeface="Cambria" panose="02040503050406030204" pitchFamily="18" charset="0"/>
                <a:ea typeface="Cambria" panose="02040503050406030204" pitchFamily="18" charset="0"/>
              </a:rPr>
              <a:t>- Đi vệ sinh không đúng nơi quy định.</a:t>
            </a:r>
          </a:p>
          <a:p>
            <a:pPr algn="just"/>
            <a:r>
              <a:rPr lang="vi-VN" sz="3200" dirty="0">
                <a:latin typeface="Cambria" panose="02040503050406030204" pitchFamily="18" charset="0"/>
                <a:ea typeface="Cambria" panose="02040503050406030204" pitchFamily="18" charset="0"/>
              </a:rPr>
              <a:t>- Vệ sinh đường làng, ngõ xóm cuối tuần.</a:t>
            </a:r>
          </a:p>
          <a:p>
            <a:pPr algn="just"/>
            <a:r>
              <a:rPr lang="vi-VN" sz="3200" dirty="0">
                <a:latin typeface="Cambria" panose="02040503050406030204" pitchFamily="18" charset="0"/>
                <a:ea typeface="Cambria" panose="02040503050406030204" pitchFamily="18" charset="0"/>
              </a:rPr>
              <a:t>- Đổ rác nơi công cộng.</a:t>
            </a:r>
          </a:p>
          <a:p>
            <a:pPr algn="just"/>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Bảo vệ rừng và trồng nhiều cây xanh.</a:t>
            </a:r>
            <a:endParaRPr lang="en-US" sz="3200" dirty="0">
              <a:latin typeface="Cambria" panose="02040503050406030204" pitchFamily="18" charset="0"/>
              <a:ea typeface="Cambria" panose="02040503050406030204" pitchFamily="18" charset="0"/>
            </a:endParaRPr>
          </a:p>
          <a:p>
            <a:pPr algn="just"/>
            <a:r>
              <a:rPr lang="en-US" sz="3200" i="1" dirty="0">
                <a:solidFill>
                  <a:srgbClr val="C00000"/>
                </a:solidFill>
                <a:latin typeface="Cambria" panose="02040503050406030204" pitchFamily="18" charset="0"/>
                <a:ea typeface="Cambria" panose="02040503050406030204" pitchFamily="18" charset="0"/>
              </a:rPr>
              <a:t>2. </a:t>
            </a:r>
            <a:r>
              <a:rPr lang="en-US" sz="3200" i="1" dirty="0" err="1">
                <a:solidFill>
                  <a:srgbClr val="C00000"/>
                </a:solidFill>
                <a:latin typeface="Cambria" panose="02040503050406030204" pitchFamily="18" charset="0"/>
                <a:ea typeface="Cambria" panose="02040503050406030204" pitchFamily="18" charset="0"/>
              </a:rPr>
              <a:t>Kể</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những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việc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làm</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em</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đã</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làm</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để</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bảo</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vệ</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bầu</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không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khí</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trong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lành</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và</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cho</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biết</a:t>
            </a:r>
            <a:r>
              <a:rPr lang="en-US" sz="3200" i="1" dirty="0">
                <a:solidFill>
                  <a:srgbClr val="C00000"/>
                </a:solidFill>
                <a:latin typeface="Cambria" panose="02040503050406030204" pitchFamily="18" charset="0"/>
                <a:ea typeface="Cambria" panose="02040503050406030204" pitchFamily="18" charset="0"/>
              </a:rPr>
              <a:t> ý </a:t>
            </a:r>
            <a:r>
              <a:rPr lang="en-US" sz="3200" i="1" dirty="0" err="1">
                <a:solidFill>
                  <a:srgbClr val="C00000"/>
                </a:solidFill>
                <a:latin typeface="Cambria" panose="02040503050406030204" pitchFamily="18" charset="0"/>
                <a:ea typeface="Cambria" panose="02040503050406030204" pitchFamily="18" charset="0"/>
              </a:rPr>
              <a:t>nghĩa</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của</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những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việc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làm</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đó</a:t>
            </a:r>
            <a:r>
              <a:rPr lang="en-US" sz="3200" i="1" dirty="0">
                <a:solidFill>
                  <a:srgbClr val="C0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8678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28077" y="309512"/>
            <a:ext cx="5072312" cy="4340728"/>
          </a:xfrm>
          <a:prstGeom prst="rect">
            <a:avLst/>
          </a:prstGeom>
        </p:spPr>
      </p:pic>
    </p:spTree>
    <p:extLst>
      <p:ext uri="{BB962C8B-B14F-4D97-AF65-F5344CB8AC3E}">
        <p14:creationId xmlns:p14="http://schemas.microsoft.com/office/powerpoint/2010/main" val="15569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04518" y="644113"/>
            <a:ext cx="3792041" cy="4340728"/>
          </a:xfrm>
          <a:prstGeom prst="rect">
            <a:avLst/>
          </a:prstGeom>
        </p:spPr>
      </p:pic>
    </p:spTree>
    <p:extLst>
      <p:ext uri="{BB962C8B-B14F-4D97-AF65-F5344CB8AC3E}">
        <p14:creationId xmlns:p14="http://schemas.microsoft.com/office/powerpoint/2010/main" val="35343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9680" y="436834"/>
            <a:ext cx="5334462" cy="4340728"/>
          </a:xfrm>
          <a:prstGeom prst="rect">
            <a:avLst/>
          </a:prstGeom>
        </p:spPr>
      </p:pic>
    </p:spTree>
    <p:extLst>
      <p:ext uri="{BB962C8B-B14F-4D97-AF65-F5344CB8AC3E}">
        <p14:creationId xmlns:p14="http://schemas.microsoft.com/office/powerpoint/2010/main" val="417649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9272" y="2557544"/>
            <a:ext cx="5639289" cy="1024217"/>
          </a:xfrm>
          <a:prstGeom prst="rect">
            <a:avLst/>
          </a:prstGeom>
        </p:spPr>
      </p:pic>
      <p:pic>
        <p:nvPicPr>
          <p:cNvPr id="4" name="Picture 3"/>
          <p:cNvPicPr>
            <a:picLocks noChangeAspect="1"/>
          </p:cNvPicPr>
          <p:nvPr/>
        </p:nvPicPr>
        <p:blipFill>
          <a:blip r:embed="rId3"/>
          <a:stretch>
            <a:fillRect/>
          </a:stretch>
        </p:blipFill>
        <p:spPr>
          <a:xfrm>
            <a:off x="0" y="0"/>
            <a:ext cx="12589331" cy="2127688"/>
          </a:xfrm>
          <a:prstGeom prst="rect">
            <a:avLst/>
          </a:prstGeom>
        </p:spPr>
      </p:pic>
    </p:spTree>
    <p:extLst>
      <p:ext uri="{BB962C8B-B14F-4D97-AF65-F5344CB8AC3E}">
        <p14:creationId xmlns:p14="http://schemas.microsoft.com/office/powerpoint/2010/main" val="359841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001" y="371957"/>
            <a:ext cx="2804759" cy="1414906"/>
          </a:xfrm>
          <a:custGeom>
            <a:avLst/>
            <a:gdLst>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2647" h="1348402">
                <a:moveTo>
                  <a:pt x="0" y="249367"/>
                </a:moveTo>
                <a:cubicBezTo>
                  <a:pt x="0" y="127968"/>
                  <a:pt x="98413" y="29555"/>
                  <a:pt x="219812" y="29555"/>
                </a:cubicBezTo>
                <a:cubicBezTo>
                  <a:pt x="2895601" y="143855"/>
                  <a:pt x="5940668" y="-75953"/>
                  <a:pt x="8642835" y="29555"/>
                </a:cubicBezTo>
                <a:cubicBezTo>
                  <a:pt x="8764234" y="29555"/>
                  <a:pt x="8862647" y="127968"/>
                  <a:pt x="8862647" y="249367"/>
                </a:cubicBezTo>
                <a:cubicBezTo>
                  <a:pt x="8765931" y="683118"/>
                  <a:pt x="8862647" y="835516"/>
                  <a:pt x="8862647" y="1128590"/>
                </a:cubicBezTo>
                <a:cubicBezTo>
                  <a:pt x="8862647" y="1249989"/>
                  <a:pt x="8764234" y="1348402"/>
                  <a:pt x="8642835" y="1348402"/>
                </a:cubicBezTo>
                <a:cubicBezTo>
                  <a:pt x="5843953" y="1260479"/>
                  <a:pt x="2921979" y="1225309"/>
                  <a:pt x="219812" y="1348402"/>
                </a:cubicBezTo>
                <a:cubicBezTo>
                  <a:pt x="98413" y="1348402"/>
                  <a:pt x="0" y="1249989"/>
                  <a:pt x="0" y="1128590"/>
                </a:cubicBezTo>
                <a:cubicBezTo>
                  <a:pt x="114300" y="853100"/>
                  <a:pt x="0" y="542441"/>
                  <a:pt x="0" y="249367"/>
                </a:cubicBezTo>
                <a:close/>
              </a:path>
            </a:pathLst>
          </a:custGeom>
          <a:solidFill>
            <a:schemeClr val="bg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Quan</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sát</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p>
          <a:p>
            <a:pPr algn="ct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hình</a:t>
            </a:r>
            <a:r>
              <a:rPr lang="en-US" sz="4000" b="1" dirty="0">
                <a:solidFill>
                  <a:schemeClr val="tx1">
                    <a:lumMod val="85000"/>
                    <a:lumOff val="15000"/>
                  </a:schemeClr>
                </a:solidFill>
                <a:latin typeface="Cambria" panose="02040503050406030204" pitchFamily="18" charset="0"/>
                <a:ea typeface="Cambria" panose="02040503050406030204" pitchFamily="18" charset="0"/>
              </a:rPr>
              <a:t> 5</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9689" b="100000" l="9880" r="89820">
                        <a14:foregroundMark x1="58383" y1="77855" x2="53293" y2="89273"/>
                        <a14:foregroundMark x1="41617" y1="88927" x2="34731" y2="99308"/>
                        <a14:foregroundMark x1="35629" y1="86505" x2="28743" y2="98962"/>
                        <a14:foregroundMark x1="32036" y1="85813" x2="29042" y2="91349"/>
                      </a14:backgroundRemoval>
                    </a14:imgEffect>
                  </a14:imgLayer>
                </a14:imgProps>
              </a:ext>
              <a:ext uri="{28A0092B-C50C-407E-A947-70E740481C1C}">
                <a14:useLocalDpi xmlns:a14="http://schemas.microsoft.com/office/drawing/2010/main" val="0"/>
              </a:ext>
            </a:extLst>
          </a:blip>
          <a:stretch>
            <a:fillRect/>
          </a:stretch>
        </p:blipFill>
        <p:spPr>
          <a:xfrm>
            <a:off x="-283893" y="391124"/>
            <a:ext cx="1613068" cy="1395739"/>
          </a:xfrm>
          <a:prstGeom prst="rect">
            <a:avLst/>
          </a:prstGeom>
        </p:spPr>
      </p:pic>
      <p:pic>
        <p:nvPicPr>
          <p:cNvPr id="3" name="Picture 2"/>
          <p:cNvPicPr>
            <a:picLocks noChangeAspect="1"/>
          </p:cNvPicPr>
          <p:nvPr/>
        </p:nvPicPr>
        <p:blipFill>
          <a:blip r:embed="rId4"/>
          <a:stretch>
            <a:fillRect/>
          </a:stretch>
        </p:blipFill>
        <p:spPr>
          <a:xfrm>
            <a:off x="3586481" y="371957"/>
            <a:ext cx="8361679" cy="5104283"/>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472428" y="5628640"/>
            <a:ext cx="10243702" cy="1077218"/>
          </a:xfrm>
          <a:prstGeom prst="rect">
            <a:avLst/>
          </a:prstGeom>
          <a:solidFill>
            <a:srgbClr val="0070C0"/>
          </a:solidFill>
          <a:ln w="38100">
            <a:solidFill>
              <a:schemeClr val="bg2">
                <a:lumMod val="10000"/>
              </a:schemeClr>
            </a:solidFill>
          </a:ln>
        </p:spPr>
        <p:txBody>
          <a:bodyPr wrap="none" rtlCol="0">
            <a:spAutoFit/>
          </a:bodyPr>
          <a:lstStyle/>
          <a:p>
            <a:pPr marL="285750" indent="-285750">
              <a:buFontTx/>
              <a:buChar char="-"/>
            </a:pPr>
            <a:r>
              <a:rPr lang="en-US" sz="3200" dirty="0" err="1">
                <a:solidFill>
                  <a:schemeClr val="bg1"/>
                </a:solidFill>
                <a:latin typeface="Cambria" panose="02040503050406030204" pitchFamily="18" charset="0"/>
                <a:ea typeface="Cambria" panose="02040503050406030204" pitchFamily="18" charset="0"/>
              </a:rPr>
              <a:t>Hãy</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chỉ</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ra</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nguyên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nhân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gây</a:t>
            </a:r>
            <a:r>
              <a:rPr lang="en-US" sz="3200" dirty="0">
                <a:solidFill>
                  <a:schemeClr val="bg1"/>
                </a:solidFill>
                <a:latin typeface="Cambria" panose="02040503050406030204" pitchFamily="18" charset="0"/>
                <a:ea typeface="Cambria" panose="02040503050406030204" pitchFamily="18" charset="0"/>
              </a:rPr>
              <a:t> ô </a:t>
            </a:r>
            <a:r>
              <a:rPr lang="en-US" sz="3200" dirty="0" err="1">
                <a:solidFill>
                  <a:schemeClr val="bg1"/>
                </a:solidFill>
                <a:latin typeface="Cambria" panose="02040503050406030204" pitchFamily="18" charset="0"/>
                <a:ea typeface="Cambria" panose="02040503050406030204" pitchFamily="18" charset="0"/>
              </a:rPr>
              <a:t>nhiễm</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không</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khí</a:t>
            </a:r>
            <a:r>
              <a:rPr lang="en-US" sz="3200" dirty="0">
                <a:solidFill>
                  <a:schemeClr val="bg1"/>
                </a:solidFill>
                <a:latin typeface="Cambria" panose="02040503050406030204" pitchFamily="18" charset="0"/>
                <a:ea typeface="Cambria" panose="02040503050406030204" pitchFamily="18" charset="0"/>
              </a:rPr>
              <a:t>.</a:t>
            </a:r>
          </a:p>
          <a:p>
            <a:pPr marL="285750" indent="-285750">
              <a:buFontTx/>
              <a:buChar char="-"/>
            </a:pP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nguyên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nhân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trên</a:t>
            </a:r>
            <a:r>
              <a:rPr lang="en-US" sz="3200" dirty="0">
                <a:solidFill>
                  <a:schemeClr val="bg1"/>
                </a:solidFill>
                <a:latin typeface="Cambria" panose="02040503050406030204" pitchFamily="18" charset="0"/>
                <a:ea typeface="Cambria" panose="02040503050406030204" pitchFamily="18" charset="0"/>
              </a:rPr>
              <a:t> do con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hay </a:t>
            </a:r>
            <a:r>
              <a:rPr lang="en-US" sz="3200" dirty="0" err="1">
                <a:solidFill>
                  <a:schemeClr val="bg1"/>
                </a:solidFill>
                <a:latin typeface="Cambria" panose="02040503050406030204" pitchFamily="18" charset="0"/>
                <a:ea typeface="Cambria" panose="02040503050406030204" pitchFamily="18" charset="0"/>
              </a:rPr>
              <a:t>tự</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nhiên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gây</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ra</a:t>
            </a:r>
            <a:r>
              <a:rPr lang="en-US" sz="3200" dirty="0">
                <a:solidFill>
                  <a:schemeClr val="bg1"/>
                </a:solidFill>
                <a:latin typeface="Cambria" panose="02040503050406030204" pitchFamily="18" charset="0"/>
                <a:ea typeface="Cambria" panose="02040503050406030204" pitchFamily="18" charset="0"/>
              </a:rPr>
              <a: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893" y="4124143"/>
            <a:ext cx="4236720" cy="1504497"/>
          </a:xfrm>
          <a:prstGeom prst="rect">
            <a:avLst/>
          </a:prstGeom>
        </p:spPr>
      </p:pic>
    </p:spTree>
    <p:extLst>
      <p:ext uri="{BB962C8B-B14F-4D97-AF65-F5344CB8AC3E}">
        <p14:creationId xmlns:p14="http://schemas.microsoft.com/office/powerpoint/2010/main" val="232633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2880" y="300837"/>
            <a:ext cx="9408160" cy="5287163"/>
          </a:xfrm>
          <a:prstGeom prst="rect">
            <a:avLst/>
          </a:prstGeom>
          <a:solidFill>
            <a:schemeClr val="tx1">
              <a:lumMod val="85000"/>
              <a:lumOff val="15000"/>
            </a:schemeClr>
          </a:solidFill>
          <a:ln w="57150" cap="sq">
            <a:solidFill>
              <a:schemeClr val="bg1"/>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1127461" y="5801360"/>
            <a:ext cx="10058999" cy="914400"/>
          </a:xfrm>
          <a:custGeom>
            <a:avLst/>
            <a:gdLst>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2647" h="1348402">
                <a:moveTo>
                  <a:pt x="0" y="249367"/>
                </a:moveTo>
                <a:cubicBezTo>
                  <a:pt x="0" y="127968"/>
                  <a:pt x="98413" y="29555"/>
                  <a:pt x="219812" y="29555"/>
                </a:cubicBezTo>
                <a:cubicBezTo>
                  <a:pt x="2895601" y="143855"/>
                  <a:pt x="5940668" y="-75953"/>
                  <a:pt x="8642835" y="29555"/>
                </a:cubicBezTo>
                <a:cubicBezTo>
                  <a:pt x="8764234" y="29555"/>
                  <a:pt x="8862647" y="127968"/>
                  <a:pt x="8862647" y="249367"/>
                </a:cubicBezTo>
                <a:cubicBezTo>
                  <a:pt x="8765931" y="683118"/>
                  <a:pt x="8862647" y="835516"/>
                  <a:pt x="8862647" y="1128590"/>
                </a:cubicBezTo>
                <a:cubicBezTo>
                  <a:pt x="8862647" y="1249989"/>
                  <a:pt x="8764234" y="1348402"/>
                  <a:pt x="8642835" y="1348402"/>
                </a:cubicBezTo>
                <a:cubicBezTo>
                  <a:pt x="5843953" y="1260479"/>
                  <a:pt x="2921979" y="1225309"/>
                  <a:pt x="219812" y="1348402"/>
                </a:cubicBezTo>
                <a:cubicBezTo>
                  <a:pt x="98413" y="1348402"/>
                  <a:pt x="0" y="1249989"/>
                  <a:pt x="0" y="1128590"/>
                </a:cubicBezTo>
                <a:cubicBezTo>
                  <a:pt x="114300" y="853100"/>
                  <a:pt x="0" y="542441"/>
                  <a:pt x="0" y="249367"/>
                </a:cubicBezTo>
                <a:close/>
              </a:path>
            </a:pathLst>
          </a:custGeom>
          <a:solidFill>
            <a:schemeClr val="bg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lumMod val="85000"/>
                    <a:lumOff val="15000"/>
                  </a:schemeClr>
                </a:solidFill>
                <a:latin typeface="Cambria" panose="02040503050406030204" pitchFamily="18" charset="0"/>
                <a:ea typeface="Cambria" panose="02040503050406030204" pitchFamily="18" charset="0"/>
              </a:rPr>
              <a:t>Các</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nguyên</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nhân</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gây</a:t>
            </a:r>
            <a:r>
              <a:rPr lang="en-US" sz="4000" b="1" dirty="0">
                <a:solidFill>
                  <a:schemeClr val="tx1">
                    <a:lumMod val="85000"/>
                    <a:lumOff val="15000"/>
                  </a:schemeClr>
                </a:solidFill>
                <a:latin typeface="Cambria" panose="02040503050406030204" pitchFamily="18" charset="0"/>
                <a:ea typeface="Cambria" panose="02040503050406030204" pitchFamily="18" charset="0"/>
              </a:rPr>
              <a:t> ô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nhiễm</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không</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khí</a:t>
            </a:r>
            <a:endParaRPr lang="en-US" sz="4000" b="1" dirty="0">
              <a:solidFill>
                <a:schemeClr val="tx1">
                  <a:lumMod val="85000"/>
                  <a:lumOff val="15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230407" y="254670"/>
            <a:ext cx="4168873" cy="954107"/>
          </a:xfrm>
          <a:prstGeom prst="rect">
            <a:avLst/>
          </a:prstGeom>
          <a:solidFill>
            <a:schemeClr val="tx1">
              <a:lumMod val="85000"/>
              <a:lumOff val="15000"/>
            </a:schemeClr>
          </a:solidFill>
          <a:ln w="28575">
            <a:solidFill>
              <a:schemeClr val="bg1"/>
            </a:solidFill>
          </a:ln>
        </p:spPr>
        <p:txBody>
          <a:bodyPr wrap="square" rtlCol="0">
            <a:spAutoFit/>
          </a:bodyPr>
          <a:lstStyle/>
          <a:p>
            <a:pPr algn="ctr"/>
            <a:r>
              <a:rPr lang="vi-VN" sz="2800" dirty="0">
                <a:solidFill>
                  <a:schemeClr val="bg1"/>
                </a:solidFill>
                <a:latin typeface="Cambria" panose="02040503050406030204" pitchFamily="18" charset="0"/>
                <a:ea typeface="Cambria" panose="02040503050406030204" pitchFamily="18" charset="0"/>
              </a:rPr>
              <a:t>Do khói bụi từ các phương tiện giao thông.</a:t>
            </a:r>
            <a:endParaRPr lang="en-US" sz="2800" dirty="0">
              <a:solidFill>
                <a:schemeClr val="bg1"/>
              </a:solidFill>
              <a:latin typeface="Cambria" panose="02040503050406030204" pitchFamily="18" charset="0"/>
              <a:ea typeface="Cambria" panose="02040503050406030204" pitchFamily="18" charset="0"/>
            </a:endParaRPr>
          </a:p>
        </p:txBody>
      </p:sp>
      <p:sp>
        <p:nvSpPr>
          <p:cNvPr id="6" name="Rectangle 5"/>
          <p:cNvSpPr/>
          <p:nvPr/>
        </p:nvSpPr>
        <p:spPr>
          <a:xfrm>
            <a:off x="9710212" y="254670"/>
            <a:ext cx="2301656" cy="523220"/>
          </a:xfrm>
          <a:prstGeom prst="rect">
            <a:avLst/>
          </a:prstGeom>
          <a:solidFill>
            <a:schemeClr val="tx1">
              <a:lumMod val="85000"/>
              <a:lumOff val="15000"/>
            </a:schemeClr>
          </a:solidFill>
          <a:ln w="28575">
            <a:solidFill>
              <a:schemeClr val="bg1"/>
            </a:solidFill>
          </a:ln>
        </p:spPr>
        <p:txBody>
          <a:bodyPr wrap="none">
            <a:spAutoFit/>
          </a:bodyPr>
          <a:lstStyle/>
          <a:p>
            <a:r>
              <a:rPr lang="en-US" sz="2800" dirty="0">
                <a:solidFill>
                  <a:schemeClr val="bg1"/>
                </a:solidFill>
                <a:latin typeface="Cambria" panose="02040503050406030204" pitchFamily="18" charset="0"/>
                <a:ea typeface="Cambria" panose="02040503050406030204" pitchFamily="18" charset="0"/>
              </a:rPr>
              <a:t>Do </a:t>
            </a:r>
            <a:r>
              <a:rPr lang="en-US" sz="2800" dirty="0" err="1">
                <a:solidFill>
                  <a:schemeClr val="bg1"/>
                </a:solidFill>
                <a:latin typeface="Cambria" panose="02040503050406030204" pitchFamily="18" charset="0"/>
                <a:ea typeface="Cambria" panose="02040503050406030204" pitchFamily="18" charset="0"/>
              </a:rPr>
              <a:t>cháy</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rừng</a:t>
            </a:r>
            <a:r>
              <a:rPr lang="en-US" sz="2800" dirty="0">
                <a:solidFill>
                  <a:schemeClr val="bg1"/>
                </a:solidFill>
                <a:latin typeface="Cambria" panose="02040503050406030204" pitchFamily="18" charset="0"/>
                <a:ea typeface="Cambria" panose="02040503050406030204" pitchFamily="18" charset="0"/>
              </a:rPr>
              <a:t>.</a:t>
            </a:r>
          </a:p>
        </p:txBody>
      </p:sp>
      <p:sp>
        <p:nvSpPr>
          <p:cNvPr id="7" name="Rectangle 6"/>
          <p:cNvSpPr/>
          <p:nvPr/>
        </p:nvSpPr>
        <p:spPr>
          <a:xfrm>
            <a:off x="230407" y="5085567"/>
            <a:ext cx="3415422" cy="523220"/>
          </a:xfrm>
          <a:prstGeom prst="rect">
            <a:avLst/>
          </a:prstGeom>
          <a:solidFill>
            <a:schemeClr val="tx1">
              <a:lumMod val="85000"/>
              <a:lumOff val="15000"/>
            </a:schemeClr>
          </a:solidFill>
          <a:ln w="28575">
            <a:solidFill>
              <a:schemeClr val="bg1"/>
            </a:solidFill>
          </a:ln>
        </p:spPr>
        <p:txBody>
          <a:bodyPr wrap="none">
            <a:spAutoFit/>
          </a:bodyPr>
          <a:lstStyle/>
          <a:p>
            <a:r>
              <a:rPr lang="en-US" sz="2800" dirty="0">
                <a:solidFill>
                  <a:schemeClr val="bg1"/>
                </a:solidFill>
                <a:latin typeface="Cambria" panose="02040503050406030204" pitchFamily="18" charset="0"/>
                <a:ea typeface="Cambria" panose="02040503050406030204" pitchFamily="18" charset="0"/>
              </a:rPr>
              <a:t>Do </a:t>
            </a:r>
            <a:r>
              <a:rPr lang="en-US" sz="2800" dirty="0" err="1">
                <a:solidFill>
                  <a:schemeClr val="bg1"/>
                </a:solidFill>
                <a:latin typeface="Cambria" panose="02040503050406030204" pitchFamily="18" charset="0"/>
                <a:ea typeface="Cambria" panose="02040503050406030204" pitchFamily="18" charset="0"/>
              </a:rPr>
              <a:t>rác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thải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sinh</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hoạt</a:t>
            </a:r>
            <a:r>
              <a:rPr lang="en-US" sz="2800" dirty="0">
                <a:solidFill>
                  <a:schemeClr val="bg1"/>
                </a:solidFill>
                <a:latin typeface="Cambria" panose="02040503050406030204" pitchFamily="18" charset="0"/>
                <a:ea typeface="Cambria" panose="02040503050406030204" pitchFamily="18" charset="0"/>
              </a:rPr>
              <a:t>.</a:t>
            </a:r>
          </a:p>
        </p:txBody>
      </p:sp>
      <p:sp>
        <p:nvSpPr>
          <p:cNvPr id="10" name="Rectangle 9"/>
          <p:cNvSpPr/>
          <p:nvPr/>
        </p:nvSpPr>
        <p:spPr>
          <a:xfrm>
            <a:off x="7762967" y="5064780"/>
            <a:ext cx="4229106" cy="523220"/>
          </a:xfrm>
          <a:prstGeom prst="rect">
            <a:avLst/>
          </a:prstGeom>
          <a:solidFill>
            <a:schemeClr val="tx1">
              <a:lumMod val="85000"/>
              <a:lumOff val="15000"/>
            </a:schemeClr>
          </a:solidFill>
          <a:ln w="28575">
            <a:solidFill>
              <a:schemeClr val="bg1"/>
            </a:solidFill>
          </a:ln>
        </p:spPr>
        <p:txBody>
          <a:bodyPr wrap="none">
            <a:spAutoFit/>
          </a:bodyPr>
          <a:lstStyle/>
          <a:p>
            <a:r>
              <a:rPr lang="en-US" sz="2800" dirty="0">
                <a:solidFill>
                  <a:schemeClr val="bg1"/>
                </a:solidFill>
                <a:latin typeface="Cambria" panose="02040503050406030204" pitchFamily="18" charset="0"/>
                <a:ea typeface="Cambria" panose="02040503050406030204" pitchFamily="18" charset="0"/>
              </a:rPr>
              <a:t>Do </a:t>
            </a:r>
            <a:r>
              <a:rPr lang="en-US" sz="2800" dirty="0" err="1">
                <a:solidFill>
                  <a:schemeClr val="bg1"/>
                </a:solidFill>
                <a:latin typeface="Cambria" panose="02040503050406030204" pitchFamily="18" charset="0"/>
                <a:ea typeface="Cambria" panose="02040503050406030204" pitchFamily="18" charset="0"/>
              </a:rPr>
              <a:t>khí</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thải</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từ</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các</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nhà</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máy</a:t>
            </a:r>
            <a:r>
              <a:rPr lang="en-US" sz="2800"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569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1024" y="159034"/>
            <a:ext cx="12011868" cy="1016000"/>
          </a:xfrm>
          <a:custGeom>
            <a:avLst/>
            <a:gdLst>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2647" h="1348402">
                <a:moveTo>
                  <a:pt x="0" y="249367"/>
                </a:moveTo>
                <a:cubicBezTo>
                  <a:pt x="0" y="127968"/>
                  <a:pt x="98413" y="29555"/>
                  <a:pt x="219812" y="29555"/>
                </a:cubicBezTo>
                <a:cubicBezTo>
                  <a:pt x="2895601" y="143855"/>
                  <a:pt x="5940668" y="-75953"/>
                  <a:pt x="8642835" y="29555"/>
                </a:cubicBezTo>
                <a:cubicBezTo>
                  <a:pt x="8764234" y="29555"/>
                  <a:pt x="8862647" y="127968"/>
                  <a:pt x="8862647" y="249367"/>
                </a:cubicBezTo>
                <a:cubicBezTo>
                  <a:pt x="8765931" y="683118"/>
                  <a:pt x="8862647" y="835516"/>
                  <a:pt x="8862647" y="1128590"/>
                </a:cubicBezTo>
                <a:cubicBezTo>
                  <a:pt x="8862647" y="1249989"/>
                  <a:pt x="8764234" y="1348402"/>
                  <a:pt x="8642835" y="1348402"/>
                </a:cubicBezTo>
                <a:cubicBezTo>
                  <a:pt x="5843953" y="1260479"/>
                  <a:pt x="2921979" y="1225309"/>
                  <a:pt x="219812" y="1348402"/>
                </a:cubicBezTo>
                <a:cubicBezTo>
                  <a:pt x="98413" y="1348402"/>
                  <a:pt x="0" y="1249989"/>
                  <a:pt x="0" y="1128590"/>
                </a:cubicBezTo>
                <a:cubicBezTo>
                  <a:pt x="114300" y="853100"/>
                  <a:pt x="0" y="542441"/>
                  <a:pt x="0" y="249367"/>
                </a:cubicBezTo>
                <a:close/>
              </a:path>
            </a:pathLst>
          </a:custGeom>
          <a:solidFill>
            <a:schemeClr val="bg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lumMod val="85000"/>
                    <a:lumOff val="15000"/>
                  </a:schemeClr>
                </a:solidFill>
                <a:latin typeface="Cambria" panose="02040503050406030204" pitchFamily="18" charset="0"/>
                <a:ea typeface="Cambria" panose="02040503050406030204" pitchFamily="18" charset="0"/>
              </a:rPr>
              <a:t>Những</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nguyên</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nhân</a:t>
            </a:r>
            <a:r>
              <a:rPr lang="en-US" sz="4000" b="1" dirty="0">
                <a:solidFill>
                  <a:schemeClr val="tx1">
                    <a:lumMod val="85000"/>
                    <a:lumOff val="15000"/>
                  </a:schemeClr>
                </a:solidFill>
                <a:latin typeface="Cambria" panose="02040503050406030204" pitchFamily="18" charset="0"/>
                <a:ea typeface="Cambria" panose="02040503050406030204" pitchFamily="18" charset="0"/>
              </a:rPr>
              <a:t> do con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người</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gây</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ra</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bao</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r>
              <a:rPr lang="en-US" sz="4000" b="1" dirty="0" err="1">
                <a:solidFill>
                  <a:schemeClr val="tx1">
                    <a:lumMod val="85000"/>
                    <a:lumOff val="15000"/>
                  </a:schemeClr>
                </a:solidFill>
                <a:latin typeface="Cambria" panose="02040503050406030204" pitchFamily="18" charset="0"/>
                <a:ea typeface="Cambria" panose="02040503050406030204" pitchFamily="18" charset="0"/>
              </a:rPr>
              <a:t>gồm</a:t>
            </a:r>
            <a:r>
              <a:rPr lang="en-US" sz="4000" b="1" dirty="0">
                <a:solidFill>
                  <a:schemeClr val="tx1">
                    <a:lumMod val="85000"/>
                    <a:lumOff val="15000"/>
                  </a:schemeClr>
                </a:solidFill>
                <a:latin typeface="Cambria" panose="02040503050406030204" pitchFamily="18" charset="0"/>
                <a:ea typeface="Cambria" panose="02040503050406030204" pitchFamily="18" charset="0"/>
              </a:rPr>
              <a:t> :</a:t>
            </a:r>
          </a:p>
        </p:txBody>
      </p:sp>
      <p:sp>
        <p:nvSpPr>
          <p:cNvPr id="2" name="TextBox 1"/>
          <p:cNvSpPr txBox="1"/>
          <p:nvPr/>
        </p:nvSpPr>
        <p:spPr>
          <a:xfrm>
            <a:off x="307811" y="1175034"/>
            <a:ext cx="4447069" cy="3139023"/>
          </a:xfrm>
          <a:prstGeom prst="cloudCallout">
            <a:avLst>
              <a:gd name="adj1" fmla="val 57463"/>
              <a:gd name="adj2" fmla="val 71285"/>
            </a:avLst>
          </a:prstGeom>
          <a:solidFill>
            <a:srgbClr val="C00000"/>
          </a:solidFill>
          <a:ln w="28575">
            <a:solidFill>
              <a:schemeClr val="bg1"/>
            </a:solidFill>
          </a:ln>
        </p:spPr>
        <p:txBody>
          <a:bodyPr wrap="square" rtlCol="0">
            <a:spAutoFit/>
          </a:bodyPr>
          <a:lstStyle/>
          <a:p>
            <a:pPr algn="ctr"/>
            <a:r>
              <a:rPr lang="vi-VN" sz="3200" b="1" dirty="0">
                <a:solidFill>
                  <a:schemeClr val="bg1"/>
                </a:solidFill>
                <a:latin typeface="Cambria" panose="02040503050406030204" pitchFamily="18" charset="0"/>
                <a:ea typeface="Cambria" panose="02040503050406030204" pitchFamily="18" charset="0"/>
              </a:rPr>
              <a:t>Do khói bụi từ các phương tiện giao thông.</a:t>
            </a:r>
            <a:endParaRPr lang="en-US" sz="3200" b="1" dirty="0">
              <a:solidFill>
                <a:schemeClr val="bg1"/>
              </a:solidFill>
              <a:latin typeface="Cambria" panose="02040503050406030204" pitchFamily="18" charset="0"/>
              <a:ea typeface="Cambria" panose="02040503050406030204" pitchFamily="18" charset="0"/>
            </a:endParaRPr>
          </a:p>
        </p:txBody>
      </p:sp>
      <p:sp>
        <p:nvSpPr>
          <p:cNvPr id="6" name="Cloud Callout 5"/>
          <p:cNvSpPr/>
          <p:nvPr/>
        </p:nvSpPr>
        <p:spPr>
          <a:xfrm>
            <a:off x="8610600" y="1175034"/>
            <a:ext cx="3482292" cy="2014597"/>
          </a:xfrm>
          <a:prstGeom prst="cloudCallout">
            <a:avLst>
              <a:gd name="adj1" fmla="val -65908"/>
              <a:gd name="adj2" fmla="val 67586"/>
            </a:avLst>
          </a:prstGeom>
          <a:solidFill>
            <a:schemeClr val="tx1">
              <a:lumMod val="85000"/>
              <a:lumOff val="15000"/>
            </a:schemeClr>
          </a:solidFill>
          <a:ln w="28575">
            <a:solidFill>
              <a:schemeClr val="bg1"/>
            </a:solidFill>
          </a:ln>
        </p:spPr>
        <p:txBody>
          <a:bodyPr wrap="square">
            <a:spAutoFit/>
          </a:bodyPr>
          <a:lstStyle/>
          <a:p>
            <a:pPr algn="ctr"/>
            <a:r>
              <a:rPr lang="en-US" sz="4000" dirty="0">
                <a:solidFill>
                  <a:schemeClr val="bg1"/>
                </a:solidFill>
                <a:latin typeface="Cambria" panose="02040503050406030204" pitchFamily="18" charset="0"/>
                <a:ea typeface="Cambria" panose="02040503050406030204" pitchFamily="18" charset="0"/>
              </a:rPr>
              <a:t>Do </a:t>
            </a:r>
            <a:r>
              <a:rPr lang="en-US" sz="4000" dirty="0" err="1">
                <a:solidFill>
                  <a:schemeClr val="bg1"/>
                </a:solidFill>
                <a:latin typeface="Cambria" panose="02040503050406030204" pitchFamily="18" charset="0"/>
                <a:ea typeface="Cambria" panose="02040503050406030204" pitchFamily="18" charset="0"/>
              </a:rPr>
              <a:t>cháy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rừng</a:t>
            </a:r>
            <a:r>
              <a:rPr lang="en-US" sz="4000" dirty="0">
                <a:solidFill>
                  <a:schemeClr val="bg1"/>
                </a:solidFill>
                <a:latin typeface="Cambria" panose="02040503050406030204" pitchFamily="18" charset="0"/>
                <a:ea typeface="Cambria" panose="02040503050406030204" pitchFamily="18" charset="0"/>
              </a:rPr>
              <a:t>.</a:t>
            </a:r>
          </a:p>
        </p:txBody>
      </p:sp>
      <p:sp>
        <p:nvSpPr>
          <p:cNvPr id="7" name="Cloud Callout 6"/>
          <p:cNvSpPr/>
          <p:nvPr/>
        </p:nvSpPr>
        <p:spPr>
          <a:xfrm>
            <a:off x="230405" y="4525991"/>
            <a:ext cx="4323683" cy="1827193"/>
          </a:xfrm>
          <a:prstGeom prst="cloudCallout">
            <a:avLst>
              <a:gd name="adj1" fmla="val 59202"/>
              <a:gd name="adj2" fmla="val -11023"/>
            </a:avLst>
          </a:prstGeom>
          <a:solidFill>
            <a:schemeClr val="accent2">
              <a:lumMod val="75000"/>
            </a:schemeClr>
          </a:solidFill>
          <a:ln w="28575">
            <a:solidFill>
              <a:schemeClr val="bg1"/>
            </a:solidFill>
          </a:ln>
        </p:spPr>
        <p:txBody>
          <a:bodyPr wrap="square">
            <a:spAutoFit/>
          </a:bodyPr>
          <a:lstStyle/>
          <a:p>
            <a:pPr algn="ctr"/>
            <a:r>
              <a:rPr lang="en-US" sz="3600" b="1" dirty="0">
                <a:solidFill>
                  <a:schemeClr val="bg1"/>
                </a:solidFill>
                <a:latin typeface="Cambria" panose="02040503050406030204" pitchFamily="18" charset="0"/>
                <a:ea typeface="Cambria" panose="02040503050406030204" pitchFamily="18" charset="0"/>
              </a:rPr>
              <a:t>Do </a:t>
            </a:r>
            <a:r>
              <a:rPr lang="en-US" sz="3600" b="1" dirty="0" err="1">
                <a:solidFill>
                  <a:schemeClr val="bg1"/>
                </a:solidFill>
                <a:latin typeface="Cambria" panose="02040503050406030204" pitchFamily="18" charset="0"/>
                <a:ea typeface="Cambria" panose="02040503050406030204" pitchFamily="18" charset="0"/>
              </a:rPr>
              <a:t>rác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thải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sinh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hoạt</a:t>
            </a:r>
            <a:r>
              <a:rPr lang="en-US" sz="3600" b="1" dirty="0">
                <a:solidFill>
                  <a:schemeClr val="bg1"/>
                </a:solidFill>
                <a:latin typeface="Cambria" panose="02040503050406030204" pitchFamily="18" charset="0"/>
                <a:ea typeface="Cambria" panose="02040503050406030204" pitchFamily="18" charset="0"/>
              </a:rPr>
              <a:t>.</a:t>
            </a:r>
          </a:p>
        </p:txBody>
      </p:sp>
      <p:sp>
        <p:nvSpPr>
          <p:cNvPr id="10" name="Cloud Callout 9"/>
          <p:cNvSpPr/>
          <p:nvPr/>
        </p:nvSpPr>
        <p:spPr>
          <a:xfrm>
            <a:off x="7947612" y="3682672"/>
            <a:ext cx="4145280" cy="2670512"/>
          </a:xfrm>
          <a:prstGeom prst="cloudCallout">
            <a:avLst>
              <a:gd name="adj1" fmla="val -68259"/>
              <a:gd name="adj2" fmla="val 13449"/>
            </a:avLst>
          </a:prstGeom>
          <a:solidFill>
            <a:schemeClr val="accent4">
              <a:lumMod val="60000"/>
              <a:lumOff val="40000"/>
            </a:schemeClr>
          </a:solidFill>
          <a:ln w="28575">
            <a:solidFill>
              <a:schemeClr val="bg1"/>
            </a:solidFill>
          </a:ln>
        </p:spPr>
        <p:txBody>
          <a:bodyPr wrap="square">
            <a:spAutoFit/>
          </a:bodyPr>
          <a:lstStyle/>
          <a:p>
            <a:pPr algn="ctr"/>
            <a:r>
              <a:rPr lang="en-US" sz="3600" b="1" dirty="0">
                <a:latin typeface="Cambria" panose="02040503050406030204" pitchFamily="18" charset="0"/>
                <a:ea typeface="Cambria" panose="02040503050406030204" pitchFamily="18" charset="0"/>
              </a:rPr>
              <a:t>Do </a:t>
            </a:r>
            <a:r>
              <a:rPr lang="en-US" sz="3600" b="1" dirty="0" err="1">
                <a:latin typeface="Cambria" panose="02040503050406030204" pitchFamily="18" charset="0"/>
                <a:ea typeface="Cambria" panose="02040503050406030204" pitchFamily="18" charset="0"/>
              </a:rPr>
              <a:t>khí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từ</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máy</a:t>
            </a:r>
            <a:r>
              <a:rPr lang="en-US" sz="36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1110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1024" y="318108"/>
            <a:ext cx="6404658" cy="2283224"/>
          </a:xfrm>
          <a:custGeom>
            <a:avLst/>
            <a:gdLst>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2647" h="1348402">
                <a:moveTo>
                  <a:pt x="0" y="249367"/>
                </a:moveTo>
                <a:cubicBezTo>
                  <a:pt x="0" y="127968"/>
                  <a:pt x="98413" y="29555"/>
                  <a:pt x="219812" y="29555"/>
                </a:cubicBezTo>
                <a:cubicBezTo>
                  <a:pt x="2895601" y="143855"/>
                  <a:pt x="5940668" y="-75953"/>
                  <a:pt x="8642835" y="29555"/>
                </a:cubicBezTo>
                <a:cubicBezTo>
                  <a:pt x="8764234" y="29555"/>
                  <a:pt x="8862647" y="127968"/>
                  <a:pt x="8862647" y="249367"/>
                </a:cubicBezTo>
                <a:cubicBezTo>
                  <a:pt x="8765931" y="683118"/>
                  <a:pt x="8862647" y="835516"/>
                  <a:pt x="8862647" y="1128590"/>
                </a:cubicBezTo>
                <a:cubicBezTo>
                  <a:pt x="8862647" y="1249989"/>
                  <a:pt x="8764234" y="1348402"/>
                  <a:pt x="8642835" y="1348402"/>
                </a:cubicBezTo>
                <a:cubicBezTo>
                  <a:pt x="5843953" y="1260479"/>
                  <a:pt x="2921979" y="1225309"/>
                  <a:pt x="219812" y="1348402"/>
                </a:cubicBezTo>
                <a:cubicBezTo>
                  <a:pt x="98413" y="1348402"/>
                  <a:pt x="0" y="1249989"/>
                  <a:pt x="0" y="1128590"/>
                </a:cubicBezTo>
                <a:cubicBezTo>
                  <a:pt x="114300" y="853100"/>
                  <a:pt x="0" y="542441"/>
                  <a:pt x="0" y="249367"/>
                </a:cubicBezTo>
                <a:close/>
              </a:path>
            </a:pathLst>
          </a:custGeom>
          <a:solidFill>
            <a:schemeClr val="bg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Cambria" panose="02040503050406030204" pitchFamily="18" charset="0"/>
                <a:ea typeface="Cambria" panose="02040503050406030204" pitchFamily="18" charset="0"/>
              </a:rPr>
              <a:t>Nguyên</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nhân</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cháy</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rừng</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có</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thể</a:t>
            </a:r>
            <a:r>
              <a:rPr lang="en-US" sz="4000" b="1" dirty="0">
                <a:solidFill>
                  <a:srgbClr val="C00000"/>
                </a:solidFill>
                <a:latin typeface="Cambria" panose="02040503050406030204" pitchFamily="18" charset="0"/>
                <a:ea typeface="Cambria" panose="02040503050406030204" pitchFamily="18" charset="0"/>
              </a:rPr>
              <a:t> do con </a:t>
            </a:r>
            <a:r>
              <a:rPr lang="en-US" sz="4000" b="1" dirty="0" err="1">
                <a:solidFill>
                  <a:srgbClr val="C00000"/>
                </a:solidFill>
                <a:latin typeface="Cambria" panose="02040503050406030204" pitchFamily="18" charset="0"/>
                <a:ea typeface="Cambria" panose="02040503050406030204" pitchFamily="18" charset="0"/>
              </a:rPr>
              <a:t>người</a:t>
            </a:r>
            <a:r>
              <a:rPr lang="en-US" sz="4000" b="1" dirty="0">
                <a:solidFill>
                  <a:srgbClr val="C00000"/>
                </a:solidFill>
                <a:latin typeface="Cambria" panose="02040503050406030204" pitchFamily="18" charset="0"/>
                <a:ea typeface="Cambria" panose="02040503050406030204" pitchFamily="18" charset="0"/>
              </a:rPr>
              <a:t> hay </a:t>
            </a:r>
          </a:p>
          <a:p>
            <a:pPr algn="ctr"/>
            <a:r>
              <a:rPr lang="en-US" sz="4000" b="1" dirty="0" err="1">
                <a:solidFill>
                  <a:srgbClr val="C00000"/>
                </a:solidFill>
                <a:latin typeface="Cambria" panose="02040503050406030204" pitchFamily="18" charset="0"/>
                <a:ea typeface="Cambria" panose="02040503050406030204" pitchFamily="18" charset="0"/>
              </a:rPr>
              <a:t>tự</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nhiên</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gây</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ra</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389682" y="2815049"/>
            <a:ext cx="6096000" cy="3785652"/>
          </a:xfrm>
          <a:prstGeom prst="rect">
            <a:avLst/>
          </a:prstGeom>
          <a:solidFill>
            <a:schemeClr val="bg1"/>
          </a:solidFill>
          <a:ln w="57150">
            <a:solidFill>
              <a:schemeClr val="tx1"/>
            </a:solidFill>
          </a:ln>
        </p:spPr>
        <p:txBody>
          <a:bodyPr>
            <a:spAutoFit/>
          </a:bodyPr>
          <a:lstStyle/>
          <a:p>
            <a:pPr algn="just"/>
            <a:r>
              <a:rPr lang="vi-VN" sz="4000" b="1" i="1" dirty="0">
                <a:solidFill>
                  <a:srgbClr val="C00000"/>
                </a:solidFill>
                <a:latin typeface="Cambria" panose="02040503050406030204" pitchFamily="18" charset="0"/>
                <a:ea typeface="Cambria" panose="02040503050406030204" pitchFamily="18" charset="0"/>
              </a:rPr>
              <a:t>Cụ thể: </a:t>
            </a:r>
            <a:r>
              <a:rPr lang="vi-VN" sz="4000" dirty="0">
                <a:solidFill>
                  <a:srgbClr val="000000"/>
                </a:solidFill>
                <a:latin typeface="Cambria" panose="02040503050406030204" pitchFamily="18" charset="0"/>
                <a:ea typeface="Cambria" panose="02040503050406030204" pitchFamily="18" charset="0"/>
              </a:rPr>
              <a:t>cháy rừng do đốt rừng làm nương, rẫy là nguyên nhân do con người; cháy rừng tự nhiên do nắng nóng là nguyên nhân do tự nhiên.</a:t>
            </a:r>
            <a:endParaRPr lang="en-US" sz="4000" dirty="0">
              <a:latin typeface="Cambria" panose="02040503050406030204" pitchFamily="18" charset="0"/>
              <a:ea typeface="Cambria" panose="02040503050406030204" pitchFamily="18" charset="0"/>
            </a:endParaRPr>
          </a:p>
        </p:txBody>
      </p:sp>
      <p:pic>
        <p:nvPicPr>
          <p:cNvPr id="2050" name="Picture 2" descr="Đốt nương, rẫy gây cháy rừng bị xử phạt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895" y="318108"/>
            <a:ext cx="4960342" cy="3050126"/>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Phòng chống cháy rừng mùa lúa rẫy | BÁO QUẢNG NAM ONLINE - Tin tức mới nhấ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6895" y="3634451"/>
            <a:ext cx="4960342" cy="3015521"/>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8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par>
                                <p:cTn id="13" presetID="14" presetClass="entr" presetSubtype="1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randombar(horizontal)">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4545" y="647454"/>
            <a:ext cx="6608366" cy="1348402"/>
          </a:xfrm>
          <a:custGeom>
            <a:avLst/>
            <a:gdLst>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19812 h 1318847"/>
              <a:gd name="connsiteX1" fmla="*/ 219812 w 8862647"/>
              <a:gd name="connsiteY1" fmla="*/ 0 h 1318847"/>
              <a:gd name="connsiteX2" fmla="*/ 8642835 w 8862647"/>
              <a:gd name="connsiteY2" fmla="*/ 0 h 1318847"/>
              <a:gd name="connsiteX3" fmla="*/ 8862647 w 8862647"/>
              <a:gd name="connsiteY3" fmla="*/ 219812 h 1318847"/>
              <a:gd name="connsiteX4" fmla="*/ 8862647 w 8862647"/>
              <a:gd name="connsiteY4" fmla="*/ 1099035 h 1318847"/>
              <a:gd name="connsiteX5" fmla="*/ 8642835 w 8862647"/>
              <a:gd name="connsiteY5" fmla="*/ 1318847 h 1318847"/>
              <a:gd name="connsiteX6" fmla="*/ 219812 w 8862647"/>
              <a:gd name="connsiteY6" fmla="*/ 1318847 h 1318847"/>
              <a:gd name="connsiteX7" fmla="*/ 0 w 8862647"/>
              <a:gd name="connsiteY7" fmla="*/ 1099035 h 1318847"/>
              <a:gd name="connsiteX8" fmla="*/ 0 w 8862647"/>
              <a:gd name="connsiteY8" fmla="*/ 219812 h 1318847"/>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53314 h 1352349"/>
              <a:gd name="connsiteX1" fmla="*/ 219812 w 8862647"/>
              <a:gd name="connsiteY1" fmla="*/ 33502 h 1352349"/>
              <a:gd name="connsiteX2" fmla="*/ 8642835 w 8862647"/>
              <a:gd name="connsiteY2" fmla="*/ 33502 h 1352349"/>
              <a:gd name="connsiteX3" fmla="*/ 8862647 w 8862647"/>
              <a:gd name="connsiteY3" fmla="*/ 253314 h 1352349"/>
              <a:gd name="connsiteX4" fmla="*/ 8862647 w 8862647"/>
              <a:gd name="connsiteY4" fmla="*/ 1132537 h 1352349"/>
              <a:gd name="connsiteX5" fmla="*/ 8642835 w 8862647"/>
              <a:gd name="connsiteY5" fmla="*/ 1352349 h 1352349"/>
              <a:gd name="connsiteX6" fmla="*/ 219812 w 8862647"/>
              <a:gd name="connsiteY6" fmla="*/ 1352349 h 1352349"/>
              <a:gd name="connsiteX7" fmla="*/ 0 w 8862647"/>
              <a:gd name="connsiteY7" fmla="*/ 1132537 h 1352349"/>
              <a:gd name="connsiteX8" fmla="*/ 0 w 8862647"/>
              <a:gd name="connsiteY8" fmla="*/ 253314 h 1352349"/>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 name="connsiteX0" fmla="*/ 0 w 8862647"/>
              <a:gd name="connsiteY0" fmla="*/ 249367 h 1348402"/>
              <a:gd name="connsiteX1" fmla="*/ 219812 w 8862647"/>
              <a:gd name="connsiteY1" fmla="*/ 29555 h 1348402"/>
              <a:gd name="connsiteX2" fmla="*/ 8642835 w 8862647"/>
              <a:gd name="connsiteY2" fmla="*/ 29555 h 1348402"/>
              <a:gd name="connsiteX3" fmla="*/ 8862647 w 8862647"/>
              <a:gd name="connsiteY3" fmla="*/ 249367 h 1348402"/>
              <a:gd name="connsiteX4" fmla="*/ 8862647 w 8862647"/>
              <a:gd name="connsiteY4" fmla="*/ 1128590 h 1348402"/>
              <a:gd name="connsiteX5" fmla="*/ 8642835 w 8862647"/>
              <a:gd name="connsiteY5" fmla="*/ 1348402 h 1348402"/>
              <a:gd name="connsiteX6" fmla="*/ 219812 w 8862647"/>
              <a:gd name="connsiteY6" fmla="*/ 1348402 h 1348402"/>
              <a:gd name="connsiteX7" fmla="*/ 0 w 8862647"/>
              <a:gd name="connsiteY7" fmla="*/ 1128590 h 1348402"/>
              <a:gd name="connsiteX8" fmla="*/ 0 w 8862647"/>
              <a:gd name="connsiteY8" fmla="*/ 249367 h 134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2647" h="1348402">
                <a:moveTo>
                  <a:pt x="0" y="249367"/>
                </a:moveTo>
                <a:cubicBezTo>
                  <a:pt x="0" y="127968"/>
                  <a:pt x="98413" y="29555"/>
                  <a:pt x="219812" y="29555"/>
                </a:cubicBezTo>
                <a:cubicBezTo>
                  <a:pt x="2895601" y="143855"/>
                  <a:pt x="5940668" y="-75953"/>
                  <a:pt x="8642835" y="29555"/>
                </a:cubicBezTo>
                <a:cubicBezTo>
                  <a:pt x="8764234" y="29555"/>
                  <a:pt x="8862647" y="127968"/>
                  <a:pt x="8862647" y="249367"/>
                </a:cubicBezTo>
                <a:cubicBezTo>
                  <a:pt x="8765931" y="683118"/>
                  <a:pt x="8862647" y="835516"/>
                  <a:pt x="8862647" y="1128590"/>
                </a:cubicBezTo>
                <a:cubicBezTo>
                  <a:pt x="8862647" y="1249989"/>
                  <a:pt x="8764234" y="1348402"/>
                  <a:pt x="8642835" y="1348402"/>
                </a:cubicBezTo>
                <a:cubicBezTo>
                  <a:pt x="5843953" y="1260479"/>
                  <a:pt x="2921979" y="1225309"/>
                  <a:pt x="219812" y="1348402"/>
                </a:cubicBezTo>
                <a:cubicBezTo>
                  <a:pt x="98413" y="1348402"/>
                  <a:pt x="0" y="1249989"/>
                  <a:pt x="0" y="1128590"/>
                </a:cubicBezTo>
                <a:cubicBezTo>
                  <a:pt x="114300" y="853100"/>
                  <a:pt x="0" y="542441"/>
                  <a:pt x="0" y="249367"/>
                </a:cubicBezTo>
                <a:close/>
              </a:path>
            </a:pathLst>
          </a:custGeom>
          <a:solidFill>
            <a:schemeClr val="bg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C00000"/>
                </a:solidFill>
                <a:latin typeface="Cambria" panose="02040503050406030204" pitchFamily="18" charset="0"/>
                <a:ea typeface="Cambria" panose="02040503050406030204" pitchFamily="18" charset="0"/>
              </a:rPr>
              <a:t>KẾT LUẬN</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9689" b="100000" l="9880" r="89820">
                        <a14:foregroundMark x1="58383" y1="77855" x2="53293" y2="89273"/>
                        <a14:foregroundMark x1="41617" y1="88927" x2="34731" y2="99308"/>
                        <a14:foregroundMark x1="35629" y1="86505" x2="28743" y2="98962"/>
                        <a14:foregroundMark x1="32036" y1="85813" x2="29042" y2="91349"/>
                      </a14:backgroundRemoval>
                    </a14:imgEffect>
                  </a14:imgLayer>
                </a14:imgProps>
              </a:ext>
              <a:ext uri="{28A0092B-C50C-407E-A947-70E740481C1C}">
                <a14:useLocalDpi xmlns:a14="http://schemas.microsoft.com/office/drawing/2010/main" val="0"/>
              </a:ext>
            </a:extLst>
          </a:blip>
          <a:stretch>
            <a:fillRect/>
          </a:stretch>
        </p:blipFill>
        <p:spPr>
          <a:xfrm>
            <a:off x="0" y="0"/>
            <a:ext cx="2439544" cy="2110864"/>
          </a:xfrm>
          <a:prstGeom prst="rect">
            <a:avLst/>
          </a:prstGeom>
        </p:spPr>
      </p:pic>
      <p:sp>
        <p:nvSpPr>
          <p:cNvPr id="7" name="Rounded Rectangle 3"/>
          <p:cNvSpPr/>
          <p:nvPr/>
        </p:nvSpPr>
        <p:spPr>
          <a:xfrm>
            <a:off x="256757" y="2206231"/>
            <a:ext cx="9442827" cy="4477975"/>
          </a:xfrm>
          <a:prstGeom prst="roundRect">
            <a:avLst/>
          </a:prstGeom>
          <a:solidFill>
            <a:schemeClr val="bg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3600" dirty="0">
                <a:solidFill>
                  <a:schemeClr val="tx1"/>
                </a:solidFill>
                <a:latin typeface="Cambria" panose="02040503050406030204" pitchFamily="18" charset="0"/>
                <a:ea typeface="Cambria" panose="02040503050406030204" pitchFamily="18" charset="0"/>
              </a:rPr>
              <a:t>Nguyên nhân gây ô nhiễm không khí: khí thải từ phương tiện giao thông, cháy rừng, đổ rác bừa bãi, khí thải từ các nhà máy.</a:t>
            </a:r>
            <a:endParaRPr lang="en-US" sz="3600" dirty="0">
              <a:solidFill>
                <a:schemeClr val="tx1"/>
              </a:solidFill>
              <a:latin typeface="Cambria" panose="02040503050406030204" pitchFamily="18" charset="0"/>
              <a:ea typeface="Cambria" panose="02040503050406030204" pitchFamily="18" charset="0"/>
            </a:endParaRPr>
          </a:p>
          <a:p>
            <a:pPr algn="just"/>
            <a:r>
              <a:rPr lang="pt-BR" sz="3600" dirty="0">
                <a:solidFill>
                  <a:schemeClr val="tx1"/>
                </a:solidFill>
                <a:latin typeface="Cambria" panose="02040503050406030204" pitchFamily="18" charset="0"/>
                <a:ea typeface="Cambria" panose="02040503050406030204" pitchFamily="18" charset="0"/>
              </a:rPr>
              <a:t>(Trong các nguyên nhân gây ô nhiễm không khí thì nguyên nhân cháy rừng có thể do thiên nhiên hoặc con người, các nguyên nhân còn lại đều do con người trực tiếp gây ra.)</a:t>
            </a:r>
            <a:endParaRPr lang="en-US" sz="6600" b="1" dirty="0">
              <a:solidFill>
                <a:schemeClr val="tx1"/>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5505" y="3337212"/>
            <a:ext cx="3346994" cy="3346994"/>
          </a:xfrm>
          <a:prstGeom prst="rect">
            <a:avLst/>
          </a:prstGeom>
        </p:spPr>
      </p:pic>
    </p:spTree>
    <p:extLst>
      <p:ext uri="{BB962C8B-B14F-4D97-AF65-F5344CB8AC3E}">
        <p14:creationId xmlns:p14="http://schemas.microsoft.com/office/powerpoint/2010/main" val="407641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672</Words>
  <Application>Microsoft Office PowerPoint</Application>
  <PresentationFormat>Widescreen</PresentationFormat>
  <Paragraphs>48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#9Slide07 HoneyCream</vt:lpstr>
      <vt:lpstr>#9Slide07 IcielPony</vt:lpstr>
      <vt:lpstr>Arial</vt:lpstr>
      <vt:lpstr>Calibri</vt:lpstr>
      <vt:lpstr>Calibri Light</vt:lpstr>
      <vt:lpstr>Cambria</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Thu Trang</cp:lastModifiedBy>
  <cp:revision>32</cp:revision>
  <dcterms:created xsi:type="dcterms:W3CDTF">2023-08-02T01:35:30Z</dcterms:created>
  <dcterms:modified xsi:type="dcterms:W3CDTF">2023-10-01T06:10:47Z</dcterms:modified>
</cp:coreProperties>
</file>