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49"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6DF87-BDDA-4D43-B66C-DFE91C4393F4}" type="datetimeFigureOut">
              <a:rPr lang="en-US" smtClean="0"/>
              <a:t>01/10/2023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4A22A-D977-446B-925C-C036311F4CD6}" type="slidenum">
              <a:rPr lang="en-US" smtClean="0"/>
              <a:t>‹#›</a:t>
            </a:fld>
            <a:endParaRPr lang="en-US"/>
          </a:p>
        </p:txBody>
      </p:sp>
    </p:spTree>
    <p:extLst>
      <p:ext uri="{BB962C8B-B14F-4D97-AF65-F5344CB8AC3E}">
        <p14:creationId xmlns:p14="http://schemas.microsoft.com/office/powerpoint/2010/main" val="45140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2536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66071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4817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0175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6870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58162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92661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8729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6852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3833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371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9500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6631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447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2118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7105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53849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1095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9649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8075E2-2820-445B-9A37-34C48C71998B}"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397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075E2-2820-445B-9A37-34C48C71998B}"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49107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075E2-2820-445B-9A37-34C48C71998B}"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181598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075E2-2820-445B-9A37-34C48C71998B}"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401362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8075E2-2820-445B-9A37-34C48C71998B}"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294772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8075E2-2820-445B-9A37-34C48C71998B}"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274783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075E2-2820-445B-9A37-34C48C71998B}" type="datetimeFigureOut">
              <a:rPr lang="en-US" smtClean="0"/>
              <a:t>01/10/2023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402308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8075E2-2820-445B-9A37-34C48C71998B}" type="datetimeFigureOut">
              <a:rPr lang="en-US" smtClean="0"/>
              <a:t>01/10/2023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104077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075E2-2820-445B-9A37-34C48C71998B}" type="datetimeFigureOut">
              <a:rPr lang="en-US" smtClean="0"/>
              <a:t>01/10/2023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57944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075E2-2820-445B-9A37-34C48C71998B}"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408685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075E2-2820-445B-9A37-34C48C71998B}"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FBC54-201D-4CC5-A39A-845B8F7D1A6C}" type="slidenum">
              <a:rPr lang="en-US" smtClean="0"/>
              <a:t>‹#›</a:t>
            </a:fld>
            <a:endParaRPr lang="en-US"/>
          </a:p>
        </p:txBody>
      </p:sp>
    </p:spTree>
    <p:extLst>
      <p:ext uri="{BB962C8B-B14F-4D97-AF65-F5344CB8AC3E}">
        <p14:creationId xmlns:p14="http://schemas.microsoft.com/office/powerpoint/2010/main" val="161555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075E2-2820-445B-9A37-34C48C71998B}" type="datetimeFigureOut">
              <a:rPr lang="en-US" smtClean="0"/>
              <a:t>01/10/2023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FBC54-201D-4CC5-A39A-845B8F7D1A6C}" type="slidenum">
              <a:rPr lang="en-US" smtClean="0"/>
              <a:t>‹#›</a:t>
            </a:fld>
            <a:endParaRPr lang="en-US"/>
          </a:p>
        </p:txBody>
      </p:sp>
    </p:spTree>
    <p:extLst>
      <p:ext uri="{BB962C8B-B14F-4D97-AF65-F5344CB8AC3E}">
        <p14:creationId xmlns:p14="http://schemas.microsoft.com/office/powerpoint/2010/main" val="2068506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2BDFC3D-4714-4C66-A4F6-808B2E878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887" y="246989"/>
            <a:ext cx="3387206" cy="1417462"/>
          </a:xfrm>
          <a:prstGeom prst="rect">
            <a:avLst/>
          </a:prstGeom>
        </p:spPr>
      </p:pic>
      <p:pic>
        <p:nvPicPr>
          <p:cNvPr id="10" name="图片 9">
            <a:extLst>
              <a:ext uri="{FF2B5EF4-FFF2-40B4-BE49-F238E27FC236}">
                <a16:creationId xmlns:a16="http://schemas.microsoft.com/office/drawing/2014/main" id="{719E46D1-B4C2-4D4C-9E38-795EEB6FF3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7126" y="221033"/>
            <a:ext cx="2243020" cy="1023567"/>
          </a:xfrm>
          <a:prstGeom prst="rect">
            <a:avLst/>
          </a:prstGeom>
        </p:spPr>
      </p:pic>
      <p:pic>
        <p:nvPicPr>
          <p:cNvPr id="14" name="图片 13">
            <a:extLst>
              <a:ext uri="{FF2B5EF4-FFF2-40B4-BE49-F238E27FC236}">
                <a16:creationId xmlns:a16="http://schemas.microsoft.com/office/drawing/2014/main" id="{42B113F0-5CE1-46FB-95DC-B125045FD3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6756" y="1551077"/>
            <a:ext cx="1495244" cy="633324"/>
          </a:xfrm>
          <a:prstGeom prst="rect">
            <a:avLst/>
          </a:prstGeom>
        </p:spPr>
      </p:pic>
      <p:pic>
        <p:nvPicPr>
          <p:cNvPr id="27" name="图片 26">
            <a:extLst>
              <a:ext uri="{FF2B5EF4-FFF2-40B4-BE49-F238E27FC236}">
                <a16:creationId xmlns:a16="http://schemas.microsoft.com/office/drawing/2014/main" id="{4E65AAE6-23B5-46D8-9615-8AED374EDB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47539" y="3103054"/>
            <a:ext cx="427526" cy="595427"/>
          </a:xfrm>
          <a:prstGeom prst="rect">
            <a:avLst/>
          </a:prstGeom>
        </p:spPr>
      </p:pic>
      <p:pic>
        <p:nvPicPr>
          <p:cNvPr id="29" name="图片 28">
            <a:extLst>
              <a:ext uri="{FF2B5EF4-FFF2-40B4-BE49-F238E27FC236}">
                <a16:creationId xmlns:a16="http://schemas.microsoft.com/office/drawing/2014/main" id="{0EE90087-FB6A-4CCE-9A72-FC287B6A73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6178" y="2842535"/>
            <a:ext cx="1792923" cy="4033603"/>
          </a:xfrm>
          <a:prstGeom prst="rect">
            <a:avLst/>
          </a:prstGeom>
        </p:spPr>
      </p:pic>
      <p:pic>
        <p:nvPicPr>
          <p:cNvPr id="18" name="5c63cfae186cf">
            <a:hlinkClick r:id="" action="ppaction://media"/>
            <a:extLst>
              <a:ext uri="{FF2B5EF4-FFF2-40B4-BE49-F238E27FC236}">
                <a16:creationId xmlns:a16="http://schemas.microsoft.com/office/drawing/2014/main" id="{45239B30-156B-4612-8B50-360B4DB3FD1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042164" y="3715661"/>
            <a:ext cx="609600" cy="609600"/>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17806" y="83935"/>
            <a:ext cx="1743570" cy="1743570"/>
          </a:xfrm>
          <a:prstGeom prst="rect">
            <a:avLst/>
          </a:prstGeom>
        </p:spPr>
      </p:pic>
      <p:pic>
        <p:nvPicPr>
          <p:cNvPr id="5" name="Picture 4"/>
          <p:cNvPicPr>
            <a:picLocks noChangeAspect="1"/>
          </p:cNvPicPr>
          <p:nvPr/>
        </p:nvPicPr>
        <p:blipFill>
          <a:blip r:embed="rId12"/>
          <a:stretch>
            <a:fillRect/>
          </a:stretch>
        </p:blipFill>
        <p:spPr>
          <a:xfrm>
            <a:off x="303770" y="221033"/>
            <a:ext cx="11888230" cy="6602540"/>
          </a:xfrm>
          <a:prstGeom prst="rect">
            <a:avLst/>
          </a:prstGeom>
        </p:spPr>
      </p:pic>
    </p:spTree>
    <p:extLst>
      <p:ext uri="{BB962C8B-B14F-4D97-AF65-F5344CB8AC3E}">
        <p14:creationId xmlns:p14="http://schemas.microsoft.com/office/powerpoint/2010/main" val="299204968"/>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0-#ppt_w/2"/>
                                          </p:val>
                                        </p:tav>
                                        <p:tav tm="100000">
                                          <p:val>
                                            <p:strVal val="#ppt_x"/>
                                          </p:val>
                                        </p:tav>
                                      </p:tavLst>
                                    </p:anim>
                                    <p:anim calcmode="lin" valueType="num">
                                      <p:cBhvr additive="base">
                                        <p:cTn id="11" dur="75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0-#ppt_w/2"/>
                                          </p:val>
                                        </p:tav>
                                        <p:tav tm="100000">
                                          <p:val>
                                            <p:strVal val="#ppt_x"/>
                                          </p:val>
                                        </p:tav>
                                      </p:tavLst>
                                    </p:anim>
                                    <p:anim calcmode="lin" valueType="num">
                                      <p:cBhvr additive="base">
                                        <p:cTn id="15" dur="75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750" fill="hold"/>
                                        <p:tgtEl>
                                          <p:spTgt spid="14"/>
                                        </p:tgtEl>
                                        <p:attrNameLst>
                                          <p:attrName>ppt_x</p:attrName>
                                        </p:attrNameLst>
                                      </p:cBhvr>
                                      <p:tavLst>
                                        <p:tav tm="0">
                                          <p:val>
                                            <p:strVal val="0-#ppt_w/2"/>
                                          </p:val>
                                        </p:tav>
                                        <p:tav tm="100000">
                                          <p:val>
                                            <p:strVal val="#ppt_x"/>
                                          </p:val>
                                        </p:tav>
                                      </p:tavLst>
                                    </p:anim>
                                    <p:anim calcmode="lin" valueType="num">
                                      <p:cBhvr additive="base">
                                        <p:cTn id="19" dur="75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53" presetClass="entr" presetSubtype="1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750" fill="hold"/>
                                        <p:tgtEl>
                                          <p:spTgt spid="27"/>
                                        </p:tgtEl>
                                        <p:attrNameLst>
                                          <p:attrName>ppt_w</p:attrName>
                                        </p:attrNameLst>
                                      </p:cBhvr>
                                      <p:tavLst>
                                        <p:tav tm="0">
                                          <p:val>
                                            <p:fltVal val="0"/>
                                          </p:val>
                                        </p:tav>
                                        <p:tav tm="100000">
                                          <p:val>
                                            <p:strVal val="#ppt_w"/>
                                          </p:val>
                                        </p:tav>
                                      </p:tavLst>
                                    </p:anim>
                                    <p:anim calcmode="lin" valueType="num">
                                      <p:cBhvr>
                                        <p:cTn id="24" dur="750" fill="hold"/>
                                        <p:tgtEl>
                                          <p:spTgt spid="27"/>
                                        </p:tgtEl>
                                        <p:attrNameLst>
                                          <p:attrName>ppt_h</p:attrName>
                                        </p:attrNameLst>
                                      </p:cBhvr>
                                      <p:tavLst>
                                        <p:tav tm="0">
                                          <p:val>
                                            <p:fltVal val="0"/>
                                          </p:val>
                                        </p:tav>
                                        <p:tav tm="100000">
                                          <p:val>
                                            <p:strVal val="#ppt_h"/>
                                          </p:val>
                                        </p:tav>
                                      </p:tavLst>
                                    </p:anim>
                                    <p:animEffect transition="in" filter="fade">
                                      <p:cBhvr>
                                        <p:cTn id="25" dur="750"/>
                                        <p:tgtEl>
                                          <p:spTgt spid="27"/>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750" fill="hold"/>
                                        <p:tgtEl>
                                          <p:spTgt spid="29"/>
                                        </p:tgtEl>
                                        <p:attrNameLst>
                                          <p:attrName>ppt_w</p:attrName>
                                        </p:attrNameLst>
                                      </p:cBhvr>
                                      <p:tavLst>
                                        <p:tav tm="0">
                                          <p:val>
                                            <p:fltVal val="0"/>
                                          </p:val>
                                        </p:tav>
                                        <p:tav tm="100000">
                                          <p:val>
                                            <p:strVal val="#ppt_w"/>
                                          </p:val>
                                        </p:tav>
                                      </p:tavLst>
                                    </p:anim>
                                    <p:anim calcmode="lin" valueType="num">
                                      <p:cBhvr>
                                        <p:cTn id="29" dur="750" fill="hold"/>
                                        <p:tgtEl>
                                          <p:spTgt spid="29"/>
                                        </p:tgtEl>
                                        <p:attrNameLst>
                                          <p:attrName>ppt_h</p:attrName>
                                        </p:attrNameLst>
                                      </p:cBhvr>
                                      <p:tavLst>
                                        <p:tav tm="0">
                                          <p:val>
                                            <p:fltVal val="0"/>
                                          </p:val>
                                        </p:tav>
                                        <p:tav tm="100000">
                                          <p:val>
                                            <p:strVal val="#ppt_h"/>
                                          </p:val>
                                        </p:tav>
                                      </p:tavLst>
                                    </p:anim>
                                    <p:animEffect transition="in" filter="fade">
                                      <p:cBhvr>
                                        <p:cTn id="30" dur="75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6" repeatCount="indefinite" fill="hold" display="0">
                  <p:stCondLst>
                    <p:cond delay="indefinite"/>
                  </p:stCondLst>
                  <p:endCondLst>
                    <p:cond evt="onStopAudio" delay="0">
                      <p:tgtEl>
                        <p:sldTgt/>
                      </p:tgtEl>
                    </p:cond>
                  </p:endCondLst>
                </p:cTn>
                <p:tgtEl>
                  <p:spTgt spid="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659756"/>
            <a:ext cx="11342188" cy="5939163"/>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9"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243840" y="298253"/>
            <a:ext cx="11338560" cy="553998"/>
          </a:xfrm>
          <a:prstGeom prst="rect">
            <a:avLst/>
          </a:prstGeom>
          <a:solidFill>
            <a:srgbClr val="FFB3B3"/>
          </a:solidFill>
          <a:ln w="57150">
            <a:solidFill>
              <a:schemeClr val="bg1"/>
            </a:solidFill>
          </a:ln>
        </p:spPr>
        <p:txBody>
          <a:bodyPr wrap="square">
            <a:spAutoFit/>
          </a:bodyPr>
          <a:lstStyle>
            <a:lvl1pPr/>
            <a:lvl2pPr marL="742950" indent="-285750"/>
            <a:lvl3pPr/>
            <a:lvl4pPr/>
            <a:lvl5pPr/>
            <a:lvl6pPr/>
            <a:lvl7pPr/>
            <a:lvl8pPr/>
            <a:lvl9pPr/>
          </a:lstStyle>
          <a:p>
            <a:pPr algn="just"/>
            <a:r>
              <a:rPr lang="vi-VN" sz="3000" b="1" i="1" dirty="0">
                <a:solidFill>
                  <a:srgbClr val="000000"/>
                </a:solidFill>
                <a:effectLst/>
                <a:latin typeface="Cambria" panose="02040503050406030204" pitchFamily="18" charset="0"/>
                <a:ea typeface="Cambria" panose="02040503050406030204" pitchFamily="18" charset="0"/>
              </a:rPr>
              <a:t>d. </a:t>
            </a:r>
            <a:r>
              <a:rPr lang="vi-VN" sz="3000" b="0" i="0" dirty="0">
                <a:solidFill>
                  <a:srgbClr val="000000"/>
                </a:solidFill>
                <a:effectLst/>
                <a:latin typeface="Cambria" panose="02040503050406030204" pitchFamily="18" charset="0"/>
                <a:ea typeface="Cambria" panose="02040503050406030204" pitchFamily="18" charset="0"/>
              </a:rPr>
              <a:t>Nêu những hoạt động được thuật lại ở thân bài theo đúng trình tự.</a:t>
            </a:r>
            <a:endParaRPr lang="en-US" sz="3000" b="0" i="0" dirty="0">
              <a:solidFill>
                <a:srgbClr val="000000"/>
              </a:solidFill>
              <a:effectLst/>
              <a:latin typeface="Cambria" panose="02040503050406030204" pitchFamily="18" charset="0"/>
              <a:ea typeface="Cambria" panose="02040503050406030204" pitchFamily="18" charset="0"/>
            </a:endParaRPr>
          </a:p>
        </p:txBody>
      </p:sp>
      <p:graphicFrame>
        <p:nvGraphicFramePr>
          <p:cNvPr id="2" name="Table 1"/>
          <p:cNvGraphicFramePr>
            <a:graphicFrameLocks noGrp="1"/>
          </p:cNvGraphicFramePr>
          <p:nvPr/>
        </p:nvGraphicFramePr>
        <p:xfrm>
          <a:off x="624840" y="923370"/>
          <a:ext cx="10774680" cy="548640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2756247770"/>
                    </a:ext>
                  </a:extLst>
                </a:gridCol>
                <a:gridCol w="8214360">
                  <a:extLst>
                    <a:ext uri="{9D8B030D-6E8A-4147-A177-3AD203B41FA5}">
                      <a16:colId xmlns:a16="http://schemas.microsoft.com/office/drawing/2014/main" val="3503953964"/>
                    </a:ext>
                  </a:extLst>
                </a:gridCol>
              </a:tblGrid>
              <a:tr h="457200">
                <a:tc>
                  <a:txBody>
                    <a:bodyPr/>
                    <a:lstStyle/>
                    <a:p>
                      <a:pPr algn="ctr"/>
                      <a:r>
                        <a:rPr lang="en-US" sz="2400" dirty="0" err="1">
                          <a:latin typeface="Cambria" panose="02040503050406030204" pitchFamily="18" charset="0"/>
                          <a:ea typeface="Cambria" panose="02040503050406030204" pitchFamily="18" charset="0"/>
                        </a:rPr>
                        <a:t>Các</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hoạt</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động</a:t>
                      </a:r>
                      <a:endParaRPr lang="en-US" sz="2400" dirty="0">
                        <a:latin typeface="Cambria" panose="02040503050406030204" pitchFamily="18" charset="0"/>
                        <a:ea typeface="Cambria" panose="02040503050406030204" pitchFamily="18"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accent2">
                        <a:lumMod val="75000"/>
                      </a:schemeClr>
                    </a:solidFill>
                  </a:tcPr>
                </a:tc>
                <a:tc>
                  <a:txBody>
                    <a:bodyPr/>
                    <a:lstStyle/>
                    <a:p>
                      <a:pPr algn="ctr"/>
                      <a:r>
                        <a:rPr lang="en-US" sz="2400" dirty="0" err="1">
                          <a:latin typeface="Cambria" panose="02040503050406030204" pitchFamily="18" charset="0"/>
                          <a:ea typeface="Cambria" panose="02040503050406030204" pitchFamily="18" charset="0"/>
                        </a:rPr>
                        <a:t>Nội</a:t>
                      </a:r>
                      <a:r>
                        <a:rPr lang="en-US" sz="2400" baseline="0" dirty="0">
                          <a:latin typeface="Cambria" panose="02040503050406030204" pitchFamily="18" charset="0"/>
                          <a:ea typeface="Cambria" panose="02040503050406030204" pitchFamily="18" charset="0"/>
                        </a:rPr>
                        <a:t> dung </a:t>
                      </a:r>
                      <a:r>
                        <a:rPr lang="en-US" sz="2400" baseline="0" dirty="0" err="1">
                          <a:latin typeface="Cambria" panose="02040503050406030204" pitchFamily="18" charset="0"/>
                          <a:ea typeface="Cambria" panose="02040503050406030204" pitchFamily="18" charset="0"/>
                        </a:rPr>
                        <a:t>hoạt</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động</a:t>
                      </a:r>
                      <a:endParaRPr lang="en-US" sz="2400" dirty="0">
                        <a:latin typeface="Cambria" panose="02040503050406030204" pitchFamily="18" charset="0"/>
                        <a:ea typeface="Cambria" panose="02040503050406030204" pitchFamily="18"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1678143"/>
                  </a:ext>
                </a:extLst>
              </a:tr>
              <a:tr h="2468880">
                <a:tc>
                  <a:txBody>
                    <a:bodyPr/>
                    <a:lstStyle/>
                    <a:p>
                      <a:pPr algn="ctr"/>
                      <a:r>
                        <a:rPr lang="en-US" sz="2400" dirty="0" err="1">
                          <a:latin typeface="Cambria" panose="02040503050406030204" pitchFamily="18" charset="0"/>
                          <a:ea typeface="Cambria" panose="02040503050406030204" pitchFamily="18" charset="0"/>
                        </a:rPr>
                        <a:t>Trước</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giờ</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sinh</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hoạt</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lớp</a:t>
                      </a:r>
                      <a:endParaRPr lang="en-US" sz="2400" dirty="0">
                        <a:latin typeface="Cambria" panose="02040503050406030204" pitchFamily="18" charset="0"/>
                        <a:ea typeface="Cambria" panose="02040503050406030204" pitchFamily="18"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accent2">
                        <a:lumMod val="60000"/>
                        <a:lumOff val="40000"/>
                      </a:schemeClr>
                    </a:solidFill>
                  </a:tcPr>
                </a:tc>
                <a:tc>
                  <a:txBody>
                    <a:bodyPr/>
                    <a:lstStyle/>
                    <a:p>
                      <a:pPr algn="ctr"/>
                      <a:endParaRPr lang="en-US" sz="2400" dirty="0">
                        <a:latin typeface="Cambria" panose="02040503050406030204" pitchFamily="18" charset="0"/>
                        <a:ea typeface="Cambria" panose="02040503050406030204" pitchFamily="18"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248572"/>
                  </a:ext>
                </a:extLst>
              </a:tr>
              <a:tr h="2560320">
                <a:tc>
                  <a:txBody>
                    <a:bodyPr/>
                    <a:lstStyle/>
                    <a:p>
                      <a:pPr algn="ct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giờ</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sinh</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hoạt</a:t>
                      </a:r>
                      <a:r>
                        <a:rPr lang="en-US" sz="2400" baseline="0" dirty="0">
                          <a:latin typeface="Cambria" panose="02040503050406030204" pitchFamily="18" charset="0"/>
                          <a:ea typeface="Cambria" panose="02040503050406030204" pitchFamily="18" charset="0"/>
                        </a:rPr>
                        <a:t> </a:t>
                      </a:r>
                      <a:r>
                        <a:rPr lang="en-US" sz="2400" baseline="0" dirty="0" err="1">
                          <a:latin typeface="Cambria" panose="02040503050406030204" pitchFamily="18" charset="0"/>
                          <a:ea typeface="Cambria" panose="02040503050406030204" pitchFamily="18" charset="0"/>
                        </a:rPr>
                        <a:t>lớp</a:t>
                      </a:r>
                      <a:endParaRPr lang="en-US" sz="2400" dirty="0">
                        <a:latin typeface="Cambria" panose="02040503050406030204" pitchFamily="18" charset="0"/>
                        <a:ea typeface="Cambria" panose="02040503050406030204" pitchFamily="18"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accent2">
                        <a:lumMod val="60000"/>
                        <a:lumOff val="40000"/>
                      </a:schemeClr>
                    </a:solidFill>
                  </a:tcPr>
                </a:tc>
                <a:tc>
                  <a:txBody>
                    <a:bodyPr/>
                    <a:lstStyle/>
                    <a:p>
                      <a:pPr algn="ctr"/>
                      <a:endParaRPr lang="en-US" sz="2400" dirty="0">
                        <a:latin typeface="Cambria" panose="02040503050406030204" pitchFamily="18" charset="0"/>
                        <a:ea typeface="Cambria" panose="02040503050406030204" pitchFamily="18"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4747901"/>
                  </a:ext>
                </a:extLst>
              </a:tr>
            </a:tbl>
          </a:graphicData>
        </a:graphic>
      </p:graphicFrame>
      <p:sp>
        <p:nvSpPr>
          <p:cNvPr id="3" name="TextBox 2"/>
          <p:cNvSpPr txBox="1"/>
          <p:nvPr/>
        </p:nvSpPr>
        <p:spPr>
          <a:xfrm>
            <a:off x="3230880" y="1342535"/>
            <a:ext cx="8199120" cy="2554545"/>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Bạn</a:t>
            </a:r>
            <a:r>
              <a:rPr lang="en-US" sz="2000" dirty="0">
                <a:latin typeface="Cambria" panose="02040503050406030204" pitchFamily="18" charset="0"/>
                <a:ea typeface="Cambria" panose="02040503050406030204" pitchFamily="18" charset="0"/>
              </a:rPr>
              <a:t> Minh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vẽ</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trang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lớp</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Chung </a:t>
            </a:r>
            <a:r>
              <a:rPr lang="en-US" sz="2000" dirty="0" err="1">
                <a:latin typeface="Cambria" panose="02040503050406030204" pitchFamily="18" charset="0"/>
                <a:ea typeface="Cambria" panose="02040503050406030204" pitchFamily="18" charset="0"/>
              </a:rPr>
              <a:t>tay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lớp</a:t>
            </a:r>
            <a:r>
              <a:rPr lang="en-US" sz="2000" dirty="0">
                <a:latin typeface="Cambria" panose="02040503050406030204" pitchFamily="18" charset="0"/>
                <a:ea typeface="Cambria" panose="02040503050406030204" pitchFamily="18" charset="0"/>
              </a:rPr>
              <a:t> 4B.</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ngộ</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nghĩnh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chú</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gà</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trứng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chú</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mèn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bay,…</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tọa</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bàn</a:t>
            </a: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Đặt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bàn</a:t>
            </a:r>
            <a:endParaRPr lang="en-US" sz="2000" dirty="0">
              <a:latin typeface="Cambria" panose="02040503050406030204" pitchFamily="18" charset="0"/>
              <a:ea typeface="Cambria" panose="02040503050406030204" pitchFamily="18" charset="0"/>
            </a:endParaRPr>
          </a:p>
        </p:txBody>
      </p:sp>
      <p:sp>
        <p:nvSpPr>
          <p:cNvPr id="12" name="TextBox 11"/>
          <p:cNvSpPr txBox="1"/>
          <p:nvPr/>
        </p:nvSpPr>
        <p:spPr>
          <a:xfrm>
            <a:off x="3230880" y="3804998"/>
            <a:ext cx="8199120" cy="2554545"/>
          </a:xfrm>
          <a:prstGeom prst="rect">
            <a:avLst/>
          </a:prstGeom>
          <a:noFill/>
        </p:spPr>
        <p:txBody>
          <a:bodyPr wrap="square" rtlCol="0">
            <a:spAutoFit/>
          </a:bodyPr>
          <a:lstStyle/>
          <a:p>
            <a:r>
              <a:rPr lang="en-US" sz="2000" b="1" i="1" dirty="0" err="1">
                <a:latin typeface="Cambria" panose="02040503050406030204" pitchFamily="18" charset="0"/>
                <a:ea typeface="Cambria" panose="02040503050406030204" pitchFamily="18" charset="0"/>
              </a:rPr>
              <a:t>Đầu</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tiên</a:t>
            </a:r>
            <a:r>
              <a:rPr lang="en-US" sz="2000" b="1" i="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tầm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sách</a:t>
            </a:r>
            <a:r>
              <a:rPr lang="en-US" sz="2000" dirty="0">
                <a:latin typeface="Cambria" panose="02040503050406030204" pitchFamily="18" charset="0"/>
                <a:ea typeface="Cambria" panose="02040503050406030204" pitchFamily="18" charset="0"/>
              </a:rPr>
              <a:t>, ý </a:t>
            </a:r>
            <a:r>
              <a:rPr lang="en-US" sz="2000" dirty="0" err="1">
                <a:latin typeface="Cambria" panose="02040503050406030204" pitchFamily="18" charset="0"/>
                <a:ea typeface="Cambria" panose="02040503050406030204" pitchFamily="18" charset="0"/>
              </a:rPr>
              <a:t>nghĩa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lớp</a:t>
            </a:r>
            <a:r>
              <a:rPr lang="en-US" sz="2000" dirty="0">
                <a:latin typeface="Cambria" panose="02040503050406030204" pitchFamily="18" charset="0"/>
                <a:ea typeface="Cambria" panose="02040503050406030204" pitchFamily="18" charset="0"/>
              </a:rPr>
              <a:t>).</a:t>
            </a:r>
          </a:p>
          <a:p>
            <a:r>
              <a:rPr lang="en-US" sz="2000" b="1" i="1" dirty="0" err="1">
                <a:latin typeface="Cambria" panose="02040503050406030204" pitchFamily="18" charset="0"/>
                <a:ea typeface="Cambria" panose="02040503050406030204" pitchFamily="18" charset="0"/>
              </a:rPr>
              <a:t>Tiếp</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theo</a:t>
            </a:r>
            <a:r>
              <a:rPr lang="en-US" sz="2000" b="1" i="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trào</a:t>
            </a:r>
            <a:r>
              <a:rPr lang="en-US" sz="2000" dirty="0">
                <a:latin typeface="Cambria" panose="02040503050406030204" pitchFamily="18" charset="0"/>
                <a:ea typeface="Cambria" panose="02040503050406030204" pitchFamily="18" charset="0"/>
              </a:rPr>
              <a:t> Chung </a:t>
            </a:r>
            <a:r>
              <a:rPr lang="en-US" sz="2000" dirty="0" err="1">
                <a:latin typeface="Cambria" panose="02040503050406030204" pitchFamily="18" charset="0"/>
                <a:ea typeface="Cambria" panose="02040503050406030204" pitchFamily="18" charset="0"/>
              </a:rPr>
              <a:t>tay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luận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ủng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đóng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góp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báo</a:t>
            </a:r>
            <a:r>
              <a:rPr lang="en-US" sz="2000" dirty="0">
                <a:latin typeface="Cambria" panose="02040503050406030204" pitchFamily="18" charset="0"/>
                <a:ea typeface="Cambria" panose="02040503050406030204" pitchFamily="18" charset="0"/>
              </a:rPr>
              <a:t>,…</a:t>
            </a:r>
          </a:p>
          <a:p>
            <a:r>
              <a:rPr lang="en-US" sz="2000" b="1" i="1" dirty="0" err="1">
                <a:latin typeface="Cambria" panose="02040503050406030204" pitchFamily="18" charset="0"/>
                <a:ea typeface="Cambria" panose="02040503050406030204" pitchFamily="18" charset="0"/>
              </a:rPr>
              <a:t>Sau</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cùng</a:t>
            </a:r>
            <a:r>
              <a:rPr lang="en-US" sz="2000" b="1" i="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góp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vụ</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hợp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ghi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đóng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góp</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62989540"/>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659757"/>
            <a:ext cx="11342188" cy="5791842"/>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9"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312682" y="230007"/>
            <a:ext cx="11580423" cy="954107"/>
          </a:xfrm>
          <a:prstGeom prst="rect">
            <a:avLst/>
          </a:prstGeom>
          <a:solidFill>
            <a:schemeClr val="accent1">
              <a:lumMod val="75000"/>
            </a:schemeClr>
          </a:solidFill>
          <a:ln w="57150">
            <a:solidFill>
              <a:schemeClr val="bg1"/>
            </a:solidFill>
          </a:ln>
        </p:spPr>
        <p:txBody>
          <a:bodyPr wrap="square">
            <a:spAutoFit/>
          </a:bodyPr>
          <a:lstStyle>
            <a:lvl1pPr/>
            <a:lvl2pPr marL="742950" indent="-285750"/>
            <a:lvl3pPr/>
            <a:lvl4pPr/>
            <a:lvl5pPr/>
            <a:lvl6pPr/>
            <a:lvl7pPr/>
            <a:lvl8pPr/>
            <a:lvl9pPr/>
          </a:lstStyle>
          <a:p>
            <a:r>
              <a:rPr lang="vi-VN" sz="2800" b="1" i="1" dirty="0">
                <a:solidFill>
                  <a:schemeClr val="bg1"/>
                </a:solidFill>
                <a:latin typeface="Cambria" panose="02040503050406030204" pitchFamily="18" charset="0"/>
                <a:ea typeface="Cambria" panose="02040503050406030204" pitchFamily="18" charset="0"/>
              </a:rPr>
              <a:t>e. </a:t>
            </a:r>
            <a:r>
              <a:rPr lang="vi-VN" sz="2800" dirty="0">
                <a:solidFill>
                  <a:schemeClr val="bg1"/>
                </a:solidFill>
                <a:latin typeface="Cambria" panose="02040503050406030204" pitchFamily="18" charset="0"/>
                <a:ea typeface="Cambria" panose="02040503050406030204" pitchFamily="18" charset="0"/>
              </a:rPr>
              <a:t>Những từ ngữ nào giúp em nhận biết các hoạt động được thuật lại theo trình tự?</a:t>
            </a:r>
          </a:p>
        </p:txBody>
      </p:sp>
      <p:sp>
        <p:nvSpPr>
          <p:cNvPr id="3" name="Rectangle 2"/>
          <p:cNvSpPr/>
          <p:nvPr/>
        </p:nvSpPr>
        <p:spPr>
          <a:xfrm>
            <a:off x="720157" y="1209161"/>
            <a:ext cx="10765472" cy="4439677"/>
          </a:xfrm>
          <a:prstGeom prst="rect">
            <a:avLst/>
          </a:prstGeom>
        </p:spPr>
        <p:txBody>
          <a:bodyPr wrap="square">
            <a:spAutoFit/>
          </a:bodyPr>
          <a:lstStyle/>
          <a:p>
            <a:pPr algn="just">
              <a:spcAft>
                <a:spcPts val="500"/>
              </a:spcAft>
            </a:pPr>
            <a:r>
              <a:rPr lang="en-US" dirty="0"/>
              <a:t>        </a:t>
            </a:r>
            <a:r>
              <a:rPr lang="vi-VN" dirty="0"/>
              <a:t>Trước giờ sinh hoạt, bạn Minh “hoạ sĩ” của lớp tôi viết lên bảng dòng chữ: </a:t>
            </a:r>
            <a:r>
              <a:rPr lang="vi-VN" i="1" dirty="0"/>
              <a:t>Chung tay xây dựng thư viện lớp 4B.</a:t>
            </a:r>
            <a:r>
              <a:rPr lang="vi-VN" dirty="0"/>
              <a:t> Bạn còn vẽ trang trí những hình ảnh ngộ nghĩnh: chú gà con trong bài thơ </a:t>
            </a:r>
            <a:r>
              <a:rPr lang="vi-VN" i="1" dirty="0"/>
              <a:t>Bầu trời trong quả trứng </a:t>
            </a:r>
            <a:r>
              <a:rPr lang="vi-VN" dirty="0"/>
              <a:t>đội trên đầu một mảnh vỏ trứng nhỏ, chú dế mèn bước ra từ cuốn truyện </a:t>
            </a:r>
            <a:r>
              <a:rPr lang="vi-VN" i="1" dirty="0"/>
              <a:t>Dế Mèn phiêu lưu kí</a:t>
            </a:r>
            <a:r>
              <a:rPr lang="vi-VN" dirty="0"/>
              <a:t>, những cuốn sách mở rộng như sải cánh bay,... Bàn chủ toạ được các bạn nữ phủ khăn trải bàn và đặt một lọ hoa rực rỡ.</a:t>
            </a:r>
            <a:endParaRPr lang="vi-VN" b="0" dirty="0">
              <a:effectLst/>
            </a:endParaRPr>
          </a:p>
          <a:p>
            <a:pPr algn="just">
              <a:spcAft>
                <a:spcPts val="500"/>
              </a:spcAft>
            </a:pPr>
            <a:r>
              <a:rPr lang="en-US" dirty="0"/>
              <a:t>         </a:t>
            </a:r>
            <a:r>
              <a:rPr lang="vi-VN" dirty="0"/>
              <a:t>Trống báo giờ sinh hoạt lớp vang lên. Các bạn ai nấy ngồi vào vị trí của mình. Đầu tiên, cô chủ nhiệm phát biểu khai mạc. Cô nói với chúng tôi về tầm quan trọng của sách và ý nghĩa của việc đọc sách. Cô bảo rằng nếu trong lớp có thư viện thì cả lớp sẽ cùng nhau đọc sách, trao đổi, chia sẻ về những điều thú vị mình đọc được.</a:t>
            </a:r>
            <a:endParaRPr lang="vi-VN" b="0" dirty="0">
              <a:effectLst/>
            </a:endParaRPr>
          </a:p>
          <a:p>
            <a:pPr algn="just">
              <a:spcAft>
                <a:spcPts val="500"/>
              </a:spcAft>
            </a:pPr>
            <a:r>
              <a:rPr lang="en-US" dirty="0"/>
              <a:t>         </a:t>
            </a:r>
            <a:r>
              <a:rPr lang="vi-VN" dirty="0"/>
              <a:t>Tiếp theo ý kiến của cô chủ nhiệm, bạn lớp trưởng phát động phong trào </a:t>
            </a:r>
            <a:r>
              <a:rPr lang="vi-VN" i="1" dirty="0"/>
              <a:t>Chung tay xây dựng thư viện lớp. </a:t>
            </a:r>
            <a:r>
              <a:rPr lang="vi-VN" dirty="0"/>
              <a:t>Các bạn hào hứng thảo luận, đề xuất các hình thức ủng hộ, đóng góp sách báo,... Trong lớp vang lên những tiếng "Đồng ý", "Nhất trí"... Cô giáo nhắc cả lớp đây là việc làm tự nguyện, ai có nhiều góp nhiều, ai có ít góp ít.</a:t>
            </a:r>
            <a:endParaRPr lang="vi-VN" b="0" dirty="0">
              <a:effectLst/>
            </a:endParaRPr>
          </a:p>
          <a:p>
            <a:pPr algn="just">
              <a:spcAft>
                <a:spcPts val="500"/>
              </a:spcAft>
            </a:pPr>
            <a:r>
              <a:rPr lang="en-US" dirty="0"/>
              <a:t>        </a:t>
            </a:r>
            <a:r>
              <a:rPr lang="vi-VN" dirty="0"/>
              <a:t>Sau thời gian thảo luận, bạn lớp phó thông báo từ ngày mai các bạn bắt đầu quyên góp. Các tổ trưởng sẽ ghi tên sách theo tổ, sau đó tập hợp và xếp sách vào tủ sách của lớp.</a:t>
            </a:r>
            <a:endParaRPr lang="vi-VN" b="0" dirty="0">
              <a:effectLst/>
            </a:endParaRPr>
          </a:p>
        </p:txBody>
      </p:sp>
      <p:sp>
        <p:nvSpPr>
          <p:cNvPr id="8" name="Rounded Rectangle 7"/>
          <p:cNvSpPr/>
          <p:nvPr/>
        </p:nvSpPr>
        <p:spPr>
          <a:xfrm>
            <a:off x="521404" y="5737203"/>
            <a:ext cx="11162978" cy="971660"/>
          </a:xfrm>
          <a:prstGeom prst="roundRect">
            <a:avLst/>
          </a:prstGeom>
          <a:solidFill>
            <a:schemeClr val="accent4">
              <a:lumMod val="60000"/>
              <a:lumOff val="4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Những từ ngữ giúp nhận biết các hoạt động được thuật lại theo trình tự là: </a:t>
            </a:r>
            <a:r>
              <a:rPr lang="vi-VN" sz="2800" b="1" i="1" dirty="0">
                <a:solidFill>
                  <a:srgbClr val="C00000"/>
                </a:solidFill>
                <a:latin typeface="Cambria" panose="02040503050406030204" pitchFamily="18" charset="0"/>
                <a:ea typeface="Cambria" panose="02040503050406030204" pitchFamily="18" charset="0"/>
              </a:rPr>
              <a:t>trước giờ sinh hoạt, trong giờ sinh hoạt, sau thời gian thảo luận.</a:t>
            </a:r>
            <a:endParaRPr lang="en-US" sz="4000" b="1" i="1" dirty="0">
              <a:solidFill>
                <a:srgbClr val="C00000"/>
              </a:solidFill>
              <a:latin typeface="Cambria" panose="02040503050406030204" pitchFamily="18" charset="0"/>
              <a:ea typeface="Cambria" panose="02040503050406030204" pitchFamily="18" charset="0"/>
            </a:endParaRPr>
          </a:p>
        </p:txBody>
      </p:sp>
      <p:cxnSp>
        <p:nvCxnSpPr>
          <p:cNvPr id="10" name="Straight Connector 9"/>
          <p:cNvCxnSpPr/>
          <p:nvPr/>
        </p:nvCxnSpPr>
        <p:spPr>
          <a:xfrm>
            <a:off x="1249680" y="1508760"/>
            <a:ext cx="20116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49680" y="5288280"/>
            <a:ext cx="24688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49680" y="2956560"/>
            <a:ext cx="39319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094526"/>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659757"/>
            <a:ext cx="11342188" cy="5791842"/>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9"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312682" y="230007"/>
            <a:ext cx="11757398" cy="1200329"/>
          </a:xfrm>
          <a:prstGeom prst="rect">
            <a:avLst/>
          </a:prstGeom>
          <a:solidFill>
            <a:schemeClr val="accent2">
              <a:lumMod val="40000"/>
              <a:lumOff val="60000"/>
            </a:schemeClr>
          </a:solidFill>
          <a:ln w="57150">
            <a:solidFill>
              <a:schemeClr val="bg1"/>
            </a:solidFill>
          </a:ln>
        </p:spPr>
        <p:txBody>
          <a:bodyPr wrap="square">
            <a:spAutoFit/>
          </a:bodyPr>
          <a:lstStyle>
            <a:lvl1pPr/>
            <a:lvl2pPr marL="742950" indent="-285750"/>
            <a:lvl3pPr/>
            <a:lvl4pPr/>
            <a:lvl5pPr/>
            <a:lvl6pPr/>
            <a:lvl7pPr/>
            <a:lvl8pPr/>
            <a:lvl9pPr/>
          </a:lstStyle>
          <a:p>
            <a:pPr algn="just"/>
            <a:r>
              <a:rPr lang="vi-VN" sz="3600" b="1" i="1" dirty="0">
                <a:solidFill>
                  <a:schemeClr val="bg2">
                    <a:lumMod val="10000"/>
                  </a:schemeClr>
                </a:solidFill>
                <a:latin typeface="Cambria" panose="02040503050406030204" pitchFamily="18" charset="0"/>
                <a:ea typeface="Cambria" panose="02040503050406030204" pitchFamily="18" charset="0"/>
              </a:rPr>
              <a:t>g. </a:t>
            </a:r>
            <a:r>
              <a:rPr lang="vi-VN" sz="3600" dirty="0">
                <a:solidFill>
                  <a:schemeClr val="bg2">
                    <a:lumMod val="10000"/>
                  </a:schemeClr>
                </a:solidFill>
                <a:latin typeface="Cambria" panose="02040503050406030204" pitchFamily="18" charset="0"/>
                <a:ea typeface="Cambria" panose="02040503050406030204" pitchFamily="18" charset="0"/>
              </a:rPr>
              <a:t>Phần kết bài chia sẻ cảm xúc, suy nghĩ gì về kết quả của hoạt động?</a:t>
            </a:r>
          </a:p>
        </p:txBody>
      </p:sp>
      <p:sp>
        <p:nvSpPr>
          <p:cNvPr id="8" name="Rounded Rectangle 7"/>
          <p:cNvSpPr/>
          <p:nvPr/>
        </p:nvSpPr>
        <p:spPr>
          <a:xfrm>
            <a:off x="883920" y="3555678"/>
            <a:ext cx="10180320" cy="971660"/>
          </a:xfrm>
          <a:prstGeom prst="roundRect">
            <a:avLst/>
          </a:prstGeom>
          <a:noFill/>
          <a:ln>
            <a:no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3600" dirty="0">
                <a:solidFill>
                  <a:srgbClr val="C00000"/>
                </a:solidFill>
                <a:latin typeface="Cambria" panose="02040503050406030204" pitchFamily="18" charset="0"/>
                <a:ea typeface="Cambria" panose="02040503050406030204" pitchFamily="18" charset="0"/>
                <a:sym typeface="Wingdings" panose="05000000000000000000" pitchFamily="2" charset="2"/>
              </a:rPr>
              <a:t> </a:t>
            </a:r>
            <a:r>
              <a:rPr lang="vi-VN" sz="3600" dirty="0">
                <a:solidFill>
                  <a:srgbClr val="C00000"/>
                </a:solidFill>
                <a:latin typeface="Cambria" panose="02040503050406030204" pitchFamily="18" charset="0"/>
                <a:ea typeface="Cambria" panose="02040503050406030204" pitchFamily="18" charset="0"/>
              </a:rPr>
              <a:t>Phần kết bài chia sẻ cảm xúc vui tươi, phấn khởi và suy nghĩ được tha hồ đọc sách về kết quả của hoạt động. </a:t>
            </a:r>
            <a:endParaRPr lang="en-US" sz="6600" b="1" i="1" dirty="0">
              <a:solidFill>
                <a:srgbClr val="C00000"/>
              </a:solidFill>
              <a:latin typeface="Cambria" panose="02040503050406030204" pitchFamily="18" charset="0"/>
              <a:ea typeface="Cambria" panose="02040503050406030204" pitchFamily="18" charset="0"/>
            </a:endParaRPr>
          </a:p>
        </p:txBody>
      </p:sp>
      <p:sp>
        <p:nvSpPr>
          <p:cNvPr id="2" name="Rectangle 1"/>
          <p:cNvSpPr/>
          <p:nvPr/>
        </p:nvSpPr>
        <p:spPr>
          <a:xfrm>
            <a:off x="883920" y="1660343"/>
            <a:ext cx="10180320" cy="1569660"/>
          </a:xfrm>
          <a:prstGeom prst="rect">
            <a:avLst/>
          </a:prstGeom>
        </p:spPr>
        <p:txBody>
          <a:bodyPr wrap="square">
            <a:spAutoFit/>
          </a:bodyPr>
          <a:lstStyle/>
          <a:p>
            <a:pPr algn="just"/>
            <a:r>
              <a:rPr lang="en-US" sz="3200" dirty="0"/>
              <a:t> 	</a:t>
            </a:r>
            <a:r>
              <a:rPr lang="vi-VN" sz="3200" dirty="0"/>
              <a:t>Buổi sinh hoạt lớp kết thúc. Cô giáo và cả lớp tôi vui lắm. Sắp tới, chúng tôi sẽ tha hồ đọc sách ngay tại lớp mình.</a:t>
            </a:r>
            <a:endParaRPr lang="en-US" sz="3200" dirty="0"/>
          </a:p>
        </p:txBody>
      </p:sp>
      <p:pic>
        <p:nvPicPr>
          <p:cNvPr id="34" name="图片 15">
            <a:extLst>
              <a:ext uri="{FF2B5EF4-FFF2-40B4-BE49-F238E27FC236}">
                <a16:creationId xmlns:a16="http://schemas.microsoft.com/office/drawing/2014/main" id="{FA5DE8E6-9734-4EEC-A406-5525F8082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777" y="5242559"/>
            <a:ext cx="1443713" cy="1615439"/>
          </a:xfrm>
          <a:prstGeom prst="rect">
            <a:avLst/>
          </a:prstGeom>
        </p:spPr>
      </p:pic>
      <p:pic>
        <p:nvPicPr>
          <p:cNvPr id="35" name="图片 16">
            <a:extLst>
              <a:ext uri="{FF2B5EF4-FFF2-40B4-BE49-F238E27FC236}">
                <a16:creationId xmlns:a16="http://schemas.microsoft.com/office/drawing/2014/main" id="{498FD588-A206-4886-AECC-F3AD4C8926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spTree>
    <p:extLst>
      <p:ext uri="{BB962C8B-B14F-4D97-AF65-F5344CB8AC3E}">
        <p14:creationId xmlns:p14="http://schemas.microsoft.com/office/powerpoint/2010/main" val="740767948"/>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sp>
        <p:nvSpPr>
          <p:cNvPr id="3" name="Rectangle 2"/>
          <p:cNvSpPr/>
          <p:nvPr/>
        </p:nvSpPr>
        <p:spPr>
          <a:xfrm>
            <a:off x="2131602" y="588935"/>
            <a:ext cx="9128246" cy="3046988"/>
          </a:xfrm>
          <a:prstGeom prst="rect">
            <a:avLst/>
          </a:prstGeom>
          <a:solidFill>
            <a:schemeClr val="accent4">
              <a:lumMod val="20000"/>
              <a:lumOff val="80000"/>
            </a:schemeClr>
          </a:solidFill>
          <a:ln w="57150">
            <a:solidFill>
              <a:schemeClr val="tx1">
                <a:lumMod val="85000"/>
                <a:lumOff val="15000"/>
              </a:schemeClr>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en-US" altLang="zh-CN" sz="3200" b="1" i="1" dirty="0">
                <a:solidFill>
                  <a:srgbClr val="C00000"/>
                </a:solidFill>
                <a:latin typeface="Cambria" panose="02040503050406030204" pitchFamily="18" charset="0"/>
                <a:ea typeface="Cambria" panose="02040503050406030204" pitchFamily="18" charset="0"/>
              </a:rPr>
              <a:t>2. </a:t>
            </a:r>
            <a:r>
              <a:rPr lang="en-US" altLang="zh-CN" sz="3200" b="1" i="1" dirty="0" err="1">
                <a:solidFill>
                  <a:srgbClr val="C00000"/>
                </a:solidFill>
                <a:latin typeface="Cambria" panose="02040503050406030204" pitchFamily="18" charset="0"/>
                <a:ea typeface="Cambria" panose="02040503050406030204" pitchFamily="18" charset="0"/>
              </a:rPr>
              <a:t>Trao</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đổi</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về</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những</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điều</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cần</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lưu</a:t>
            </a:r>
            <a:r>
              <a:rPr lang="en-US" altLang="zh-CN" sz="3200" b="1" i="1" dirty="0">
                <a:solidFill>
                  <a:srgbClr val="C00000"/>
                </a:solidFill>
                <a:latin typeface="Cambria" panose="02040503050406030204" pitchFamily="18" charset="0"/>
                <a:ea typeface="Cambria" panose="02040503050406030204" pitchFamily="18" charset="0"/>
              </a:rPr>
              <a:t> ý </a:t>
            </a:r>
            <a:r>
              <a:rPr lang="en-US" altLang="zh-CN" sz="3200" b="1" i="1" dirty="0" err="1">
                <a:solidFill>
                  <a:srgbClr val="C00000"/>
                </a:solidFill>
                <a:latin typeface="Cambria" panose="02040503050406030204" pitchFamily="18" charset="0"/>
                <a:ea typeface="Cambria" panose="02040503050406030204" pitchFamily="18" charset="0"/>
              </a:rPr>
              <a:t>khi</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viết</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bài</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văn</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thuật</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lại</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một</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sự</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việc</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đã</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chứng</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kiến</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hoặc</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tham</a:t>
            </a:r>
            <a:r>
              <a:rPr lang="en-US" altLang="zh-CN" sz="3200" b="1" i="1" dirty="0">
                <a:solidFill>
                  <a:srgbClr val="C00000"/>
                </a:solidFill>
                <a:latin typeface="Cambria" panose="02040503050406030204" pitchFamily="18" charset="0"/>
                <a:ea typeface="Cambria" panose="02040503050406030204" pitchFamily="18" charset="0"/>
              </a:rPr>
              <a:t> </a:t>
            </a:r>
            <a:r>
              <a:rPr lang="en-US" altLang="zh-CN" sz="3200" b="1" i="1" dirty="0" err="1">
                <a:solidFill>
                  <a:srgbClr val="C00000"/>
                </a:solidFill>
                <a:latin typeface="Cambria" panose="02040503050406030204" pitchFamily="18" charset="0"/>
                <a:ea typeface="Cambria" panose="02040503050406030204" pitchFamily="18" charset="0"/>
              </a:rPr>
              <a:t>gia</a:t>
            </a:r>
            <a:r>
              <a:rPr lang="en-US" altLang="zh-CN" sz="3200" b="1" i="1" dirty="0">
                <a:solidFill>
                  <a:srgbClr val="C00000"/>
                </a:solidFill>
                <a:latin typeface="Cambria" panose="02040503050406030204" pitchFamily="18" charset="0"/>
                <a:ea typeface="Cambria" panose="02040503050406030204" pitchFamily="18" charset="0"/>
              </a:rPr>
              <a:t>.</a:t>
            </a:r>
          </a:p>
          <a:p>
            <a:pPr marL="457200" lvl="0" indent="-457200" algn="just">
              <a:buFontTx/>
              <a:buChar char="-"/>
              <a:defRPr/>
            </a:pP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Bố</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cục</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của</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bài</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viết</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mở</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bài</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thân</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bài</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kết</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bài</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a:t>
            </a:r>
          </a:p>
          <a:p>
            <a:pPr marL="457200" lvl="0" indent="-457200" algn="just">
              <a:buFontTx/>
              <a:buChar char="-"/>
              <a:defRPr/>
            </a:pP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Cách</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sắp</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xếp</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các</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hoạt</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động</a:t>
            </a:r>
            <a:endParaRPr lang="en-US" altLang="zh-CN" sz="3200" b="1" dirty="0">
              <a:solidFill>
                <a:prstClr val="black">
                  <a:lumMod val="85000"/>
                  <a:lumOff val="15000"/>
                </a:prstClr>
              </a:solidFill>
              <a:latin typeface="Cambria" panose="02040503050406030204" pitchFamily="18" charset="0"/>
              <a:ea typeface="Cambria" panose="02040503050406030204" pitchFamily="18" charset="0"/>
            </a:endParaRPr>
          </a:p>
          <a:p>
            <a:pPr marL="457200" lvl="0" indent="-457200" algn="just">
              <a:buFontTx/>
              <a:buChar char="-"/>
              <a:defRPr/>
            </a:pP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Cách</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bộc</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lộ</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suy</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nghĩ</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cảm</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xúc</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về</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sự</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việc</a:t>
            </a:r>
            <a:endParaRPr lang="en-US" altLang="zh-CN" sz="3200" b="1" dirty="0">
              <a:solidFill>
                <a:prstClr val="black">
                  <a:lumMod val="85000"/>
                  <a:lumOff val="1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5510293"/>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060" b="45140"/>
          <a:stretch/>
        </p:blipFill>
        <p:spPr>
          <a:xfrm>
            <a:off x="10577051" y="-287574"/>
            <a:ext cx="1660669" cy="3762294"/>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sp>
        <p:nvSpPr>
          <p:cNvPr id="2" name="Rectangle 1"/>
          <p:cNvSpPr/>
          <p:nvPr/>
        </p:nvSpPr>
        <p:spPr>
          <a:xfrm>
            <a:off x="1417399" y="879269"/>
            <a:ext cx="9921239" cy="4524315"/>
          </a:xfrm>
          <a:prstGeom prst="rect">
            <a:avLst/>
          </a:prstGeom>
          <a:solidFill>
            <a:schemeClr val="bg1"/>
          </a:solidFill>
        </p:spPr>
        <p:txBody>
          <a:bodyPr wrap="square">
            <a:spAutoFit/>
          </a:bodyPr>
          <a:lstStyle/>
          <a:p>
            <a:pPr algn="just"/>
            <a:r>
              <a:rPr lang="vi-VN" sz="3200" b="1" i="0" dirty="0">
                <a:solidFill>
                  <a:srgbClr val="C00000"/>
                </a:solidFill>
                <a:effectLst/>
                <a:latin typeface="Cambria" panose="02040503050406030204" pitchFamily="18" charset="0"/>
                <a:ea typeface="Cambria" panose="02040503050406030204" pitchFamily="18" charset="0"/>
              </a:rPr>
              <a:t>- Bài văn thuật lại một sự việc thường gồm 3 phần:</a:t>
            </a:r>
          </a:p>
          <a:p>
            <a:pPr algn="just"/>
            <a:r>
              <a:rPr lang="vi-VN" sz="3200" b="1" i="1" dirty="0">
                <a:solidFill>
                  <a:srgbClr val="000000"/>
                </a:solidFill>
                <a:effectLst/>
                <a:latin typeface="Cambria" panose="02040503050406030204" pitchFamily="18" charset="0"/>
                <a:ea typeface="Cambria" panose="02040503050406030204" pitchFamily="18" charset="0"/>
              </a:rPr>
              <a:t>+ Mở bài: </a:t>
            </a:r>
            <a:r>
              <a:rPr lang="vi-VN" sz="3200" b="0" i="0" dirty="0">
                <a:solidFill>
                  <a:srgbClr val="000000"/>
                </a:solidFill>
                <a:effectLst/>
                <a:latin typeface="Cambria" panose="02040503050406030204" pitchFamily="18" charset="0"/>
                <a:ea typeface="Cambria" panose="02040503050406030204" pitchFamily="18" charset="0"/>
              </a:rPr>
              <a:t>Giới thiệu sự việc được chứng kiến hoặc tham gia.</a:t>
            </a:r>
          </a:p>
          <a:p>
            <a:pPr algn="just"/>
            <a:r>
              <a:rPr lang="vi-VN" sz="3200" b="1" i="1" dirty="0">
                <a:solidFill>
                  <a:srgbClr val="000000"/>
                </a:solidFill>
                <a:effectLst/>
                <a:latin typeface="Cambria" panose="02040503050406030204" pitchFamily="18" charset="0"/>
                <a:ea typeface="Cambria" panose="02040503050406030204" pitchFamily="18" charset="0"/>
              </a:rPr>
              <a:t>+ Thân bài: </a:t>
            </a:r>
            <a:r>
              <a:rPr lang="vi-VN" sz="3200" b="0" i="0" dirty="0">
                <a:solidFill>
                  <a:srgbClr val="000000"/>
                </a:solidFill>
                <a:effectLst/>
                <a:latin typeface="Cambria" panose="02040503050406030204" pitchFamily="18" charset="0"/>
                <a:ea typeface="Cambria" panose="02040503050406030204" pitchFamily="18" charset="0"/>
              </a:rPr>
              <a:t>Thuật lại các hoạt động, việc làm chính theo trình tự thời gian hoặc phạm vi không gian bằng một hoặc nhiều đoạn văn.</a:t>
            </a:r>
          </a:p>
          <a:p>
            <a:pPr algn="just"/>
            <a:r>
              <a:rPr lang="vi-VN" sz="3200" i="0" dirty="0">
                <a:solidFill>
                  <a:srgbClr val="000000"/>
                </a:solidFill>
                <a:effectLst/>
                <a:latin typeface="Cambria" panose="02040503050406030204" pitchFamily="18" charset="0"/>
                <a:ea typeface="Cambria" panose="02040503050406030204" pitchFamily="18" charset="0"/>
              </a:rPr>
              <a:t>+ Kết bài: </a:t>
            </a:r>
            <a:r>
              <a:rPr lang="vi-VN" sz="3200" b="0" i="0" dirty="0">
                <a:solidFill>
                  <a:srgbClr val="000000"/>
                </a:solidFill>
                <a:effectLst/>
                <a:latin typeface="Cambria" panose="02040503050406030204" pitchFamily="18" charset="0"/>
                <a:ea typeface="Cambria" panose="02040503050406030204" pitchFamily="18" charset="0"/>
              </a:rPr>
              <a:t>Nêu suy nghĩ, cảm xúc về sự việc được chứng kiến hoặc tham gia.</a:t>
            </a:r>
          </a:p>
          <a:p>
            <a:pPr algn="just"/>
            <a:r>
              <a:rPr lang="vi-VN" sz="3200" b="0" i="0" dirty="0">
                <a:solidFill>
                  <a:srgbClr val="000000"/>
                </a:solidFill>
                <a:effectLst/>
                <a:latin typeface="Cambria" panose="02040503050406030204" pitchFamily="18" charset="0"/>
                <a:ea typeface="Cambria" panose="02040503050406030204" pitchFamily="18" charset="0"/>
              </a:rPr>
              <a:t>- Các hoạt động được </a:t>
            </a:r>
            <a:r>
              <a:rPr lang="vi-VN" sz="3200" b="1" i="1" dirty="0">
                <a:solidFill>
                  <a:srgbClr val="C00000"/>
                </a:solidFill>
                <a:effectLst/>
                <a:latin typeface="Cambria" panose="02040503050406030204" pitchFamily="18" charset="0"/>
                <a:ea typeface="Cambria" panose="02040503050406030204" pitchFamily="18" charset="0"/>
              </a:rPr>
              <a:t>sắp xếp theo thứ tự thời gian. </a:t>
            </a:r>
          </a:p>
        </p:txBody>
      </p:sp>
    </p:spTree>
    <p:extLst>
      <p:ext uri="{BB962C8B-B14F-4D97-AF65-F5344CB8AC3E}">
        <p14:creationId xmlns:p14="http://schemas.microsoft.com/office/powerpoint/2010/main" val="1012844259"/>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2" name="PA_任意多边形 5">
            <a:extLst>
              <a:ext uri="{FF2B5EF4-FFF2-40B4-BE49-F238E27FC236}">
                <a16:creationId xmlns:a16="http://schemas.microsoft.com/office/drawing/2014/main" id="{037896E3-B393-4BD6-BE97-D972126A979D}"/>
              </a:ext>
            </a:extLst>
          </p:cNvPr>
          <p:cNvSpPr>
            <a:spLocks noEditPoints="1" noChangeArrowheads="1"/>
          </p:cNvSpPr>
          <p:nvPr>
            <p:custDataLst>
              <p:tags r:id="rId1"/>
            </p:custDataLst>
          </p:nvPr>
        </p:nvSpPr>
        <p:spPr bwMode="auto">
          <a:xfrm>
            <a:off x="4357088" y="494554"/>
            <a:ext cx="3902991" cy="116233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CAE80"/>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lumMod val="75000"/>
                  <a:lumOff val="25000"/>
                </a:prstClr>
              </a:solidFill>
              <a:effectLst/>
              <a:uLnTx/>
              <a:uFillTx/>
              <a:latin typeface="字魂70号-灵悦黑体" panose="00000500000000000000" pitchFamily="2" charset="-122"/>
              <a:ea typeface="字魂70号-灵悦黑体" panose="00000500000000000000" pitchFamily="2" charset="-122"/>
              <a:cs typeface="+mn-lt"/>
            </a:endParaRPr>
          </a:p>
        </p:txBody>
      </p:sp>
      <p:sp>
        <p:nvSpPr>
          <p:cNvPr id="19"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4077613" y="571891"/>
            <a:ext cx="4516681" cy="1015663"/>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6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GHI NHỚ</a:t>
            </a:r>
          </a:p>
        </p:txBody>
      </p:sp>
      <p:sp>
        <p:nvSpPr>
          <p:cNvPr id="2" name="Rectangle 1"/>
          <p:cNvSpPr/>
          <p:nvPr/>
        </p:nvSpPr>
        <p:spPr>
          <a:xfrm>
            <a:off x="1356952" y="1606541"/>
            <a:ext cx="9469917" cy="4031873"/>
          </a:xfrm>
          <a:prstGeom prst="rect">
            <a:avLst/>
          </a:prstGeom>
          <a:solidFill>
            <a:schemeClr val="bg1"/>
          </a:solidFill>
          <a:ln w="28575">
            <a:solidFill>
              <a:schemeClr val="tx1"/>
            </a:solidFill>
          </a:ln>
        </p:spPr>
        <p:txBody>
          <a:bodyPr wrap="square">
            <a:spAutoFit/>
          </a:bodyPr>
          <a:lstStyle/>
          <a:p>
            <a:pPr algn="just"/>
            <a:r>
              <a:rPr lang="vi-VN" sz="3200" b="0" i="1" dirty="0">
                <a:solidFill>
                  <a:srgbClr val="000000"/>
                </a:solidFill>
                <a:effectLst/>
                <a:latin typeface="Cambria" panose="02040503050406030204" pitchFamily="18" charset="0"/>
                <a:ea typeface="Cambria" panose="02040503050406030204" pitchFamily="18" charset="0"/>
              </a:rPr>
              <a:t>Bài văn thuật lại một sự việc thường gồm 3 phần:</a:t>
            </a:r>
          </a:p>
          <a:p>
            <a:pPr algn="just"/>
            <a:r>
              <a:rPr lang="vi-VN" sz="3200" b="0" i="0" dirty="0">
                <a:solidFill>
                  <a:srgbClr val="000000"/>
                </a:solidFill>
                <a:effectLst/>
                <a:latin typeface="Cambria" panose="02040503050406030204" pitchFamily="18" charset="0"/>
                <a:ea typeface="Cambria" panose="02040503050406030204" pitchFamily="18" charset="0"/>
              </a:rPr>
              <a:t>- </a:t>
            </a:r>
            <a:r>
              <a:rPr lang="vi-VN" sz="3200" b="1" i="0" dirty="0">
                <a:solidFill>
                  <a:srgbClr val="000000"/>
                </a:solidFill>
                <a:effectLst/>
                <a:latin typeface="Cambria" panose="02040503050406030204" pitchFamily="18" charset="0"/>
                <a:ea typeface="Cambria" panose="02040503050406030204" pitchFamily="18" charset="0"/>
              </a:rPr>
              <a:t>Mở bài: </a:t>
            </a:r>
            <a:r>
              <a:rPr lang="vi-VN" sz="3200" b="0" i="0" dirty="0">
                <a:solidFill>
                  <a:srgbClr val="000000"/>
                </a:solidFill>
                <a:effectLst/>
                <a:latin typeface="Cambria" panose="02040503050406030204" pitchFamily="18" charset="0"/>
                <a:ea typeface="Cambria" panose="02040503050406030204" pitchFamily="18" charset="0"/>
              </a:rPr>
              <a:t>Giới thiệu sự việc được chứng kiến hoặc tham gia.</a:t>
            </a:r>
          </a:p>
          <a:p>
            <a:pPr algn="just"/>
            <a:r>
              <a:rPr lang="vi-VN" sz="3200" b="0" i="0" dirty="0">
                <a:solidFill>
                  <a:srgbClr val="000000"/>
                </a:solidFill>
                <a:effectLst/>
                <a:latin typeface="Cambria" panose="02040503050406030204" pitchFamily="18" charset="0"/>
                <a:ea typeface="Cambria" panose="02040503050406030204" pitchFamily="18" charset="0"/>
              </a:rPr>
              <a:t>- </a:t>
            </a:r>
            <a:r>
              <a:rPr lang="vi-VN" sz="3200" b="1" i="0" dirty="0">
                <a:solidFill>
                  <a:srgbClr val="000000"/>
                </a:solidFill>
                <a:effectLst/>
                <a:latin typeface="Cambria" panose="02040503050406030204" pitchFamily="18" charset="0"/>
                <a:ea typeface="Cambria" panose="02040503050406030204" pitchFamily="18" charset="0"/>
              </a:rPr>
              <a:t>Thân bài: </a:t>
            </a:r>
            <a:r>
              <a:rPr lang="vi-VN" sz="3200" b="0" i="0" dirty="0">
                <a:solidFill>
                  <a:srgbClr val="000000"/>
                </a:solidFill>
                <a:effectLst/>
                <a:latin typeface="Cambria" panose="02040503050406030204" pitchFamily="18" charset="0"/>
                <a:ea typeface="Cambria" panose="02040503050406030204" pitchFamily="18" charset="0"/>
              </a:rPr>
              <a:t>Thuật lại các hoạt động, việc làm chính theo trình tự thời gian hoặc phạm vi không gian bằng một hoặc nhiều đoạn văn.</a:t>
            </a:r>
          </a:p>
          <a:p>
            <a:pPr algn="just"/>
            <a:r>
              <a:rPr lang="vi-VN" sz="3200" b="0" i="0" dirty="0">
                <a:solidFill>
                  <a:srgbClr val="000000"/>
                </a:solidFill>
                <a:effectLst/>
                <a:latin typeface="Cambria" panose="02040503050406030204" pitchFamily="18" charset="0"/>
                <a:ea typeface="Cambria" panose="02040503050406030204" pitchFamily="18" charset="0"/>
              </a:rPr>
              <a:t>- </a:t>
            </a:r>
            <a:r>
              <a:rPr lang="vi-VN" sz="3200" b="1" i="0" dirty="0">
                <a:solidFill>
                  <a:srgbClr val="000000"/>
                </a:solidFill>
                <a:effectLst/>
                <a:latin typeface="Cambria" panose="02040503050406030204" pitchFamily="18" charset="0"/>
                <a:ea typeface="Cambria" panose="02040503050406030204" pitchFamily="18" charset="0"/>
              </a:rPr>
              <a:t>Kết bài: </a:t>
            </a:r>
            <a:r>
              <a:rPr lang="vi-VN" sz="3200" b="0" i="0" dirty="0">
                <a:solidFill>
                  <a:srgbClr val="000000"/>
                </a:solidFill>
                <a:effectLst/>
                <a:latin typeface="Cambria" panose="02040503050406030204" pitchFamily="18" charset="0"/>
                <a:ea typeface="Cambria" panose="02040503050406030204" pitchFamily="18" charset="0"/>
              </a:rPr>
              <a:t>Nêu suy nghĩ, cảm xúc về sự việc được chứng kiến hoặc tham gia.</a:t>
            </a:r>
          </a:p>
        </p:txBody>
      </p:sp>
    </p:spTree>
    <p:extLst>
      <p:ext uri="{BB962C8B-B14F-4D97-AF65-F5344CB8AC3E}">
        <p14:creationId xmlns:p14="http://schemas.microsoft.com/office/powerpoint/2010/main" val="4286152231"/>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75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7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19"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49" name="组合 48">
            <a:extLst>
              <a:ext uri="{FF2B5EF4-FFF2-40B4-BE49-F238E27FC236}">
                <a16:creationId xmlns:a16="http://schemas.microsoft.com/office/drawing/2014/main" id="{260CF000-3085-49AC-884B-BC1F12DB1A74}"/>
              </a:ext>
            </a:extLst>
          </p:cNvPr>
          <p:cNvGrpSpPr/>
          <p:nvPr/>
        </p:nvGrpSpPr>
        <p:grpSpPr>
          <a:xfrm>
            <a:off x="2284816" y="1634070"/>
            <a:ext cx="5930930" cy="2800767"/>
            <a:chOff x="3549108" y="2054793"/>
            <a:chExt cx="5930930" cy="2800767"/>
          </a:xfrm>
        </p:grpSpPr>
        <p:sp>
          <p:nvSpPr>
            <p:cNvPr id="50" name="文本框 49">
              <a:extLst>
                <a:ext uri="{FF2B5EF4-FFF2-40B4-BE49-F238E27FC236}">
                  <a16:creationId xmlns:a16="http://schemas.microsoft.com/office/drawing/2014/main" id="{001A1F42-AD36-47B1-A441-1F4C8B6CD8F4}"/>
                </a:ext>
              </a:extLst>
            </p:cNvPr>
            <p:cNvSpPr txBox="1"/>
            <p:nvPr/>
          </p:nvSpPr>
          <p:spPr>
            <a:xfrm>
              <a:off x="3549108" y="2531954"/>
              <a:ext cx="1650357"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black">
                      <a:lumMod val="75000"/>
                      <a:lumOff val="25000"/>
                    </a:prstClr>
                  </a:solidFill>
                  <a:effectLst/>
                  <a:uLnTx/>
                  <a:uFillTx/>
                  <a:latin typeface="#9Slide05 SVNHollycakes" panose="02000000000000000000" pitchFamily="2" charset="0"/>
                  <a:ea typeface="字魂70号-灵悦黑体" panose="00000500000000000000" pitchFamily="2" charset="-122"/>
                </a:rPr>
                <a:t>03</a:t>
              </a:r>
              <a:endParaRPr kumimoji="0" lang="zh-CN" altLang="en-US" sz="8800" b="1" i="0" u="none" strike="noStrike" kern="1200" cap="none" spc="0" normalizeH="0" baseline="0" noProof="0" dirty="0">
                <a:ln>
                  <a:noFill/>
                </a:ln>
                <a:solidFill>
                  <a:prstClr val="black">
                    <a:lumMod val="75000"/>
                    <a:lumOff val="25000"/>
                  </a:prstClr>
                </a:solidFill>
                <a:effectLst/>
                <a:uLnTx/>
                <a:uFillTx/>
                <a:latin typeface="#9Slide05 SVNHollycakes" panose="02000000000000000000" pitchFamily="2" charset="0"/>
                <a:ea typeface="字魂70号-灵悦黑体" panose="00000500000000000000" pitchFamily="2" charset="-122"/>
              </a:endParaRPr>
            </a:p>
          </p:txBody>
        </p:sp>
        <p:sp>
          <p:nvSpPr>
            <p:cNvPr id="52" name="文本框 51">
              <a:extLst>
                <a:ext uri="{FF2B5EF4-FFF2-40B4-BE49-F238E27FC236}">
                  <a16:creationId xmlns:a16="http://schemas.microsoft.com/office/drawing/2014/main" id="{2479E974-D635-4435-9401-465F2B3536F8}"/>
                </a:ext>
              </a:extLst>
            </p:cNvPr>
            <p:cNvSpPr txBox="1">
              <a:spLocks noChangeArrowheads="1"/>
            </p:cNvSpPr>
            <p:nvPr/>
          </p:nvSpPr>
          <p:spPr bwMode="auto">
            <a:xfrm>
              <a:off x="5120276" y="2054793"/>
              <a:ext cx="4359762" cy="2800767"/>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8800" b="1" i="0" u="none" strike="noStrike" kern="1200" cap="none" spc="0" normalizeH="0" baseline="0" noProof="0" dirty="0">
                  <a:ln w="28575">
                    <a:solidFill>
                      <a:schemeClr val="tx1"/>
                    </a:solidFill>
                  </a:ln>
                  <a:solidFill>
                    <a:schemeClr val="accent4">
                      <a:lumMod val="40000"/>
                      <a:lumOff val="60000"/>
                    </a:scheme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8800" b="1" dirty="0">
                  <a:ln w="28575">
                    <a:solidFill>
                      <a:schemeClr val="tx1"/>
                    </a:solidFill>
                  </a:ln>
                  <a:solidFill>
                    <a:schemeClr val="accent4">
                      <a:lumMod val="40000"/>
                      <a:lumOff val="60000"/>
                    </a:schemeClr>
                  </a:solidFill>
                  <a:latin typeface="Times New Roman" panose="02020603050405020304" pitchFamily="18" charset="0"/>
                  <a:ea typeface="字魂70号-灵悦黑体" panose="00000500000000000000" pitchFamily="2" charset="-122"/>
                  <a:cs typeface="Times New Roman" panose="02020603050405020304" pitchFamily="18" charset="0"/>
                </a:rPr>
                <a:t>DỤNG</a:t>
              </a:r>
              <a:endParaRPr kumimoji="0" lang="en-US" altLang="zh-CN" sz="8800" b="1" i="0" u="none" strike="noStrike" kern="1200" cap="none" spc="0" normalizeH="0" baseline="0" noProof="0" dirty="0">
                <a:ln w="28575">
                  <a:solidFill>
                    <a:schemeClr val="tx1"/>
                  </a:solidFill>
                </a:ln>
                <a:solidFill>
                  <a:schemeClr val="accent4">
                    <a:lumMod val="40000"/>
                    <a:lumOff val="60000"/>
                  </a:scheme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pic>
        <p:nvPicPr>
          <p:cNvPr id="54" name="图片 53">
            <a:extLst>
              <a:ext uri="{FF2B5EF4-FFF2-40B4-BE49-F238E27FC236}">
                <a16:creationId xmlns:a16="http://schemas.microsoft.com/office/drawing/2014/main" id="{38A18454-7C85-4CD4-A699-A2C684651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9773" y="1479413"/>
            <a:ext cx="843229" cy="1174388"/>
          </a:xfrm>
          <a:prstGeom prst="rect">
            <a:avLst/>
          </a:prstGeom>
        </p:spPr>
      </p:pic>
    </p:spTree>
    <p:extLst>
      <p:ext uri="{BB962C8B-B14F-4D97-AF65-F5344CB8AC3E}">
        <p14:creationId xmlns:p14="http://schemas.microsoft.com/office/powerpoint/2010/main" val="1645923514"/>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sp>
        <p:nvSpPr>
          <p:cNvPr id="3" name="Rectangle 2"/>
          <p:cNvSpPr/>
          <p:nvPr/>
        </p:nvSpPr>
        <p:spPr>
          <a:xfrm>
            <a:off x="1820488" y="990442"/>
            <a:ext cx="9128246" cy="1323439"/>
          </a:xfrm>
          <a:prstGeom prst="rect">
            <a:avLst/>
          </a:prstGeom>
          <a:solidFill>
            <a:schemeClr val="accent4">
              <a:lumMod val="20000"/>
              <a:lumOff val="80000"/>
            </a:schemeClr>
          </a:solidFill>
          <a:ln w="57150">
            <a:solidFill>
              <a:schemeClr val="tx1">
                <a:lumMod val="85000"/>
                <a:lumOff val="15000"/>
              </a:schemeClr>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4000" b="1" i="1" dirty="0">
                <a:solidFill>
                  <a:srgbClr val="C00000"/>
                </a:solidFill>
                <a:latin typeface="Cambria" panose="02040503050406030204" pitchFamily="18" charset="0"/>
                <a:ea typeface="Cambria" panose="02040503050406030204" pitchFamily="18" charset="0"/>
              </a:rPr>
              <a:t>3. </a:t>
            </a:r>
            <a:r>
              <a:rPr lang="en-US" sz="4000" dirty="0" err="1">
                <a:latin typeface="Cambria" panose="02040503050406030204" pitchFamily="18" charset="0"/>
                <a:ea typeface="Cambria" panose="02040503050406030204" pitchFamily="18" charset="0"/>
              </a:rPr>
              <a:t>Ghi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lại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trình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tự</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các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hoạt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động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trong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một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buổi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hoạt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lớp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lớp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em</a:t>
            </a:r>
            <a:r>
              <a:rPr lang="en-US" sz="4000" dirty="0">
                <a:latin typeface="Cambria" panose="02040503050406030204" pitchFamily="18" charset="0"/>
                <a:ea typeface="Cambria" panose="02040503050406030204" pitchFamily="18" charset="0"/>
              </a:rPr>
              <a:t>. </a:t>
            </a:r>
          </a:p>
        </p:txBody>
      </p:sp>
      <p:sp>
        <p:nvSpPr>
          <p:cNvPr id="2" name="Rounded Rectangle 1"/>
          <p:cNvSpPr/>
          <p:nvPr/>
        </p:nvSpPr>
        <p:spPr>
          <a:xfrm>
            <a:off x="4208653" y="2755004"/>
            <a:ext cx="4821790" cy="852379"/>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0000"/>
                </a:solidFill>
                <a:latin typeface="Times New Roman" panose="02020603050405020304" pitchFamily="18" charset="0"/>
                <a:cs typeface="Times New Roman" panose="02020603050405020304" pitchFamily="18" charset="0"/>
              </a:rPr>
              <a:t>LÀM VIỆC NHÓM 4</a:t>
            </a:r>
          </a:p>
        </p:txBody>
      </p:sp>
    </p:spTree>
    <p:extLst>
      <p:ext uri="{BB962C8B-B14F-4D97-AF65-F5344CB8AC3E}">
        <p14:creationId xmlns:p14="http://schemas.microsoft.com/office/powerpoint/2010/main" val="1954638973"/>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9"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676862" y="273811"/>
            <a:ext cx="4516681" cy="830997"/>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4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GỢI</a:t>
            </a:r>
            <a:r>
              <a:rPr kumimoji="0" lang="en-US" altLang="zh-CN" sz="4800" b="0" i="0" u="none" strike="noStrike" kern="1200" cap="none" spc="0" normalizeH="0" noProof="0" dirty="0">
                <a:ln>
                  <a:noFill/>
                </a:ln>
                <a:solidFill>
                  <a:prstClr val="black">
                    <a:lumMod val="85000"/>
                    <a:lumOff val="15000"/>
                  </a:prst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 Ý</a:t>
            </a:r>
            <a:endParaRPr kumimoji="0" lang="en-US" altLang="zh-CN" sz="4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sp>
        <p:nvSpPr>
          <p:cNvPr id="2" name="Rectangle 1"/>
          <p:cNvSpPr/>
          <p:nvPr/>
        </p:nvSpPr>
        <p:spPr>
          <a:xfrm>
            <a:off x="1581479" y="1390422"/>
            <a:ext cx="9711361" cy="523220"/>
          </a:xfrm>
          <a:prstGeom prst="rect">
            <a:avLst/>
          </a:prstGeom>
          <a:solidFill>
            <a:schemeClr val="bg1"/>
          </a:solidFill>
        </p:spPr>
        <p:txBody>
          <a:bodyPr wrap="square">
            <a:spAutoFit/>
          </a:bodyPr>
          <a:lstStyle/>
          <a:p>
            <a:pPr algn="just"/>
            <a:endParaRPr lang="en-US" sz="2800" dirty="0"/>
          </a:p>
        </p:txBody>
      </p:sp>
      <p:sp>
        <p:nvSpPr>
          <p:cNvPr id="37" name="Rectangle 36"/>
          <p:cNvSpPr/>
          <p:nvPr/>
        </p:nvSpPr>
        <p:spPr>
          <a:xfrm>
            <a:off x="686164" y="819194"/>
            <a:ext cx="10934382" cy="5016758"/>
          </a:xfrm>
          <a:prstGeom prst="rect">
            <a:avLst/>
          </a:prstGeom>
          <a:noFill/>
          <a:ln w="28575">
            <a:noFill/>
          </a:ln>
        </p:spPr>
        <p:txBody>
          <a:bodyPr wrap="square">
            <a:spAutoFit/>
          </a:bodyPr>
          <a:lstStyle/>
          <a:p>
            <a:pPr algn="just"/>
            <a:r>
              <a:rPr lang="en-US" sz="3200" b="0" i="1" dirty="0" err="1">
                <a:solidFill>
                  <a:srgbClr val="000000"/>
                </a:solidFill>
                <a:effectLst/>
                <a:latin typeface="Cambria" panose="02040503050406030204" pitchFamily="18" charset="0"/>
                <a:ea typeface="Cambria" panose="02040503050406030204" pitchFamily="18" charset="0"/>
              </a:rPr>
              <a:t>Trình</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tự</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các</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hoạt</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động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trong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một</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buổi</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sinh</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hoạt</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lớp</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của</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lớp</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em</a:t>
            </a:r>
            <a:r>
              <a:rPr lang="en-US" sz="3200" i="1" dirty="0">
                <a:solidFill>
                  <a:srgbClr val="000000"/>
                </a:solidFill>
                <a:latin typeface="Cambria" panose="02040503050406030204" pitchFamily="18" charset="0"/>
                <a:ea typeface="Cambria" panose="02040503050406030204" pitchFamily="18" charset="0"/>
              </a:rPr>
              <a:t>.</a:t>
            </a:r>
            <a:endParaRPr lang="vi-VN" sz="3200" b="0" i="1"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tổ</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trưởng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bộ</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lớp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báo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học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tập</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hoạt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động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của</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lớp</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trong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tuần</a:t>
            </a:r>
            <a:r>
              <a:rPr lang="en-US" sz="3200" dirty="0">
                <a:solidFill>
                  <a:srgbClr val="000000"/>
                </a:solidFill>
                <a:latin typeface="Cambria" panose="02040503050406030204" pitchFamily="18" charset="0"/>
                <a:ea typeface="Cambria" panose="02040503050406030204" pitchFamily="18" charset="0"/>
              </a:rPr>
              <a:t> qua.</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Lớp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trưởng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tổng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đua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tuần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thông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báo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kế</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hoạch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tuần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tới</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giáo</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chủ</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nhiệm</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nhận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xét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biểu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dương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khen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ngợi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những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cá</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nhân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tích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tốt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giảng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giải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động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viên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các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bạn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chưa</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tốt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rút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kinh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nghiệm</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để</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xây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dựng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tập</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thể</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lớp</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luôn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đoàn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kết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vững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mạnh</a:t>
            </a:r>
            <a:r>
              <a:rPr lang="en-US" sz="3200" dirty="0">
                <a:solidFill>
                  <a:srgbClr val="000000"/>
                </a:solidFill>
                <a:latin typeface="Cambria" panose="02040503050406030204" pitchFamily="18" charset="0"/>
                <a:ea typeface="Cambria" panose="02040503050406030204" pitchFamily="18" charset="0"/>
              </a:rPr>
              <a:t>.</a:t>
            </a:r>
            <a:endParaRPr lang="vi-VN" sz="32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17116"/>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182853" y="388021"/>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2" name="文本框 51">
            <a:extLst>
              <a:ext uri="{FF2B5EF4-FFF2-40B4-BE49-F238E27FC236}">
                <a16:creationId xmlns:a16="http://schemas.microsoft.com/office/drawing/2014/main" id="{2479E974-D635-4435-9401-465F2B3536F8}"/>
              </a:ext>
            </a:extLst>
          </p:cNvPr>
          <p:cNvSpPr txBox="1">
            <a:spLocks noChangeArrowheads="1"/>
          </p:cNvSpPr>
          <p:nvPr/>
        </p:nvSpPr>
        <p:spPr bwMode="auto">
          <a:xfrm>
            <a:off x="1938532" y="1836629"/>
            <a:ext cx="9911461" cy="2800767"/>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8800" b="1" i="0" u="none" strike="noStrike" kern="1200" cap="none" spc="0" normalizeH="0" baseline="0" noProof="0" dirty="0" err="1">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Tạm</a:t>
            </a:r>
            <a:r>
              <a:rPr kumimoji="0" lang="en-US" altLang="zh-CN" sz="8800" b="1" i="0" u="none" strike="noStrike" kern="1200" cap="none" spc="0" normalizeH="0" baseline="0" noProof="0" dirty="0">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 </a:t>
            </a:r>
            <a:r>
              <a:rPr kumimoji="0" lang="en-US" altLang="zh-CN" sz="8800" b="1" i="0" u="none" strike="noStrike" kern="1200" cap="none" spc="0" normalizeH="0" baseline="0" noProof="0" dirty="0" err="1">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biệt</a:t>
            </a:r>
            <a:r>
              <a:rPr kumimoji="0" lang="en-US" altLang="zh-CN" sz="8800" b="1" i="0" u="none" strike="noStrike" kern="1200" cap="none" spc="0" normalizeH="0" noProof="0" dirty="0">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 </a:t>
            </a:r>
            <a:r>
              <a:rPr kumimoji="0" lang="en-US" altLang="zh-CN" sz="8800" b="1" i="0" u="none" strike="noStrike" kern="1200" cap="none" spc="0" normalizeH="0" noProof="0" dirty="0" err="1">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nhé</a:t>
            </a:r>
            <a:r>
              <a:rPr kumimoji="0" lang="en-US" altLang="zh-CN" sz="8800" b="1" i="0" u="none" strike="noStrike" kern="1200" cap="none" spc="0" normalizeH="0" noProof="0" dirty="0">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8800" b="1" i="0" u="none" strike="noStrike" kern="1200" cap="none" spc="0" normalizeH="0" noProof="0" dirty="0" err="1">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Chúc</a:t>
            </a:r>
            <a:r>
              <a:rPr kumimoji="0" lang="en-US" altLang="zh-CN" sz="8800" b="1" i="0" u="none" strike="noStrike" kern="1200" cap="none" spc="0" normalizeH="0" noProof="0" dirty="0">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 </a:t>
            </a:r>
            <a:r>
              <a:rPr kumimoji="0" lang="en-US" altLang="zh-CN" sz="8800" b="1" i="0" u="none" strike="noStrike" kern="1200" cap="none" spc="0" normalizeH="0" noProof="0" dirty="0" err="1">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các</a:t>
            </a:r>
            <a:r>
              <a:rPr kumimoji="0" lang="en-US" altLang="zh-CN" sz="8800" b="1" i="0" u="none" strike="noStrike" kern="1200" cap="none" spc="0" normalizeH="0" noProof="0" dirty="0">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 </a:t>
            </a:r>
            <a:r>
              <a:rPr kumimoji="0" lang="en-US" altLang="zh-CN" sz="8800" b="1" i="0" u="none" strike="noStrike" kern="1200" cap="none" spc="0" normalizeH="0" noProof="0" dirty="0" err="1">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em</a:t>
            </a:r>
            <a:r>
              <a:rPr kumimoji="0" lang="en-US" altLang="zh-CN" sz="8800" b="1" i="0" u="none" strike="noStrike" kern="1200" cap="none" spc="0" normalizeH="0" noProof="0" dirty="0">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 </a:t>
            </a:r>
            <a:r>
              <a:rPr kumimoji="0" lang="en-US" altLang="zh-CN" sz="8800" b="1" i="0" u="none" strike="noStrike" kern="1200" cap="none" spc="0" normalizeH="0" noProof="0" dirty="0" err="1">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học</a:t>
            </a:r>
            <a:r>
              <a:rPr kumimoji="0" lang="en-US" altLang="zh-CN" sz="8800" b="1" i="0" u="none" strike="noStrike" kern="1200" cap="none" spc="0" normalizeH="0" noProof="0" dirty="0">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 </a:t>
            </a:r>
            <a:r>
              <a:rPr kumimoji="0" lang="en-US" altLang="zh-CN" sz="8800" b="1" i="0" u="none" strike="noStrike" kern="1200" cap="none" spc="0" normalizeH="0" noProof="0" dirty="0" err="1">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rPr>
              <a:t>tốt</a:t>
            </a:r>
            <a:endParaRPr kumimoji="0" lang="en-US" altLang="zh-CN" sz="8800" b="1" i="0" u="none" strike="noStrike" kern="1200" cap="none" spc="0" normalizeH="0" baseline="0" noProof="0" dirty="0">
              <a:ln w="28575">
                <a:solidFill>
                  <a:schemeClr val="tx1"/>
                </a:solidFill>
              </a:ln>
              <a:solidFill>
                <a:schemeClr val="accent4">
                  <a:lumMod val="40000"/>
                  <a:lumOff val="60000"/>
                </a:schemeClr>
              </a:solidFill>
              <a:effectLst/>
              <a:uLnTx/>
              <a:uFillTx/>
              <a:latin typeface="#9Slide05 SVNHollycakes" panose="02000000000000000000" pitchFamily="2" charset="0"/>
              <a:ea typeface="字魂70号-灵悦黑体" panose="00000500000000000000" pitchFamily="2" charset="-122"/>
            </a:endParaRPr>
          </a:p>
        </p:txBody>
      </p:sp>
      <p:pic>
        <p:nvPicPr>
          <p:cNvPr id="24" name="图片 2">
            <a:extLst>
              <a:ext uri="{FF2B5EF4-FFF2-40B4-BE49-F238E27FC236}">
                <a16:creationId xmlns:a16="http://schemas.microsoft.com/office/drawing/2014/main" id="{8BB233B0-84A1-4A2C-A7CF-9EC42F236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6052" y="35851"/>
            <a:ext cx="2649154" cy="2462973"/>
          </a:xfrm>
          <a:prstGeom prst="rect">
            <a:avLst/>
          </a:prstGeom>
        </p:spPr>
      </p:pic>
    </p:spTree>
    <p:extLst>
      <p:ext uri="{BB962C8B-B14F-4D97-AF65-F5344CB8AC3E}">
        <p14:creationId xmlns:p14="http://schemas.microsoft.com/office/powerpoint/2010/main" val="3997992670"/>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grpSp>
        <p:nvGrpSpPr>
          <p:cNvPr id="49" name="组合 48">
            <a:extLst>
              <a:ext uri="{FF2B5EF4-FFF2-40B4-BE49-F238E27FC236}">
                <a16:creationId xmlns:a16="http://schemas.microsoft.com/office/drawing/2014/main" id="{260CF000-3085-49AC-884B-BC1F12DB1A74}"/>
              </a:ext>
            </a:extLst>
          </p:cNvPr>
          <p:cNvGrpSpPr/>
          <p:nvPr/>
        </p:nvGrpSpPr>
        <p:grpSpPr>
          <a:xfrm>
            <a:off x="2284816" y="1634070"/>
            <a:ext cx="6595948" cy="2800767"/>
            <a:chOff x="3549108" y="2054793"/>
            <a:chExt cx="5723112" cy="2800767"/>
          </a:xfrm>
        </p:grpSpPr>
        <p:sp>
          <p:nvSpPr>
            <p:cNvPr id="50" name="文本框 49">
              <a:extLst>
                <a:ext uri="{FF2B5EF4-FFF2-40B4-BE49-F238E27FC236}">
                  <a16:creationId xmlns:a16="http://schemas.microsoft.com/office/drawing/2014/main" id="{001A1F42-AD36-47B1-A441-1F4C8B6CD8F4}"/>
                </a:ext>
              </a:extLst>
            </p:cNvPr>
            <p:cNvSpPr txBox="1"/>
            <p:nvPr/>
          </p:nvSpPr>
          <p:spPr>
            <a:xfrm>
              <a:off x="3549108" y="2531954"/>
              <a:ext cx="1650357"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black">
                      <a:lumMod val="75000"/>
                      <a:lumOff val="25000"/>
                    </a:prstClr>
                  </a:solidFill>
                  <a:effectLst/>
                  <a:uLnTx/>
                  <a:uFillTx/>
                  <a:latin typeface="#9Slide05 SVNHollycakes" panose="02000000000000000000" pitchFamily="2" charset="0"/>
                  <a:ea typeface="字魂70号-灵悦黑体" panose="00000500000000000000" pitchFamily="2" charset="-122"/>
                </a:rPr>
                <a:t>01</a:t>
              </a:r>
              <a:endParaRPr kumimoji="0" lang="zh-CN" altLang="en-US" sz="8800" b="1" i="0" u="none" strike="noStrike" kern="1200" cap="none" spc="0" normalizeH="0" baseline="0" noProof="0" dirty="0">
                <a:ln>
                  <a:noFill/>
                </a:ln>
                <a:solidFill>
                  <a:prstClr val="black">
                    <a:lumMod val="75000"/>
                    <a:lumOff val="25000"/>
                  </a:prstClr>
                </a:solidFill>
                <a:effectLst/>
                <a:uLnTx/>
                <a:uFillTx/>
                <a:latin typeface="#9Slide05 SVNHollycakes" panose="02000000000000000000" pitchFamily="2" charset="0"/>
                <a:ea typeface="字魂70号-灵悦黑体" panose="00000500000000000000" pitchFamily="2" charset="-122"/>
              </a:endParaRPr>
            </a:p>
          </p:txBody>
        </p:sp>
        <p:sp>
          <p:nvSpPr>
            <p:cNvPr id="52" name="文本框 51">
              <a:extLst>
                <a:ext uri="{FF2B5EF4-FFF2-40B4-BE49-F238E27FC236}">
                  <a16:creationId xmlns:a16="http://schemas.microsoft.com/office/drawing/2014/main" id="{2479E974-D635-4435-9401-465F2B3536F8}"/>
                </a:ext>
              </a:extLst>
            </p:cNvPr>
            <p:cNvSpPr txBox="1">
              <a:spLocks noChangeArrowheads="1"/>
            </p:cNvSpPr>
            <p:nvPr/>
          </p:nvSpPr>
          <p:spPr bwMode="auto">
            <a:xfrm>
              <a:off x="4757976" y="2054793"/>
              <a:ext cx="4514244" cy="2800767"/>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8800" b="1" i="0" u="none" strike="noStrike" kern="1200" cap="none" spc="0" normalizeH="0" baseline="0" noProof="0" dirty="0">
                  <a:ln w="28575">
                    <a:solidFill>
                      <a:schemeClr val="tx1"/>
                    </a:solidFill>
                  </a:ln>
                  <a:solidFill>
                    <a:schemeClr val="accent4">
                      <a:lumMod val="40000"/>
                      <a:lumOff val="60000"/>
                    </a:scheme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KHỞI</a:t>
              </a:r>
              <a:r>
                <a:rPr kumimoji="0" lang="en-US" altLang="zh-CN" sz="8800" b="1" i="0" u="none" strike="noStrike" kern="1200" cap="none" spc="0" normalizeH="0" noProof="0" dirty="0">
                  <a:ln w="28575">
                    <a:solidFill>
                      <a:schemeClr val="tx1"/>
                    </a:solidFill>
                  </a:ln>
                  <a:solidFill>
                    <a:schemeClr val="accent4">
                      <a:lumMod val="40000"/>
                      <a:lumOff val="60000"/>
                    </a:scheme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 ĐỘNG</a:t>
              </a:r>
              <a:endParaRPr kumimoji="0" lang="en-US" altLang="zh-CN" sz="8800" b="1" i="0" u="none" strike="noStrike" kern="1200" cap="none" spc="0" normalizeH="0" baseline="0" noProof="0" dirty="0">
                <a:ln w="28575">
                  <a:solidFill>
                    <a:schemeClr val="tx1"/>
                  </a:solidFill>
                </a:ln>
                <a:solidFill>
                  <a:schemeClr val="accent4">
                    <a:lumMod val="40000"/>
                    <a:lumOff val="60000"/>
                  </a:scheme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pic>
        <p:nvPicPr>
          <p:cNvPr id="54" name="图片 53">
            <a:extLst>
              <a:ext uri="{FF2B5EF4-FFF2-40B4-BE49-F238E27FC236}">
                <a16:creationId xmlns:a16="http://schemas.microsoft.com/office/drawing/2014/main" id="{38A18454-7C85-4CD4-A699-A2C684651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9773" y="1479413"/>
            <a:ext cx="843229" cy="1174388"/>
          </a:xfrm>
          <a:prstGeom prst="rect">
            <a:avLst/>
          </a:prstGeom>
        </p:spPr>
      </p:pic>
    </p:spTree>
    <p:extLst>
      <p:ext uri="{BB962C8B-B14F-4D97-AF65-F5344CB8AC3E}">
        <p14:creationId xmlns:p14="http://schemas.microsoft.com/office/powerpoint/2010/main" val="3667727051"/>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par>
                                <p:cTn id="10" presetID="22" presetClass="entr" presetSubtype="4"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750"/>
                                        <p:tgtEl>
                                          <p:spTgt spid="17"/>
                                        </p:tgtEl>
                                      </p:cBhvr>
                                    </p:animEffect>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p:cTn id="16" dur="750" fill="hold"/>
                                        <p:tgtEl>
                                          <p:spTgt spid="49"/>
                                        </p:tgtEl>
                                        <p:attrNameLst>
                                          <p:attrName>ppt_w</p:attrName>
                                        </p:attrNameLst>
                                      </p:cBhvr>
                                      <p:tavLst>
                                        <p:tav tm="0">
                                          <p:val>
                                            <p:fltVal val="0"/>
                                          </p:val>
                                        </p:tav>
                                        <p:tav tm="100000">
                                          <p:val>
                                            <p:strVal val="#ppt_w"/>
                                          </p:val>
                                        </p:tav>
                                      </p:tavLst>
                                    </p:anim>
                                    <p:anim calcmode="lin" valueType="num">
                                      <p:cBhvr>
                                        <p:cTn id="17" dur="750" fill="hold"/>
                                        <p:tgtEl>
                                          <p:spTgt spid="49"/>
                                        </p:tgtEl>
                                        <p:attrNameLst>
                                          <p:attrName>ppt_h</p:attrName>
                                        </p:attrNameLst>
                                      </p:cBhvr>
                                      <p:tavLst>
                                        <p:tav tm="0">
                                          <p:val>
                                            <p:fltVal val="0"/>
                                          </p:val>
                                        </p:tav>
                                        <p:tav tm="100000">
                                          <p:val>
                                            <p:strVal val="#ppt_h"/>
                                          </p:val>
                                        </p:tav>
                                      </p:tavLst>
                                    </p:anim>
                                    <p:animEffect transition="in" filter="fade">
                                      <p:cBhvr>
                                        <p:cTn id="18" dur="750"/>
                                        <p:tgtEl>
                                          <p:spTgt spid="49"/>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750" fill="hold"/>
                                        <p:tgtEl>
                                          <p:spTgt spid="54"/>
                                        </p:tgtEl>
                                        <p:attrNameLst>
                                          <p:attrName>ppt_x</p:attrName>
                                        </p:attrNameLst>
                                      </p:cBhvr>
                                      <p:tavLst>
                                        <p:tav tm="0">
                                          <p:val>
                                            <p:strVal val="0-#ppt_w/2"/>
                                          </p:val>
                                        </p:tav>
                                        <p:tav tm="100000">
                                          <p:val>
                                            <p:strVal val="#ppt_x"/>
                                          </p:val>
                                        </p:tav>
                                      </p:tavLst>
                                    </p:anim>
                                    <p:anim calcmode="lin" valueType="num">
                                      <p:cBhvr additive="base">
                                        <p:cTn id="23" dur="75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376013" y="388020"/>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grpSp>
        <p:nvGrpSpPr>
          <p:cNvPr id="2" name="Group 1"/>
          <p:cNvGrpSpPr/>
          <p:nvPr/>
        </p:nvGrpSpPr>
        <p:grpSpPr>
          <a:xfrm>
            <a:off x="1698533" y="703204"/>
            <a:ext cx="8205397" cy="1569660"/>
            <a:chOff x="1698533" y="703204"/>
            <a:chExt cx="8205397" cy="1569660"/>
          </a:xfrm>
        </p:grpSpPr>
        <p:sp>
          <p:nvSpPr>
            <p:cNvPr id="52" name="文本框 51">
              <a:extLst>
                <a:ext uri="{FF2B5EF4-FFF2-40B4-BE49-F238E27FC236}">
                  <a16:creationId xmlns:a16="http://schemas.microsoft.com/office/drawing/2014/main" id="{2479E974-D635-4435-9401-465F2B3536F8}"/>
                </a:ext>
              </a:extLst>
            </p:cNvPr>
            <p:cNvSpPr txBox="1">
              <a:spLocks noChangeArrowheads="1"/>
            </p:cNvSpPr>
            <p:nvPr/>
          </p:nvSpPr>
          <p:spPr bwMode="auto">
            <a:xfrm>
              <a:off x="2120148" y="703204"/>
              <a:ext cx="7783782" cy="156966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4800" b="1" i="0" u="none" strike="noStrike" kern="1200" cap="none" spc="0" normalizeH="0" baseline="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Hãy</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kể</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lại</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chuyến</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chơi</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đáng</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nhớ</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zh-CN" sz="4800" b="1" i="0" u="none" strike="noStrike" kern="1200" cap="none" spc="0" normalizeH="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4800" b="1" i="0" u="none" strike="noStrike" kern="1200" cap="none" spc="0" normalizeH="0" noProof="0" dirty="0" err="1">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rPr>
                <a:t>em</a:t>
              </a:r>
              <a:endParaRPr kumimoji="0" lang="en-US" altLang="zh-CN" sz="4800" b="1" i="0" u="none" strike="noStrike" kern="1200" cap="none" spc="0" normalizeH="0" baseline="0" noProof="0" dirty="0">
                <a:ln w="28575">
                  <a:noFill/>
                </a:ln>
                <a:solidFill>
                  <a:srgbClr val="C0000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pic>
          <p:nvPicPr>
            <p:cNvPr id="54" name="图片 53">
              <a:extLst>
                <a:ext uri="{FF2B5EF4-FFF2-40B4-BE49-F238E27FC236}">
                  <a16:creationId xmlns:a16="http://schemas.microsoft.com/office/drawing/2014/main" id="{38A18454-7C85-4CD4-A699-A2C684651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8533" y="823172"/>
              <a:ext cx="843229" cy="1174388"/>
            </a:xfrm>
            <a:prstGeom prst="rect">
              <a:avLst/>
            </a:prstGeom>
          </p:spPr>
        </p:pic>
      </p:grpSp>
      <p:sp>
        <p:nvSpPr>
          <p:cNvPr id="19" name="文本框 51">
            <a:extLst>
              <a:ext uri="{FF2B5EF4-FFF2-40B4-BE49-F238E27FC236}">
                <a16:creationId xmlns:a16="http://schemas.microsoft.com/office/drawing/2014/main" id="{2479E974-D635-4435-9401-465F2B3536F8}"/>
              </a:ext>
            </a:extLst>
          </p:cNvPr>
          <p:cNvSpPr txBox="1">
            <a:spLocks noChangeArrowheads="1"/>
          </p:cNvSpPr>
          <p:nvPr/>
        </p:nvSpPr>
        <p:spPr bwMode="auto">
          <a:xfrm>
            <a:off x="1569499" y="2430139"/>
            <a:ext cx="9720268" cy="2246769"/>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800" b="1" i="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Em</a:t>
            </a:r>
            <a:r>
              <a:rPr lang="en-US" altLang="zh-CN" sz="2800" b="1" i="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cần</a:t>
            </a:r>
            <a:r>
              <a:rPr lang="en-US" altLang="zh-CN" sz="2800" b="1" i="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kể</a:t>
            </a:r>
            <a:r>
              <a:rPr lang="en-US" altLang="zh-CN" sz="2800" b="1" i="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altLang="zh-CN" sz="2800" b="1" i="0" u="none" strike="noStrike" kern="1200" cap="none" spc="0" normalizeH="0" noProof="0" dirty="0" err="1">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Chuyến</a:t>
            </a:r>
            <a:r>
              <a:rPr kumimoji="0" lang="en-US" altLang="zh-CN" sz="2800" b="1" i="0" u="none" strike="noStrike" kern="1200" cap="none" spc="0" normalizeH="0" noProof="0" dirty="0">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0" u="none" strike="noStrike" kern="1200" cap="none" spc="0" normalizeH="0" noProof="0" dirty="0" err="1">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zh-CN" sz="2800" b="1" i="0" u="none" strike="noStrike" kern="1200" cap="none" spc="0" normalizeH="0" noProof="0" dirty="0">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0" u="none" strike="noStrike" kern="1200" cap="none" spc="0" normalizeH="0" noProof="0" dirty="0" err="1">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đó</a:t>
            </a:r>
            <a:r>
              <a:rPr kumimoji="0" lang="en-US" altLang="zh-CN" sz="2800" b="1" i="0" u="none" strike="noStrike" kern="1200" cap="none" spc="0" normalizeH="0" noProof="0" dirty="0">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0" u="none" strike="noStrike" kern="1200" cap="none" spc="0" normalizeH="0" noProof="0" dirty="0" err="1">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khi</a:t>
            </a:r>
            <a:r>
              <a:rPr kumimoji="0" lang="en-US" altLang="zh-CN" sz="2800" b="1" i="0" u="none" strike="noStrike" kern="1200" cap="none" spc="0" normalizeH="0" noProof="0" dirty="0">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0" u="none" strike="noStrike" kern="1200" cap="none" spc="0" normalizeH="0" noProof="0" dirty="0" err="1">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nào</a:t>
            </a:r>
            <a:r>
              <a:rPr kumimoji="0" lang="en-US" altLang="zh-CN" sz="2800" b="1" i="0" u="none" strike="noStrike" kern="1200" cap="none" spc="0" normalizeH="0" noProof="0" dirty="0">
                <a:ln w="28575">
                  <a:noFill/>
                </a:ln>
                <a:solidFill>
                  <a:schemeClr val="tx1">
                    <a:lumMod val="75000"/>
                    <a:lumOff val="25000"/>
                  </a:schemeClr>
                </a:solidFill>
                <a:effectLst/>
                <a:uLnTx/>
                <a:uFillTx/>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Ở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đâu</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Em</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đi</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cùng</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với</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ai</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Các</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hoạt</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động</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việc</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làm</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em</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đã</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tham</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gia</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theo</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trình</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tự</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thời</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gian</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hoặc</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không</a:t>
            </a:r>
            <a:r>
              <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noProof="0"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gian</a:t>
            </a:r>
            <a:endPar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Nêu</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suy</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nghĩ</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cảm</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xúc</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của</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em</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về</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chuyến</a:t>
            </a:r>
            <a:r>
              <a:rPr lang="en-US" altLang="zh-CN" sz="2800" b="1"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dirty="0" err="1">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rPr>
              <a:t>đi</a:t>
            </a:r>
            <a:endParaRPr lang="en-US" altLang="zh-CN" sz="2800" b="1" noProof="0" dirty="0">
              <a:ln w="28575">
                <a:noFill/>
              </a:ln>
              <a:solidFill>
                <a:schemeClr val="tx1">
                  <a:lumMod val="75000"/>
                  <a:lumOff val="25000"/>
                </a:schemeClr>
              </a:solidFill>
              <a:latin typeface="Cambria" panose="02040503050406030204" pitchFamily="18" charset="0"/>
              <a:ea typeface="Cambria" panose="02040503050406030204" pitchFamily="18" charset="0"/>
              <a:cs typeface="Open Sans" panose="020B0606030504020204" pitchFamily="34" charset="0"/>
            </a:endParaRPr>
          </a:p>
        </p:txBody>
      </p:sp>
    </p:spTree>
    <p:extLst>
      <p:ext uri="{BB962C8B-B14F-4D97-AF65-F5344CB8AC3E}">
        <p14:creationId xmlns:p14="http://schemas.microsoft.com/office/powerpoint/2010/main" val="2719290605"/>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grpSp>
        <p:nvGrpSpPr>
          <p:cNvPr id="49" name="组合 48">
            <a:extLst>
              <a:ext uri="{FF2B5EF4-FFF2-40B4-BE49-F238E27FC236}">
                <a16:creationId xmlns:a16="http://schemas.microsoft.com/office/drawing/2014/main" id="{260CF000-3085-49AC-884B-BC1F12DB1A74}"/>
              </a:ext>
            </a:extLst>
          </p:cNvPr>
          <p:cNvGrpSpPr/>
          <p:nvPr/>
        </p:nvGrpSpPr>
        <p:grpSpPr>
          <a:xfrm>
            <a:off x="2284815" y="1814945"/>
            <a:ext cx="7704311" cy="2619892"/>
            <a:chOff x="3549108" y="2054793"/>
            <a:chExt cx="6087848" cy="2800767"/>
          </a:xfrm>
        </p:grpSpPr>
        <p:sp>
          <p:nvSpPr>
            <p:cNvPr id="50" name="文本框 49">
              <a:extLst>
                <a:ext uri="{FF2B5EF4-FFF2-40B4-BE49-F238E27FC236}">
                  <a16:creationId xmlns:a16="http://schemas.microsoft.com/office/drawing/2014/main" id="{001A1F42-AD36-47B1-A441-1F4C8B6CD8F4}"/>
                </a:ext>
              </a:extLst>
            </p:cNvPr>
            <p:cNvSpPr txBox="1"/>
            <p:nvPr/>
          </p:nvSpPr>
          <p:spPr>
            <a:xfrm>
              <a:off x="3549108" y="2531954"/>
              <a:ext cx="1650357"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black">
                      <a:lumMod val="75000"/>
                      <a:lumOff val="25000"/>
                    </a:prstClr>
                  </a:solidFill>
                  <a:effectLst/>
                  <a:uLnTx/>
                  <a:uFillTx/>
                  <a:latin typeface="#9Slide05 SVNHollycakes" panose="02000000000000000000" pitchFamily="2" charset="0"/>
                  <a:ea typeface="字魂70号-灵悦黑体" panose="00000500000000000000" pitchFamily="2" charset="-122"/>
                </a:rPr>
                <a:t>02</a:t>
              </a:r>
              <a:endParaRPr kumimoji="0" lang="zh-CN" altLang="en-US" sz="8800" b="1" i="0" u="none" strike="noStrike" kern="1200" cap="none" spc="0" normalizeH="0" baseline="0" noProof="0" dirty="0">
                <a:ln>
                  <a:noFill/>
                </a:ln>
                <a:solidFill>
                  <a:prstClr val="black">
                    <a:lumMod val="75000"/>
                    <a:lumOff val="25000"/>
                  </a:prstClr>
                </a:solidFill>
                <a:effectLst/>
                <a:uLnTx/>
                <a:uFillTx/>
                <a:latin typeface="#9Slide05 SVNHollycakes" panose="02000000000000000000" pitchFamily="2" charset="0"/>
                <a:ea typeface="字魂70号-灵悦黑体" panose="00000500000000000000" pitchFamily="2" charset="-122"/>
              </a:endParaRPr>
            </a:p>
          </p:txBody>
        </p:sp>
        <p:sp>
          <p:nvSpPr>
            <p:cNvPr id="52" name="文本框 51">
              <a:extLst>
                <a:ext uri="{FF2B5EF4-FFF2-40B4-BE49-F238E27FC236}">
                  <a16:creationId xmlns:a16="http://schemas.microsoft.com/office/drawing/2014/main" id="{2479E974-D635-4435-9401-465F2B3536F8}"/>
                </a:ext>
              </a:extLst>
            </p:cNvPr>
            <p:cNvSpPr txBox="1">
              <a:spLocks noChangeArrowheads="1"/>
            </p:cNvSpPr>
            <p:nvPr/>
          </p:nvSpPr>
          <p:spPr bwMode="auto">
            <a:xfrm>
              <a:off x="5120275" y="2054793"/>
              <a:ext cx="4516681" cy="2800767"/>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8800" b="1" i="0" u="none" strike="noStrike" kern="1200" cap="none" spc="0" normalizeH="0" baseline="0" noProof="0" dirty="0">
                  <a:ln w="28575">
                    <a:solidFill>
                      <a:schemeClr val="tx1"/>
                    </a:solidFill>
                  </a:ln>
                  <a:solidFill>
                    <a:schemeClr val="accent4">
                      <a:lumMod val="40000"/>
                      <a:lumOff val="60000"/>
                    </a:scheme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KHÁM</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8800" b="1" dirty="0">
                  <a:ln w="28575">
                    <a:solidFill>
                      <a:schemeClr val="tx1"/>
                    </a:solidFill>
                  </a:ln>
                  <a:solidFill>
                    <a:schemeClr val="accent4">
                      <a:lumMod val="40000"/>
                      <a:lumOff val="60000"/>
                    </a:schemeClr>
                  </a:solidFill>
                  <a:latin typeface="Times New Roman" panose="02020603050405020304" pitchFamily="18" charset="0"/>
                  <a:ea typeface="字魂70号-灵悦黑体" panose="00000500000000000000" pitchFamily="2" charset="-122"/>
                  <a:cs typeface="Times New Roman" panose="02020603050405020304" pitchFamily="18" charset="0"/>
                </a:rPr>
                <a:t>PHÁ</a:t>
              </a:r>
              <a:endParaRPr kumimoji="0" lang="en-US" altLang="zh-CN" sz="8800" b="1" i="0" u="none" strike="noStrike" kern="1200" cap="none" spc="0" normalizeH="0" baseline="0" noProof="0" dirty="0">
                <a:ln w="28575">
                  <a:solidFill>
                    <a:schemeClr val="tx1"/>
                  </a:solidFill>
                </a:ln>
                <a:solidFill>
                  <a:schemeClr val="accent4">
                    <a:lumMod val="40000"/>
                    <a:lumOff val="60000"/>
                  </a:schemeClr>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pic>
        <p:nvPicPr>
          <p:cNvPr id="54" name="图片 53">
            <a:extLst>
              <a:ext uri="{FF2B5EF4-FFF2-40B4-BE49-F238E27FC236}">
                <a16:creationId xmlns:a16="http://schemas.microsoft.com/office/drawing/2014/main" id="{38A18454-7C85-4CD4-A699-A2C684651A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9773" y="1479413"/>
            <a:ext cx="843229" cy="1174388"/>
          </a:xfrm>
          <a:prstGeom prst="rect">
            <a:avLst/>
          </a:prstGeom>
        </p:spPr>
      </p:pic>
    </p:spTree>
    <p:extLst>
      <p:ext uri="{BB962C8B-B14F-4D97-AF65-F5344CB8AC3E}">
        <p14:creationId xmlns:p14="http://schemas.microsoft.com/office/powerpoint/2010/main" val="3370987747"/>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659757"/>
            <a:ext cx="11342188" cy="5791842"/>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9"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1430040" y="54262"/>
            <a:ext cx="11135969" cy="584775"/>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prstClr val="black">
                    <a:lumMod val="85000"/>
                    <a:lumOff val="15000"/>
                  </a:prstClr>
                </a:solidFill>
                <a:effectLst/>
                <a:uLnTx/>
                <a:uFillTx/>
                <a:latin typeface="Cambria" panose="02040503050406030204" pitchFamily="18" charset="0"/>
                <a:ea typeface="Cambria" panose="02040503050406030204" pitchFamily="18" charset="0"/>
              </a:rPr>
              <a:t>1.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Đọc</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văn</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bản</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dưới</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đây</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và</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trả</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lời</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câu</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 </a:t>
            </a:r>
            <a:r>
              <a:rPr lang="en-US" altLang="zh-CN" sz="3200" b="1" dirty="0" err="1">
                <a:solidFill>
                  <a:prstClr val="black">
                    <a:lumMod val="85000"/>
                    <a:lumOff val="15000"/>
                  </a:prstClr>
                </a:solidFill>
                <a:latin typeface="Cambria" panose="02040503050406030204" pitchFamily="18" charset="0"/>
                <a:ea typeface="Cambria" panose="02040503050406030204" pitchFamily="18" charset="0"/>
              </a:rPr>
              <a:t>hỏi</a:t>
            </a:r>
            <a:r>
              <a:rPr lang="en-US" altLang="zh-CN" sz="3200" b="1" dirty="0">
                <a:solidFill>
                  <a:prstClr val="black">
                    <a:lumMod val="85000"/>
                    <a:lumOff val="15000"/>
                  </a:prstClr>
                </a:solidFill>
                <a:latin typeface="Cambria" panose="02040503050406030204" pitchFamily="18" charset="0"/>
                <a:ea typeface="Cambria" panose="02040503050406030204" pitchFamily="18" charset="0"/>
              </a:rPr>
              <a:t>:</a:t>
            </a:r>
            <a:endParaRPr kumimoji="0" lang="en-US" altLang="zh-CN" sz="3200" b="1" i="0" u="none" strike="noStrike" kern="1200" cap="none" spc="0" normalizeH="0" baseline="0" noProof="0" dirty="0">
              <a:ln>
                <a:noFill/>
              </a:ln>
              <a:solidFill>
                <a:prstClr val="black">
                  <a:lumMod val="85000"/>
                  <a:lumOff val="15000"/>
                </a:prstClr>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611308" y="753205"/>
            <a:ext cx="11009673" cy="6358151"/>
          </a:xfrm>
          <a:prstGeom prst="rect">
            <a:avLst/>
          </a:prstGeom>
          <a:noFill/>
        </p:spPr>
        <p:txBody>
          <a:bodyPr wrap="square">
            <a:spAutoFit/>
          </a:bodyPr>
          <a:lstStyle/>
          <a:p>
            <a:pPr algn="just">
              <a:spcAft>
                <a:spcPts val="500"/>
              </a:spcAft>
            </a:pPr>
            <a:r>
              <a:rPr lang="en-US" dirty="0"/>
              <a:t>         </a:t>
            </a:r>
            <a:r>
              <a:rPr lang="vi-VN" dirty="0"/>
              <a:t>Trong buổi sinh hoạt lớp chiều nay, lớp tôi tổ chức lễ phát động xây dựng thư viện lớp.</a:t>
            </a:r>
            <a:endParaRPr lang="vi-VN" b="0" dirty="0">
              <a:effectLst/>
            </a:endParaRPr>
          </a:p>
          <a:p>
            <a:pPr algn="just">
              <a:spcAft>
                <a:spcPts val="500"/>
              </a:spcAft>
            </a:pPr>
            <a:r>
              <a:rPr lang="en-US" dirty="0"/>
              <a:t>         </a:t>
            </a:r>
            <a:r>
              <a:rPr lang="vi-VN" dirty="0"/>
              <a:t>Trước giờ sinh hoạt, bạn Minh “hoạ sĩ” của lớp tôi viết lên bảng dòng chữ: </a:t>
            </a:r>
            <a:r>
              <a:rPr lang="vi-VN" i="1" dirty="0"/>
              <a:t>Chung tay xây dựng thư viện lớp 4B.</a:t>
            </a:r>
            <a:r>
              <a:rPr lang="vi-VN" dirty="0"/>
              <a:t> Bạn còn vẽ trang trí những hình ảnh ngộ nghĩnh: chú gà con trong bài thơ </a:t>
            </a:r>
            <a:r>
              <a:rPr lang="vi-VN" i="1" dirty="0"/>
              <a:t>Bầu trời trong quả trứng </a:t>
            </a:r>
            <a:r>
              <a:rPr lang="vi-VN" dirty="0"/>
              <a:t>đội trên đầu một mảnh vỏ trứng nhỏ, chú dế mèn bước ra từ cuốn truyện </a:t>
            </a:r>
            <a:r>
              <a:rPr lang="vi-VN" i="1" dirty="0"/>
              <a:t>Dế Mèn phiêu lưu kí</a:t>
            </a:r>
            <a:r>
              <a:rPr lang="vi-VN" dirty="0"/>
              <a:t>, những cuốn sách mở rộng như sải cánh bay,... Bàn chủ toạ được các bạn nữ phủ khăn trải bàn và đặt một lọ hoa rực rỡ.</a:t>
            </a:r>
            <a:endParaRPr lang="vi-VN" b="0" dirty="0">
              <a:effectLst/>
            </a:endParaRPr>
          </a:p>
          <a:p>
            <a:pPr algn="just">
              <a:spcAft>
                <a:spcPts val="500"/>
              </a:spcAft>
            </a:pPr>
            <a:r>
              <a:rPr lang="en-US" dirty="0"/>
              <a:t>         </a:t>
            </a:r>
            <a:r>
              <a:rPr lang="vi-VN" dirty="0"/>
              <a:t>Trống báo giờ sinh hoạt lớp vang lên. Các bạn ai nấy ngồi vào vị trí của mình. Đầu tiên, cô chủ nhiệm phát biểu khai mạc. Cô nói với chúng tôi về tầm quan trọng của sách và ý nghĩa của việc đọc sách. Cô bảo rằng nếu trong lớp có thư viện thì cả lớp sẽ cùng nhau đọc sách, trao đổi, chia sẻ về những điều thú vị mình đọc được.</a:t>
            </a:r>
            <a:endParaRPr lang="vi-VN" b="0" dirty="0">
              <a:effectLst/>
            </a:endParaRPr>
          </a:p>
          <a:p>
            <a:pPr algn="just">
              <a:spcAft>
                <a:spcPts val="500"/>
              </a:spcAft>
            </a:pPr>
            <a:r>
              <a:rPr lang="en-US" dirty="0"/>
              <a:t>         </a:t>
            </a:r>
            <a:r>
              <a:rPr lang="vi-VN" dirty="0"/>
              <a:t>Tiếp theo ý kiến của cô chủ nhiệm, bạn lớp trưởng phát động phong trào </a:t>
            </a:r>
            <a:r>
              <a:rPr lang="vi-VN" i="1" dirty="0"/>
              <a:t>Chung tay xây dựng thư viện lớp. </a:t>
            </a:r>
            <a:r>
              <a:rPr lang="vi-VN" dirty="0"/>
              <a:t>Các bạn hào hứng thảo luận, đề xuất các hình thức ủng hộ, đóng góp sách báo,... Trong lớp vang lên những tiếng "Đồng ý", "Nhất trí"... Cô giáo nhắc cả lớp đây là việc làm tự nguyện, ai có nhiều góp nhiều, ai có ít góp ít.</a:t>
            </a:r>
            <a:endParaRPr lang="vi-VN" b="0" dirty="0">
              <a:effectLst/>
            </a:endParaRPr>
          </a:p>
          <a:p>
            <a:pPr algn="just">
              <a:spcAft>
                <a:spcPts val="500"/>
              </a:spcAft>
            </a:pPr>
            <a:r>
              <a:rPr lang="en-US" dirty="0"/>
              <a:t>        </a:t>
            </a:r>
            <a:r>
              <a:rPr lang="vi-VN" dirty="0"/>
              <a:t>Sau thời gian thảo luận, bạn lớp phó thông báo từ ngày mai các bạn bắt đầu quyên góp. Các tổ trưởng sẽ ghi tên sách theo tổ, sau đó tập hợp và xếp sách vào tủ sách của lớp.</a:t>
            </a:r>
            <a:endParaRPr lang="vi-VN" b="0" dirty="0">
              <a:effectLst/>
            </a:endParaRPr>
          </a:p>
          <a:p>
            <a:pPr algn="just">
              <a:spcAft>
                <a:spcPts val="500"/>
              </a:spcAft>
            </a:pPr>
            <a:r>
              <a:rPr lang="en-US" dirty="0"/>
              <a:t>        </a:t>
            </a:r>
            <a:r>
              <a:rPr lang="vi-VN" dirty="0"/>
              <a:t>Buổi sinh hoạt lớp kết thúc. Cô giáo và cả lớp tôi vui lắm. Sắp tới, chúng tôi sẽ tha hồ đọc sách ngay tại lớp mình.</a:t>
            </a:r>
            <a:endParaRPr lang="vi-VN" b="0" dirty="0">
              <a:effectLst/>
            </a:endParaRPr>
          </a:p>
          <a:p>
            <a:pPr algn="r">
              <a:spcAft>
                <a:spcPts val="500"/>
              </a:spcAft>
            </a:pPr>
            <a:r>
              <a:rPr lang="vi-VN" dirty="0"/>
              <a:t>(Anh Nguyên)</a:t>
            </a:r>
            <a:endParaRPr lang="vi-VN" b="0" dirty="0">
              <a:effectLst/>
            </a:endParaRPr>
          </a:p>
          <a:p>
            <a:pPr algn="just"/>
            <a:br>
              <a:rPr lang="vi-VN" dirty="0"/>
            </a:br>
            <a:endParaRPr lang="en-US" dirty="0"/>
          </a:p>
        </p:txBody>
      </p:sp>
      <p:sp>
        <p:nvSpPr>
          <p:cNvPr id="8" name="Rounded Rectangle 7"/>
          <p:cNvSpPr/>
          <p:nvPr/>
        </p:nvSpPr>
        <p:spPr>
          <a:xfrm>
            <a:off x="4838701" y="5960962"/>
            <a:ext cx="4409472" cy="706056"/>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dirty="0" err="1">
                <a:solidFill>
                  <a:schemeClr val="bg1"/>
                </a:solidFill>
                <a:latin typeface="#9Slide05 SVNHollycakes" panose="02000000000000000000" pitchFamily="2" charset="0"/>
              </a:rPr>
              <a:t>Đọc</a:t>
            </a:r>
            <a:r>
              <a:rPr lang="en-US" sz="3600" dirty="0">
                <a:solidFill>
                  <a:schemeClr val="bg1"/>
                </a:solidFill>
                <a:latin typeface="#9Slide05 SVNHollycakes" panose="02000000000000000000" pitchFamily="2" charset="0"/>
              </a:rPr>
              <a:t> </a:t>
            </a:r>
            <a:r>
              <a:rPr lang="en-US" sz="3600" dirty="0" err="1">
                <a:solidFill>
                  <a:schemeClr val="bg1"/>
                </a:solidFill>
                <a:latin typeface="#9Slide05 SVNHollycakes" panose="02000000000000000000" pitchFamily="2" charset="0"/>
              </a:rPr>
              <a:t>thầm</a:t>
            </a:r>
            <a:r>
              <a:rPr lang="en-US" sz="3600" dirty="0">
                <a:solidFill>
                  <a:schemeClr val="bg1"/>
                </a:solidFill>
                <a:latin typeface="#9Slide05 SVNHollycakes" panose="02000000000000000000" pitchFamily="2" charset="0"/>
              </a:rPr>
              <a:t> </a:t>
            </a:r>
            <a:r>
              <a:rPr lang="en-US" sz="3600" dirty="0" err="1">
                <a:solidFill>
                  <a:schemeClr val="bg1"/>
                </a:solidFill>
                <a:latin typeface="#9Slide05 SVNHollycakes" panose="02000000000000000000" pitchFamily="2" charset="0"/>
              </a:rPr>
              <a:t>văn</a:t>
            </a:r>
            <a:r>
              <a:rPr lang="en-US" sz="3600" dirty="0">
                <a:solidFill>
                  <a:schemeClr val="bg1"/>
                </a:solidFill>
                <a:latin typeface="#9Slide05 SVNHollycakes" panose="02000000000000000000" pitchFamily="2" charset="0"/>
              </a:rPr>
              <a:t> </a:t>
            </a:r>
            <a:r>
              <a:rPr lang="en-US" sz="3600" dirty="0" err="1">
                <a:solidFill>
                  <a:schemeClr val="bg1"/>
                </a:solidFill>
                <a:latin typeface="#9Slide05 SVNHollycakes" panose="02000000000000000000" pitchFamily="2" charset="0"/>
              </a:rPr>
              <a:t>bản</a:t>
            </a:r>
            <a:endParaRPr lang="en-US" sz="3600" dirty="0">
              <a:solidFill>
                <a:schemeClr val="bg1"/>
              </a:solidFill>
              <a:latin typeface="#9Slide05 SVNHollycakes" panose="02000000000000000000" pitchFamily="2" charset="0"/>
            </a:endParaRPr>
          </a:p>
        </p:txBody>
      </p:sp>
    </p:spTree>
    <p:extLst>
      <p:ext uri="{BB962C8B-B14F-4D97-AF65-F5344CB8AC3E}">
        <p14:creationId xmlns:p14="http://schemas.microsoft.com/office/powerpoint/2010/main" val="3910462743"/>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p:bldP spid="4"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 name="Rectangle 1"/>
          <p:cNvSpPr/>
          <p:nvPr/>
        </p:nvSpPr>
        <p:spPr>
          <a:xfrm>
            <a:off x="1192191" y="1285844"/>
            <a:ext cx="10449465" cy="4247317"/>
          </a:xfrm>
          <a:prstGeom prst="rect">
            <a:avLst/>
          </a:prstGeom>
        </p:spPr>
        <p:txBody>
          <a:bodyPr wrap="square">
            <a:spAutoFit/>
          </a:bodyPr>
          <a:lstStyle/>
          <a:p>
            <a:pPr algn="just"/>
            <a:r>
              <a:rPr lang="vi-VN" sz="3000" b="1" i="1" dirty="0">
                <a:solidFill>
                  <a:srgbClr val="000000"/>
                </a:solidFill>
                <a:effectLst/>
                <a:latin typeface="Cambria" panose="02040503050406030204" pitchFamily="18" charset="0"/>
                <a:ea typeface="Cambria" panose="02040503050406030204" pitchFamily="18" charset="0"/>
              </a:rPr>
              <a:t>a. </a:t>
            </a:r>
            <a:r>
              <a:rPr lang="vi-VN" sz="3000" b="0" i="0" dirty="0">
                <a:solidFill>
                  <a:srgbClr val="000000"/>
                </a:solidFill>
                <a:effectLst/>
                <a:latin typeface="Cambria" panose="02040503050406030204" pitchFamily="18" charset="0"/>
                <a:ea typeface="Cambria" panose="02040503050406030204" pitchFamily="18" charset="0"/>
              </a:rPr>
              <a:t>Bài văn trên có mấy phần? Đó là những phần nào?</a:t>
            </a:r>
          </a:p>
          <a:p>
            <a:pPr algn="just"/>
            <a:r>
              <a:rPr lang="vi-VN" sz="3000" b="1" i="1" dirty="0">
                <a:solidFill>
                  <a:srgbClr val="000000"/>
                </a:solidFill>
                <a:effectLst/>
                <a:latin typeface="Cambria" panose="02040503050406030204" pitchFamily="18" charset="0"/>
                <a:ea typeface="Cambria" panose="02040503050406030204" pitchFamily="18" charset="0"/>
              </a:rPr>
              <a:t>b. </a:t>
            </a:r>
            <a:r>
              <a:rPr lang="vi-VN" sz="3000" b="0" i="0" dirty="0">
                <a:solidFill>
                  <a:srgbClr val="000000"/>
                </a:solidFill>
                <a:effectLst/>
                <a:latin typeface="Cambria" panose="02040503050406030204" pitchFamily="18" charset="0"/>
                <a:ea typeface="Cambria" panose="02040503050406030204" pitchFamily="18" charset="0"/>
              </a:rPr>
              <a:t>Phần mở bài giới thiệu những gì?</a:t>
            </a:r>
          </a:p>
          <a:p>
            <a:pPr algn="just"/>
            <a:r>
              <a:rPr lang="vi-VN" sz="3000" b="1" i="1" dirty="0">
                <a:solidFill>
                  <a:srgbClr val="000000"/>
                </a:solidFill>
                <a:effectLst/>
                <a:latin typeface="Cambria" panose="02040503050406030204" pitchFamily="18" charset="0"/>
                <a:ea typeface="Cambria" panose="02040503050406030204" pitchFamily="18" charset="0"/>
              </a:rPr>
              <a:t>c. </a:t>
            </a:r>
            <a:r>
              <a:rPr lang="vi-VN" sz="3000" b="0" i="0" dirty="0">
                <a:solidFill>
                  <a:srgbClr val="000000"/>
                </a:solidFill>
                <a:effectLst/>
                <a:latin typeface="Cambria" panose="02040503050406030204" pitchFamily="18" charset="0"/>
                <a:ea typeface="Cambria" panose="02040503050406030204" pitchFamily="18" charset="0"/>
              </a:rPr>
              <a:t>Phần thân bài gồm mấy đoạn? Ý chính của mỗi đoạn là gì?</a:t>
            </a:r>
          </a:p>
          <a:p>
            <a:pPr algn="just"/>
            <a:r>
              <a:rPr lang="vi-VN" sz="3000" b="1" i="1" dirty="0">
                <a:solidFill>
                  <a:srgbClr val="000000"/>
                </a:solidFill>
                <a:effectLst/>
                <a:latin typeface="Cambria" panose="02040503050406030204" pitchFamily="18" charset="0"/>
                <a:ea typeface="Cambria" panose="02040503050406030204" pitchFamily="18" charset="0"/>
              </a:rPr>
              <a:t>d. </a:t>
            </a:r>
            <a:r>
              <a:rPr lang="vi-VN" sz="3000" b="0" i="0" dirty="0">
                <a:solidFill>
                  <a:srgbClr val="000000"/>
                </a:solidFill>
                <a:effectLst/>
                <a:latin typeface="Cambria" panose="02040503050406030204" pitchFamily="18" charset="0"/>
                <a:ea typeface="Cambria" panose="02040503050406030204" pitchFamily="18" charset="0"/>
              </a:rPr>
              <a:t>Nêu những hoạt động được thuật lại ở thân bài theo đúng trình tự.</a:t>
            </a:r>
            <a:endParaRPr lang="en-US" sz="3000" b="0" i="0" dirty="0">
              <a:solidFill>
                <a:srgbClr val="000000"/>
              </a:solidFill>
              <a:effectLst/>
              <a:latin typeface="Cambria" panose="02040503050406030204" pitchFamily="18" charset="0"/>
              <a:ea typeface="Cambria" panose="02040503050406030204" pitchFamily="18" charset="0"/>
            </a:endParaRPr>
          </a:p>
          <a:p>
            <a:r>
              <a:rPr lang="vi-VN" sz="3000" b="1" i="1" dirty="0">
                <a:latin typeface="Cambria" panose="02040503050406030204" pitchFamily="18" charset="0"/>
                <a:ea typeface="Cambria" panose="02040503050406030204" pitchFamily="18" charset="0"/>
              </a:rPr>
              <a:t>e. </a:t>
            </a:r>
            <a:r>
              <a:rPr lang="vi-VN" sz="3000" dirty="0">
                <a:latin typeface="Cambria" panose="02040503050406030204" pitchFamily="18" charset="0"/>
                <a:ea typeface="Cambria" panose="02040503050406030204" pitchFamily="18" charset="0"/>
              </a:rPr>
              <a:t>Những từ ngữ nào giúp em nhận biết các hoạt động được thuật lại theo trình tự?</a:t>
            </a:r>
          </a:p>
          <a:p>
            <a:r>
              <a:rPr lang="vi-VN" sz="3000" b="1" i="1" dirty="0">
                <a:latin typeface="Cambria" panose="02040503050406030204" pitchFamily="18" charset="0"/>
                <a:ea typeface="Cambria" panose="02040503050406030204" pitchFamily="18" charset="0"/>
              </a:rPr>
              <a:t>g. </a:t>
            </a:r>
            <a:r>
              <a:rPr lang="vi-VN" sz="3000" dirty="0">
                <a:latin typeface="Cambria" panose="02040503050406030204" pitchFamily="18" charset="0"/>
                <a:ea typeface="Cambria" panose="02040503050406030204" pitchFamily="18" charset="0"/>
              </a:rPr>
              <a:t>Phần kết bài chia sẻ cảm xúc, suy nghĩ gì về kết quả của hoạt động?</a:t>
            </a:r>
          </a:p>
        </p:txBody>
      </p:sp>
      <p:sp>
        <p:nvSpPr>
          <p:cNvPr id="3" name="Rectangle 2"/>
          <p:cNvSpPr/>
          <p:nvPr/>
        </p:nvSpPr>
        <p:spPr>
          <a:xfrm>
            <a:off x="3707910" y="171914"/>
            <a:ext cx="5609595" cy="1015663"/>
          </a:xfrm>
          <a:prstGeom prst="rect">
            <a:avLst/>
          </a:prstGeom>
          <a:solidFill>
            <a:schemeClr val="accent2">
              <a:lumMod val="40000"/>
              <a:lumOff val="60000"/>
            </a:schemeClr>
          </a:solidFill>
          <a:ln w="57150">
            <a:solidFill>
              <a:schemeClr val="bg1"/>
            </a:solidFill>
            <a:prstDash val="solid"/>
          </a:ln>
        </p:spPr>
        <p:style>
          <a:lnRef idx="3">
            <a:schemeClr val="lt1"/>
          </a:lnRef>
          <a:fillRef idx="1">
            <a:schemeClr val="accent3"/>
          </a:fillRef>
          <a:effectRef idx="1">
            <a:schemeClr val="accent3"/>
          </a:effectRef>
          <a:fontRef idx="minor">
            <a:schemeClr val="lt1"/>
          </a:fontRef>
        </p:style>
        <p:txBody>
          <a:bodyPr wrap="square">
            <a:spAutoFit/>
          </a:bodyPr>
          <a:lstStyle/>
          <a:p>
            <a:pPr lvl="0" algn="ctr">
              <a:defRPr/>
            </a:pPr>
            <a:r>
              <a:rPr lang="en-US" altLang="zh-CN" sz="6000" b="1" dirty="0" err="1">
                <a:solidFill>
                  <a:prstClr val="black">
                    <a:lumMod val="85000"/>
                    <a:lumOff val="15000"/>
                  </a:prstClr>
                </a:solidFill>
                <a:latin typeface="#9Slide05 SVNHollycakes" panose="02000000000000000000" pitchFamily="2" charset="0"/>
                <a:ea typeface="Cambria" panose="02040503050406030204" pitchFamily="18" charset="0"/>
              </a:rPr>
              <a:t>Trả</a:t>
            </a:r>
            <a:r>
              <a:rPr lang="en-US" altLang="zh-CN" sz="6000" b="1" dirty="0">
                <a:solidFill>
                  <a:prstClr val="black">
                    <a:lumMod val="85000"/>
                    <a:lumOff val="15000"/>
                  </a:prstClr>
                </a:solidFill>
                <a:latin typeface="#9Slide05 SVNHollycakes" panose="02000000000000000000" pitchFamily="2" charset="0"/>
                <a:ea typeface="Cambria" panose="02040503050406030204" pitchFamily="18" charset="0"/>
              </a:rPr>
              <a:t> </a:t>
            </a:r>
            <a:r>
              <a:rPr lang="en-US" altLang="zh-CN" sz="6000" b="1" dirty="0" err="1">
                <a:solidFill>
                  <a:prstClr val="black">
                    <a:lumMod val="85000"/>
                    <a:lumOff val="15000"/>
                  </a:prstClr>
                </a:solidFill>
                <a:latin typeface="#9Slide05 SVNHollycakes" panose="02000000000000000000" pitchFamily="2" charset="0"/>
                <a:ea typeface="Cambria" panose="02040503050406030204" pitchFamily="18" charset="0"/>
              </a:rPr>
              <a:t>lời</a:t>
            </a:r>
            <a:r>
              <a:rPr lang="en-US" altLang="zh-CN" sz="6000" b="1" dirty="0">
                <a:solidFill>
                  <a:prstClr val="black">
                    <a:lumMod val="85000"/>
                    <a:lumOff val="15000"/>
                  </a:prstClr>
                </a:solidFill>
                <a:latin typeface="#9Slide05 SVNHollycakes" panose="02000000000000000000" pitchFamily="2" charset="0"/>
                <a:ea typeface="Cambria" panose="02040503050406030204" pitchFamily="18" charset="0"/>
              </a:rPr>
              <a:t> </a:t>
            </a:r>
            <a:r>
              <a:rPr lang="en-US" altLang="zh-CN" sz="6000" b="1" dirty="0" err="1">
                <a:solidFill>
                  <a:prstClr val="black">
                    <a:lumMod val="85000"/>
                    <a:lumOff val="15000"/>
                  </a:prstClr>
                </a:solidFill>
                <a:latin typeface="#9Slide05 SVNHollycakes" panose="02000000000000000000" pitchFamily="2" charset="0"/>
                <a:ea typeface="Cambria" panose="02040503050406030204" pitchFamily="18" charset="0"/>
              </a:rPr>
              <a:t>câu</a:t>
            </a:r>
            <a:r>
              <a:rPr lang="en-US" altLang="zh-CN" sz="6000" b="1" dirty="0">
                <a:solidFill>
                  <a:prstClr val="black">
                    <a:lumMod val="85000"/>
                    <a:lumOff val="15000"/>
                  </a:prstClr>
                </a:solidFill>
                <a:latin typeface="#9Slide05 SVNHollycakes" panose="02000000000000000000" pitchFamily="2" charset="0"/>
                <a:ea typeface="Cambria" panose="02040503050406030204" pitchFamily="18" charset="0"/>
              </a:rPr>
              <a:t> </a:t>
            </a:r>
            <a:r>
              <a:rPr lang="en-US" altLang="zh-CN" sz="6000" b="1" dirty="0" err="1">
                <a:solidFill>
                  <a:prstClr val="black">
                    <a:lumMod val="85000"/>
                    <a:lumOff val="15000"/>
                  </a:prstClr>
                </a:solidFill>
                <a:latin typeface="#9Slide05 SVNHollycakes" panose="02000000000000000000" pitchFamily="2" charset="0"/>
                <a:ea typeface="Cambria" panose="02040503050406030204" pitchFamily="18" charset="0"/>
              </a:rPr>
              <a:t>hỏi</a:t>
            </a:r>
            <a:endParaRPr lang="en-US" altLang="zh-CN" sz="6000" b="1" dirty="0">
              <a:solidFill>
                <a:prstClr val="black">
                  <a:lumMod val="85000"/>
                  <a:lumOff val="15000"/>
                </a:prstClr>
              </a:solidFill>
              <a:latin typeface="#9Slide05 SVNHollycakes" panose="02000000000000000000" pitchFamily="2" charset="0"/>
              <a:ea typeface="Cambria" panose="02040503050406030204" pitchFamily="18" charset="0"/>
            </a:endParaRPr>
          </a:p>
        </p:txBody>
      </p:sp>
    </p:spTree>
    <p:extLst>
      <p:ext uri="{BB962C8B-B14F-4D97-AF65-F5344CB8AC3E}">
        <p14:creationId xmlns:p14="http://schemas.microsoft.com/office/powerpoint/2010/main" val="933936213"/>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sp>
        <p:nvSpPr>
          <p:cNvPr id="21" name="矩形: 圆角 20">
            <a:extLst>
              <a:ext uri="{FF2B5EF4-FFF2-40B4-BE49-F238E27FC236}">
                <a16:creationId xmlns:a16="http://schemas.microsoft.com/office/drawing/2014/main" id="{95310AC2-39A1-4C93-AB2F-D3F7719E3264}"/>
              </a:ext>
            </a:extLst>
          </p:cNvPr>
          <p:cNvSpPr/>
          <p:nvPr/>
        </p:nvSpPr>
        <p:spPr>
          <a:xfrm>
            <a:off x="431800" y="659757"/>
            <a:ext cx="11342188" cy="5791842"/>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9"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193565" y="94080"/>
            <a:ext cx="8442202" cy="584775"/>
          </a:xfrm>
          <a:prstGeom prst="rect">
            <a:avLst/>
          </a:prstGeom>
          <a:solidFill>
            <a:schemeClr val="accent4">
              <a:lumMod val="60000"/>
              <a:lumOff val="40000"/>
            </a:schemeClr>
          </a:solidFill>
          <a:ln w="57150">
            <a:solidFill>
              <a:schemeClr val="bg1"/>
            </a:solidFill>
          </a:ln>
        </p:spPr>
        <p:txBody>
          <a:bodyPr wrap="square">
            <a:spAutoFit/>
          </a:bodyPr>
          <a:lstStyle>
            <a:lvl1pPr/>
            <a:lvl2pPr marL="742950" indent="-285750"/>
            <a:lvl3pPr/>
            <a:lvl4pPr/>
            <a:lvl5pPr/>
            <a:lvl6pPr/>
            <a:lvl7pPr/>
            <a:lvl8pPr/>
            <a:lvl9pPr/>
          </a:lstStyle>
          <a:p>
            <a:pPr algn="just"/>
            <a:r>
              <a:rPr lang="vi-VN" sz="3200" b="1" i="1" dirty="0">
                <a:solidFill>
                  <a:srgbClr val="000000"/>
                </a:solidFill>
                <a:effectLst/>
                <a:latin typeface="Cambria" panose="02040503050406030204" pitchFamily="18" charset="0"/>
                <a:ea typeface="Cambria" panose="02040503050406030204" pitchFamily="18" charset="0"/>
              </a:rPr>
              <a:t>a. </a:t>
            </a:r>
            <a:r>
              <a:rPr lang="vi-VN" sz="3200" b="0" i="0" dirty="0">
                <a:solidFill>
                  <a:srgbClr val="000000"/>
                </a:solidFill>
                <a:effectLst/>
                <a:latin typeface="Cambria" panose="02040503050406030204" pitchFamily="18" charset="0"/>
                <a:ea typeface="Cambria" panose="02040503050406030204" pitchFamily="18" charset="0"/>
              </a:rPr>
              <a:t>Bài văn có mấy phần? Đó là những phần nào?</a:t>
            </a:r>
          </a:p>
        </p:txBody>
      </p:sp>
      <p:sp>
        <p:nvSpPr>
          <p:cNvPr id="4" name="Rectangle 3"/>
          <p:cNvSpPr/>
          <p:nvPr/>
        </p:nvSpPr>
        <p:spPr>
          <a:xfrm>
            <a:off x="611308" y="753205"/>
            <a:ext cx="11009673" cy="6358151"/>
          </a:xfrm>
          <a:prstGeom prst="rect">
            <a:avLst/>
          </a:prstGeom>
          <a:noFill/>
        </p:spPr>
        <p:txBody>
          <a:bodyPr wrap="square">
            <a:spAutoFit/>
          </a:bodyPr>
          <a:lstStyle/>
          <a:p>
            <a:pPr algn="just">
              <a:spcAft>
                <a:spcPts val="500"/>
              </a:spcAft>
            </a:pPr>
            <a:r>
              <a:rPr lang="en-US" dirty="0"/>
              <a:t>         </a:t>
            </a:r>
            <a:r>
              <a:rPr lang="vi-VN" dirty="0"/>
              <a:t>Trong buổi sinh hoạt lớp chiều nay, lớp tôi tổ chức lễ phát động xây dựng thư viện lớp.</a:t>
            </a:r>
            <a:endParaRPr lang="vi-VN" b="0" dirty="0">
              <a:effectLst/>
            </a:endParaRPr>
          </a:p>
          <a:p>
            <a:pPr algn="just">
              <a:spcAft>
                <a:spcPts val="500"/>
              </a:spcAft>
            </a:pPr>
            <a:r>
              <a:rPr lang="en-US" dirty="0"/>
              <a:t>         </a:t>
            </a:r>
            <a:r>
              <a:rPr lang="vi-VN" dirty="0"/>
              <a:t>Trước giờ sinh hoạt, bạn Minh “hoạ sĩ” của lớp tôi viết lên bảng dòng chữ: </a:t>
            </a:r>
            <a:r>
              <a:rPr lang="vi-VN" i="1" dirty="0"/>
              <a:t>Chung tay xây dựng thư viện lớp 4B.</a:t>
            </a:r>
            <a:r>
              <a:rPr lang="vi-VN" dirty="0"/>
              <a:t> Bạn còn vẽ trang trí những hình ảnh ngộ nghĩnh: chú gà con trong bài thơ </a:t>
            </a:r>
            <a:r>
              <a:rPr lang="vi-VN" i="1" dirty="0"/>
              <a:t>Bầu trời trong quả trứng </a:t>
            </a:r>
            <a:r>
              <a:rPr lang="vi-VN" dirty="0"/>
              <a:t>đội trên đầu một mảnh vỏ trứng nhỏ, chú dế mèn bước ra từ cuốn truyện </a:t>
            </a:r>
            <a:r>
              <a:rPr lang="vi-VN" i="1" dirty="0"/>
              <a:t>Dế Mèn phiêu lưu kí</a:t>
            </a:r>
            <a:r>
              <a:rPr lang="vi-VN" dirty="0"/>
              <a:t>, những cuốn sách mở rộng như sải cánh bay,... Bàn chủ toạ được các bạn nữ phủ khăn trải bàn và đặt một lọ hoa rực rỡ.</a:t>
            </a:r>
            <a:endParaRPr lang="vi-VN" b="0" dirty="0">
              <a:effectLst/>
            </a:endParaRPr>
          </a:p>
          <a:p>
            <a:pPr algn="just">
              <a:spcAft>
                <a:spcPts val="500"/>
              </a:spcAft>
            </a:pPr>
            <a:r>
              <a:rPr lang="en-US" dirty="0"/>
              <a:t>         </a:t>
            </a:r>
            <a:r>
              <a:rPr lang="vi-VN" dirty="0"/>
              <a:t>Trống báo giờ sinh hoạt lớp vang lên. Các bạn ai nấy ngồi vào vị trí của mình. Đầu tiên, cô chủ nhiệm phát biểu khai mạc. Cô nói với chúng tôi về tầm quan trọng của sách và ý nghĩa của việc đọc sách. Cô bảo rằng nếu trong lớp có thư viện thì cả lớp sẽ cùng nhau đọc sách, trao đổi, chia sẻ về những điều thú vị mình đọc được.</a:t>
            </a:r>
            <a:endParaRPr lang="vi-VN" b="0" dirty="0">
              <a:effectLst/>
            </a:endParaRPr>
          </a:p>
          <a:p>
            <a:pPr algn="just">
              <a:spcAft>
                <a:spcPts val="500"/>
              </a:spcAft>
            </a:pPr>
            <a:r>
              <a:rPr lang="en-US" dirty="0"/>
              <a:t>         </a:t>
            </a:r>
            <a:r>
              <a:rPr lang="vi-VN" dirty="0"/>
              <a:t>Tiếp theo ý kiến của cô chủ nhiệm, bạn lớp trưởng phát động phong trào </a:t>
            </a:r>
            <a:r>
              <a:rPr lang="vi-VN" i="1" dirty="0"/>
              <a:t>Chung tay xây dựng thư viện lớp. </a:t>
            </a:r>
            <a:r>
              <a:rPr lang="vi-VN" dirty="0"/>
              <a:t>Các bạn hào hứng thảo luận, đề xuất các hình thức ủng hộ, đóng góp sách báo,... Trong lớp vang lên những tiếng "Đồng ý", "Nhất trí"... Cô giáo nhắc cả lớp đây là việc làm tự nguyện, ai có nhiều góp nhiều, ai có ít góp ít.</a:t>
            </a:r>
            <a:endParaRPr lang="vi-VN" b="0" dirty="0">
              <a:effectLst/>
            </a:endParaRPr>
          </a:p>
          <a:p>
            <a:pPr algn="just">
              <a:spcAft>
                <a:spcPts val="500"/>
              </a:spcAft>
            </a:pPr>
            <a:r>
              <a:rPr lang="en-US" dirty="0"/>
              <a:t>        </a:t>
            </a:r>
            <a:r>
              <a:rPr lang="vi-VN" dirty="0"/>
              <a:t>Sau thời gian thảo luận, bạn lớp phó thông báo từ ngày mai các bạn bắt đầu quyên góp. Các tổ trưởng sẽ ghi tên sách theo tổ, sau đó tập hợp và xếp sách vào tủ sách của lớp.</a:t>
            </a:r>
            <a:endParaRPr lang="vi-VN" b="0" dirty="0">
              <a:effectLst/>
            </a:endParaRPr>
          </a:p>
          <a:p>
            <a:pPr algn="just">
              <a:spcAft>
                <a:spcPts val="500"/>
              </a:spcAft>
            </a:pPr>
            <a:r>
              <a:rPr lang="en-US" dirty="0"/>
              <a:t>        </a:t>
            </a:r>
            <a:r>
              <a:rPr lang="vi-VN" dirty="0"/>
              <a:t>Buổi sinh hoạt lớp kết thúc. Cô giáo và cả lớp tôi vui lắm. Sắp tới, chúng tôi sẽ tha hồ đọc sách ngay tại lớp mình.</a:t>
            </a:r>
            <a:endParaRPr lang="vi-VN" b="0" dirty="0">
              <a:effectLst/>
            </a:endParaRPr>
          </a:p>
          <a:p>
            <a:pPr algn="r">
              <a:spcAft>
                <a:spcPts val="500"/>
              </a:spcAft>
            </a:pPr>
            <a:r>
              <a:rPr lang="vi-VN" dirty="0"/>
              <a:t>(Anh Nguyên)</a:t>
            </a:r>
            <a:endParaRPr lang="vi-VN" b="0" dirty="0">
              <a:effectLst/>
            </a:endParaRPr>
          </a:p>
          <a:p>
            <a:pPr algn="just"/>
            <a:br>
              <a:rPr lang="vi-VN" dirty="0"/>
            </a:br>
            <a:endParaRPr lang="en-US" dirty="0"/>
          </a:p>
        </p:txBody>
      </p:sp>
      <p:sp>
        <p:nvSpPr>
          <p:cNvPr id="2" name="Rectangle 1"/>
          <p:cNvSpPr/>
          <p:nvPr/>
        </p:nvSpPr>
        <p:spPr>
          <a:xfrm>
            <a:off x="611307" y="726390"/>
            <a:ext cx="11009673" cy="386016"/>
          </a:xfrm>
          <a:prstGeom prst="rect">
            <a:avLst/>
          </a:prstGeom>
          <a:solidFill>
            <a:schemeClr val="accent6">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1307" y="1142684"/>
            <a:ext cx="11009673" cy="4282923"/>
          </a:xfrm>
          <a:prstGeom prst="rect">
            <a:avLst/>
          </a:prstGeom>
          <a:solidFill>
            <a:schemeClr val="accent1">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1307" y="5449505"/>
            <a:ext cx="11009673" cy="1002093"/>
          </a:xfrm>
          <a:prstGeom prst="rect">
            <a:avLst/>
          </a:prstGeom>
          <a:solidFill>
            <a:schemeClr val="accent4">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574816" y="499308"/>
            <a:ext cx="1436614" cy="46674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err="1">
                <a:solidFill>
                  <a:schemeClr val="bg1"/>
                </a:solidFill>
                <a:latin typeface="#9Slide05 SVNHollycakes" panose="02000000000000000000" pitchFamily="2" charset="0"/>
              </a:rPr>
              <a:t>Mở</a:t>
            </a:r>
            <a:r>
              <a:rPr lang="en-US" sz="2800" dirty="0">
                <a:solidFill>
                  <a:schemeClr val="bg1"/>
                </a:solidFill>
                <a:latin typeface="#9Slide05 SVNHollycakes" panose="02000000000000000000" pitchFamily="2" charset="0"/>
              </a:rPr>
              <a:t> </a:t>
            </a:r>
            <a:r>
              <a:rPr lang="en-US" sz="2800" dirty="0" err="1">
                <a:solidFill>
                  <a:schemeClr val="bg1"/>
                </a:solidFill>
                <a:latin typeface="#9Slide05 SVNHollycakes" panose="02000000000000000000" pitchFamily="2" charset="0"/>
              </a:rPr>
              <a:t>bài</a:t>
            </a:r>
            <a:endParaRPr lang="en-US" sz="2800" dirty="0">
              <a:solidFill>
                <a:schemeClr val="bg1"/>
              </a:solidFill>
              <a:latin typeface="#9Slide05 SVNHollycakes" panose="02000000000000000000" pitchFamily="2" charset="0"/>
            </a:endParaRPr>
          </a:p>
        </p:txBody>
      </p:sp>
      <p:sp>
        <p:nvSpPr>
          <p:cNvPr id="18" name="Rounded Rectangle 17"/>
          <p:cNvSpPr/>
          <p:nvPr/>
        </p:nvSpPr>
        <p:spPr>
          <a:xfrm>
            <a:off x="10229850" y="3284145"/>
            <a:ext cx="1781580" cy="46674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err="1">
                <a:solidFill>
                  <a:schemeClr val="bg1"/>
                </a:solidFill>
                <a:latin typeface="#9Slide05 SVNHollycakes" panose="02000000000000000000" pitchFamily="2" charset="0"/>
              </a:rPr>
              <a:t>Thân</a:t>
            </a:r>
            <a:r>
              <a:rPr lang="en-US" sz="2800" dirty="0">
                <a:solidFill>
                  <a:schemeClr val="bg1"/>
                </a:solidFill>
                <a:latin typeface="#9Slide05 SVNHollycakes" panose="02000000000000000000" pitchFamily="2" charset="0"/>
              </a:rPr>
              <a:t> </a:t>
            </a:r>
            <a:r>
              <a:rPr lang="en-US" sz="2800" dirty="0" err="1">
                <a:solidFill>
                  <a:schemeClr val="bg1"/>
                </a:solidFill>
                <a:latin typeface="#9Slide05 SVNHollycakes" panose="02000000000000000000" pitchFamily="2" charset="0"/>
              </a:rPr>
              <a:t>bài</a:t>
            </a:r>
            <a:endParaRPr lang="en-US" sz="2800" dirty="0">
              <a:solidFill>
                <a:schemeClr val="bg1"/>
              </a:solidFill>
              <a:latin typeface="#9Slide05 SVNHollycakes" panose="02000000000000000000" pitchFamily="2" charset="0"/>
            </a:endParaRPr>
          </a:p>
        </p:txBody>
      </p:sp>
      <p:sp>
        <p:nvSpPr>
          <p:cNvPr id="20" name="Rounded Rectangle 19"/>
          <p:cNvSpPr/>
          <p:nvPr/>
        </p:nvSpPr>
        <p:spPr>
          <a:xfrm>
            <a:off x="10574816" y="5739985"/>
            <a:ext cx="1436614" cy="46674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err="1">
                <a:solidFill>
                  <a:schemeClr val="bg1"/>
                </a:solidFill>
                <a:latin typeface="#9Slide05 SVNHollycakes" panose="02000000000000000000" pitchFamily="2" charset="0"/>
              </a:rPr>
              <a:t>Kết</a:t>
            </a:r>
            <a:r>
              <a:rPr lang="en-US" sz="2800" dirty="0">
                <a:solidFill>
                  <a:schemeClr val="bg1"/>
                </a:solidFill>
                <a:latin typeface="#9Slide05 SVNHollycakes" panose="02000000000000000000" pitchFamily="2" charset="0"/>
              </a:rPr>
              <a:t> </a:t>
            </a:r>
            <a:r>
              <a:rPr lang="en-US" sz="2800" dirty="0" err="1">
                <a:solidFill>
                  <a:schemeClr val="bg1"/>
                </a:solidFill>
                <a:latin typeface="#9Slide05 SVNHollycakes" panose="02000000000000000000" pitchFamily="2" charset="0"/>
              </a:rPr>
              <a:t>bài</a:t>
            </a:r>
            <a:endParaRPr lang="en-US" sz="2800" dirty="0">
              <a:solidFill>
                <a:schemeClr val="bg1"/>
              </a:solidFill>
              <a:latin typeface="#9Slide05 SVNHollycakes" panose="02000000000000000000" pitchFamily="2" charset="0"/>
            </a:endParaRPr>
          </a:p>
        </p:txBody>
      </p:sp>
      <p:sp>
        <p:nvSpPr>
          <p:cNvPr id="8" name="Rounded Rectangle 7"/>
          <p:cNvSpPr/>
          <p:nvPr/>
        </p:nvSpPr>
        <p:spPr>
          <a:xfrm>
            <a:off x="4182569" y="6086165"/>
            <a:ext cx="2986972" cy="525883"/>
          </a:xfrm>
          <a:prstGeom prst="roundRect">
            <a:avLst/>
          </a:prstGeom>
          <a:solidFill>
            <a:srgbClr val="002060"/>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err="1">
                <a:solidFill>
                  <a:schemeClr val="bg1"/>
                </a:solidFill>
                <a:latin typeface="Cambria" panose="02040503050406030204" pitchFamily="18" charset="0"/>
                <a:ea typeface="Cambria" panose="02040503050406030204" pitchFamily="18" charset="0"/>
              </a:rPr>
              <a:t>Bài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văn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có</a:t>
            </a:r>
            <a:r>
              <a:rPr lang="en-US" sz="2800" dirty="0">
                <a:solidFill>
                  <a:schemeClr val="bg1"/>
                </a:solidFill>
                <a:latin typeface="Cambria" panose="02040503050406030204" pitchFamily="18" charset="0"/>
                <a:ea typeface="Cambria" panose="02040503050406030204" pitchFamily="18" charset="0"/>
              </a:rPr>
              <a:t> </a:t>
            </a:r>
            <a:r>
              <a:rPr lang="en-US" sz="2800" b="1" dirty="0">
                <a:solidFill>
                  <a:schemeClr val="bg1"/>
                </a:solidFill>
                <a:latin typeface="Cambria" panose="02040503050406030204" pitchFamily="18" charset="0"/>
                <a:ea typeface="Cambria" panose="02040503050406030204" pitchFamily="18" charset="0"/>
              </a:rPr>
              <a:t>3 </a:t>
            </a:r>
            <a:r>
              <a:rPr lang="en-US" sz="2800" b="1" dirty="0" err="1">
                <a:solidFill>
                  <a:schemeClr val="bg1"/>
                </a:solidFill>
                <a:latin typeface="Cambria" panose="02040503050406030204" pitchFamily="18" charset="0"/>
                <a:ea typeface="Cambria" panose="02040503050406030204" pitchFamily="18" charset="0"/>
              </a:rPr>
              <a:t>phần</a:t>
            </a:r>
            <a:endParaRPr lang="en-US" sz="28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7224836"/>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wind.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subTnLst>
                                    <p:audio>
                                      <p:cMediaNode>
                                        <p:cTn display="0" masterRel="sameClick">
                                          <p:stCondLst>
                                            <p:cond evt="begin" delay="0">
                                              <p:tn val="26"/>
                                            </p:cond>
                                          </p:stCondLst>
                                          <p:endCondLst>
                                            <p:cond evt="onStopAudio" delay="0">
                                              <p:tgtEl>
                                                <p:sldTgt/>
                                              </p:tgtEl>
                                            </p:cond>
                                          </p:endCondLst>
                                        </p:cTn>
                                        <p:tgtEl>
                                          <p:sndTgt r:embed="rId3" name="whoosh.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wind.wav"/>
                                        </p:tgtEl>
                                      </p:cMediaNode>
                                    </p:audio>
                                  </p:sub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5" grpId="0" animBg="1"/>
      <p:bldP spid="16" grpId="0" animBg="1"/>
      <p:bldP spid="17" grpId="0" animBg="1"/>
      <p:bldP spid="18" grpId="0" animBg="1"/>
      <p:bldP spid="20"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659757"/>
            <a:ext cx="11342188" cy="5791842"/>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9"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2098565" y="298253"/>
            <a:ext cx="8442202" cy="646331"/>
          </a:xfrm>
          <a:prstGeom prst="rect">
            <a:avLst/>
          </a:prstGeom>
          <a:solidFill>
            <a:schemeClr val="accent2">
              <a:lumMod val="50000"/>
            </a:schemeClr>
          </a:solidFill>
          <a:ln w="57150">
            <a:solidFill>
              <a:schemeClr val="bg1"/>
            </a:solidFill>
          </a:ln>
        </p:spPr>
        <p:txBody>
          <a:bodyPr wrap="square">
            <a:spAutoFit/>
          </a:bodyPr>
          <a:lstStyle>
            <a:lvl1pPr/>
            <a:lvl2pPr marL="742950" indent="-285750"/>
            <a:lvl3pPr/>
            <a:lvl4pPr/>
            <a:lvl5pPr/>
            <a:lvl6pPr/>
            <a:lvl7pPr/>
            <a:lvl8pPr/>
            <a:lvl9pPr/>
          </a:lstStyle>
          <a:p>
            <a:pPr algn="ctr"/>
            <a:r>
              <a:rPr lang="vi-VN" sz="3600" b="1" i="1" dirty="0">
                <a:solidFill>
                  <a:schemeClr val="bg1"/>
                </a:solidFill>
                <a:effectLst/>
                <a:latin typeface="Cambria" panose="02040503050406030204" pitchFamily="18" charset="0"/>
                <a:ea typeface="Cambria" panose="02040503050406030204" pitchFamily="18" charset="0"/>
              </a:rPr>
              <a:t>b. </a:t>
            </a:r>
            <a:r>
              <a:rPr lang="vi-VN" sz="3600" b="0" i="0" dirty="0">
                <a:solidFill>
                  <a:schemeClr val="bg1"/>
                </a:solidFill>
                <a:effectLst/>
                <a:latin typeface="Cambria" panose="02040503050406030204" pitchFamily="18" charset="0"/>
                <a:ea typeface="Cambria" panose="02040503050406030204" pitchFamily="18" charset="0"/>
              </a:rPr>
              <a:t>Phần mở bài giới thiệu những gì?</a:t>
            </a:r>
          </a:p>
        </p:txBody>
      </p:sp>
      <p:sp>
        <p:nvSpPr>
          <p:cNvPr id="4" name="Rectangle 3"/>
          <p:cNvSpPr/>
          <p:nvPr/>
        </p:nvSpPr>
        <p:spPr>
          <a:xfrm>
            <a:off x="1438100" y="1283310"/>
            <a:ext cx="9530130" cy="1384995"/>
          </a:xfrm>
          <a:prstGeom prst="rect">
            <a:avLst/>
          </a:prstGeom>
          <a:noFill/>
          <a:ln w="28575">
            <a:solidFill>
              <a:schemeClr val="tx1"/>
            </a:solidFill>
            <a:prstDash val="dash"/>
          </a:ln>
        </p:spPr>
        <p:txBody>
          <a:bodyPr wrap="square">
            <a:spAutoFit/>
          </a:bodyPr>
          <a:lstStyle/>
          <a:p>
            <a:pPr algn="just">
              <a:spcAft>
                <a:spcPts val="500"/>
              </a:spcAft>
            </a:pPr>
            <a:r>
              <a:rPr lang="en-US" sz="48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Trong buổi sinh hoạt lớp chiều nay, lớp tôi tổ chức lễ phát động xây dựng thư viện lớp.</a:t>
            </a:r>
            <a:endParaRPr lang="vi-VN" sz="3600" b="0" dirty="0">
              <a:effectLst/>
              <a:latin typeface="Cambria" panose="02040503050406030204" pitchFamily="18" charset="0"/>
              <a:ea typeface="Cambria" panose="02040503050406030204" pitchFamily="18" charset="0"/>
            </a:endParaRPr>
          </a:p>
        </p:txBody>
      </p:sp>
      <p:sp>
        <p:nvSpPr>
          <p:cNvPr id="17" name="Rounded Rectangle 16"/>
          <p:cNvSpPr/>
          <p:nvPr/>
        </p:nvSpPr>
        <p:spPr>
          <a:xfrm>
            <a:off x="10078586" y="2274795"/>
            <a:ext cx="2107474" cy="596542"/>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dirty="0" err="1">
                <a:solidFill>
                  <a:schemeClr val="bg1"/>
                </a:solidFill>
                <a:latin typeface="#9Slide05 SVNHollycakes" panose="02000000000000000000" pitchFamily="2" charset="0"/>
              </a:rPr>
              <a:t>Mở</a:t>
            </a:r>
            <a:r>
              <a:rPr lang="en-US" sz="3600" dirty="0">
                <a:solidFill>
                  <a:schemeClr val="bg1"/>
                </a:solidFill>
                <a:latin typeface="#9Slide05 SVNHollycakes" panose="02000000000000000000" pitchFamily="2" charset="0"/>
              </a:rPr>
              <a:t> </a:t>
            </a:r>
            <a:r>
              <a:rPr lang="en-US" sz="3600" dirty="0" err="1">
                <a:solidFill>
                  <a:schemeClr val="bg1"/>
                </a:solidFill>
                <a:latin typeface="#9Slide05 SVNHollycakes" panose="02000000000000000000" pitchFamily="2" charset="0"/>
              </a:rPr>
              <a:t>bài</a:t>
            </a:r>
            <a:endParaRPr lang="en-US" sz="3600" dirty="0">
              <a:solidFill>
                <a:schemeClr val="bg1"/>
              </a:solidFill>
              <a:latin typeface="#9Slide05 SVNHollycakes" panose="02000000000000000000" pitchFamily="2" charset="0"/>
            </a:endParaRPr>
          </a:p>
        </p:txBody>
      </p:sp>
      <p:sp>
        <p:nvSpPr>
          <p:cNvPr id="3" name="Rectangle 2"/>
          <p:cNvSpPr/>
          <p:nvPr/>
        </p:nvSpPr>
        <p:spPr>
          <a:xfrm>
            <a:off x="1744273" y="3164121"/>
            <a:ext cx="8839200" cy="1015663"/>
          </a:xfrm>
          <a:prstGeom prst="rect">
            <a:avLst/>
          </a:prstGeom>
          <a:solidFill>
            <a:schemeClr val="accent4">
              <a:lumMod val="60000"/>
              <a:lumOff val="40000"/>
            </a:schemeClr>
          </a:solidFill>
        </p:spPr>
        <p:txBody>
          <a:bodyPr wrap="square">
            <a:spAutoFit/>
          </a:bodyPr>
          <a:lstStyle/>
          <a:p>
            <a:pPr algn="just"/>
            <a:r>
              <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rPr>
              <a:t> </a:t>
            </a:r>
            <a:r>
              <a:rPr lang="vi-VN" sz="3000" b="0" i="0" dirty="0">
                <a:solidFill>
                  <a:srgbClr val="000000"/>
                </a:solidFill>
                <a:effectLst/>
                <a:latin typeface="Cambria" panose="02040503050406030204" pitchFamily="18" charset="0"/>
                <a:ea typeface="Cambria" panose="02040503050406030204" pitchFamily="18" charset="0"/>
              </a:rPr>
              <a:t>Phần mở bài giới thiệu địa điểm, thời gian tổ chức lễ phát động xây dựng thư viện lớp 4B.</a:t>
            </a:r>
            <a:endParaRPr lang="en-US" sz="3000" dirty="0">
              <a:latin typeface="Cambria" panose="02040503050406030204" pitchFamily="18" charset="0"/>
              <a:ea typeface="Cambria" panose="02040503050406030204" pitchFamily="18" charset="0"/>
            </a:endParaRPr>
          </a:p>
        </p:txBody>
      </p:sp>
      <p:sp>
        <p:nvSpPr>
          <p:cNvPr id="22" name="Rectangle 21"/>
          <p:cNvSpPr/>
          <p:nvPr/>
        </p:nvSpPr>
        <p:spPr>
          <a:xfrm>
            <a:off x="2098565" y="4304535"/>
            <a:ext cx="8839200" cy="1477328"/>
          </a:xfrm>
          <a:prstGeom prst="rect">
            <a:avLst/>
          </a:prstGeom>
          <a:noFill/>
        </p:spPr>
        <p:txBody>
          <a:bodyPr wrap="square">
            <a:spAutoFit/>
          </a:bodyPr>
          <a:lstStyle/>
          <a:p>
            <a:pPr marL="457200" indent="-457200" algn="just">
              <a:buFont typeface="Wingdings" panose="05000000000000000000" pitchFamily="2" charset="2"/>
              <a:buChar char="§"/>
            </a:pPr>
            <a:r>
              <a:rPr lang="en-US" sz="3000" b="0" i="0" dirty="0" err="1">
                <a:solidFill>
                  <a:srgbClr val="000000"/>
                </a:solidFill>
                <a:effectLst/>
                <a:latin typeface="Cambria" panose="02040503050406030204" pitchFamily="18" charset="0"/>
                <a:ea typeface="Cambria" panose="02040503050406030204" pitchFamily="18" charset="0"/>
                <a:sym typeface="Wingdings" panose="05000000000000000000" pitchFamily="2" charset="2"/>
              </a:rPr>
              <a:t>Sự</a:t>
            </a:r>
            <a:r>
              <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rPr>
              <a:t> </a:t>
            </a:r>
            <a:r>
              <a:rPr lang="en-US" sz="3000" b="0" i="0" dirty="0" err="1">
                <a:solidFill>
                  <a:srgbClr val="000000"/>
                </a:solidFill>
                <a:effectLst/>
                <a:latin typeface="Cambria" panose="02040503050406030204" pitchFamily="18" charset="0"/>
                <a:ea typeface="Cambria" panose="02040503050406030204" pitchFamily="18" charset="0"/>
                <a:sym typeface="Wingdings" panose="05000000000000000000" pitchFamily="2" charset="2"/>
              </a:rPr>
              <a:t>việc</a:t>
            </a:r>
            <a:r>
              <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rPr>
              <a:t>: </a:t>
            </a:r>
            <a:r>
              <a:rPr lang="en-US" sz="3000" b="0" i="0" dirty="0" err="1">
                <a:solidFill>
                  <a:srgbClr val="000000"/>
                </a:solidFill>
                <a:effectLst/>
                <a:latin typeface="Cambria" panose="02040503050406030204" pitchFamily="18" charset="0"/>
                <a:ea typeface="Cambria" panose="02040503050406030204" pitchFamily="18" charset="0"/>
                <a:sym typeface="Wingdings" panose="05000000000000000000" pitchFamily="2" charset="2"/>
              </a:rPr>
              <a:t>lễ</a:t>
            </a:r>
            <a:r>
              <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rPr>
              <a:t> </a:t>
            </a:r>
            <a:r>
              <a:rPr lang="en-US" sz="3000" b="0" i="0" dirty="0" err="1">
                <a:solidFill>
                  <a:srgbClr val="000000"/>
                </a:solidFill>
                <a:effectLst/>
                <a:latin typeface="Cambria" panose="02040503050406030204" pitchFamily="18" charset="0"/>
                <a:ea typeface="Cambria" panose="02040503050406030204" pitchFamily="18" charset="0"/>
                <a:sym typeface="Wingdings" panose="05000000000000000000" pitchFamily="2" charset="2"/>
              </a:rPr>
              <a:t>phát</a:t>
            </a:r>
            <a:r>
              <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rPr>
              <a:t> </a:t>
            </a:r>
            <a:r>
              <a:rPr lang="en-US" sz="3000" b="0" i="0" dirty="0" err="1">
                <a:solidFill>
                  <a:srgbClr val="000000"/>
                </a:solidFill>
                <a:effectLst/>
                <a:latin typeface="Cambria" panose="02040503050406030204" pitchFamily="18" charset="0"/>
                <a:ea typeface="Cambria" panose="02040503050406030204" pitchFamily="18" charset="0"/>
                <a:sym typeface="Wingdings" panose="05000000000000000000" pitchFamily="2" charset="2"/>
              </a:rPr>
              <a:t>động</a:t>
            </a:r>
            <a:r>
              <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rPr>
              <a:t> </a:t>
            </a:r>
            <a:r>
              <a:rPr lang="en-US" sz="3000" b="0" i="0" dirty="0" err="1">
                <a:solidFill>
                  <a:srgbClr val="000000"/>
                </a:solidFill>
                <a:effectLst/>
                <a:latin typeface="Cambria" panose="02040503050406030204" pitchFamily="18" charset="0"/>
                <a:ea typeface="Cambria" panose="02040503050406030204" pitchFamily="18" charset="0"/>
                <a:sym typeface="Wingdings" panose="05000000000000000000" pitchFamily="2" charset="2"/>
              </a:rPr>
              <a:t>xây</a:t>
            </a:r>
            <a:r>
              <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rPr>
              <a:t> </a:t>
            </a:r>
            <a:r>
              <a:rPr lang="en-US" sz="3000" b="0" i="0" dirty="0" err="1">
                <a:solidFill>
                  <a:srgbClr val="000000"/>
                </a:solidFill>
                <a:effectLst/>
                <a:latin typeface="Cambria" panose="02040503050406030204" pitchFamily="18" charset="0"/>
                <a:ea typeface="Cambria" panose="02040503050406030204" pitchFamily="18" charset="0"/>
                <a:sym typeface="Wingdings" panose="05000000000000000000" pitchFamily="2" charset="2"/>
              </a:rPr>
              <a:t>dựng</a:t>
            </a:r>
            <a:r>
              <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rPr>
              <a:t> </a:t>
            </a:r>
            <a:r>
              <a:rPr lang="en-US" sz="3000" b="0" i="0" dirty="0" err="1">
                <a:solidFill>
                  <a:srgbClr val="000000"/>
                </a:solidFill>
                <a:effectLst/>
                <a:latin typeface="Cambria" panose="02040503050406030204" pitchFamily="18" charset="0"/>
                <a:ea typeface="Cambria" panose="02040503050406030204" pitchFamily="18" charset="0"/>
                <a:sym typeface="Wingdings" panose="05000000000000000000" pitchFamily="2" charset="2"/>
              </a:rPr>
              <a:t>thư</a:t>
            </a:r>
            <a:r>
              <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rPr>
              <a:t> </a:t>
            </a:r>
            <a:r>
              <a:rPr lang="en-US" sz="3000" b="0" i="0" dirty="0" err="1">
                <a:solidFill>
                  <a:srgbClr val="000000"/>
                </a:solidFill>
                <a:effectLst/>
                <a:latin typeface="Cambria" panose="02040503050406030204" pitchFamily="18" charset="0"/>
                <a:ea typeface="Cambria" panose="02040503050406030204" pitchFamily="18" charset="0"/>
                <a:sym typeface="Wingdings" panose="05000000000000000000" pitchFamily="2" charset="2"/>
              </a:rPr>
              <a:t>viện</a:t>
            </a:r>
            <a:endParaRPr lang="en-US" sz="3000" b="0" i="0" dirty="0">
              <a:solidFill>
                <a:srgbClr val="000000"/>
              </a:solidFill>
              <a:effectLst/>
              <a:latin typeface="Cambria" panose="02040503050406030204" pitchFamily="18" charset="0"/>
              <a:ea typeface="Cambria" panose="02040503050406030204" pitchFamily="18" charset="0"/>
              <a:sym typeface="Wingdings" panose="05000000000000000000" pitchFamily="2" charset="2"/>
            </a:endParaRPr>
          </a:p>
          <a:p>
            <a:pPr marL="457200" indent="-457200" algn="just">
              <a:buFont typeface="Wingdings" panose="05000000000000000000" pitchFamily="2" charset="2"/>
              <a:buChar char="§"/>
            </a:pPr>
            <a:r>
              <a:rPr lang="en-US" sz="3000" dirty="0" err="1">
                <a:solidFill>
                  <a:srgbClr val="000000"/>
                </a:solidFill>
                <a:latin typeface="Cambria" panose="02040503050406030204" pitchFamily="18" charset="0"/>
                <a:ea typeface="Cambria" panose="02040503050406030204" pitchFamily="18" charset="0"/>
                <a:sym typeface="Wingdings" panose="05000000000000000000" pitchFamily="2" charset="2"/>
              </a:rPr>
              <a:t>Thời</a:t>
            </a:r>
            <a:r>
              <a:rPr lang="en-US" sz="3000"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3000" dirty="0" err="1">
                <a:solidFill>
                  <a:srgbClr val="000000"/>
                </a:solidFill>
                <a:latin typeface="Cambria" panose="02040503050406030204" pitchFamily="18" charset="0"/>
                <a:ea typeface="Cambria" panose="02040503050406030204" pitchFamily="18" charset="0"/>
                <a:sym typeface="Wingdings" panose="05000000000000000000" pitchFamily="2" charset="2"/>
              </a:rPr>
              <a:t>gian</a:t>
            </a:r>
            <a:r>
              <a:rPr lang="en-US" sz="3000"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3000" dirty="0" err="1">
                <a:solidFill>
                  <a:srgbClr val="000000"/>
                </a:solidFill>
                <a:latin typeface="Cambria" panose="02040503050406030204" pitchFamily="18" charset="0"/>
                <a:ea typeface="Cambria" panose="02040503050406030204" pitchFamily="18" charset="0"/>
                <a:sym typeface="Wingdings" panose="05000000000000000000" pitchFamily="2" charset="2"/>
              </a:rPr>
              <a:t>chiều</a:t>
            </a:r>
            <a:r>
              <a:rPr lang="en-US" sz="3000" dirty="0">
                <a:solidFill>
                  <a:srgbClr val="000000"/>
                </a:solidFill>
                <a:latin typeface="Cambria" panose="02040503050406030204" pitchFamily="18" charset="0"/>
                <a:ea typeface="Cambria" panose="02040503050406030204" pitchFamily="18" charset="0"/>
                <a:sym typeface="Wingdings" panose="05000000000000000000" pitchFamily="2" charset="2"/>
              </a:rPr>
              <a:t> nay.</a:t>
            </a:r>
          </a:p>
          <a:p>
            <a:pPr marL="457200" indent="-457200" algn="just">
              <a:buFont typeface="Wingdings" panose="05000000000000000000" pitchFamily="2" charset="2"/>
              <a:buChar char="§"/>
            </a:pPr>
            <a:r>
              <a:rPr lang="en-US" sz="3000" dirty="0" err="1">
                <a:solidFill>
                  <a:srgbClr val="000000"/>
                </a:solidFill>
                <a:latin typeface="Cambria" panose="02040503050406030204" pitchFamily="18" charset="0"/>
                <a:ea typeface="Cambria" panose="02040503050406030204" pitchFamily="18" charset="0"/>
                <a:sym typeface="Wingdings" panose="05000000000000000000" pitchFamily="2" charset="2"/>
              </a:rPr>
              <a:t>Địa</a:t>
            </a:r>
            <a:r>
              <a:rPr lang="en-US" sz="3000"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3000" dirty="0" err="1">
                <a:solidFill>
                  <a:srgbClr val="000000"/>
                </a:solidFill>
                <a:latin typeface="Cambria" panose="02040503050406030204" pitchFamily="18" charset="0"/>
                <a:ea typeface="Cambria" panose="02040503050406030204" pitchFamily="18" charset="0"/>
                <a:sym typeface="Wingdings" panose="05000000000000000000" pitchFamily="2" charset="2"/>
              </a:rPr>
              <a:t>điểm</a:t>
            </a:r>
            <a:r>
              <a:rPr lang="en-US" sz="3000"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3000" dirty="0" err="1">
                <a:solidFill>
                  <a:srgbClr val="000000"/>
                </a:solidFill>
                <a:latin typeface="Cambria" panose="02040503050406030204" pitchFamily="18" charset="0"/>
                <a:ea typeface="Cambria" panose="02040503050406030204" pitchFamily="18" charset="0"/>
                <a:sym typeface="Wingdings" panose="05000000000000000000" pitchFamily="2" charset="2"/>
              </a:rPr>
              <a:t>tại</a:t>
            </a:r>
            <a:r>
              <a:rPr lang="en-US" sz="3000"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3000" dirty="0" err="1">
                <a:solidFill>
                  <a:srgbClr val="000000"/>
                </a:solidFill>
                <a:latin typeface="Cambria" panose="02040503050406030204" pitchFamily="18" charset="0"/>
                <a:ea typeface="Cambria" panose="02040503050406030204" pitchFamily="18" charset="0"/>
                <a:sym typeface="Wingdings" panose="05000000000000000000" pitchFamily="2" charset="2"/>
              </a:rPr>
              <a:t>lớp</a:t>
            </a:r>
            <a:r>
              <a:rPr lang="en-US" sz="3000"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3000" dirty="0" err="1">
                <a:solidFill>
                  <a:srgbClr val="000000"/>
                </a:solidFill>
                <a:latin typeface="Cambria" panose="02040503050406030204" pitchFamily="18" charset="0"/>
                <a:ea typeface="Cambria" panose="02040503050406030204" pitchFamily="18" charset="0"/>
                <a:sym typeface="Wingdings" panose="05000000000000000000" pitchFamily="2" charset="2"/>
              </a:rPr>
              <a:t>học</a:t>
            </a:r>
            <a:r>
              <a:rPr lang="en-US" sz="3000" dirty="0">
                <a:solidFill>
                  <a:srgbClr val="000000"/>
                </a:solidFill>
                <a:latin typeface="Cambria" panose="02040503050406030204" pitchFamily="18" charset="0"/>
                <a:ea typeface="Cambria" panose="02040503050406030204" pitchFamily="18" charset="0"/>
                <a:sym typeface="Wingdings" panose="05000000000000000000" pitchFamily="2" charset="2"/>
              </a:rPr>
              <a:t>.</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2039651"/>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17" grpId="0" animBg="1"/>
      <p:bldP spid="3"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95310AC2-39A1-4C93-AB2F-D3F7719E3264}"/>
              </a:ext>
            </a:extLst>
          </p:cNvPr>
          <p:cNvSpPr/>
          <p:nvPr/>
        </p:nvSpPr>
        <p:spPr>
          <a:xfrm>
            <a:off x="431800" y="659757"/>
            <a:ext cx="11342188" cy="5791842"/>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0" name="Picture 9"/>
          <p:cNvPicPr>
            <a:picLocks noChangeAspect="1"/>
          </p:cNvPicPr>
          <p:nvPr/>
        </p:nvPicPr>
        <p:blipFill rotWithShape="1">
          <a:blip r:embed="rId3"/>
          <a:srcRect t="3080"/>
          <a:stretch/>
        </p:blipFill>
        <p:spPr>
          <a:xfrm>
            <a:off x="2449209" y="2600456"/>
            <a:ext cx="7504030" cy="2880360"/>
          </a:xfrm>
          <a:prstGeom prst="rect">
            <a:avLst/>
          </a:prstGeom>
        </p:spPr>
      </p:pic>
      <p:pic>
        <p:nvPicPr>
          <p:cNvPr id="38" name="图片 13">
            <a:extLst>
              <a:ext uri="{FF2B5EF4-FFF2-40B4-BE49-F238E27FC236}">
                <a16:creationId xmlns:a16="http://schemas.microsoft.com/office/drawing/2014/main" id="{71D3CBF4-4470-4A0B-9F1F-5D5B7160F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41" name="图片 16">
            <a:extLst>
              <a:ext uri="{FF2B5EF4-FFF2-40B4-BE49-F238E27FC236}">
                <a16:creationId xmlns:a16="http://schemas.microsoft.com/office/drawing/2014/main" id="{498FD588-A206-4886-AECC-F3AD4C8926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sp>
        <p:nvSpPr>
          <p:cNvPr id="37"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1350263" y="1916635"/>
            <a:ext cx="2166229" cy="707886"/>
          </a:xfrm>
          <a:prstGeom prst="rect">
            <a:avLst/>
          </a:prstGeom>
          <a:noFill/>
          <a:ln w="57150">
            <a:solidFill>
              <a:schemeClr val="bg1"/>
            </a:solidFill>
          </a:ln>
        </p:spPr>
        <p:txBody>
          <a:bodyPr wrap="square">
            <a:spAutoFit/>
          </a:bodyPr>
          <a:lstStyle>
            <a:lvl1pPr/>
            <a:lvl2pPr marL="742950" indent="-285750"/>
            <a:lvl3pPr/>
            <a:lvl4pPr/>
            <a:lvl5pPr/>
            <a:lvl6pPr/>
            <a:lvl7pPr/>
            <a:lvl8pPr/>
            <a:lvl9pPr/>
          </a:lstStyle>
          <a:p>
            <a:pPr algn="just"/>
            <a:r>
              <a:rPr lang="en-US" sz="4000" b="1" i="1" dirty="0" err="1">
                <a:solidFill>
                  <a:srgbClr val="C00000"/>
                </a:solidFill>
                <a:effectLst/>
                <a:latin typeface="Cambria" panose="02040503050406030204" pitchFamily="18" charset="0"/>
                <a:ea typeface="Cambria" panose="02040503050406030204" pitchFamily="18" charset="0"/>
              </a:rPr>
              <a:t>Gợi</a:t>
            </a:r>
            <a:r>
              <a:rPr lang="en-US" sz="4000" b="1" i="1" dirty="0">
                <a:solidFill>
                  <a:srgbClr val="C00000"/>
                </a:solidFill>
                <a:effectLst/>
                <a:latin typeface="Cambria" panose="02040503050406030204" pitchFamily="18" charset="0"/>
                <a:ea typeface="Cambria" panose="02040503050406030204" pitchFamily="18" charset="0"/>
              </a:rPr>
              <a:t> ý</a:t>
            </a:r>
            <a:endParaRPr lang="en-US" sz="4000" b="0" i="0" dirty="0">
              <a:solidFill>
                <a:srgbClr val="C00000"/>
              </a:solidFill>
              <a:effectLst/>
              <a:latin typeface="Cambria" panose="02040503050406030204" pitchFamily="18" charset="0"/>
              <a:ea typeface="Cambria" panose="02040503050406030204" pitchFamily="18" charset="0"/>
            </a:endParaRPr>
          </a:p>
        </p:txBody>
      </p:sp>
      <p:sp>
        <p:nvSpPr>
          <p:cNvPr id="19" name="文本框 18">
            <a:extLst>
              <a:ext uri="{FF2B5EF4-FFF2-40B4-BE49-F238E27FC236}">
                <a16:creationId xmlns:a16="http://schemas.microsoft.com/office/drawing/2014/main" id="{9A3C1601-82B8-4AF6-8649-18E2501DE8D4}"/>
              </a:ext>
            </a:extLst>
          </p:cNvPr>
          <p:cNvSpPr txBox="1">
            <a:spLocks noChangeArrowheads="1"/>
          </p:cNvSpPr>
          <p:nvPr/>
        </p:nvSpPr>
        <p:spPr bwMode="auto">
          <a:xfrm>
            <a:off x="1918373" y="345687"/>
            <a:ext cx="8034866" cy="1200329"/>
          </a:xfrm>
          <a:prstGeom prst="rect">
            <a:avLst/>
          </a:prstGeom>
          <a:solidFill>
            <a:srgbClr val="92D050"/>
          </a:solidFill>
          <a:ln w="57150">
            <a:solidFill>
              <a:schemeClr val="bg1"/>
            </a:solidFill>
          </a:ln>
        </p:spPr>
        <p:txBody>
          <a:bodyPr wrap="square">
            <a:spAutoFit/>
          </a:bodyPr>
          <a:lstStyle>
            <a:lvl1pPr/>
            <a:lvl2pPr marL="742950" indent="-285750"/>
            <a:lvl3pPr/>
            <a:lvl4pPr/>
            <a:lvl5pPr/>
            <a:lvl6pPr/>
            <a:lvl7pPr/>
            <a:lvl8pPr/>
            <a:lvl9pPr/>
          </a:lstStyle>
          <a:p>
            <a:pPr algn="ctr"/>
            <a:r>
              <a:rPr lang="vi-VN" sz="3600" b="1" i="1" dirty="0">
                <a:solidFill>
                  <a:schemeClr val="tx1">
                    <a:lumMod val="85000"/>
                    <a:lumOff val="15000"/>
                  </a:schemeClr>
                </a:solidFill>
                <a:effectLst/>
                <a:latin typeface="Cambria" panose="02040503050406030204" pitchFamily="18" charset="0"/>
                <a:ea typeface="Cambria" panose="02040503050406030204" pitchFamily="18" charset="0"/>
              </a:rPr>
              <a:t>d. </a:t>
            </a:r>
            <a:r>
              <a:rPr lang="vi-VN" sz="3600" b="1" i="0" dirty="0">
                <a:solidFill>
                  <a:schemeClr val="tx1">
                    <a:lumMod val="85000"/>
                    <a:lumOff val="15000"/>
                  </a:schemeClr>
                </a:solidFill>
                <a:effectLst/>
                <a:latin typeface="Cambria" panose="02040503050406030204" pitchFamily="18" charset="0"/>
                <a:ea typeface="Cambria" panose="02040503050406030204" pitchFamily="18" charset="0"/>
              </a:rPr>
              <a:t>Nêu những hoạt động được thuật lại ở thân bài theo đúng trình tự.</a:t>
            </a:r>
            <a:endParaRPr lang="en-US" sz="3600" b="1" i="0" dirty="0">
              <a:solidFill>
                <a:schemeClr val="tx1">
                  <a:lumMod val="85000"/>
                  <a:lumOff val="15000"/>
                </a:schemeClr>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1084548"/>
      </p:ext>
    </p:extLst>
  </p:cSld>
  <p:clrMapOvr>
    <a:masterClrMapping/>
  </p:clrMapOvr>
  <mc:AlternateContent xmlns:mc="http://schemas.openxmlformats.org/markup-compatibility/2006" xmlns:p14="http://schemas.microsoft.com/office/powerpoint/2010/main">
    <mc:Choice Requires="p14">
      <p:transition spd="slow" p14:dur="175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2119</Words>
  <Application>Microsoft Office PowerPoint</Application>
  <PresentationFormat>Widescreen</PresentationFormat>
  <Paragraphs>117</Paragraphs>
  <Slides>19</Slides>
  <Notes>19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等线</vt:lpstr>
      <vt:lpstr>#9Slide05 SVNHollycakes</vt:lpstr>
      <vt:lpstr>Arial</vt:lpstr>
      <vt:lpstr>Calibri</vt:lpstr>
      <vt:lpstr>Calibri Light</vt:lpstr>
      <vt:lpstr>Cambria</vt:lpstr>
      <vt:lpstr>Times New Roman</vt:lpstr>
      <vt:lpstr>Wingdings</vt:lpstr>
      <vt:lpstr>字魂70号-灵悦黑体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Thu Trang</cp:lastModifiedBy>
  <cp:revision>4</cp:revision>
  <dcterms:created xsi:type="dcterms:W3CDTF">2023-09-08T01:41:43Z</dcterms:created>
  <dcterms:modified xsi:type="dcterms:W3CDTF">2023-10-01T06:30:37Z</dcterms:modified>
</cp:coreProperties>
</file>