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3"/>
  </p:sldMasterIdLst>
  <p:notesMasterIdLst>
    <p:notesMasterId r:id="rId6"/>
  </p:notesMasterIdLst>
  <p:sldIdLst>
    <p:sldId id="284" r:id="rId4"/>
    <p:sldId id="336" r:id="rId5"/>
    <p:sldId id="257" r:id="rId7"/>
    <p:sldId id="258" r:id="rId8"/>
    <p:sldId id="295" r:id="rId9"/>
    <p:sldId id="280" r:id="rId10"/>
    <p:sldId id="337" r:id="rId11"/>
    <p:sldId id="338" r:id="rId12"/>
    <p:sldId id="339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C56A-9A39-4B40-88DA-BA65E8F78DB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5F67-0678-414E-B55F-AF28A0A6E4C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50801" y="600200"/>
            <a:ext cx="8490400" cy="545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68" name="Google Shape;68;p8"/>
          <p:cNvSpPr/>
          <p:nvPr/>
        </p:nvSpPr>
        <p:spPr>
          <a:xfrm>
            <a:off x="1246963" y="584203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8601" y="3678133"/>
            <a:ext cx="7454800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60001" y="2546400"/>
            <a:ext cx="4213200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3561" y="587261"/>
            <a:ext cx="1046488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12001" y="2077967"/>
            <a:ext cx="8768000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12001" y="4092833"/>
            <a:ext cx="87680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4" y="774304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3" y="836791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2" y="2648338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7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19" name="Google Shape;2319;p41"/>
          <p:cNvSpPr/>
          <p:nvPr/>
        </p:nvSpPr>
        <p:spPr>
          <a:xfrm>
            <a:off x="1140068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3671" y="292671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91503" y="820841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26" name="Google Shape;2326;p43"/>
          <p:cNvSpPr/>
          <p:nvPr/>
        </p:nvSpPr>
        <p:spPr>
          <a:xfrm>
            <a:off x="838635" y="776307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" name="Google Shape;309;p23"/>
          <p:cNvSpPr/>
          <p:nvPr/>
        </p:nvSpPr>
        <p:spPr>
          <a:xfrm>
            <a:off x="9984569" y="-2566733"/>
            <a:ext cx="4373371" cy="4394109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430198" y="5505850"/>
            <a:ext cx="395556" cy="395525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11365605" y="2122159"/>
            <a:ext cx="453035" cy="43834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11162385" y="5901367"/>
            <a:ext cx="859456" cy="859384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-2329333" y="228867"/>
            <a:ext cx="3556000" cy="3556000"/>
          </a:xfrm>
          <a:prstGeom prst="donut">
            <a:avLst>
              <a:gd name="adj" fmla="val 188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279623" y="6138005"/>
            <a:ext cx="546128" cy="546128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5" name="Google Shape;315;p23"/>
          <p:cNvSpPr/>
          <p:nvPr/>
        </p:nvSpPr>
        <p:spPr>
          <a:xfrm>
            <a:off x="1629270" y="276371"/>
            <a:ext cx="855380" cy="572292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10122103" y="-161451"/>
            <a:ext cx="3177796" cy="1569432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0" name="Google Shape;300;p30"/>
          <p:cNvSpPr/>
          <p:nvPr/>
        </p:nvSpPr>
        <p:spPr>
          <a:xfrm rot="-6291035">
            <a:off x="9143027" y="241372"/>
            <a:ext cx="3763776" cy="2322407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1" name="Google Shape;301;p30"/>
          <p:cNvSpPr/>
          <p:nvPr/>
        </p:nvSpPr>
        <p:spPr>
          <a:xfrm rot="-474874">
            <a:off x="-245172" y="-168013"/>
            <a:ext cx="2931711" cy="239149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2" name="Google Shape;302;p30"/>
          <p:cNvSpPr/>
          <p:nvPr/>
        </p:nvSpPr>
        <p:spPr>
          <a:xfrm rot="-757285">
            <a:off x="-418196" y="-262547"/>
            <a:ext cx="2878429" cy="2304917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-301346" y="2780887"/>
            <a:ext cx="761900" cy="2654367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658184" y="2125759"/>
            <a:ext cx="21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962584" y="2918500"/>
            <a:ext cx="2840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5366351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4671151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658184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960400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5366351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4671167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9079317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8380117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9079317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8380135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820600" y="718031"/>
            <a:ext cx="6550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79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3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924" y="76200"/>
            <a:ext cx="1419225" cy="14192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7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microsoft.com/office/2007/relationships/hdphoto" Target="../media/image16.wdp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6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>
            <a:fillRect/>
          </a:stretch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>
            <a:fillRect/>
          </a:stretch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>
            <a:fillRect/>
          </a:stretch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>
            <a:fillRect/>
          </a:stretch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>
            <a:fillRect/>
          </a:stretch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>
            <a:fillRect/>
          </a:stretch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>
            <a:fillRect/>
          </a:stretch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>
            <a:fillRect/>
          </a:stretch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85" y="3308775"/>
            <a:ext cx="2226975" cy="290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>
            <a:fillRect/>
          </a:stretch>
        </p:blipFill>
        <p:spPr>
          <a:xfrm>
            <a:off x="6243957" y="2889977"/>
            <a:ext cx="3617472" cy="3256883"/>
          </a:xfrm>
          <a:prstGeom prst="rect">
            <a:avLst/>
          </a:prstGeom>
        </p:spPr>
      </p:pic>
      <p:pic>
        <p:nvPicPr>
          <p:cNvPr id="20" name="Picture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3" y="4328332"/>
            <a:ext cx="1306285" cy="1170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378" b="96996" l="5473" r="93532">
                        <a14:foregroundMark x1="47761" y1="97210" x2="47761" y2="97210"/>
                        <a14:foregroundMark x1="47761" y1="97210" x2="47761" y2="97210"/>
                        <a14:foregroundMark x1="5721" y1="66094" x2="5721" y2="66094"/>
                        <a14:foregroundMark x1="5721" y1="66094" x2="5721" y2="66094"/>
                        <a14:foregroundMark x1="5721" y1="64378" x2="5721" y2="64378"/>
                        <a14:foregroundMark x1="91542" y1="68240" x2="91542" y2="68240"/>
                        <a14:foregroundMark x1="93532" y1="64378" x2="93532" y2="6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89" b="1"/>
          <a:stretch>
            <a:fillRect/>
          </a:stretch>
        </p:blipFill>
        <p:spPr>
          <a:xfrm>
            <a:off x="4016985" y="5056023"/>
            <a:ext cx="2226975" cy="1090839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62" y="5550994"/>
            <a:ext cx="1197537" cy="10735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>
            <a:fillRect/>
          </a:stretch>
        </p:blipFill>
        <p:spPr>
          <a:xfrm>
            <a:off x="7134225" y="3485958"/>
            <a:ext cx="5081376" cy="3506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>
            <a:fillRect/>
          </a:stretch>
        </p:blipFill>
        <p:spPr>
          <a:xfrm>
            <a:off x="201335" y="3590925"/>
            <a:ext cx="3384063" cy="3356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>
              <a:fillRect/>
            </a:stretch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838" y="652462"/>
            <a:ext cx="2566988" cy="1008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5443" y="2189563"/>
            <a:ext cx="7614564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6" t="68652" r="2751"/>
          <a:stretch>
            <a:fillRect/>
          </a:stretch>
        </p:blipFill>
        <p:spPr>
          <a:xfrm flipH="1">
            <a:off x="2072674" y="2827489"/>
            <a:ext cx="3628417" cy="4017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>
            <a:fillRect/>
          </a:stretch>
        </p:blipFill>
        <p:spPr>
          <a:xfrm flipH="1">
            <a:off x="258027" y="2827489"/>
            <a:ext cx="2509737" cy="2946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9779" y="-760899"/>
            <a:ext cx="7003339" cy="294267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71076" y="932681"/>
            <a:ext cx="2682472" cy="2421754"/>
            <a:chOff x="1771076" y="932681"/>
            <a:chExt cx="2682472" cy="2421754"/>
          </a:xfrm>
        </p:grpSpPr>
        <p:sp>
          <p:nvSpPr>
            <p:cNvPr id="5" name="椭圆 4"/>
            <p:cNvSpPr/>
            <p:nvPr/>
          </p:nvSpPr>
          <p:spPr>
            <a:xfrm>
              <a:off x="1901435" y="932681"/>
              <a:ext cx="2421754" cy="2421754"/>
            </a:xfrm>
            <a:prstGeom prst="ellipse">
              <a:avLst/>
            </a:prstGeom>
            <a:solidFill>
              <a:srgbClr val="61ADFB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1076" y="1285444"/>
              <a:ext cx="2682472" cy="18472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814518" y="1406714"/>
            <a:ext cx="57052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i="1" dirty="0">
                <a:solidFill>
                  <a:srgbClr val="D6BDF7">
                    <a:lumMod val="10000"/>
                  </a:srgbClr>
                </a:solidFill>
                <a:latin typeface="Cambria" panose="02040503050406030204" pitchFamily="18" charset="0"/>
              </a:rPr>
              <a:t>Củng cố cách giải các bài toán liên quan rút về đơn vị và vận dụng giải quyết một số vấn đề thực tiễn đơn giản.</a:t>
            </a:r>
            <a:endParaRPr lang="en-US" sz="3200" b="1" i="1" dirty="0">
              <a:solidFill>
                <a:srgbClr val="D6BDF7">
                  <a:lumMod val="10000"/>
                </a:srgbClr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i="1" dirty="0">
                <a:solidFill>
                  <a:srgbClr val="D6BDF7">
                    <a:lumMod val="10000"/>
                  </a:srgbClr>
                </a:solidFill>
                <a:latin typeface="Cambria" panose="02040503050406030204" pitchFamily="18" charset="0"/>
              </a:rPr>
              <a:t>Nhận biết và giải thành thạo 2 dạng của bài toán liên quan đến rút về đơn vị.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D6BDF7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>
            <a:fillRect/>
          </a:stretch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>
            <a:fillRect/>
          </a:stretch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>
            <a:fillRect/>
          </a:stretch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>
            <a:fillRect/>
          </a:stretch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>
            <a:fillRect/>
          </a:stretch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0" y="5050594"/>
            <a:ext cx="1930945" cy="1807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25" y="628650"/>
            <a:ext cx="1012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 có thể lắp ráp 6 con rô-bốt giống hệt nhau từ 54 mảnh ghép lego. Hỏi Duy cần sử dụng bao nhiêu mảnh ghép lego để lắp ráp 4 con rô-bốt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562225"/>
            <a:ext cx="5162550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7030A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con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54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lego</a:t>
            </a:r>
            <a:endParaRPr lang="en-US" sz="2400" b="1" dirty="0">
              <a:solidFill>
                <a:srgbClr val="7030A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con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...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lego</a:t>
            </a:r>
            <a:r>
              <a:rPr lang="en-US" sz="24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7030A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67375" y="2514600"/>
            <a:ext cx="0" cy="2476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53125" y="2533650"/>
            <a:ext cx="5734050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2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rô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bốt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54 : 6 = 9 (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con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rô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bốt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9 × 4 = 36 (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36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endParaRPr lang="en-US" sz="2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0" y="5050594"/>
            <a:ext cx="1930945" cy="1807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25" y="628650"/>
            <a:ext cx="10125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18 quả bóng bàn đựng trong 3 hộp đều nhau. Hỏi 42 quả bóng bàn thì đựng trong mấy hộp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562225"/>
            <a:ext cx="51625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800" b="1" u="sng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endParaRPr lang="en-US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.... </a:t>
            </a:r>
            <a:r>
              <a:rPr lang="en-US" sz="2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67375" y="2514600"/>
            <a:ext cx="0" cy="2476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53125" y="2533650"/>
            <a:ext cx="5734050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2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đựng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18 : 3 = 6 (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đựng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42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42 : 6 = 7 (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7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endParaRPr kumimoji="0" lang="en-US" sz="2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0" y="5050594"/>
            <a:ext cx="1930945" cy="1807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25" y="628650"/>
            <a:ext cx="1012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Chị Doan Na phơi 20 kg hạt cà phê tươi và thu được 5 kg hạt cà phê khô. Hỏi phơi 420 kg hạt cà phê tươi thì thu được bao nhiêu ki-lô-gam hạt cà phê khô?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875" y="2828925"/>
            <a:ext cx="5419725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b="1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tắt: </a:t>
            </a:r>
            <a:endParaRPr lang="vi-VN" sz="2000" b="1" u="sng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20kg hạt cà phê tươi: 5kg hạt cà phê khô</a:t>
            </a:r>
            <a:endParaRPr lang="vi-VN" sz="20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420kg hạt cà phê tươi: ...kg hạt cà phê khô?</a:t>
            </a:r>
            <a:endParaRPr lang="vi-VN" sz="20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67375" y="2514600"/>
            <a:ext cx="0" cy="2476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9775" y="2247900"/>
            <a:ext cx="5915025" cy="409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Bài giải</a:t>
            </a:r>
            <a:endParaRPr lang="vi-VN" sz="22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ki-lô-gam hạt cà phê tươi để có 1kg hạt cà phê khô là: </a:t>
            </a:r>
            <a:endParaRPr lang="vi-VN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20 : 5 = 4 (kg)</a:t>
            </a:r>
            <a:endParaRPr lang="vi-VN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phơi khô 420kg hạt cà phê tươi thì thu được số  ki-lô-gam hạt cà phê khô là: </a:t>
            </a:r>
            <a:endParaRPr lang="vi-VN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420 : 4 = 105 (kg)</a:t>
            </a:r>
            <a:endParaRPr lang="vi-VN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Đáp số: 105kg</a:t>
            </a:r>
            <a:endParaRPr kumimoji="0" lang="en-US" sz="2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88" y="2433638"/>
            <a:ext cx="5329238" cy="233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>
            <a:fillRect/>
          </a:stretch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>
            <a:fillRect/>
          </a:stretch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>
            <a:fillRect/>
          </a:stretch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>
            <a:fillRect/>
          </a:stretch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>
            <a:fillRect/>
          </a:stretch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814" y="1656123"/>
            <a:ext cx="6370872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WPS Presentation</Application>
  <PresentationFormat>Widescreen</PresentationFormat>
  <Paragraphs>48</Paragraphs>
  <Slides>10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SimSun</vt:lpstr>
      <vt:lpstr>Wingdings</vt:lpstr>
      <vt:lpstr>字魂105号-简雅黑</vt:lpstr>
      <vt:lpstr>Arial</vt:lpstr>
      <vt:lpstr>Open Sans</vt:lpstr>
      <vt:lpstr>UTM Cookies</vt:lpstr>
      <vt:lpstr>Segoe Print</vt:lpstr>
      <vt:lpstr>Times New Roman</vt:lpstr>
      <vt:lpstr>Cambria</vt:lpstr>
      <vt:lpstr>IBM Plex Sans Thai</vt:lpstr>
      <vt:lpstr>Calibri</vt:lpstr>
      <vt:lpstr>等线</vt:lpstr>
      <vt:lpstr>Pattaya</vt:lpstr>
      <vt:lpstr>Microsoft YaHei</vt:lpstr>
      <vt:lpstr>Arial Unicode MS</vt:lpstr>
      <vt:lpstr>Calibri Light</vt:lpstr>
      <vt:lpstr>Microsoft Sans Serif</vt:lpstr>
      <vt:lpstr>1_Office Theme</vt:lpstr>
      <vt:lpstr>Class Awards Certificates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Thị Linh Phuong 30-Nguyen</cp:lastModifiedBy>
  <cp:revision>17</cp:revision>
  <dcterms:created xsi:type="dcterms:W3CDTF">2023-09-14T07:24:00Z</dcterms:created>
  <dcterms:modified xsi:type="dcterms:W3CDTF">2023-12-21T04:47:39Z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5CC81988111F449DB8AD277842294997_12</vt:lpwstr>
  </property>
  <property fmtid="{D5CDD505-2E9C-101B-9397-08002B2CF9AE}" pid="3" name="KSOProductBuildVer">
    <vt:lpwstr>1033-12.2.0.13359</vt:lpwstr>
  </property>
</Properties>
</file>