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gif" ContentType="image/gi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2"/>
  </p:notesMasterIdLst>
  <p:sldIdLst>
    <p:sldId id="260" r:id="rId4"/>
    <p:sldId id="258" r:id="rId5"/>
    <p:sldId id="267" r:id="rId6"/>
    <p:sldId id="325" r:id="rId7"/>
    <p:sldId id="326" r:id="rId8"/>
    <p:sldId id="330" r:id="rId9"/>
    <p:sldId id="331" r:id="rId10"/>
    <p:sldId id="265" r:id="rId11"/>
    <p:sldId id="268" r:id="rId13"/>
    <p:sldId id="269" r:id="rId14"/>
    <p:sldId id="270" r:id="rId15"/>
    <p:sldId id="332" r:id="rId16"/>
    <p:sldId id="292" r:id="rId17"/>
    <p:sldId id="295" r:id="rId18"/>
    <p:sldId id="307" r:id="rId19"/>
    <p:sldId id="31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28"/>
      </p:cViewPr>
      <p:guideLst/>
    </p:cSldViewPr>
  </p:slideViewPr>
  <p:notesTextViewPr>
    <p:cViewPr>
      <p:scale>
        <a:sx n="1" d="1"/>
        <a:sy n="1" d="1"/>
      </p:scale>
      <p:origin x="0" y="-56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7D60C-238F-497E-A99F-9C03DAAA04E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59F6D-0050-4E1B-8FF4-6674B20AE5D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59F6D-0050-4E1B-8FF4-6674B20AE5D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BBD69-5407-400E-AD55-A4382B2A8AE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BA67363-48CF-4888-82CA-F41D37F93CC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AAF0B8-4C8D-43A2-8989-8AAA79EEFDE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19075"/>
            <a:ext cx="1247775" cy="12477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91CF7-5617-4ABC-BF65-F8E594CFC84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BBD69-5407-400E-AD55-A4382B2A8AE1}" type="slidenum">
              <a:rPr lang="en-US" smtClean="0"/>
            </a:fld>
            <a:endParaRPr lang="en-US"/>
          </a:p>
        </p:txBody>
      </p:sp>
      <p:pic>
        <p:nvPicPr>
          <p:cNvPr id="9" name="Picture 8" descr="A pink background with white leaves and black text&#10;&#10;Description automatically generate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4575" y="95250"/>
            <a:ext cx="1905000" cy="1905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31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microsoft.com/office/2007/relationships/hdphoto" Target="../media/image30.wdp"/><Relationship Id="rId4" Type="http://schemas.openxmlformats.org/officeDocument/2006/relationships/image" Target="../media/image29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9" Type="http://schemas.microsoft.com/office/2007/relationships/hdphoto" Target="../media/image6.wdp"/><Relationship Id="rId8" Type="http://schemas.openxmlformats.org/officeDocument/2006/relationships/image" Target="../media/image5.png"/><Relationship Id="rId7" Type="http://schemas.microsoft.com/office/2007/relationships/hdphoto" Target="../media/image35.wdp"/><Relationship Id="rId6" Type="http://schemas.openxmlformats.org/officeDocument/2006/relationships/image" Target="../media/image34.png"/><Relationship Id="rId5" Type="http://schemas.microsoft.com/office/2007/relationships/hdphoto" Target="../media/image33.wdp"/><Relationship Id="rId4" Type="http://schemas.openxmlformats.org/officeDocument/2006/relationships/image" Target="../media/image32.png"/><Relationship Id="rId3" Type="http://schemas.microsoft.com/office/2007/relationships/hdphoto" Target="../media/image30.wdp"/><Relationship Id="rId2" Type="http://schemas.openxmlformats.org/officeDocument/2006/relationships/image" Target="../media/image29.png"/><Relationship Id="rId13" Type="http://schemas.openxmlformats.org/officeDocument/2006/relationships/slideLayout" Target="../slideLayouts/slideLayout2.xml"/><Relationship Id="rId12" Type="http://schemas.openxmlformats.org/officeDocument/2006/relationships/audio" Target="../media/audio1.wav"/><Relationship Id="rId11" Type="http://schemas.openxmlformats.org/officeDocument/2006/relationships/image" Target="../media/image8.png"/><Relationship Id="rId10" Type="http://schemas.openxmlformats.org/officeDocument/2006/relationships/image" Target="../media/image36.png"/><Relationship Id="rId1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GIF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9311" y="171450"/>
            <a:ext cx="6404377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7" name="Nhóm 23"/>
          <p:cNvGrpSpPr/>
          <p:nvPr/>
        </p:nvGrpSpPr>
        <p:grpSpPr>
          <a:xfrm>
            <a:off x="6152606" y="1224501"/>
            <a:ext cx="4902055" cy="1143753"/>
            <a:chOff x="3666356" y="4496585"/>
            <a:chExt cx="4280542" cy="1458088"/>
          </a:xfrm>
        </p:grpSpPr>
        <p:sp>
          <p:nvSpPr>
            <p:cNvPr id="18" name="TextBox 67"/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  <a:endParaRPr kumimoji="0" lang="en-US" sz="10000" b="1" i="0" u="none" strike="noStrike" kern="1200" cap="none" spc="0" normalizeH="0" baseline="0" noProof="0" dirty="0">
                <a:ln w="190500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  <p:sp>
          <p:nvSpPr>
            <p:cNvPr id="19" name="TextBox 67"/>
            <p:cNvSpPr txBox="1"/>
            <p:nvPr/>
          </p:nvSpPr>
          <p:spPr>
            <a:xfrm>
              <a:off x="3666356" y="4496585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00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5D5D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LNTH-LuoLuoNotangYuanTi 1" pitchFamily="2" charset="-128"/>
                  <a:cs typeface="LNTH-LuoLuoNotangYuanTi 1" pitchFamily="2" charset="-128"/>
                </a:rPr>
                <a:t>NHIỆM VỤ 1</a:t>
              </a:r>
              <a:endParaRPr kumimoji="0" lang="en-US" sz="10000" b="1" i="0" u="none" strike="noStrike" kern="1200" cap="none" spc="0" normalizeH="0" baseline="0" noProof="0" dirty="0">
                <a:ln w="9525">
                  <a:noFill/>
                  <a:prstDash val="solid"/>
                </a:ln>
                <a:solidFill>
                  <a:srgbClr val="FF5D5D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LNTH-LuoLuoNotangYuanTi 1" pitchFamily="2" charset="-128"/>
                <a:cs typeface="LNTH-LuoLuoNotangYuanTi 1" pitchFamily="2" charset="-128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5" y="2828306"/>
            <a:ext cx="12192000" cy="16395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/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6379" y="266810"/>
            <a:ext cx="11048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1.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Sử dụng thước đo góc để xác định số đo của các góc sau:</a:t>
            </a:r>
            <a:endParaRPr lang="vi-VN" sz="3200" b="1" dirty="0">
              <a:solidFill>
                <a:srgbClr val="FF5050"/>
              </a:solidFill>
              <a:latin typeface="Calibri" panose="020F050202020403020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83" t="-1746" r="-1740" b="41025"/>
          <a:stretch>
            <a:fillRect/>
          </a:stretch>
        </p:blipFill>
        <p:spPr>
          <a:xfrm rot="1358033">
            <a:off x="10315770" y="640381"/>
            <a:ext cx="1394334" cy="13943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r="65843" b="32583"/>
          <a:stretch>
            <a:fillRect/>
          </a:stretch>
        </p:blipFill>
        <p:spPr>
          <a:xfrm rot="20959090">
            <a:off x="10162443" y="3184973"/>
            <a:ext cx="1492393" cy="1492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6" t="7263" r="35034" b="32016"/>
          <a:stretch>
            <a:fillRect/>
          </a:stretch>
        </p:blipFill>
        <p:spPr>
          <a:xfrm rot="1358033">
            <a:off x="10350046" y="1542742"/>
            <a:ext cx="1352044" cy="1737466"/>
          </a:xfrm>
          <a:prstGeom prst="rect">
            <a:avLst/>
          </a:prstGeom>
        </p:spPr>
      </p:pic>
      <p:pic>
        <p:nvPicPr>
          <p:cNvPr id="17" name="Picture 16" descr="A green vest with white stripes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615" y="4733885"/>
            <a:ext cx="1346269" cy="1562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95" y="806881"/>
            <a:ext cx="5390322" cy="5642993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6191250" y="952501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M,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MN, MP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sz="24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6221067" y="2483127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D, cạnh DC, DE có số đo là 120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/>
          <p:cNvSpPr/>
          <p:nvPr/>
        </p:nvSpPr>
        <p:spPr>
          <a:xfrm>
            <a:off x="6171371" y="3864666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O, cạnh OA, OB có số đo là 90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/>
          <p:cNvSpPr/>
          <p:nvPr/>
        </p:nvSpPr>
        <p:spPr>
          <a:xfrm>
            <a:off x="6141553" y="5236266"/>
            <a:ext cx="4095750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Cambria" panose="02040503050406030204" pitchFamily="18" charset="0"/>
                <a:ea typeface="Cambria" panose="02040503050406030204" pitchFamily="18" charset="0"/>
              </a:rPr>
              <a:t>Góc đỉnh H, cạnh HK, HG có số đo là 180</a:t>
            </a:r>
            <a:r>
              <a:rPr lang="en-US" sz="2400" b="1" baseline="3000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32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7" grpId="0" animBg="1"/>
      <p:bldP spid="11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/>
          <p:cNvSpPr/>
          <p:nvPr/>
        </p:nvSpPr>
        <p:spPr>
          <a:xfrm>
            <a:off x="304760" y="66675"/>
            <a:ext cx="11556314" cy="6534061"/>
          </a:xfrm>
          <a:custGeom>
            <a:avLst/>
            <a:gdLst>
              <a:gd name="connsiteX0" fmla="*/ 0 w 11556314"/>
              <a:gd name="connsiteY0" fmla="*/ 1089032 h 6534061"/>
              <a:gd name="connsiteX1" fmla="*/ 1089032 w 11556314"/>
              <a:gd name="connsiteY1" fmla="*/ 0 h 6534061"/>
              <a:gd name="connsiteX2" fmla="*/ 10467282 w 11556314"/>
              <a:gd name="connsiteY2" fmla="*/ 0 h 6534061"/>
              <a:gd name="connsiteX3" fmla="*/ 11556314 w 11556314"/>
              <a:gd name="connsiteY3" fmla="*/ 1089032 h 6534061"/>
              <a:gd name="connsiteX4" fmla="*/ 11556314 w 11556314"/>
              <a:gd name="connsiteY4" fmla="*/ 5445029 h 6534061"/>
              <a:gd name="connsiteX5" fmla="*/ 10467282 w 11556314"/>
              <a:gd name="connsiteY5" fmla="*/ 6534061 h 6534061"/>
              <a:gd name="connsiteX6" fmla="*/ 1089032 w 11556314"/>
              <a:gd name="connsiteY6" fmla="*/ 6534061 h 6534061"/>
              <a:gd name="connsiteX7" fmla="*/ 0 w 11556314"/>
              <a:gd name="connsiteY7" fmla="*/ 5445029 h 6534061"/>
              <a:gd name="connsiteX8" fmla="*/ 0 w 11556314"/>
              <a:gd name="connsiteY8" fmla="*/ 1089032 h 653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534061" fill="none" extrusionOk="0">
                <a:moveTo>
                  <a:pt x="0" y="1089032"/>
                </a:moveTo>
                <a:cubicBezTo>
                  <a:pt x="-40530" y="490096"/>
                  <a:pt x="470479" y="97082"/>
                  <a:pt x="1089032" y="0"/>
                </a:cubicBezTo>
                <a:cubicBezTo>
                  <a:pt x="4130607" y="77600"/>
                  <a:pt x="6701453" y="-27269"/>
                  <a:pt x="10467282" y="0"/>
                </a:cubicBezTo>
                <a:cubicBezTo>
                  <a:pt x="11083843" y="-19925"/>
                  <a:pt x="11623929" y="507481"/>
                  <a:pt x="11556314" y="1089032"/>
                </a:cubicBezTo>
                <a:cubicBezTo>
                  <a:pt x="11665314" y="2165673"/>
                  <a:pt x="11478105" y="3776050"/>
                  <a:pt x="11556314" y="5445029"/>
                </a:cubicBezTo>
                <a:cubicBezTo>
                  <a:pt x="11508472" y="6027770"/>
                  <a:pt x="11005171" y="6562096"/>
                  <a:pt x="10467282" y="6534061"/>
                </a:cubicBezTo>
                <a:cubicBezTo>
                  <a:pt x="8587996" y="6583238"/>
                  <a:pt x="3056465" y="6411359"/>
                  <a:pt x="1089032" y="6534061"/>
                </a:cubicBezTo>
                <a:cubicBezTo>
                  <a:pt x="476194" y="6621474"/>
                  <a:pt x="-31128" y="6073287"/>
                  <a:pt x="0" y="5445029"/>
                </a:cubicBezTo>
                <a:cubicBezTo>
                  <a:pt x="47022" y="3544212"/>
                  <a:pt x="104569" y="2479213"/>
                  <a:pt x="0" y="1089032"/>
                </a:cubicBezTo>
                <a:close/>
              </a:path>
              <a:path w="11556314" h="6534061" stroke="0" extrusionOk="0">
                <a:moveTo>
                  <a:pt x="0" y="1089032"/>
                </a:moveTo>
                <a:cubicBezTo>
                  <a:pt x="42433" y="482726"/>
                  <a:pt x="539198" y="-3445"/>
                  <a:pt x="1089032" y="0"/>
                </a:cubicBezTo>
                <a:cubicBezTo>
                  <a:pt x="5653678" y="-129276"/>
                  <a:pt x="8706844" y="-77778"/>
                  <a:pt x="10467282" y="0"/>
                </a:cubicBezTo>
                <a:cubicBezTo>
                  <a:pt x="11044628" y="-76863"/>
                  <a:pt x="11546025" y="546906"/>
                  <a:pt x="11556314" y="1089032"/>
                </a:cubicBezTo>
                <a:cubicBezTo>
                  <a:pt x="11637913" y="2699386"/>
                  <a:pt x="11710614" y="3334434"/>
                  <a:pt x="11556314" y="5445029"/>
                </a:cubicBezTo>
                <a:cubicBezTo>
                  <a:pt x="11578471" y="6093212"/>
                  <a:pt x="11021127" y="6550242"/>
                  <a:pt x="10467282" y="6534061"/>
                </a:cubicBezTo>
                <a:cubicBezTo>
                  <a:pt x="6903632" y="6578281"/>
                  <a:pt x="5357651" y="6504679"/>
                  <a:pt x="1089032" y="6534061"/>
                </a:cubicBezTo>
                <a:cubicBezTo>
                  <a:pt x="483151" y="6517057"/>
                  <a:pt x="-43188" y="6036503"/>
                  <a:pt x="0" y="5445029"/>
                </a:cubicBezTo>
                <a:cubicBezTo>
                  <a:pt x="-159954" y="4918051"/>
                  <a:pt x="22140" y="2808555"/>
                  <a:pt x="0" y="1089032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669334"/>
            <a:ext cx="10496550" cy="2561472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50" r="36"/>
          <a:stretch>
            <a:fillRect/>
          </a:stretch>
        </p:blipFill>
        <p:spPr>
          <a:xfrm>
            <a:off x="-62501" y="-26126"/>
            <a:ext cx="12250147" cy="68841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>
            <a:fillRect/>
          </a:stretch>
        </p:blipFill>
        <p:spPr>
          <a:xfrm>
            <a:off x="6062572" y="439214"/>
            <a:ext cx="3435533" cy="414378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257550" y="4313562"/>
            <a:ext cx="5621158" cy="2094487"/>
            <a:chOff x="259915" y="143486"/>
            <a:chExt cx="4808474" cy="4358821"/>
          </a:xfrm>
        </p:grpSpPr>
        <p:sp>
          <p:nvSpPr>
            <p:cNvPr id="16" name="Hình chữ nhật: Góc Tròn 6"/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 Placeholder 7"/>
            <p:cNvSpPr txBox="1"/>
            <p:nvPr/>
          </p:nvSpPr>
          <p:spPr>
            <a:xfrm flipH="1">
              <a:off x="498745" y="519125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Chúng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ta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đủ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đồ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bảo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hộ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mặc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khi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Tiếp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tục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cố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gắng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18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04225" y="-61616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49" name="Hình chữ nhật: Góc Tròn 6"/>
          <p:cNvSpPr/>
          <p:nvPr/>
        </p:nvSpPr>
        <p:spPr>
          <a:xfrm>
            <a:off x="133351" y="186290"/>
            <a:ext cx="11820524" cy="6414446"/>
          </a:xfrm>
          <a:custGeom>
            <a:avLst/>
            <a:gdLst>
              <a:gd name="connsiteX0" fmla="*/ 0 w 11820524"/>
              <a:gd name="connsiteY0" fmla="*/ 1069096 h 6414446"/>
              <a:gd name="connsiteX1" fmla="*/ 1069096 w 11820524"/>
              <a:gd name="connsiteY1" fmla="*/ 0 h 6414446"/>
              <a:gd name="connsiteX2" fmla="*/ 10751428 w 11820524"/>
              <a:gd name="connsiteY2" fmla="*/ 0 h 6414446"/>
              <a:gd name="connsiteX3" fmla="*/ 11820524 w 11820524"/>
              <a:gd name="connsiteY3" fmla="*/ 1069096 h 6414446"/>
              <a:gd name="connsiteX4" fmla="*/ 11820524 w 11820524"/>
              <a:gd name="connsiteY4" fmla="*/ 5345350 h 6414446"/>
              <a:gd name="connsiteX5" fmla="*/ 10751428 w 11820524"/>
              <a:gd name="connsiteY5" fmla="*/ 6414446 h 6414446"/>
              <a:gd name="connsiteX6" fmla="*/ 1069096 w 11820524"/>
              <a:gd name="connsiteY6" fmla="*/ 6414446 h 6414446"/>
              <a:gd name="connsiteX7" fmla="*/ 0 w 11820524"/>
              <a:gd name="connsiteY7" fmla="*/ 5345350 h 6414446"/>
              <a:gd name="connsiteX8" fmla="*/ 0 w 1182052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2052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3934343" y="77600"/>
                  <a:pt x="7364459" y="-27269"/>
                  <a:pt x="10751428" y="0"/>
                </a:cubicBezTo>
                <a:cubicBezTo>
                  <a:pt x="11412503" y="-93171"/>
                  <a:pt x="11930108" y="510911"/>
                  <a:pt x="11820524" y="1069096"/>
                </a:cubicBezTo>
                <a:cubicBezTo>
                  <a:pt x="11929524" y="2536417"/>
                  <a:pt x="11742315" y="4353943"/>
                  <a:pt x="11820524" y="5345350"/>
                </a:cubicBezTo>
                <a:cubicBezTo>
                  <a:pt x="11808659" y="5931154"/>
                  <a:pt x="11272988" y="6444826"/>
                  <a:pt x="10751428" y="6414446"/>
                </a:cubicBezTo>
                <a:cubicBezTo>
                  <a:pt x="6270231" y="6463623"/>
                  <a:pt x="3586362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82052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202237" y="-129276"/>
                  <a:pt x="9151638" y="-77778"/>
                  <a:pt x="10751428" y="0"/>
                </a:cubicBezTo>
                <a:cubicBezTo>
                  <a:pt x="11324170" y="-56436"/>
                  <a:pt x="11804794" y="569352"/>
                  <a:pt x="11820524" y="1069096"/>
                </a:cubicBezTo>
                <a:cubicBezTo>
                  <a:pt x="11902123" y="1542640"/>
                  <a:pt x="11974824" y="3696807"/>
                  <a:pt x="11820524" y="5345350"/>
                </a:cubicBezTo>
                <a:cubicBezTo>
                  <a:pt x="11867287" y="6034414"/>
                  <a:pt x="11310374" y="6425151"/>
                  <a:pt x="10751428" y="6414446"/>
                </a:cubicBezTo>
                <a:cubicBezTo>
                  <a:pt x="7294682" y="6458666"/>
                  <a:pt x="4435794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388" b="89898" l="27959" r="77449">
                        <a14:backgroundMark x1="52551" y1="85510" x2="54592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873" t="16572" r="16222" b="8762"/>
          <a:stretch>
            <a:fillRect/>
          </a:stretch>
        </p:blipFill>
        <p:spPr>
          <a:xfrm>
            <a:off x="9272498" y="267764"/>
            <a:ext cx="1373196" cy="165628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939" b="93571" l="25612" r="73265">
                        <a14:foregroundMark x1="51633" y1="61939" x2="55000" y2="71429"/>
                        <a14:foregroundMark x1="41633" y1="63776" x2="48163" y2="69286"/>
                        <a14:foregroundMark x1="46224" y1="64592" x2="53469" y2="69184"/>
                        <a14:foregroundMark x1="56735" y1="65000" x2="62041" y2="668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78" t="13333" r="20603" b="3048"/>
          <a:stretch>
            <a:fillRect/>
          </a:stretch>
        </p:blipFill>
        <p:spPr>
          <a:xfrm>
            <a:off x="10629081" y="244929"/>
            <a:ext cx="1258307" cy="17648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204" b="91633" l="25918" r="72041">
                        <a14:foregroundMark x1="41327" y1="66837" x2="52143" y2="73163"/>
                        <a14:foregroundMark x1="48776" y1="68367" x2="56735" y2="70102"/>
                        <a14:foregroundMark x1="50102" y1="64796" x2="51633" y2="71224"/>
                        <a14:foregroundMark x1="56122" y1="67041" x2="61327" y2="71633"/>
                        <a14:foregroundMark x1="42857" y1="67245" x2="37857" y2="69694"/>
                        <a14:foregroundMark x1="43980" y1="72755" x2="43163" y2="76224"/>
                        <a14:foregroundMark x1="45510" y1="71837" x2="47347" y2="75408"/>
                        <a14:foregroundMark x1="52143" y1="72551" x2="55918" y2="78061"/>
                        <a14:foregroundMark x1="55000" y1="71633" x2="56735" y2="77143"/>
                        <a14:foregroundMark x1="43061" y1="71429" x2="44184" y2="769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21" t="6666" r="22699" b="6666"/>
          <a:stretch>
            <a:fillRect/>
          </a:stretch>
        </p:blipFill>
        <p:spPr>
          <a:xfrm>
            <a:off x="9352895" y="1790631"/>
            <a:ext cx="1238905" cy="20498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825" y="1801042"/>
            <a:ext cx="2285184" cy="228518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6379" y="266810"/>
            <a:ext cx="86200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5050"/>
                </a:solidFill>
                <a:latin typeface="Calibri" panose="020F0502020204030204"/>
              </a:rPr>
              <a:t>2. </a:t>
            </a:r>
            <a:r>
              <a:rPr lang="vi-VN" sz="3200" b="1" dirty="0">
                <a:solidFill>
                  <a:srgbClr val="FF5050"/>
                </a:solidFill>
                <a:latin typeface="Calibri" panose="020F0502020204030204"/>
              </a:rPr>
              <a:t>Dùng thước đo góc để đo các góc dưới đây và ghi lại số đo.</a:t>
            </a:r>
            <a:endParaRPr lang="vi-VN" sz="3200" b="1" dirty="0">
              <a:solidFill>
                <a:srgbClr val="FF505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9574" y="1865436"/>
            <a:ext cx="8734425" cy="1770652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042" y="1733434"/>
            <a:ext cx="3286584" cy="1657581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133349" y="3676651"/>
            <a:ext cx="215265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GI, GH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60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yellow and green circular object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908" y="1704859"/>
            <a:ext cx="3286584" cy="1657581"/>
          </a:xfrm>
          <a:prstGeom prst="rect">
            <a:avLst/>
          </a:prstGeom>
        </p:spPr>
      </p:pic>
      <p:sp>
        <p:nvSpPr>
          <p:cNvPr id="9" name="Rectangle: Rounded Corners 8"/>
          <p:cNvSpPr/>
          <p:nvPr/>
        </p:nvSpPr>
        <p:spPr>
          <a:xfrm>
            <a:off x="2533650" y="3629026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L,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LM, LK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120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yellow and green circular object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8096">
            <a:off x="4024083" y="1019059"/>
            <a:ext cx="3286584" cy="1657581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4933950" y="3648076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YX, YZ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180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 descr="A yellow and green circular object&#10;&#10;Description automatically generated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59" y="1714384"/>
            <a:ext cx="3286584" cy="1657581"/>
          </a:xfrm>
          <a:prstGeom prst="rect">
            <a:avLst/>
          </a:prstGeom>
        </p:spPr>
      </p:pic>
      <p:sp>
        <p:nvSpPr>
          <p:cNvPr id="28" name="Rectangle: Rounded Corners 27"/>
          <p:cNvSpPr/>
          <p:nvPr/>
        </p:nvSpPr>
        <p:spPr>
          <a:xfrm>
            <a:off x="7324725" y="3657601"/>
            <a:ext cx="2324101" cy="8763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Q,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QP, QR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đo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 90</a:t>
            </a:r>
            <a:r>
              <a:rPr lang="en-US" b="1" baseline="30000" dirty="0">
                <a:latin typeface="Cambria" panose="02040503050406030204" pitchFamily="18" charset="0"/>
                <a:ea typeface="Cambria" panose="02040503050406030204" pitchFamily="18" charset="0"/>
              </a:rPr>
              <a:t>o</a:t>
            </a:r>
            <a:endParaRPr lang="en-US" sz="24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21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75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0" y="-321935"/>
            <a:ext cx="7249101" cy="838961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6885287" y="996535"/>
            <a:ext cx="2278967" cy="2655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13962" y="238134"/>
            <a:ext cx="2449008" cy="28532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093" y="970631"/>
            <a:ext cx="8492464" cy="3621338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6" name="Rectangle: Rounded Corners 2"/>
          <p:cNvSpPr/>
          <p:nvPr/>
        </p:nvSpPr>
        <p:spPr>
          <a:xfrm>
            <a:off x="325372" y="263938"/>
            <a:ext cx="8465318" cy="4504005"/>
          </a:xfrm>
          <a:custGeom>
            <a:avLst/>
            <a:gdLst>
              <a:gd name="connsiteX0" fmla="*/ 0 w 8465318"/>
              <a:gd name="connsiteY0" fmla="*/ 750683 h 4504005"/>
              <a:gd name="connsiteX1" fmla="*/ 750683 w 8465318"/>
              <a:gd name="connsiteY1" fmla="*/ 0 h 4504005"/>
              <a:gd name="connsiteX2" fmla="*/ 7714635 w 8465318"/>
              <a:gd name="connsiteY2" fmla="*/ 0 h 4504005"/>
              <a:gd name="connsiteX3" fmla="*/ 8465318 w 8465318"/>
              <a:gd name="connsiteY3" fmla="*/ 750683 h 4504005"/>
              <a:gd name="connsiteX4" fmla="*/ 8465318 w 8465318"/>
              <a:gd name="connsiteY4" fmla="*/ 3753322 h 4504005"/>
              <a:gd name="connsiteX5" fmla="*/ 7714635 w 8465318"/>
              <a:gd name="connsiteY5" fmla="*/ 4504005 h 4504005"/>
              <a:gd name="connsiteX6" fmla="*/ 750683 w 8465318"/>
              <a:gd name="connsiteY6" fmla="*/ 4504005 h 4504005"/>
              <a:gd name="connsiteX7" fmla="*/ 0 w 8465318"/>
              <a:gd name="connsiteY7" fmla="*/ 3753322 h 4504005"/>
              <a:gd name="connsiteX8" fmla="*/ 0 w 8465318"/>
              <a:gd name="connsiteY8" fmla="*/ 750683 h 4504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5318" h="4504005" fill="none" extrusionOk="0">
                <a:moveTo>
                  <a:pt x="0" y="750683"/>
                </a:moveTo>
                <a:cubicBezTo>
                  <a:pt x="-64559" y="325650"/>
                  <a:pt x="393827" y="47217"/>
                  <a:pt x="750683" y="0"/>
                </a:cubicBezTo>
                <a:cubicBezTo>
                  <a:pt x="2163909" y="130954"/>
                  <a:pt x="6094849" y="43574"/>
                  <a:pt x="7714635" y="0"/>
                </a:cubicBezTo>
                <a:cubicBezTo>
                  <a:pt x="8165472" y="55831"/>
                  <a:pt x="8515592" y="397674"/>
                  <a:pt x="8465318" y="750683"/>
                </a:cubicBezTo>
                <a:cubicBezTo>
                  <a:pt x="8314879" y="1627318"/>
                  <a:pt x="8551197" y="3424314"/>
                  <a:pt x="8465318" y="3753322"/>
                </a:cubicBezTo>
                <a:cubicBezTo>
                  <a:pt x="8428816" y="4173907"/>
                  <a:pt x="8085171" y="4473608"/>
                  <a:pt x="7714635" y="4504005"/>
                </a:cubicBezTo>
                <a:cubicBezTo>
                  <a:pt x="6841874" y="4659202"/>
                  <a:pt x="4110329" y="4667025"/>
                  <a:pt x="750683" y="4504005"/>
                </a:cubicBezTo>
                <a:cubicBezTo>
                  <a:pt x="338152" y="4476138"/>
                  <a:pt x="-19850" y="4179503"/>
                  <a:pt x="0" y="3753322"/>
                </a:cubicBezTo>
                <a:cubicBezTo>
                  <a:pt x="64656" y="3058364"/>
                  <a:pt x="-17807" y="1403250"/>
                  <a:pt x="0" y="750683"/>
                </a:cubicBezTo>
                <a:close/>
              </a:path>
              <a:path w="8465318" h="4504005" stroke="0" extrusionOk="0">
                <a:moveTo>
                  <a:pt x="0" y="750683"/>
                </a:moveTo>
                <a:cubicBezTo>
                  <a:pt x="-11176" y="329198"/>
                  <a:pt x="297014" y="14667"/>
                  <a:pt x="750683" y="0"/>
                </a:cubicBezTo>
                <a:cubicBezTo>
                  <a:pt x="2518803" y="132882"/>
                  <a:pt x="4462714" y="-84951"/>
                  <a:pt x="7714635" y="0"/>
                </a:cubicBezTo>
                <a:cubicBezTo>
                  <a:pt x="8081219" y="46881"/>
                  <a:pt x="8459186" y="369983"/>
                  <a:pt x="8465318" y="750683"/>
                </a:cubicBezTo>
                <a:cubicBezTo>
                  <a:pt x="8485505" y="1471311"/>
                  <a:pt x="8617798" y="2887940"/>
                  <a:pt x="8465318" y="3753322"/>
                </a:cubicBezTo>
                <a:cubicBezTo>
                  <a:pt x="8511387" y="4173378"/>
                  <a:pt x="8136103" y="4489851"/>
                  <a:pt x="7714635" y="4504005"/>
                </a:cubicBezTo>
                <a:cubicBezTo>
                  <a:pt x="6237193" y="4591644"/>
                  <a:pt x="4153261" y="4431326"/>
                  <a:pt x="750683" y="4504005"/>
                </a:cubicBezTo>
                <a:cubicBezTo>
                  <a:pt x="333674" y="4480949"/>
                  <a:pt x="-20153" y="4195919"/>
                  <a:pt x="0" y="3753322"/>
                </a:cubicBezTo>
                <a:cubicBezTo>
                  <a:pt x="-38581" y="2858616"/>
                  <a:pt x="63341" y="2188827"/>
                  <a:pt x="0" y="750683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29" y="1491343"/>
            <a:ext cx="6098177" cy="6098177"/>
          </a:xfrm>
          <a:prstGeom prst="rect">
            <a:avLst/>
          </a:prstGeom>
        </p:spPr>
      </p:pic>
      <p:sp>
        <p:nvSpPr>
          <p:cNvPr id="27" name="Hộp Văn bản 22"/>
          <p:cNvSpPr txBox="1"/>
          <p:nvPr/>
        </p:nvSpPr>
        <p:spPr>
          <a:xfrm>
            <a:off x="266004" y="0"/>
            <a:ext cx="8801138" cy="1150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Thứ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ngày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tháng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… </a:t>
            </a:r>
            <a:r>
              <a:rPr kumimoji="0" lang="en-US" altLang="zh-CN" sz="5000" b="1" i="0" u="none" strike="noStrike" kern="1200" cap="none" spc="0" normalizeH="0" baseline="0" noProof="0" dirty="0" err="1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năm</a:t>
            </a:r>
            <a:r>
              <a:rPr kumimoji="0" lang="en-US" altLang="zh-CN" sz="5000" b="1" i="0" u="none" strike="noStrike" kern="1200" cap="none" spc="0" normalizeH="0" baseline="0" noProof="0" dirty="0">
                <a:ln w="3175">
                  <a:noFill/>
                </a:ln>
                <a:solidFill>
                  <a:srgbClr val="E77D20"/>
                </a:solidFill>
                <a:effectLst/>
                <a:uLnTx/>
                <a:uFillTx/>
                <a:latin typeface="Calibri" panose="020F0502020204030204"/>
                <a:ea typeface="Microsoft YaHei" panose="020B0503020204020204" pitchFamily="34" charset="-122"/>
                <a:cs typeface="+mn-cs"/>
              </a:rPr>
              <a:t> …</a:t>
            </a:r>
            <a:endParaRPr kumimoji="0" lang="en-US" altLang="zh-CN" sz="5000" b="1" i="0" u="none" strike="noStrike" kern="1200" cap="none" spc="0" normalizeH="0" baseline="0" noProof="0" dirty="0">
              <a:ln w="3175">
                <a:noFill/>
              </a:ln>
              <a:solidFill>
                <a:srgbClr val="E77D20"/>
              </a:solidFill>
              <a:effectLst/>
              <a:uLnTx/>
              <a:uFillTx/>
              <a:latin typeface="Calibri" panose="020F0502020204030204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498" y="1038553"/>
            <a:ext cx="3581952" cy="1123858"/>
          </a:xfrm>
          <a:prstGeom prst="rect">
            <a:avLst/>
          </a:prstGeom>
        </p:spPr>
      </p:pic>
      <p:pic>
        <p:nvPicPr>
          <p:cNvPr id="5" name="Picture 4" descr="A yellow and green circular object&#10;&#10;Description automatically generate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231" y="3905134"/>
            <a:ext cx="3286584" cy="1657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077" y="2168179"/>
            <a:ext cx="8175445" cy="212159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095" y="495300"/>
            <a:ext cx="6967409" cy="6858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/>
          <p:cNvSpPr/>
          <p:nvPr/>
        </p:nvSpPr>
        <p:spPr>
          <a:xfrm>
            <a:off x="304760" y="186290"/>
            <a:ext cx="11556314" cy="6414446"/>
          </a:xfrm>
          <a:custGeom>
            <a:avLst/>
            <a:gdLst>
              <a:gd name="connsiteX0" fmla="*/ 0 w 11556314"/>
              <a:gd name="connsiteY0" fmla="*/ 1069096 h 6414446"/>
              <a:gd name="connsiteX1" fmla="*/ 1069096 w 11556314"/>
              <a:gd name="connsiteY1" fmla="*/ 0 h 6414446"/>
              <a:gd name="connsiteX2" fmla="*/ 10487218 w 11556314"/>
              <a:gd name="connsiteY2" fmla="*/ 0 h 6414446"/>
              <a:gd name="connsiteX3" fmla="*/ 11556314 w 11556314"/>
              <a:gd name="connsiteY3" fmla="*/ 1069096 h 6414446"/>
              <a:gd name="connsiteX4" fmla="*/ 11556314 w 11556314"/>
              <a:gd name="connsiteY4" fmla="*/ 5345350 h 6414446"/>
              <a:gd name="connsiteX5" fmla="*/ 10487218 w 11556314"/>
              <a:gd name="connsiteY5" fmla="*/ 6414446 h 6414446"/>
              <a:gd name="connsiteX6" fmla="*/ 1069096 w 11556314"/>
              <a:gd name="connsiteY6" fmla="*/ 6414446 h 6414446"/>
              <a:gd name="connsiteX7" fmla="*/ 0 w 11556314"/>
              <a:gd name="connsiteY7" fmla="*/ 5345350 h 6414446"/>
              <a:gd name="connsiteX8" fmla="*/ 0 w 11556314"/>
              <a:gd name="connsiteY8" fmla="*/ 1069096 h 641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6314" h="6414446" fill="none" extrusionOk="0">
                <a:moveTo>
                  <a:pt x="0" y="1069096"/>
                </a:moveTo>
                <a:cubicBezTo>
                  <a:pt x="-19542" y="479866"/>
                  <a:pt x="461855" y="95376"/>
                  <a:pt x="1069096" y="0"/>
                </a:cubicBezTo>
                <a:cubicBezTo>
                  <a:pt x="2988959" y="77600"/>
                  <a:pt x="8507000" y="-27269"/>
                  <a:pt x="10487218" y="0"/>
                </a:cubicBezTo>
                <a:cubicBezTo>
                  <a:pt x="11148293" y="-93171"/>
                  <a:pt x="11665898" y="510911"/>
                  <a:pt x="11556314" y="1069096"/>
                </a:cubicBezTo>
                <a:cubicBezTo>
                  <a:pt x="11665314" y="2536417"/>
                  <a:pt x="11478105" y="4353943"/>
                  <a:pt x="11556314" y="5345350"/>
                </a:cubicBezTo>
                <a:cubicBezTo>
                  <a:pt x="11544449" y="5931154"/>
                  <a:pt x="11008778" y="6444826"/>
                  <a:pt x="10487218" y="6414446"/>
                </a:cubicBezTo>
                <a:cubicBezTo>
                  <a:pt x="6105933" y="6463623"/>
                  <a:pt x="3404006" y="6291744"/>
                  <a:pt x="1069096" y="6414446"/>
                </a:cubicBezTo>
                <a:cubicBezTo>
                  <a:pt x="471191" y="6471737"/>
                  <a:pt x="-69188" y="5995367"/>
                  <a:pt x="0" y="5345350"/>
                </a:cubicBezTo>
                <a:cubicBezTo>
                  <a:pt x="47022" y="3923570"/>
                  <a:pt x="104569" y="2292304"/>
                  <a:pt x="0" y="1069096"/>
                </a:cubicBezTo>
                <a:close/>
              </a:path>
              <a:path w="11556314" h="6414446" stroke="0" extrusionOk="0">
                <a:moveTo>
                  <a:pt x="0" y="1069096"/>
                </a:moveTo>
                <a:cubicBezTo>
                  <a:pt x="32307" y="474958"/>
                  <a:pt x="522525" y="-2928"/>
                  <a:pt x="1069096" y="0"/>
                </a:cubicBezTo>
                <a:cubicBezTo>
                  <a:pt x="3625564" y="-129276"/>
                  <a:pt x="7944635" y="-77778"/>
                  <a:pt x="10487218" y="0"/>
                </a:cubicBezTo>
                <a:cubicBezTo>
                  <a:pt x="11059960" y="-56436"/>
                  <a:pt x="11540584" y="569352"/>
                  <a:pt x="11556314" y="1069096"/>
                </a:cubicBezTo>
                <a:cubicBezTo>
                  <a:pt x="11637913" y="1542640"/>
                  <a:pt x="11710614" y="3696807"/>
                  <a:pt x="11556314" y="5345350"/>
                </a:cubicBezTo>
                <a:cubicBezTo>
                  <a:pt x="11603077" y="6034414"/>
                  <a:pt x="11046164" y="6425151"/>
                  <a:pt x="10487218" y="6414446"/>
                </a:cubicBezTo>
                <a:cubicBezTo>
                  <a:pt x="8839387" y="6458666"/>
                  <a:pt x="4582110" y="6385064"/>
                  <a:pt x="1069096" y="6414446"/>
                </a:cubicBezTo>
                <a:cubicBezTo>
                  <a:pt x="475401" y="6401959"/>
                  <a:pt x="-69909" y="5919638"/>
                  <a:pt x="0" y="5345350"/>
                </a:cubicBezTo>
                <a:cubicBezTo>
                  <a:pt x="-159954" y="3610433"/>
                  <a:pt x="22140" y="2206617"/>
                  <a:pt x="0" y="1069096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9637"/>
            <a:ext cx="11144250" cy="46386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/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937" y="400050"/>
            <a:ext cx="7743825" cy="2038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7887" y="2505075"/>
            <a:ext cx="7743825" cy="20193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662" y="4510087"/>
            <a:ext cx="7686675" cy="1895475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/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262" y="285750"/>
            <a:ext cx="3629025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328612"/>
            <a:ext cx="3829050" cy="1933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09749" y="1952625"/>
            <a:ext cx="98202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effectLst/>
                <a:ea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ta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dùng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thước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endParaRPr lang="en-US" sz="2800" b="1" dirty="0"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đơn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vị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kí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800" b="1" baseline="30000" dirty="0">
                <a:effectLst/>
                <a:ea typeface="Times New Roman" panose="02020603050405020304" pitchFamily="18" charset="0"/>
              </a:rPr>
              <a:t>o</a:t>
            </a:r>
            <a:endParaRPr lang="en-US" sz="2800" b="1" baseline="30000" dirty="0">
              <a:effectLst/>
              <a:ea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a typeface="Times New Roman" panose="02020603050405020304" pitchFamily="18" charset="0"/>
              </a:rPr>
              <a:t> ta chia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góc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vuông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ea typeface="Times New Roman" panose="02020603050405020304" pitchFamily="18" charset="0"/>
              </a:rPr>
              <a:t> 90 </a:t>
            </a:r>
            <a:r>
              <a:rPr lang="en-US" sz="2800" b="1" dirty="0" err="1"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bằng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nhau</a:t>
            </a:r>
            <a:r>
              <a:rPr lang="en-US" sz="2800" b="1" dirty="0"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phần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ea typeface="Times New Roman" panose="02020603050405020304" pitchFamily="18" charset="0"/>
              </a:rPr>
              <a:t>độ</a:t>
            </a:r>
            <a:r>
              <a:rPr lang="en-US" sz="2800" b="1" dirty="0"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a typeface="Times New Roman" panose="02020603050405020304" pitchFamily="18" charset="0"/>
              </a:rPr>
              <a:t>kí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hiệu</a:t>
            </a:r>
            <a:r>
              <a:rPr lang="en-US" sz="2800" b="1" dirty="0"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ea typeface="Times New Roman" panose="02020603050405020304" pitchFamily="18" charset="0"/>
              </a:rPr>
              <a:t> 1</a:t>
            </a:r>
            <a:r>
              <a:rPr lang="en-US" sz="2800" b="1" baseline="30000" dirty="0">
                <a:ea typeface="Times New Roman" panose="02020603050405020304" pitchFamily="18" charset="0"/>
              </a:rPr>
              <a:t>o</a:t>
            </a:r>
            <a:r>
              <a:rPr lang="en-US" sz="2800" b="1" dirty="0">
                <a:ea typeface="Times New Roman" panose="02020603050405020304" pitchFamily="18" charset="0"/>
              </a:rPr>
              <a:t>. </a:t>
            </a:r>
            <a:endParaRPr lang="en-US" sz="2800" b="1" baseline="300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3674" y="3795712"/>
            <a:ext cx="7096125" cy="21840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152525" y="5943600"/>
            <a:ext cx="9763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err="1"/>
              <a:t>Mỗi</a:t>
            </a:r>
            <a:r>
              <a:rPr lang="en-US" sz="2800" b="1" dirty="0"/>
              <a:t>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</a:t>
            </a:r>
            <a:r>
              <a:rPr lang="en-US" sz="2800" b="1" dirty="0" err="1"/>
              <a:t>một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. </a:t>
            </a:r>
            <a:r>
              <a:rPr lang="en-US" sz="2800" b="1" dirty="0" err="1"/>
              <a:t>Chẳng</a:t>
            </a:r>
            <a:r>
              <a:rPr lang="en-US" sz="2800" b="1" dirty="0"/>
              <a:t> </a:t>
            </a:r>
            <a:r>
              <a:rPr lang="en-US" sz="2800" b="1" dirty="0" err="1"/>
              <a:t>hạn</a:t>
            </a:r>
            <a:r>
              <a:rPr lang="en-US" sz="2800" b="1" dirty="0"/>
              <a:t>,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đo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góc</a:t>
            </a:r>
            <a:r>
              <a:rPr lang="en-US" sz="2800" b="1" dirty="0"/>
              <a:t> </a:t>
            </a:r>
            <a:r>
              <a:rPr lang="en-US" sz="2800" b="1" dirty="0" err="1"/>
              <a:t>vuông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90</a:t>
            </a:r>
            <a:r>
              <a:rPr lang="en-US" sz="2800" b="1" baseline="30000" dirty="0">
                <a:ea typeface="Times New Roman" panose="02020603050405020304" pitchFamily="18" charset="0"/>
              </a:rPr>
              <a:t>o</a:t>
            </a:r>
            <a:r>
              <a:rPr lang="en-US" sz="2800" b="1" dirty="0"/>
              <a:t> </a:t>
            </a:r>
            <a:endParaRPr lang="en-US" sz="2800" b="1" dirty="0"/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 r="1374" b="10077"/>
          <a:stretch>
            <a:fillRect/>
          </a:stretch>
        </p:blipFill>
        <p:spPr>
          <a:xfrm>
            <a:off x="0" y="-104503"/>
            <a:ext cx="12187647" cy="6996033"/>
          </a:xfrm>
          <a:prstGeom prst="rect">
            <a:avLst/>
          </a:prstGeom>
        </p:spPr>
      </p:pic>
      <p:sp>
        <p:nvSpPr>
          <p:cNvPr id="10" name="Hình chữ nhật: Góc Tròn 6"/>
          <p:cNvSpPr/>
          <p:nvPr/>
        </p:nvSpPr>
        <p:spPr>
          <a:xfrm>
            <a:off x="304759" y="186290"/>
            <a:ext cx="11668165" cy="6462160"/>
          </a:xfrm>
          <a:custGeom>
            <a:avLst/>
            <a:gdLst>
              <a:gd name="connsiteX0" fmla="*/ 0 w 11668165"/>
              <a:gd name="connsiteY0" fmla="*/ 1077048 h 6462160"/>
              <a:gd name="connsiteX1" fmla="*/ 1077048 w 11668165"/>
              <a:gd name="connsiteY1" fmla="*/ 0 h 6462160"/>
              <a:gd name="connsiteX2" fmla="*/ 10591117 w 11668165"/>
              <a:gd name="connsiteY2" fmla="*/ 0 h 6462160"/>
              <a:gd name="connsiteX3" fmla="*/ 11668165 w 11668165"/>
              <a:gd name="connsiteY3" fmla="*/ 1077048 h 6462160"/>
              <a:gd name="connsiteX4" fmla="*/ 11668165 w 11668165"/>
              <a:gd name="connsiteY4" fmla="*/ 5385112 h 6462160"/>
              <a:gd name="connsiteX5" fmla="*/ 10591117 w 11668165"/>
              <a:gd name="connsiteY5" fmla="*/ 6462160 h 6462160"/>
              <a:gd name="connsiteX6" fmla="*/ 1077048 w 11668165"/>
              <a:gd name="connsiteY6" fmla="*/ 6462160 h 6462160"/>
              <a:gd name="connsiteX7" fmla="*/ 0 w 11668165"/>
              <a:gd name="connsiteY7" fmla="*/ 5385112 h 6462160"/>
              <a:gd name="connsiteX8" fmla="*/ 0 w 11668165"/>
              <a:gd name="connsiteY8" fmla="*/ 1077048 h 6462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68165" h="6462160" fill="none" extrusionOk="0">
                <a:moveTo>
                  <a:pt x="0" y="1077048"/>
                </a:moveTo>
                <a:cubicBezTo>
                  <a:pt x="-83530" y="487405"/>
                  <a:pt x="479967" y="12744"/>
                  <a:pt x="1077048" y="0"/>
                </a:cubicBezTo>
                <a:cubicBezTo>
                  <a:pt x="5077347" y="77600"/>
                  <a:pt x="7686341" y="-27269"/>
                  <a:pt x="10591117" y="0"/>
                </a:cubicBezTo>
                <a:cubicBezTo>
                  <a:pt x="11252041" y="-87178"/>
                  <a:pt x="11747578" y="505589"/>
                  <a:pt x="11668165" y="1077048"/>
                </a:cubicBezTo>
                <a:cubicBezTo>
                  <a:pt x="11777165" y="3054759"/>
                  <a:pt x="11589956" y="3341903"/>
                  <a:pt x="11668165" y="5385112"/>
                </a:cubicBezTo>
                <a:cubicBezTo>
                  <a:pt x="11632009" y="5965805"/>
                  <a:pt x="11149692" y="6478152"/>
                  <a:pt x="10591117" y="6462160"/>
                </a:cubicBezTo>
                <a:cubicBezTo>
                  <a:pt x="8242056" y="6511337"/>
                  <a:pt x="5712026" y="6339458"/>
                  <a:pt x="1077048" y="6462160"/>
                </a:cubicBezTo>
                <a:cubicBezTo>
                  <a:pt x="468306" y="6568951"/>
                  <a:pt x="-26968" y="6003169"/>
                  <a:pt x="0" y="5385112"/>
                </a:cubicBezTo>
                <a:cubicBezTo>
                  <a:pt x="47022" y="4335916"/>
                  <a:pt x="104569" y="2206663"/>
                  <a:pt x="0" y="1077048"/>
                </a:cubicBezTo>
                <a:close/>
              </a:path>
              <a:path w="11668165" h="6462160" stroke="0" extrusionOk="0">
                <a:moveTo>
                  <a:pt x="0" y="1077048"/>
                </a:moveTo>
                <a:cubicBezTo>
                  <a:pt x="42516" y="477351"/>
                  <a:pt x="522436" y="-2684"/>
                  <a:pt x="1077048" y="0"/>
                </a:cubicBezTo>
                <a:cubicBezTo>
                  <a:pt x="4554845" y="-129276"/>
                  <a:pt x="8556245" y="-77778"/>
                  <a:pt x="10591117" y="0"/>
                </a:cubicBezTo>
                <a:cubicBezTo>
                  <a:pt x="11154023" y="-101797"/>
                  <a:pt x="11650985" y="581275"/>
                  <a:pt x="11668165" y="1077048"/>
                </a:cubicBezTo>
                <a:cubicBezTo>
                  <a:pt x="11749764" y="2859326"/>
                  <a:pt x="11822465" y="3379335"/>
                  <a:pt x="11668165" y="5385112"/>
                </a:cubicBezTo>
                <a:cubicBezTo>
                  <a:pt x="11708031" y="6064022"/>
                  <a:pt x="11112753" y="6487038"/>
                  <a:pt x="10591117" y="6462160"/>
                </a:cubicBezTo>
                <a:cubicBezTo>
                  <a:pt x="6383922" y="6506380"/>
                  <a:pt x="3213507" y="6432778"/>
                  <a:pt x="1077048" y="6462160"/>
                </a:cubicBezTo>
                <a:cubicBezTo>
                  <a:pt x="477683" y="6444762"/>
                  <a:pt x="-108024" y="5954983"/>
                  <a:pt x="0" y="5385112"/>
                </a:cubicBezTo>
                <a:cubicBezTo>
                  <a:pt x="-159954" y="4884744"/>
                  <a:pt x="22140" y="2837491"/>
                  <a:pt x="0" y="1077048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4449" y="485775"/>
            <a:ext cx="10220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Dùng</a:t>
            </a:r>
            <a:r>
              <a:rPr lang="en-US" sz="3200" b="1" dirty="0"/>
              <a:t> </a:t>
            </a:r>
            <a:r>
              <a:rPr lang="en-US" sz="3200" b="1" dirty="0" err="1"/>
              <a:t>thước</a:t>
            </a:r>
            <a:r>
              <a:rPr lang="en-US" sz="3200" b="1" dirty="0"/>
              <a:t> </a:t>
            </a:r>
            <a:r>
              <a:rPr lang="en-US" sz="3200" b="1" dirty="0" err="1"/>
              <a:t>đo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để</a:t>
            </a:r>
            <a:r>
              <a:rPr lang="en-US" sz="3200" b="1" dirty="0"/>
              <a:t> </a:t>
            </a:r>
            <a:r>
              <a:rPr lang="en-US" sz="3200" b="1" dirty="0" err="1"/>
              <a:t>xác</a:t>
            </a:r>
            <a:r>
              <a:rPr lang="en-US" sz="3200" b="1" dirty="0"/>
              <a:t> </a:t>
            </a:r>
            <a:r>
              <a:rPr lang="en-US" sz="3200" b="1" dirty="0" err="1"/>
              <a:t>định</a:t>
            </a:r>
            <a:r>
              <a:rPr lang="en-US" sz="3200" b="1" dirty="0"/>
              <a:t> </a:t>
            </a:r>
            <a:r>
              <a:rPr lang="en-US" sz="3200" b="1" dirty="0" err="1"/>
              <a:t>số</a:t>
            </a:r>
            <a:r>
              <a:rPr lang="en-US" sz="3200" b="1" dirty="0"/>
              <a:t> </a:t>
            </a:r>
            <a:r>
              <a:rPr lang="en-US" sz="3200" b="1" dirty="0" err="1"/>
              <a:t>đo</a:t>
            </a:r>
            <a:r>
              <a:rPr lang="en-US" sz="3200" b="1" dirty="0"/>
              <a:t> </a:t>
            </a:r>
            <a:r>
              <a:rPr lang="en-US" sz="3200" b="1" dirty="0" err="1"/>
              <a:t>góc</a:t>
            </a:r>
            <a:r>
              <a:rPr lang="en-US" sz="3200" b="1" dirty="0"/>
              <a:t> </a:t>
            </a:r>
            <a:r>
              <a:rPr lang="en-US" sz="3200" b="1" dirty="0" err="1"/>
              <a:t>đỉnh</a:t>
            </a:r>
            <a:r>
              <a:rPr lang="en-US" sz="3200" b="1" dirty="0"/>
              <a:t> I </a:t>
            </a:r>
            <a:r>
              <a:rPr lang="en-US" sz="3200" b="1" dirty="0" err="1"/>
              <a:t>cạnh</a:t>
            </a:r>
            <a:r>
              <a:rPr lang="en-US" sz="3200" b="1" dirty="0"/>
              <a:t> IA, IB</a:t>
            </a:r>
            <a:endParaRPr lang="en-US" sz="32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362" y="1295400"/>
            <a:ext cx="3057525" cy="2514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362" y="1395412"/>
            <a:ext cx="4295775" cy="24288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04900" y="4010025"/>
            <a:ext cx="10553700" cy="2375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Bước 1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Đặt thước đo góc sao cho tâm của thước trùng với đỉnh của góc. Vạch 0 của thước nằm trên cạnh IA.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Bước 2. </a:t>
            </a: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Xác định xem cạnh IB đi qua vạch chia độ nào thì đó chính là số đo của góc.</a:t>
            </a:r>
            <a:endParaRPr lang="vi-VN" sz="2800" b="1" dirty="0">
              <a:solidFill>
                <a:srgbClr val="00206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500"/>
              </a:spcAft>
            </a:pPr>
            <a:r>
              <a:rPr lang="vi-VN" sz="2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Góc đỉnh I cạnh IA, IB có số đo là 60°.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1103" y="-750336"/>
            <a:ext cx="8240497" cy="8570361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0" t="17500"/>
          <a:stretch>
            <a:fillRect/>
          </a:stretch>
        </p:blipFill>
        <p:spPr>
          <a:xfrm flipH="1">
            <a:off x="-1" y="0"/>
            <a:ext cx="1223989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3438222" y="2302701"/>
            <a:ext cx="4808474" cy="2648121"/>
            <a:chOff x="259915" y="143486"/>
            <a:chExt cx="4808474" cy="4358821"/>
          </a:xfrm>
        </p:grpSpPr>
        <p:sp>
          <p:nvSpPr>
            <p:cNvPr id="11" name="Hình chữ nhật: Góc Tròn 6"/>
            <p:cNvSpPr/>
            <p:nvPr/>
          </p:nvSpPr>
          <p:spPr>
            <a:xfrm>
              <a:off x="259915" y="143486"/>
              <a:ext cx="4808474" cy="4358821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rgbClr val="E77D20"/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 Placeholder 7"/>
            <p:cNvSpPr txBox="1"/>
            <p:nvPr/>
          </p:nvSpPr>
          <p:spPr>
            <a:xfrm flipH="1">
              <a:off x="589636" y="143488"/>
              <a:ext cx="4330815" cy="1412993"/>
            </a:xfrm>
            <a:prstGeom prst="rect">
              <a:avLst/>
            </a:prstGeom>
            <a:ln>
              <a:noFill/>
            </a:ln>
          </p:spPr>
          <p:txBody>
            <a:bodyPr vert="horz" lIns="0" tIns="103866" rIns="0" bIns="103866" anchor="t"/>
            <a:lstStyle>
              <a:lvl1pPr marL="0" indent="0" algn="r" rtl="0" eaLnBrk="0" fontAlgn="base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265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Regular"/>
                  <a:ea typeface="+mn-ea"/>
                  <a:cs typeface="Lato Regular"/>
                </a:defRPr>
              </a:lvl1pPr>
              <a:lvl2pPr marL="1041400" indent="-4000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4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0528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247900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891155" indent="-319405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53441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17703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81965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462270" indent="-321310" algn="l" defTabSz="128524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có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xây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ngôi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nhà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vượt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qua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nhiệm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vụ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thực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hiện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dự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Lato Regular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Lato Regular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49" b="91837" l="10000" r="90000">
                        <a14:foregroundMark x1="41837" y1="58878" x2="39184" y2="59388"/>
                        <a14:foregroundMark x1="52551" y1="55000" x2="51020" y2="57551"/>
                        <a14:foregroundMark x1="47755" y1="58878" x2="49490" y2="63571"/>
                        <a14:foregroundMark x1="58265" y1="60612" x2="60204" y2="64388"/>
                        <a14:foregroundMark x1="64490" y1="64796" x2="62449" y2="64796"/>
                        <a14:foregroundMark x1="52755" y1="69286" x2="49898" y2="69286"/>
                        <a14:foregroundMark x1="50408" y1="87857" x2="51939" y2="87857"/>
                        <a14:backgroundMark x1="51224" y1="88980" x2="51939" y2="87245"/>
                        <a14:backgroundMark x1="52755" y1="88571" x2="50102" y2="87041"/>
                        <a14:backgroundMark x1="48878" y1="89184" x2="51020" y2="87653"/>
                        <a14:backgroundMark x1="52143" y1="89184" x2="50102" y2="87245"/>
                        <a14:backgroundMark x1="51735" y1="88367" x2="50816" y2="894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2" y="1217024"/>
            <a:ext cx="6098177" cy="6098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1171</Words>
  <Application>WPS Presentation</Application>
  <PresentationFormat>Widescreen</PresentationFormat>
  <Paragraphs>42</Paragraphs>
  <Slides>16</Slides>
  <Notes>3</Notes>
  <HiddenSlides>0</HiddenSlides>
  <MMClips>6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32" baseType="lpstr">
      <vt:lpstr>Arial</vt:lpstr>
      <vt:lpstr>SimSun</vt:lpstr>
      <vt:lpstr>Wingdings</vt:lpstr>
      <vt:lpstr>Calibri</vt:lpstr>
      <vt:lpstr>Cambria</vt:lpstr>
      <vt:lpstr>Microsoft YaHei</vt:lpstr>
      <vt:lpstr>LNTH-LuoLuoNotangYuanTi 1</vt:lpstr>
      <vt:lpstr>Yu Gothic</vt:lpstr>
      <vt:lpstr>Times New Roman</vt:lpstr>
      <vt:lpstr>Calibri</vt:lpstr>
      <vt:lpstr>Arial Unicode MS</vt:lpstr>
      <vt:lpstr>Calibri Light</vt:lpstr>
      <vt:lpstr>Lato Regular</vt:lpstr>
      <vt:lpstr>Segoe Print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Thị Linh Phuong 30-Nguyen</cp:lastModifiedBy>
  <cp:revision>27</cp:revision>
  <dcterms:created xsi:type="dcterms:W3CDTF">2023-09-14T11:06:00Z</dcterms:created>
  <dcterms:modified xsi:type="dcterms:W3CDTF">2023-12-21T04:49:14Z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0456375C3BB141E8B0925A6BE27908BC_12</vt:lpwstr>
  </property>
  <property fmtid="{D5CDD505-2E9C-101B-9397-08002B2CF9AE}" pid="3" name="KSOProductBuildVer">
    <vt:lpwstr>1033-12.2.0.13359</vt:lpwstr>
  </property>
</Properties>
</file>