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523" r:id="rId6"/>
    <p:sldId id="259" r:id="rId7"/>
    <p:sldId id="264" r:id="rId8"/>
    <p:sldId id="524" r:id="rId9"/>
    <p:sldId id="265" r:id="rId10"/>
    <p:sldId id="525" r:id="rId11"/>
    <p:sldId id="527" r:id="rId12"/>
    <p:sldId id="526" r:id="rId13"/>
    <p:sldId id="528" r:id="rId14"/>
    <p:sldId id="529" r:id="rId15"/>
    <p:sldId id="530" r:id="rId16"/>
    <p:sldId id="266" r:id="rId17"/>
    <p:sldId id="267" r:id="rId18"/>
    <p:sldId id="531" r:id="rId19"/>
    <p:sldId id="532" r:id="rId20"/>
    <p:sldId id="268" r:id="rId21"/>
    <p:sldId id="533" r:id="rId22"/>
    <p:sldId id="28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4649A-50B5-4B38-ABAB-3B02FDAD1F3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59B59-9B27-45C8-9F31-BF90CC9C928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r>
              <a:rPr lang="en-US" altLang="zh-CN" dirty="0"/>
              <a:t>, </a:t>
            </a:r>
            <a:r>
              <a:rPr lang="en-US" altLang="zh-CN" dirty="0" err="1"/>
              <a:t>ăn</a:t>
            </a:r>
            <a:r>
              <a:rPr lang="en-US" altLang="zh-CN" dirty="0"/>
              <a:t> </a:t>
            </a:r>
            <a:r>
              <a:rPr lang="en-US" altLang="zh-CN" dirty="0" err="1"/>
              <a:t>cắp</a:t>
            </a:r>
            <a:r>
              <a:rPr lang="en-US" altLang="zh-CN" dirty="0"/>
              <a:t> </a:t>
            </a:r>
            <a:r>
              <a:rPr lang="en-US" altLang="zh-CN" dirty="0" err="1"/>
              <a:t>chất</a:t>
            </a:r>
            <a:r>
              <a:rPr lang="en-US" altLang="zh-CN" dirty="0"/>
              <a:t> </a:t>
            </a:r>
            <a:r>
              <a:rPr lang="en-US" altLang="zh-CN" dirty="0" err="1"/>
              <a:t>xám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r>
              <a:rPr lang="en-US" altLang="zh-CN" dirty="0"/>
              <a:t>, </a:t>
            </a:r>
            <a:r>
              <a:rPr lang="en-US" altLang="zh-CN" dirty="0" err="1"/>
              <a:t>ăn</a:t>
            </a:r>
            <a:r>
              <a:rPr lang="en-US" altLang="zh-CN" dirty="0"/>
              <a:t> </a:t>
            </a:r>
            <a:r>
              <a:rPr lang="en-US" altLang="zh-CN" dirty="0" err="1"/>
              <a:t>cắp</a:t>
            </a:r>
            <a:r>
              <a:rPr lang="en-US" altLang="zh-CN" dirty="0"/>
              <a:t> </a:t>
            </a:r>
            <a:r>
              <a:rPr lang="en-US" altLang="zh-CN" dirty="0" err="1"/>
              <a:t>chất</a:t>
            </a:r>
            <a:r>
              <a:rPr lang="en-US" altLang="zh-CN" dirty="0"/>
              <a:t> </a:t>
            </a:r>
            <a:r>
              <a:rPr lang="en-US" altLang="zh-CN" dirty="0" err="1"/>
              <a:t>xám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r>
              <a:rPr lang="en-US" altLang="zh-CN" dirty="0"/>
              <a:t>, </a:t>
            </a:r>
            <a:r>
              <a:rPr lang="en-US" altLang="zh-CN" dirty="0" err="1"/>
              <a:t>ăn</a:t>
            </a:r>
            <a:r>
              <a:rPr lang="en-US" altLang="zh-CN" dirty="0"/>
              <a:t> </a:t>
            </a:r>
            <a:r>
              <a:rPr lang="en-US" altLang="zh-CN" dirty="0" err="1"/>
              <a:t>cắp</a:t>
            </a:r>
            <a:r>
              <a:rPr lang="en-US" altLang="zh-CN" dirty="0"/>
              <a:t> </a:t>
            </a:r>
            <a:r>
              <a:rPr lang="en-US" altLang="zh-CN" dirty="0" err="1"/>
              <a:t>chất</a:t>
            </a:r>
            <a:r>
              <a:rPr lang="en-US" altLang="zh-CN" dirty="0"/>
              <a:t> </a:t>
            </a:r>
            <a:r>
              <a:rPr lang="en-US" altLang="zh-CN" dirty="0" err="1"/>
              <a:t>xám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F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FEB62-F4D3-483A-8699-C6447A81AB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DB441-5A21-490E-841E-DDF989E89AE5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Picture 7" descr="A pink background with white leaves and black text&#10;&#10;Description automatically generated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2250" y="361949"/>
            <a:ext cx="1666875" cy="16668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16.png"/><Relationship Id="rId14" Type="http://schemas.openxmlformats.org/officeDocument/2006/relationships/image" Target="../media/image15.png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6" Type="http://schemas.openxmlformats.org/officeDocument/2006/relationships/notesSlide" Target="../notesSlides/notesSlide13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31.png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3.png"/><Relationship Id="rId6" Type="http://schemas.openxmlformats.org/officeDocument/2006/relationships/image" Target="../media/image32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6" Type="http://schemas.openxmlformats.org/officeDocument/2006/relationships/notesSlide" Target="../notesSlides/notesSlide19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38.png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6" Type="http://schemas.openxmlformats.org/officeDocument/2006/relationships/notesSlide" Target="../notesSlides/notesSlide2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7.png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6" Type="http://schemas.openxmlformats.org/officeDocument/2006/relationships/notesSlide" Target="../notesSlides/notesSlide20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39.png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6" Type="http://schemas.openxmlformats.org/officeDocument/2006/relationships/notesSlide" Target="../notesSlides/notesSlide3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8.png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7839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8282"/>
            <a:ext cx="12895385" cy="676214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487" y="-297765"/>
            <a:ext cx="14161477" cy="6943649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-1033048" y="2991678"/>
            <a:ext cx="3825944" cy="2690152"/>
            <a:chOff x="-1483102" y="834699"/>
            <a:chExt cx="4908113" cy="416876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83102" y="834699"/>
              <a:ext cx="3796649" cy="3651739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852" y="2075812"/>
              <a:ext cx="2506159" cy="2410626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567782" y="2582810"/>
              <a:ext cx="2519169" cy="2420654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8676861" y="2971800"/>
            <a:ext cx="4135951" cy="2979209"/>
            <a:chOff x="-1799413" y="912505"/>
            <a:chExt cx="5212190" cy="421561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225634" y="912505"/>
              <a:ext cx="3638411" cy="349612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9413" y="2041630"/>
              <a:ext cx="3208968" cy="3086489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24" y="2440968"/>
              <a:ext cx="2506159" cy="2410626"/>
            </a:xfrm>
            <a:prstGeom prst="rect">
              <a:avLst/>
            </a:prstGeom>
          </p:spPr>
        </p:pic>
      </p:grpSp>
      <p:grpSp>
        <p:nvGrpSpPr>
          <p:cNvPr id="55" name="组合 54"/>
          <p:cNvGrpSpPr/>
          <p:nvPr/>
        </p:nvGrpSpPr>
        <p:grpSpPr>
          <a:xfrm>
            <a:off x="-445477" y="4478950"/>
            <a:ext cx="13340862" cy="4046151"/>
            <a:chOff x="-445477" y="4058961"/>
            <a:chExt cx="13340862" cy="4046151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5477" y="4058961"/>
              <a:ext cx="13340862" cy="4046151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22" y="4094082"/>
              <a:ext cx="12067278" cy="2023367"/>
            </a:xfrm>
            <a:prstGeom prst="rect">
              <a:avLst/>
            </a:prstGeom>
          </p:spPr>
        </p:pic>
      </p:grpSp>
      <p:grpSp>
        <p:nvGrpSpPr>
          <p:cNvPr id="34" name="组合 33"/>
          <p:cNvGrpSpPr/>
          <p:nvPr/>
        </p:nvGrpSpPr>
        <p:grpSpPr>
          <a:xfrm>
            <a:off x="4035287" y="4323522"/>
            <a:ext cx="4318995" cy="2720740"/>
            <a:chOff x="2607267" y="2151100"/>
            <a:chExt cx="7115460" cy="5029698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605" y="2151100"/>
              <a:ext cx="4244789" cy="421322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267" y="2951362"/>
              <a:ext cx="7115460" cy="4229436"/>
            </a:xfrm>
            <a:prstGeom prst="rect">
              <a:avLst/>
            </a:prstGeom>
          </p:spPr>
        </p:pic>
      </p:grpSp>
      <p:grpSp>
        <p:nvGrpSpPr>
          <p:cNvPr id="53" name="组合 52"/>
          <p:cNvGrpSpPr/>
          <p:nvPr/>
        </p:nvGrpSpPr>
        <p:grpSpPr>
          <a:xfrm>
            <a:off x="8333021" y="5198067"/>
            <a:ext cx="5162885" cy="4605932"/>
            <a:chOff x="8333021" y="4778078"/>
            <a:chExt cx="5162885" cy="4605932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52397">
              <a:off x="9488342" y="4866595"/>
              <a:ext cx="2722376" cy="3757789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38" b="47345"/>
            <a:stretch>
              <a:fillRect/>
            </a:stretch>
          </p:blipFill>
          <p:spPr>
            <a:xfrm rot="16454897">
              <a:off x="7967201" y="6144693"/>
              <a:ext cx="2229784" cy="1498144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0200">
              <a:off x="9241061" y="5718501"/>
              <a:ext cx="2631713" cy="366550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33830">
              <a:off x="10262298" y="5166499"/>
              <a:ext cx="3622030" cy="2845187"/>
            </a:xfrm>
            <a:prstGeom prst="rect">
              <a:avLst/>
            </a:prstGeom>
          </p:spPr>
        </p:pic>
      </p:grpSp>
      <p:grpSp>
        <p:nvGrpSpPr>
          <p:cNvPr id="54" name="组合 53"/>
          <p:cNvGrpSpPr/>
          <p:nvPr/>
        </p:nvGrpSpPr>
        <p:grpSpPr>
          <a:xfrm>
            <a:off x="-1894909" y="5836498"/>
            <a:ext cx="4683737" cy="4065743"/>
            <a:chOff x="-1894909" y="5416509"/>
            <a:chExt cx="4683737" cy="4065743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30327">
              <a:off x="-1234424" y="5331572"/>
              <a:ext cx="3362767" cy="4683737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49046">
              <a:off x="-1075999" y="5416509"/>
              <a:ext cx="2640514" cy="2074184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0130">
              <a:off x="-215237" y="5724463"/>
              <a:ext cx="2722376" cy="3757789"/>
            </a:xfrm>
            <a:prstGeom prst="rect">
              <a:avLst/>
            </a:prstGeom>
          </p:spPr>
        </p:pic>
      </p:grpSp>
      <p:sp>
        <p:nvSpPr>
          <p:cNvPr id="2" name="文本框 21"/>
          <p:cNvSpPr txBox="1"/>
          <p:nvPr/>
        </p:nvSpPr>
        <p:spPr>
          <a:xfrm>
            <a:off x="3061279" y="149087"/>
            <a:ext cx="6799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12700"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Thứ</a:t>
            </a:r>
            <a:r>
              <a:rPr lang="en-US" altLang="zh-CN" sz="4000" b="1" dirty="0">
                <a:ln w="12700"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… </a:t>
            </a:r>
            <a:r>
              <a:rPr lang="en-US" altLang="zh-CN" sz="4000" b="1" dirty="0" err="1">
                <a:ln w="12700"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ngày</a:t>
            </a:r>
            <a:r>
              <a:rPr lang="en-US" altLang="zh-CN" sz="4000" b="1" dirty="0">
                <a:ln w="12700"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… </a:t>
            </a:r>
            <a:r>
              <a:rPr lang="en-US" altLang="zh-CN" sz="4000" b="1" dirty="0" err="1">
                <a:ln w="12700"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tháng</a:t>
            </a:r>
            <a:r>
              <a:rPr lang="en-US" altLang="zh-CN" sz="4000" b="1" dirty="0">
                <a:ln w="12700"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… </a:t>
            </a:r>
            <a:r>
              <a:rPr lang="en-US" altLang="zh-CN" sz="4000" b="1" dirty="0" err="1">
                <a:ln w="12700"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năm</a:t>
            </a:r>
            <a:r>
              <a:rPr lang="en-US" altLang="zh-CN" sz="4000" b="1" dirty="0">
                <a:ln w="12700"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…</a:t>
            </a:r>
            <a:endParaRPr lang="zh-CN" altLang="en-US" sz="4000" b="1" dirty="0">
              <a:ln w="12700">
                <a:noFill/>
              </a:ln>
              <a:solidFill>
                <a:srgbClr val="002060"/>
              </a:solidFill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80415" y="698599"/>
            <a:ext cx="3889585" cy="12863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66514" y="1810947"/>
            <a:ext cx="7498730" cy="21825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27374" y="3597965"/>
            <a:ext cx="1520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3)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1257062"/>
            <a:ext cx="12192000" cy="8822641"/>
            <a:chOff x="0" y="-1257062"/>
            <a:chExt cx="12192000" cy="882264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>
              <a:fillRect/>
            </a:stretch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>
              <a:fillRect/>
            </a:stretch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288362" y="212913"/>
            <a:ext cx="11556177" cy="60928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82901" y="1559612"/>
            <a:ext cx="7215236" cy="3371136"/>
          </a:xfrm>
          <a:prstGeom prst="wedgeRoundRectCallout">
            <a:avLst>
              <a:gd name="adj1" fmla="val -20658"/>
              <a:gd name="adj2" fmla="val 50059"/>
              <a:gd name="adj3" fmla="val 16667"/>
            </a:avLst>
          </a:prstGeom>
          <a:solidFill>
            <a:srgbClr val="CCFFFF"/>
          </a:solidFill>
          <a:ln w="57785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 d (cây sanh): </a:t>
            </a:r>
            <a:endParaRPr lang="vi-VN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 cây thân gỗ lớn, sống lâu năm, nhiều cành lá và nhánh, tán lá của cây rậm rạp, um tùm. </a:t>
            </a:r>
            <a:endParaRPr lang="vi-VN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thể uốn nắn để tạo các thế đẹp mắt.</a:t>
            </a:r>
            <a:endParaRPr lang="vi-VN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333500"/>
            <a:ext cx="3420940" cy="3067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1257062"/>
            <a:ext cx="12192000" cy="8822641"/>
            <a:chOff x="0" y="-1257062"/>
            <a:chExt cx="12192000" cy="882264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>
              <a:fillRect/>
            </a:stretch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>
              <a:fillRect/>
            </a:stretch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288362" y="212913"/>
            <a:ext cx="11556177" cy="60928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68626" y="1702487"/>
            <a:ext cx="6780399" cy="2826306"/>
          </a:xfrm>
          <a:prstGeom prst="wedgeRoundRectCallout">
            <a:avLst>
              <a:gd name="adj1" fmla="val -20658"/>
              <a:gd name="adj2" fmla="val 50059"/>
              <a:gd name="adj3" fmla="val 16667"/>
            </a:avLst>
          </a:prstGeom>
          <a:solidFill>
            <a:srgbClr val="CCFFFF"/>
          </a:solidFill>
          <a:ln w="57785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 e (cây cọ cảnh): </a:t>
            </a:r>
            <a:endParaRPr lang="en-US" sz="40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ược trồng để trang trí nội thất, lá cọ xanh bóng rất giàu sức sống.</a:t>
            </a:r>
            <a:endParaRPr kumimoji="0" lang="vi-VN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1571624"/>
            <a:ext cx="3364860" cy="3248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1257062"/>
            <a:ext cx="12192000" cy="8822641"/>
            <a:chOff x="0" y="-1257062"/>
            <a:chExt cx="12192000" cy="882264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>
              <a:fillRect/>
            </a:stretch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>
              <a:fillRect/>
            </a:stretch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288362" y="212913"/>
            <a:ext cx="11556177" cy="60928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59126" y="921437"/>
            <a:ext cx="6780399" cy="4869418"/>
          </a:xfrm>
          <a:prstGeom prst="wedgeRoundRectCallout">
            <a:avLst>
              <a:gd name="adj1" fmla="val -20658"/>
              <a:gd name="adj2" fmla="val 50059"/>
              <a:gd name="adj3" fmla="val 16667"/>
            </a:avLst>
          </a:prstGeom>
          <a:solidFill>
            <a:srgbClr val="CCFFFF"/>
          </a:solidFill>
          <a:ln w="57785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 g (cây trạng nguyên): </a:t>
            </a:r>
            <a:endParaRPr lang="vi-VN" sz="40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Lá có dạng bầu dài, hình răng cưa, màu xanh đậm, bóng; có gân nổi rõ và cuống mập. </a:t>
            </a:r>
            <a:endParaRPr lang="vi-VN" sz="4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Hoa nhỏ, màu đỏ; mọc ở trung tâm của cụm lá.</a:t>
            </a:r>
            <a:endParaRPr lang="vi-VN" sz="4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1752600"/>
            <a:ext cx="3415578" cy="3067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7839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7828"/>
            <a:ext cx="12895385" cy="714169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487" y="-297765"/>
            <a:ext cx="14161477" cy="6943649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8155263" y="2183988"/>
            <a:ext cx="4657549" cy="3767021"/>
            <a:chOff x="-1799413" y="912505"/>
            <a:chExt cx="5212190" cy="421561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225634" y="912505"/>
              <a:ext cx="3638411" cy="349612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9413" y="2041630"/>
              <a:ext cx="3208968" cy="3086489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24" y="2440968"/>
              <a:ext cx="2506159" cy="2410626"/>
            </a:xfrm>
            <a:prstGeom prst="rect">
              <a:avLst/>
            </a:prstGeom>
          </p:spPr>
        </p:pic>
      </p:grpSp>
      <p:grpSp>
        <p:nvGrpSpPr>
          <p:cNvPr id="55" name="组合 54"/>
          <p:cNvGrpSpPr/>
          <p:nvPr/>
        </p:nvGrpSpPr>
        <p:grpSpPr>
          <a:xfrm>
            <a:off x="-445477" y="4478950"/>
            <a:ext cx="13340862" cy="4046151"/>
            <a:chOff x="-445477" y="4058961"/>
            <a:chExt cx="13340862" cy="4046151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5477" y="4058961"/>
              <a:ext cx="13340862" cy="4046151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22" y="4094082"/>
              <a:ext cx="12067278" cy="2023367"/>
            </a:xfrm>
            <a:prstGeom prst="rect">
              <a:avLst/>
            </a:prstGeom>
          </p:spPr>
        </p:pic>
      </p:grpSp>
      <p:grpSp>
        <p:nvGrpSpPr>
          <p:cNvPr id="34" name="组合 33"/>
          <p:cNvGrpSpPr/>
          <p:nvPr/>
        </p:nvGrpSpPr>
        <p:grpSpPr>
          <a:xfrm>
            <a:off x="5329722" y="2792186"/>
            <a:ext cx="6271107" cy="4432851"/>
            <a:chOff x="2607267" y="2151100"/>
            <a:chExt cx="7115460" cy="5029698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605" y="2151100"/>
              <a:ext cx="4244789" cy="421322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267" y="2951362"/>
              <a:ext cx="7115460" cy="4229436"/>
            </a:xfrm>
            <a:prstGeom prst="rect">
              <a:avLst/>
            </a:prstGeom>
          </p:spPr>
        </p:pic>
      </p:grpSp>
      <p:grpSp>
        <p:nvGrpSpPr>
          <p:cNvPr id="53" name="组合 52"/>
          <p:cNvGrpSpPr/>
          <p:nvPr/>
        </p:nvGrpSpPr>
        <p:grpSpPr>
          <a:xfrm>
            <a:off x="8333021" y="5198067"/>
            <a:ext cx="5162885" cy="4605932"/>
            <a:chOff x="8333021" y="4778078"/>
            <a:chExt cx="5162885" cy="4605932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52397">
              <a:off x="9488342" y="4866595"/>
              <a:ext cx="2722376" cy="3757789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38" b="47345"/>
            <a:stretch>
              <a:fillRect/>
            </a:stretch>
          </p:blipFill>
          <p:spPr>
            <a:xfrm rot="16454897">
              <a:off x="7967201" y="6144693"/>
              <a:ext cx="2229784" cy="1498144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0200">
              <a:off x="9241061" y="5718501"/>
              <a:ext cx="2631713" cy="366550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33830">
              <a:off x="10262298" y="5166499"/>
              <a:ext cx="3622030" cy="2845187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1622819"/>
            <a:ext cx="6535478" cy="4029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-1257062"/>
            <a:ext cx="12192000" cy="8822641"/>
            <a:chOff x="0" y="-1257062"/>
            <a:chExt cx="12192000" cy="882264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>
              <a:fillRect/>
            </a:stretch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>
              <a:fillRect/>
            </a:stretch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288362" y="212913"/>
            <a:ext cx="11556177" cy="60928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-574431" y="5246329"/>
            <a:ext cx="13340862" cy="2058487"/>
            <a:chOff x="-445477" y="4058962"/>
            <a:chExt cx="13340862" cy="2058487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681"/>
            <a:stretch>
              <a:fillRect/>
            </a:stretch>
          </p:blipFill>
          <p:spPr>
            <a:xfrm>
              <a:off x="-445477" y="4058962"/>
              <a:ext cx="13340862" cy="1671801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22" y="4094082"/>
              <a:ext cx="12067278" cy="2023367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775" y="1859868"/>
            <a:ext cx="3204362" cy="362624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81050" y="-537409"/>
            <a:ext cx="7096137" cy="6096012"/>
            <a:chOff x="10066478" y="982364"/>
            <a:chExt cx="6096012" cy="60960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6478" y="982364"/>
              <a:ext cx="6096012" cy="609601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0963696" y="2698924"/>
              <a:ext cx="409866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Quan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sát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</a:t>
              </a:r>
              <a:r>
                <a:rPr lang="vi-VN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ô tả các loại cây cảnh có trong khuôn viên trường học của em. </a:t>
              </a:r>
              <a:endParaRPr lang="en-US" sz="4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-1257062"/>
            <a:ext cx="12192000" cy="8822641"/>
            <a:chOff x="0" y="-1257062"/>
            <a:chExt cx="12192000" cy="882264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>
              <a:fillRect/>
            </a:stretch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>
              <a:fillRect/>
            </a:stretch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288362" y="212913"/>
            <a:ext cx="11556177" cy="60928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-574431" y="5246329"/>
            <a:ext cx="13340862" cy="2058487"/>
            <a:chOff x="-445477" y="4058962"/>
            <a:chExt cx="13340862" cy="2058487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681"/>
            <a:stretch>
              <a:fillRect/>
            </a:stretch>
          </p:blipFill>
          <p:spPr>
            <a:xfrm>
              <a:off x="-445477" y="4058962"/>
              <a:ext cx="13340862" cy="1671801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22" y="4094082"/>
              <a:ext cx="12067278" cy="2023367"/>
            </a:xfrm>
            <a:prstGeom prst="rect">
              <a:avLst/>
            </a:prstGeom>
          </p:spPr>
        </p:pic>
      </p:grpSp>
      <p:pic>
        <p:nvPicPr>
          <p:cNvPr id="2" name="image73.jpg" descr="Thuyết minh về cây phượng (16 mẫu) - Văn mẫu lớp 9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708659" y="1858961"/>
            <a:ext cx="4053841" cy="28178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021076" y="749987"/>
            <a:ext cx="6418449" cy="4392692"/>
          </a:xfrm>
          <a:prstGeom prst="wedgeRoundRectCallout">
            <a:avLst>
              <a:gd name="adj1" fmla="val -20658"/>
              <a:gd name="adj2" fmla="val 50059"/>
              <a:gd name="adj3" fmla="val 16667"/>
            </a:avLst>
          </a:prstGeom>
          <a:solidFill>
            <a:srgbClr val="CCFFFF"/>
          </a:solidFill>
          <a:ln w="57785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 phượng vĩ:</a:t>
            </a:r>
            <a:endParaRPr lang="vi-VN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Tán lớn, xanh tươi, đem lại bóng mát, tạo không khí trong lành cho cảnh quan. </a:t>
            </a:r>
            <a:endParaRPr lang="vi-VN" sz="3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 phượng màu đỏ rực rỡ nên cảnh quan sân trường ấn tượng.</a:t>
            </a:r>
            <a:endParaRPr lang="vi-VN" sz="3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-1257062"/>
            <a:ext cx="12192000" cy="8822641"/>
            <a:chOff x="0" y="-1257062"/>
            <a:chExt cx="12192000" cy="882264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>
              <a:fillRect/>
            </a:stretch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>
              <a:fillRect/>
            </a:stretch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288362" y="212913"/>
            <a:ext cx="11556177" cy="60928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-574431" y="5246329"/>
            <a:ext cx="13340862" cy="2058487"/>
            <a:chOff x="-445477" y="4058962"/>
            <a:chExt cx="13340862" cy="2058487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681"/>
            <a:stretch>
              <a:fillRect/>
            </a:stretch>
          </p:blipFill>
          <p:spPr>
            <a:xfrm>
              <a:off x="-445477" y="4058962"/>
              <a:ext cx="13340862" cy="1671801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22" y="4094082"/>
              <a:ext cx="12067278" cy="2023367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5116326" y="502337"/>
            <a:ext cx="6418449" cy="5005626"/>
          </a:xfrm>
          <a:prstGeom prst="wedgeRoundRectCallout">
            <a:avLst>
              <a:gd name="adj1" fmla="val -20658"/>
              <a:gd name="adj2" fmla="val 50059"/>
              <a:gd name="adj3" fmla="val 16667"/>
            </a:avLst>
          </a:prstGeom>
          <a:solidFill>
            <a:srgbClr val="CCFFFF"/>
          </a:solidFill>
          <a:ln w="57785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 bàng:</a:t>
            </a:r>
            <a:endParaRPr lang="vi-VN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Lá cây xanh tốt, rậm rạp tạo thành từng tầng lớn quanh thân. </a:t>
            </a:r>
            <a:endParaRPr lang="vi-VN" sz="3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 mang màu trắng xanh thường mọc thành chùm, tạo nên vẻ đẹp đặc biệt cho khuôn viên trường học</a:t>
            </a:r>
            <a:endParaRPr lang="vi-VN" sz="3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Cây bàng - cách trồng và chăm sóc cây bà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438275"/>
            <a:ext cx="4394200" cy="3295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-1257062"/>
            <a:ext cx="12192000" cy="8822641"/>
            <a:chOff x="0" y="-1257062"/>
            <a:chExt cx="12192000" cy="882264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>
              <a:fillRect/>
            </a:stretch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>
              <a:fillRect/>
            </a:stretch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288362" y="212913"/>
            <a:ext cx="11556177" cy="60928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-574431" y="5246329"/>
            <a:ext cx="13340862" cy="2058487"/>
            <a:chOff x="-445477" y="4058962"/>
            <a:chExt cx="13340862" cy="2058487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681"/>
            <a:stretch>
              <a:fillRect/>
            </a:stretch>
          </p:blipFill>
          <p:spPr>
            <a:xfrm>
              <a:off x="-445477" y="4058962"/>
              <a:ext cx="13340862" cy="1671801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22" y="4094082"/>
              <a:ext cx="12067278" cy="2023367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5116326" y="997637"/>
            <a:ext cx="6418449" cy="3779758"/>
          </a:xfrm>
          <a:prstGeom prst="wedgeRoundRectCallout">
            <a:avLst>
              <a:gd name="adj1" fmla="val -20658"/>
              <a:gd name="adj2" fmla="val 50059"/>
              <a:gd name="adj3" fmla="val 16667"/>
            </a:avLst>
          </a:prstGeom>
          <a:solidFill>
            <a:srgbClr val="CCFFFF"/>
          </a:solidFill>
          <a:ln w="57785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 xà cừ: 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ây thân gỗ, phân cành nhánh nhiều, mọc theo nhiều hướng tạo thành tán lá rộng lớn, tạo bóng mát sân trường. 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37.png" descr="Nỗi kinh hoàng “cây đổ trong trường học”, các trường quản lý cây xanh ra  sao?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611504" y="1712595"/>
            <a:ext cx="4265295" cy="31165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-1257062"/>
            <a:ext cx="12192000" cy="8822641"/>
            <a:chOff x="0" y="-1257062"/>
            <a:chExt cx="12192000" cy="882264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>
              <a:fillRect/>
            </a:stretch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>
              <a:fillRect/>
            </a:stretch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288362" y="212913"/>
            <a:ext cx="11556177" cy="60928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-603981" y="5257307"/>
            <a:ext cx="13340862" cy="2058487"/>
            <a:chOff x="-445477" y="4058962"/>
            <a:chExt cx="13340862" cy="2058487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681"/>
            <a:stretch>
              <a:fillRect/>
            </a:stretch>
          </p:blipFill>
          <p:spPr>
            <a:xfrm>
              <a:off x="-445477" y="4058962"/>
              <a:ext cx="13340862" cy="1671801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22" y="4094082"/>
              <a:ext cx="12067278" cy="2023367"/>
            </a:xfrm>
            <a:prstGeom prst="rect">
              <a:avLst/>
            </a:prstGeom>
          </p:spPr>
        </p:pic>
      </p:grpSp>
      <p:pic>
        <p:nvPicPr>
          <p:cNvPr id="5" name="Hình ảnh 2"/>
          <p:cNvPicPr>
            <a:picLocks noChangeAspect="1"/>
          </p:cNvPicPr>
          <p:nvPr/>
        </p:nvPicPr>
        <p:blipFill rotWithShape="1">
          <a:blip r:embed="rId6"/>
          <a:srcRect t="7967" r="39107" b="26001"/>
          <a:stretch>
            <a:fillRect/>
          </a:stretch>
        </p:blipFill>
        <p:spPr>
          <a:xfrm>
            <a:off x="119270" y="-266148"/>
            <a:ext cx="11913508" cy="76094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76870" y="1769165"/>
            <a:ext cx="52180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4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Cây cảnh có rất nhiều loại khác nhau, người ta nhận ra các loại cây cảnh nhờ vào đặc điểm đặc trưng về thân, lá, hoa của chúng.</a:t>
            </a:r>
            <a:endParaRPr lang="en-US" sz="4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7839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7828"/>
            <a:ext cx="12895385" cy="714169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487" y="-297765"/>
            <a:ext cx="14161477" cy="6943649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8155263" y="2183988"/>
            <a:ext cx="4657549" cy="3767021"/>
            <a:chOff x="-1799413" y="912505"/>
            <a:chExt cx="5212190" cy="421561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225634" y="912505"/>
              <a:ext cx="3638411" cy="349612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9413" y="2041630"/>
              <a:ext cx="3208968" cy="3086489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24" y="2440968"/>
              <a:ext cx="2506159" cy="2410626"/>
            </a:xfrm>
            <a:prstGeom prst="rect">
              <a:avLst/>
            </a:prstGeom>
          </p:spPr>
        </p:pic>
      </p:grpSp>
      <p:grpSp>
        <p:nvGrpSpPr>
          <p:cNvPr id="55" name="组合 54"/>
          <p:cNvGrpSpPr/>
          <p:nvPr/>
        </p:nvGrpSpPr>
        <p:grpSpPr>
          <a:xfrm>
            <a:off x="-445477" y="4478950"/>
            <a:ext cx="13340862" cy="4046151"/>
            <a:chOff x="-445477" y="4058961"/>
            <a:chExt cx="13340862" cy="4046151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5477" y="4058961"/>
              <a:ext cx="13340862" cy="4046151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22" y="4094082"/>
              <a:ext cx="12067278" cy="2023367"/>
            </a:xfrm>
            <a:prstGeom prst="rect">
              <a:avLst/>
            </a:prstGeom>
          </p:spPr>
        </p:pic>
      </p:grpSp>
      <p:grpSp>
        <p:nvGrpSpPr>
          <p:cNvPr id="34" name="组合 33"/>
          <p:cNvGrpSpPr/>
          <p:nvPr/>
        </p:nvGrpSpPr>
        <p:grpSpPr>
          <a:xfrm>
            <a:off x="5329722" y="2792186"/>
            <a:ext cx="6271107" cy="4432851"/>
            <a:chOff x="2607267" y="2151100"/>
            <a:chExt cx="7115460" cy="5029698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605" y="2151100"/>
              <a:ext cx="4244789" cy="421322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267" y="2951362"/>
              <a:ext cx="7115460" cy="4229436"/>
            </a:xfrm>
            <a:prstGeom prst="rect">
              <a:avLst/>
            </a:prstGeom>
          </p:spPr>
        </p:pic>
      </p:grpSp>
      <p:grpSp>
        <p:nvGrpSpPr>
          <p:cNvPr id="53" name="组合 52"/>
          <p:cNvGrpSpPr/>
          <p:nvPr/>
        </p:nvGrpSpPr>
        <p:grpSpPr>
          <a:xfrm>
            <a:off x="8333021" y="5198067"/>
            <a:ext cx="5162885" cy="4605932"/>
            <a:chOff x="8333021" y="4778078"/>
            <a:chExt cx="5162885" cy="4605932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52397">
              <a:off x="9488342" y="4866595"/>
              <a:ext cx="2722376" cy="3757789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38" b="47345"/>
            <a:stretch>
              <a:fillRect/>
            </a:stretch>
          </p:blipFill>
          <p:spPr>
            <a:xfrm rot="16454897">
              <a:off x="7967201" y="6144693"/>
              <a:ext cx="2229784" cy="1498144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0200">
              <a:off x="9241061" y="5718501"/>
              <a:ext cx="2631713" cy="366550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33830">
              <a:off x="10262298" y="5166499"/>
              <a:ext cx="3622030" cy="2845187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8322" y="1404158"/>
            <a:ext cx="5450296" cy="4029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7839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7828"/>
            <a:ext cx="12895385" cy="714169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487" y="-297765"/>
            <a:ext cx="14161477" cy="6943649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8155263" y="2183988"/>
            <a:ext cx="4657549" cy="3767021"/>
            <a:chOff x="-1799413" y="912505"/>
            <a:chExt cx="5212190" cy="421561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225634" y="912505"/>
              <a:ext cx="3638411" cy="349612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9413" y="2041630"/>
              <a:ext cx="3208968" cy="3086489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24" y="2440968"/>
              <a:ext cx="2506159" cy="2410626"/>
            </a:xfrm>
            <a:prstGeom prst="rect">
              <a:avLst/>
            </a:prstGeom>
          </p:spPr>
        </p:pic>
      </p:grpSp>
      <p:grpSp>
        <p:nvGrpSpPr>
          <p:cNvPr id="55" name="组合 54"/>
          <p:cNvGrpSpPr/>
          <p:nvPr/>
        </p:nvGrpSpPr>
        <p:grpSpPr>
          <a:xfrm>
            <a:off x="-445477" y="4478950"/>
            <a:ext cx="13340862" cy="4046151"/>
            <a:chOff x="-445477" y="4058961"/>
            <a:chExt cx="13340862" cy="4046151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5477" y="4058961"/>
              <a:ext cx="13340862" cy="4046151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22" y="4094082"/>
              <a:ext cx="12067278" cy="2023367"/>
            </a:xfrm>
            <a:prstGeom prst="rect">
              <a:avLst/>
            </a:prstGeom>
          </p:spPr>
        </p:pic>
      </p:grpSp>
      <p:grpSp>
        <p:nvGrpSpPr>
          <p:cNvPr id="34" name="组合 33"/>
          <p:cNvGrpSpPr/>
          <p:nvPr/>
        </p:nvGrpSpPr>
        <p:grpSpPr>
          <a:xfrm>
            <a:off x="5329722" y="2792186"/>
            <a:ext cx="6271107" cy="4432851"/>
            <a:chOff x="2607267" y="2151100"/>
            <a:chExt cx="7115460" cy="5029698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605" y="2151100"/>
              <a:ext cx="4244789" cy="421322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267" y="2951362"/>
              <a:ext cx="7115460" cy="4229436"/>
            </a:xfrm>
            <a:prstGeom prst="rect">
              <a:avLst/>
            </a:prstGeom>
          </p:spPr>
        </p:pic>
      </p:grpSp>
      <p:grpSp>
        <p:nvGrpSpPr>
          <p:cNvPr id="53" name="组合 52"/>
          <p:cNvGrpSpPr/>
          <p:nvPr/>
        </p:nvGrpSpPr>
        <p:grpSpPr>
          <a:xfrm>
            <a:off x="8333021" y="5198067"/>
            <a:ext cx="5162885" cy="4605932"/>
            <a:chOff x="8333021" y="4778078"/>
            <a:chExt cx="5162885" cy="4605932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52397">
              <a:off x="9488342" y="4866595"/>
              <a:ext cx="2722376" cy="3757789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38" b="47345"/>
            <a:stretch>
              <a:fillRect/>
            </a:stretch>
          </p:blipFill>
          <p:spPr>
            <a:xfrm rot="16454897">
              <a:off x="7967201" y="6144693"/>
              <a:ext cx="2229784" cy="1498144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0200">
              <a:off x="9241061" y="5718501"/>
              <a:ext cx="2631713" cy="366550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33830">
              <a:off x="10262298" y="5166499"/>
              <a:ext cx="3622030" cy="2845187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9660" y="1127018"/>
            <a:ext cx="5761219" cy="4029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7839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8282"/>
            <a:ext cx="12895385" cy="676214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487" y="-297765"/>
            <a:ext cx="14161477" cy="6943649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-1241771" y="2082131"/>
            <a:ext cx="4390245" cy="3728908"/>
            <a:chOff x="-1483102" y="834699"/>
            <a:chExt cx="4908113" cy="416876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83102" y="834699"/>
              <a:ext cx="3796649" cy="3651739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852" y="2075812"/>
              <a:ext cx="2506159" cy="2410626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567782" y="2582810"/>
              <a:ext cx="2519169" cy="2420654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8155263" y="2183988"/>
            <a:ext cx="4657549" cy="3767021"/>
            <a:chOff x="-1799413" y="912505"/>
            <a:chExt cx="5212190" cy="421561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225634" y="912505"/>
              <a:ext cx="3638411" cy="349612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9413" y="2041630"/>
              <a:ext cx="3208968" cy="3086489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24" y="2440968"/>
              <a:ext cx="2506159" cy="2410626"/>
            </a:xfrm>
            <a:prstGeom prst="rect">
              <a:avLst/>
            </a:prstGeom>
          </p:spPr>
        </p:pic>
      </p:grpSp>
      <p:grpSp>
        <p:nvGrpSpPr>
          <p:cNvPr id="55" name="组合 54"/>
          <p:cNvGrpSpPr/>
          <p:nvPr/>
        </p:nvGrpSpPr>
        <p:grpSpPr>
          <a:xfrm>
            <a:off x="-445477" y="4478950"/>
            <a:ext cx="13340862" cy="4046151"/>
            <a:chOff x="-445477" y="4058961"/>
            <a:chExt cx="13340862" cy="4046151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5477" y="4058961"/>
              <a:ext cx="13340862" cy="4046151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22" y="4094082"/>
              <a:ext cx="12067278" cy="2023367"/>
            </a:xfrm>
            <a:prstGeom prst="rect">
              <a:avLst/>
            </a:prstGeom>
          </p:spPr>
        </p:pic>
      </p:grpSp>
      <p:grpSp>
        <p:nvGrpSpPr>
          <p:cNvPr id="34" name="组合 33"/>
          <p:cNvGrpSpPr/>
          <p:nvPr/>
        </p:nvGrpSpPr>
        <p:grpSpPr>
          <a:xfrm>
            <a:off x="3041374" y="3568148"/>
            <a:ext cx="5660778" cy="3476114"/>
            <a:chOff x="2607267" y="2151100"/>
            <a:chExt cx="7115460" cy="5029698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605" y="2151100"/>
              <a:ext cx="4244789" cy="421322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267" y="2951362"/>
              <a:ext cx="7115460" cy="4229436"/>
            </a:xfrm>
            <a:prstGeom prst="rect">
              <a:avLst/>
            </a:prstGeom>
          </p:spPr>
        </p:pic>
      </p:grpSp>
      <p:grpSp>
        <p:nvGrpSpPr>
          <p:cNvPr id="53" name="组合 52"/>
          <p:cNvGrpSpPr/>
          <p:nvPr/>
        </p:nvGrpSpPr>
        <p:grpSpPr>
          <a:xfrm>
            <a:off x="8333021" y="5198067"/>
            <a:ext cx="5162885" cy="4605932"/>
            <a:chOff x="8333021" y="4778078"/>
            <a:chExt cx="5162885" cy="4605932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52397">
              <a:off x="9488342" y="4866595"/>
              <a:ext cx="2722376" cy="3757789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38" b="47345"/>
            <a:stretch>
              <a:fillRect/>
            </a:stretch>
          </p:blipFill>
          <p:spPr>
            <a:xfrm rot="16454897">
              <a:off x="7967201" y="6144693"/>
              <a:ext cx="2229784" cy="1498144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0200">
              <a:off x="9241061" y="5718501"/>
              <a:ext cx="2631713" cy="366550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33830">
              <a:off x="10262298" y="5166499"/>
              <a:ext cx="3622030" cy="2845187"/>
            </a:xfrm>
            <a:prstGeom prst="rect">
              <a:avLst/>
            </a:prstGeom>
          </p:spPr>
        </p:pic>
      </p:grpSp>
      <p:grpSp>
        <p:nvGrpSpPr>
          <p:cNvPr id="54" name="组合 53"/>
          <p:cNvGrpSpPr/>
          <p:nvPr/>
        </p:nvGrpSpPr>
        <p:grpSpPr>
          <a:xfrm>
            <a:off x="-1894909" y="5836498"/>
            <a:ext cx="4683737" cy="4065743"/>
            <a:chOff x="-1894909" y="5416509"/>
            <a:chExt cx="4683737" cy="4065743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30327">
              <a:off x="-1234424" y="5331572"/>
              <a:ext cx="3362767" cy="4683737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49046">
              <a:off x="-1075999" y="5416509"/>
              <a:ext cx="2640514" cy="2074184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0130">
              <a:off x="-215237" y="5724463"/>
              <a:ext cx="2722376" cy="3757789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66832" y="1452582"/>
            <a:ext cx="9120406" cy="27800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7839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7828"/>
            <a:ext cx="12895385" cy="714169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487" y="-297765"/>
            <a:ext cx="14161477" cy="6943649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8155263" y="2183988"/>
            <a:ext cx="4657549" cy="3767021"/>
            <a:chOff x="-1799413" y="912505"/>
            <a:chExt cx="5212190" cy="421561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225634" y="912505"/>
              <a:ext cx="3638411" cy="349612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9413" y="2041630"/>
              <a:ext cx="3208968" cy="3086489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24" y="2440968"/>
              <a:ext cx="2506159" cy="2410626"/>
            </a:xfrm>
            <a:prstGeom prst="rect">
              <a:avLst/>
            </a:prstGeom>
          </p:spPr>
        </p:pic>
      </p:grpSp>
      <p:grpSp>
        <p:nvGrpSpPr>
          <p:cNvPr id="55" name="组合 54"/>
          <p:cNvGrpSpPr/>
          <p:nvPr/>
        </p:nvGrpSpPr>
        <p:grpSpPr>
          <a:xfrm>
            <a:off x="-445477" y="4478950"/>
            <a:ext cx="13340862" cy="4046151"/>
            <a:chOff x="-445477" y="4058961"/>
            <a:chExt cx="13340862" cy="4046151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5477" y="4058961"/>
              <a:ext cx="13340862" cy="4046151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22" y="4094082"/>
              <a:ext cx="12067278" cy="2023367"/>
            </a:xfrm>
            <a:prstGeom prst="rect">
              <a:avLst/>
            </a:prstGeom>
          </p:spPr>
        </p:pic>
      </p:grpSp>
      <p:grpSp>
        <p:nvGrpSpPr>
          <p:cNvPr id="34" name="组合 33"/>
          <p:cNvGrpSpPr/>
          <p:nvPr/>
        </p:nvGrpSpPr>
        <p:grpSpPr>
          <a:xfrm>
            <a:off x="5329722" y="2792186"/>
            <a:ext cx="6271107" cy="4432851"/>
            <a:chOff x="2607267" y="2151100"/>
            <a:chExt cx="7115460" cy="5029698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605" y="2151100"/>
              <a:ext cx="4244789" cy="421322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267" y="2951362"/>
              <a:ext cx="7115460" cy="4229436"/>
            </a:xfrm>
            <a:prstGeom prst="rect">
              <a:avLst/>
            </a:prstGeom>
          </p:spPr>
        </p:pic>
      </p:grpSp>
      <p:grpSp>
        <p:nvGrpSpPr>
          <p:cNvPr id="53" name="组合 52"/>
          <p:cNvGrpSpPr/>
          <p:nvPr/>
        </p:nvGrpSpPr>
        <p:grpSpPr>
          <a:xfrm>
            <a:off x="8333021" y="5198067"/>
            <a:ext cx="5162885" cy="4605932"/>
            <a:chOff x="8333021" y="4778078"/>
            <a:chExt cx="5162885" cy="4605932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52397">
              <a:off x="9488342" y="4866595"/>
              <a:ext cx="2722376" cy="3757789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38" b="47345"/>
            <a:stretch>
              <a:fillRect/>
            </a:stretch>
          </p:blipFill>
          <p:spPr>
            <a:xfrm rot="16454897">
              <a:off x="7967201" y="6144693"/>
              <a:ext cx="2229784" cy="1498144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0200">
              <a:off x="9241061" y="5718501"/>
              <a:ext cx="2631713" cy="366550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33830">
              <a:off x="10262298" y="5166499"/>
              <a:ext cx="3622030" cy="2845187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1285" y="1652636"/>
            <a:ext cx="5840474" cy="4029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-1257062"/>
            <a:ext cx="12192000" cy="8822641"/>
            <a:chOff x="0" y="-1257062"/>
            <a:chExt cx="12192000" cy="882264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>
              <a:fillRect/>
            </a:stretch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>
              <a:fillRect/>
            </a:stretch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288362" y="212913"/>
            <a:ext cx="11556177" cy="60928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0" y="2633870"/>
            <a:ext cx="4062469" cy="4090907"/>
            <a:chOff x="-386398" y="386346"/>
            <a:chExt cx="3638411" cy="4068482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386398" y="386346"/>
              <a:ext cx="3638411" cy="3496127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941" y="2294162"/>
              <a:ext cx="2246293" cy="2160666"/>
            </a:xfrm>
            <a:prstGeom prst="rect">
              <a:avLst/>
            </a:prstGeom>
          </p:spPr>
        </p:pic>
      </p:grpSp>
      <p:grpSp>
        <p:nvGrpSpPr>
          <p:cNvPr id="55" name="组合 54"/>
          <p:cNvGrpSpPr/>
          <p:nvPr/>
        </p:nvGrpSpPr>
        <p:grpSpPr>
          <a:xfrm>
            <a:off x="-574431" y="5246329"/>
            <a:ext cx="13340862" cy="2058487"/>
            <a:chOff x="-445477" y="4058962"/>
            <a:chExt cx="13340862" cy="2058487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681"/>
            <a:stretch>
              <a:fillRect/>
            </a:stretch>
          </p:blipFill>
          <p:spPr>
            <a:xfrm>
              <a:off x="-445477" y="4058962"/>
              <a:ext cx="13340862" cy="1671801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22" y="4094082"/>
              <a:ext cx="12067278" cy="2023367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702" y="2153690"/>
            <a:ext cx="2216427" cy="318973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080122" y="928583"/>
            <a:ext cx="6303810" cy="2078916"/>
            <a:chOff x="2500625" y="1170898"/>
            <a:chExt cx="6303810" cy="20789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00625" y="1170898"/>
              <a:ext cx="6303810" cy="207891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670599" y="1559074"/>
              <a:ext cx="5168348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algn="ctr">
                <a:spcBef>
                  <a:spcPts val="100"/>
                </a:spcBef>
                <a:spcAft>
                  <a:spcPts val="100"/>
                </a:spcAft>
              </a:pPr>
              <a:r>
                <a:rPr lang="nl-NL" sz="36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Hoạt động 6: Tìm hiểu một số loại cây cảnh phổ biến</a:t>
              </a:r>
              <a:endPara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-1257062"/>
            <a:ext cx="12192000" cy="8822641"/>
            <a:chOff x="0" y="-1257062"/>
            <a:chExt cx="12192000" cy="882264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>
              <a:fillRect/>
            </a:stretch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>
              <a:fillRect/>
            </a:stretch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288362" y="212913"/>
            <a:ext cx="11556177" cy="6273612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14179" y="93557"/>
            <a:ext cx="10353896" cy="954193"/>
            <a:chOff x="1181100" y="4876799"/>
            <a:chExt cx="5548316" cy="1637409"/>
          </a:xfrm>
        </p:grpSpPr>
        <p:sp>
          <p:nvSpPr>
            <p:cNvPr id="5" name="Flowchart: Alternate Process 4"/>
            <p:cNvSpPr/>
            <p:nvPr/>
          </p:nvSpPr>
          <p:spPr>
            <a:xfrm>
              <a:off x="1319216" y="5050701"/>
              <a:ext cx="5410200" cy="1463507"/>
            </a:xfrm>
            <a:prstGeom prst="flowChartAlternateProcess">
              <a:avLst/>
            </a:prstGeom>
            <a:solidFill>
              <a:schemeClr val="accent4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" name="Flowchart: Alternate Process 5"/>
            <p:cNvSpPr/>
            <p:nvPr/>
          </p:nvSpPr>
          <p:spPr>
            <a:xfrm>
              <a:off x="1181100" y="4876799"/>
              <a:ext cx="5410200" cy="1463507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Gọi tên các loại cây cảnh có trong hình bằng cách sử dụng các thẻ gợi ý dưới đây: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88" y="1276350"/>
            <a:ext cx="4978168" cy="21907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5900" y="1338262"/>
            <a:ext cx="2287960" cy="21383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" y="3748088"/>
            <a:ext cx="2286000" cy="2079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0350" y="3690938"/>
            <a:ext cx="4852036" cy="2014538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8048685" y="1219199"/>
            <a:ext cx="2847915" cy="666751"/>
          </a:xfrm>
          <a:custGeom>
            <a:avLst/>
            <a:gdLst>
              <a:gd name="connsiteX0" fmla="*/ 0 w 2952690"/>
              <a:gd name="connsiteY0" fmla="*/ 111127 h 666751"/>
              <a:gd name="connsiteX1" fmla="*/ 111127 w 2952690"/>
              <a:gd name="connsiteY1" fmla="*/ 0 h 666751"/>
              <a:gd name="connsiteX2" fmla="*/ 2841563 w 2952690"/>
              <a:gd name="connsiteY2" fmla="*/ 0 h 666751"/>
              <a:gd name="connsiteX3" fmla="*/ 2952690 w 2952690"/>
              <a:gd name="connsiteY3" fmla="*/ 111127 h 666751"/>
              <a:gd name="connsiteX4" fmla="*/ 2952690 w 2952690"/>
              <a:gd name="connsiteY4" fmla="*/ 555624 h 666751"/>
              <a:gd name="connsiteX5" fmla="*/ 2841563 w 2952690"/>
              <a:gd name="connsiteY5" fmla="*/ 666751 h 666751"/>
              <a:gd name="connsiteX6" fmla="*/ 111127 w 2952690"/>
              <a:gd name="connsiteY6" fmla="*/ 666751 h 666751"/>
              <a:gd name="connsiteX7" fmla="*/ 0 w 2952690"/>
              <a:gd name="connsiteY7" fmla="*/ 555624 h 666751"/>
              <a:gd name="connsiteX8" fmla="*/ 0 w 2952690"/>
              <a:gd name="connsiteY8" fmla="*/ 111127 h 66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2690" h="666751" fill="none" extrusionOk="0">
                <a:moveTo>
                  <a:pt x="0" y="111127"/>
                </a:moveTo>
                <a:cubicBezTo>
                  <a:pt x="-5292" y="47540"/>
                  <a:pt x="50998" y="1417"/>
                  <a:pt x="111127" y="0"/>
                </a:cubicBezTo>
                <a:cubicBezTo>
                  <a:pt x="901880" y="-61902"/>
                  <a:pt x="1750392" y="-101778"/>
                  <a:pt x="2841563" y="0"/>
                </a:cubicBezTo>
                <a:cubicBezTo>
                  <a:pt x="2896991" y="-1864"/>
                  <a:pt x="2956320" y="44915"/>
                  <a:pt x="2952690" y="111127"/>
                </a:cubicBezTo>
                <a:cubicBezTo>
                  <a:pt x="2960656" y="205182"/>
                  <a:pt x="2981693" y="384103"/>
                  <a:pt x="2952690" y="555624"/>
                </a:cubicBezTo>
                <a:cubicBezTo>
                  <a:pt x="2945866" y="613657"/>
                  <a:pt x="2902149" y="663107"/>
                  <a:pt x="2841563" y="666751"/>
                </a:cubicBezTo>
                <a:cubicBezTo>
                  <a:pt x="1505742" y="524359"/>
                  <a:pt x="1321528" y="777852"/>
                  <a:pt x="111127" y="666751"/>
                </a:cubicBezTo>
                <a:cubicBezTo>
                  <a:pt x="48425" y="667416"/>
                  <a:pt x="-647" y="619949"/>
                  <a:pt x="0" y="555624"/>
                </a:cubicBezTo>
                <a:cubicBezTo>
                  <a:pt x="27405" y="339461"/>
                  <a:pt x="5736" y="291313"/>
                  <a:pt x="0" y="111127"/>
                </a:cubicBezTo>
                <a:close/>
              </a:path>
              <a:path w="2952690" h="666751" stroke="0" extrusionOk="0">
                <a:moveTo>
                  <a:pt x="0" y="111127"/>
                </a:moveTo>
                <a:cubicBezTo>
                  <a:pt x="-6973" y="40538"/>
                  <a:pt x="45449" y="-7199"/>
                  <a:pt x="111127" y="0"/>
                </a:cubicBezTo>
                <a:cubicBezTo>
                  <a:pt x="1368348" y="-164947"/>
                  <a:pt x="2518696" y="-52288"/>
                  <a:pt x="2841563" y="0"/>
                </a:cubicBezTo>
                <a:cubicBezTo>
                  <a:pt x="2902473" y="-7268"/>
                  <a:pt x="2947496" y="50585"/>
                  <a:pt x="2952690" y="111127"/>
                </a:cubicBezTo>
                <a:cubicBezTo>
                  <a:pt x="2966860" y="328061"/>
                  <a:pt x="2981514" y="435890"/>
                  <a:pt x="2952690" y="555624"/>
                </a:cubicBezTo>
                <a:cubicBezTo>
                  <a:pt x="2954660" y="619541"/>
                  <a:pt x="2901509" y="664153"/>
                  <a:pt x="2841563" y="666751"/>
                </a:cubicBezTo>
                <a:cubicBezTo>
                  <a:pt x="1798540" y="825292"/>
                  <a:pt x="1311440" y="524915"/>
                  <a:pt x="111127" y="666751"/>
                </a:cubicBezTo>
                <a:cubicBezTo>
                  <a:pt x="49145" y="677437"/>
                  <a:pt x="10447" y="613366"/>
                  <a:pt x="0" y="555624"/>
                </a:cubicBezTo>
                <a:cubicBezTo>
                  <a:pt x="-37000" y="418394"/>
                  <a:pt x="30729" y="311693"/>
                  <a:pt x="0" y="111127"/>
                </a:cubicBezTo>
                <a:close/>
              </a:path>
            </a:pathLst>
          </a:custGeom>
          <a:solidFill>
            <a:srgbClr val="FFCCFF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thiết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mộc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</a:t>
            </a:r>
            <a:endParaRPr lang="en-US" sz="2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: Rounded Corners 23"/>
          <p:cNvSpPr/>
          <p:nvPr/>
        </p:nvSpPr>
        <p:spPr>
          <a:xfrm>
            <a:off x="8039159" y="2171699"/>
            <a:ext cx="3019366" cy="666751"/>
          </a:xfrm>
          <a:custGeom>
            <a:avLst/>
            <a:gdLst>
              <a:gd name="connsiteX0" fmla="*/ 0 w 3019366"/>
              <a:gd name="connsiteY0" fmla="*/ 111127 h 666751"/>
              <a:gd name="connsiteX1" fmla="*/ 111127 w 3019366"/>
              <a:gd name="connsiteY1" fmla="*/ 0 h 666751"/>
              <a:gd name="connsiteX2" fmla="*/ 2908239 w 3019366"/>
              <a:gd name="connsiteY2" fmla="*/ 0 h 666751"/>
              <a:gd name="connsiteX3" fmla="*/ 3019366 w 3019366"/>
              <a:gd name="connsiteY3" fmla="*/ 111127 h 666751"/>
              <a:gd name="connsiteX4" fmla="*/ 3019366 w 3019366"/>
              <a:gd name="connsiteY4" fmla="*/ 555624 h 666751"/>
              <a:gd name="connsiteX5" fmla="*/ 2908239 w 3019366"/>
              <a:gd name="connsiteY5" fmla="*/ 666751 h 666751"/>
              <a:gd name="connsiteX6" fmla="*/ 111127 w 3019366"/>
              <a:gd name="connsiteY6" fmla="*/ 666751 h 666751"/>
              <a:gd name="connsiteX7" fmla="*/ 0 w 3019366"/>
              <a:gd name="connsiteY7" fmla="*/ 555624 h 666751"/>
              <a:gd name="connsiteX8" fmla="*/ 0 w 3019366"/>
              <a:gd name="connsiteY8" fmla="*/ 111127 h 66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9366" h="666751" fill="none" extrusionOk="0">
                <a:moveTo>
                  <a:pt x="0" y="111127"/>
                </a:moveTo>
                <a:cubicBezTo>
                  <a:pt x="-5292" y="47540"/>
                  <a:pt x="50998" y="1417"/>
                  <a:pt x="111127" y="0"/>
                </a:cubicBezTo>
                <a:cubicBezTo>
                  <a:pt x="1022685" y="-61902"/>
                  <a:pt x="2378836" y="-101778"/>
                  <a:pt x="2908239" y="0"/>
                </a:cubicBezTo>
                <a:cubicBezTo>
                  <a:pt x="2963667" y="-1864"/>
                  <a:pt x="3022996" y="44915"/>
                  <a:pt x="3019366" y="111127"/>
                </a:cubicBezTo>
                <a:cubicBezTo>
                  <a:pt x="3027332" y="205182"/>
                  <a:pt x="3048369" y="384103"/>
                  <a:pt x="3019366" y="555624"/>
                </a:cubicBezTo>
                <a:cubicBezTo>
                  <a:pt x="3012542" y="613657"/>
                  <a:pt x="2968825" y="663107"/>
                  <a:pt x="2908239" y="666751"/>
                </a:cubicBezTo>
                <a:cubicBezTo>
                  <a:pt x="2254757" y="524359"/>
                  <a:pt x="1372320" y="777852"/>
                  <a:pt x="111127" y="666751"/>
                </a:cubicBezTo>
                <a:cubicBezTo>
                  <a:pt x="48425" y="667416"/>
                  <a:pt x="-647" y="619949"/>
                  <a:pt x="0" y="555624"/>
                </a:cubicBezTo>
                <a:cubicBezTo>
                  <a:pt x="27405" y="339461"/>
                  <a:pt x="5736" y="291313"/>
                  <a:pt x="0" y="111127"/>
                </a:cubicBezTo>
                <a:close/>
              </a:path>
              <a:path w="3019366" h="666751" stroke="0" extrusionOk="0">
                <a:moveTo>
                  <a:pt x="0" y="111127"/>
                </a:moveTo>
                <a:cubicBezTo>
                  <a:pt x="-6973" y="40538"/>
                  <a:pt x="45449" y="-7199"/>
                  <a:pt x="111127" y="0"/>
                </a:cubicBezTo>
                <a:cubicBezTo>
                  <a:pt x="986348" y="-164947"/>
                  <a:pt x="2285781" y="-52288"/>
                  <a:pt x="2908239" y="0"/>
                </a:cubicBezTo>
                <a:cubicBezTo>
                  <a:pt x="2969149" y="-7268"/>
                  <a:pt x="3014172" y="50585"/>
                  <a:pt x="3019366" y="111127"/>
                </a:cubicBezTo>
                <a:cubicBezTo>
                  <a:pt x="3033536" y="328061"/>
                  <a:pt x="3048190" y="435890"/>
                  <a:pt x="3019366" y="555624"/>
                </a:cubicBezTo>
                <a:cubicBezTo>
                  <a:pt x="3021336" y="619541"/>
                  <a:pt x="2968185" y="664153"/>
                  <a:pt x="2908239" y="666751"/>
                </a:cubicBezTo>
                <a:cubicBezTo>
                  <a:pt x="2119968" y="825292"/>
                  <a:pt x="1099911" y="524915"/>
                  <a:pt x="111127" y="666751"/>
                </a:cubicBezTo>
                <a:cubicBezTo>
                  <a:pt x="49145" y="677437"/>
                  <a:pt x="10447" y="613366"/>
                  <a:pt x="0" y="555624"/>
                </a:cubicBezTo>
                <a:cubicBezTo>
                  <a:pt x="-37000" y="418394"/>
                  <a:pt x="30729" y="311693"/>
                  <a:pt x="0" y="11112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7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7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7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trạng</a:t>
            </a:r>
            <a:r>
              <a:rPr lang="en-US" sz="27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nguyên</a:t>
            </a:r>
            <a:endParaRPr lang="en-US" sz="27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: Rounded Corners 24"/>
          <p:cNvSpPr/>
          <p:nvPr/>
        </p:nvSpPr>
        <p:spPr>
          <a:xfrm>
            <a:off x="8048685" y="3086099"/>
            <a:ext cx="2285940" cy="666751"/>
          </a:xfrm>
          <a:custGeom>
            <a:avLst/>
            <a:gdLst>
              <a:gd name="connsiteX0" fmla="*/ 0 w 2285940"/>
              <a:gd name="connsiteY0" fmla="*/ 111127 h 666751"/>
              <a:gd name="connsiteX1" fmla="*/ 111127 w 2285940"/>
              <a:gd name="connsiteY1" fmla="*/ 0 h 666751"/>
              <a:gd name="connsiteX2" fmla="*/ 2174813 w 2285940"/>
              <a:gd name="connsiteY2" fmla="*/ 0 h 666751"/>
              <a:gd name="connsiteX3" fmla="*/ 2285940 w 2285940"/>
              <a:gd name="connsiteY3" fmla="*/ 111127 h 666751"/>
              <a:gd name="connsiteX4" fmla="*/ 2285940 w 2285940"/>
              <a:gd name="connsiteY4" fmla="*/ 555624 h 666751"/>
              <a:gd name="connsiteX5" fmla="*/ 2174813 w 2285940"/>
              <a:gd name="connsiteY5" fmla="*/ 666751 h 666751"/>
              <a:gd name="connsiteX6" fmla="*/ 111127 w 2285940"/>
              <a:gd name="connsiteY6" fmla="*/ 666751 h 666751"/>
              <a:gd name="connsiteX7" fmla="*/ 0 w 2285940"/>
              <a:gd name="connsiteY7" fmla="*/ 555624 h 666751"/>
              <a:gd name="connsiteX8" fmla="*/ 0 w 2285940"/>
              <a:gd name="connsiteY8" fmla="*/ 111127 h 66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5940" h="666751" fill="none" extrusionOk="0">
                <a:moveTo>
                  <a:pt x="0" y="111127"/>
                </a:moveTo>
                <a:cubicBezTo>
                  <a:pt x="-5292" y="47540"/>
                  <a:pt x="50998" y="1417"/>
                  <a:pt x="111127" y="0"/>
                </a:cubicBezTo>
                <a:cubicBezTo>
                  <a:pt x="834141" y="-61902"/>
                  <a:pt x="1683139" y="-101778"/>
                  <a:pt x="2174813" y="0"/>
                </a:cubicBezTo>
                <a:cubicBezTo>
                  <a:pt x="2230241" y="-1864"/>
                  <a:pt x="2289570" y="44915"/>
                  <a:pt x="2285940" y="111127"/>
                </a:cubicBezTo>
                <a:cubicBezTo>
                  <a:pt x="2293906" y="205182"/>
                  <a:pt x="2314943" y="384103"/>
                  <a:pt x="2285940" y="555624"/>
                </a:cubicBezTo>
                <a:cubicBezTo>
                  <a:pt x="2279116" y="613657"/>
                  <a:pt x="2235399" y="663107"/>
                  <a:pt x="2174813" y="666751"/>
                </a:cubicBezTo>
                <a:cubicBezTo>
                  <a:pt x="1285843" y="524359"/>
                  <a:pt x="893946" y="777852"/>
                  <a:pt x="111127" y="666751"/>
                </a:cubicBezTo>
                <a:cubicBezTo>
                  <a:pt x="48425" y="667416"/>
                  <a:pt x="-647" y="619949"/>
                  <a:pt x="0" y="555624"/>
                </a:cubicBezTo>
                <a:cubicBezTo>
                  <a:pt x="27405" y="339461"/>
                  <a:pt x="5736" y="291313"/>
                  <a:pt x="0" y="111127"/>
                </a:cubicBezTo>
                <a:close/>
              </a:path>
              <a:path w="2285940" h="666751" stroke="0" extrusionOk="0">
                <a:moveTo>
                  <a:pt x="0" y="111127"/>
                </a:moveTo>
                <a:cubicBezTo>
                  <a:pt x="-6973" y="40538"/>
                  <a:pt x="45449" y="-7199"/>
                  <a:pt x="111127" y="0"/>
                </a:cubicBezTo>
                <a:cubicBezTo>
                  <a:pt x="829872" y="-164947"/>
                  <a:pt x="1607886" y="-52288"/>
                  <a:pt x="2174813" y="0"/>
                </a:cubicBezTo>
                <a:cubicBezTo>
                  <a:pt x="2235723" y="-7268"/>
                  <a:pt x="2280746" y="50585"/>
                  <a:pt x="2285940" y="111127"/>
                </a:cubicBezTo>
                <a:cubicBezTo>
                  <a:pt x="2300110" y="328061"/>
                  <a:pt x="2314764" y="435890"/>
                  <a:pt x="2285940" y="555624"/>
                </a:cubicBezTo>
                <a:cubicBezTo>
                  <a:pt x="2287910" y="619541"/>
                  <a:pt x="2234759" y="664153"/>
                  <a:pt x="2174813" y="666751"/>
                </a:cubicBezTo>
                <a:cubicBezTo>
                  <a:pt x="1420675" y="825292"/>
                  <a:pt x="546714" y="524915"/>
                  <a:pt x="111127" y="666751"/>
                </a:cubicBezTo>
                <a:cubicBezTo>
                  <a:pt x="49145" y="677437"/>
                  <a:pt x="10447" y="613366"/>
                  <a:pt x="0" y="555624"/>
                </a:cubicBezTo>
                <a:cubicBezTo>
                  <a:pt x="-37000" y="418394"/>
                  <a:pt x="30729" y="311693"/>
                  <a:pt x="0" y="111127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7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7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7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cọ</a:t>
            </a:r>
            <a:r>
              <a:rPr lang="en-US" sz="27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endParaRPr lang="en-US" sz="27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: Rounded Corners 25"/>
          <p:cNvSpPr/>
          <p:nvPr/>
        </p:nvSpPr>
        <p:spPr>
          <a:xfrm>
            <a:off x="8096309" y="4038599"/>
            <a:ext cx="2400241" cy="666751"/>
          </a:xfrm>
          <a:custGeom>
            <a:avLst/>
            <a:gdLst>
              <a:gd name="connsiteX0" fmla="*/ 0 w 2400241"/>
              <a:gd name="connsiteY0" fmla="*/ 111127 h 666751"/>
              <a:gd name="connsiteX1" fmla="*/ 111127 w 2400241"/>
              <a:gd name="connsiteY1" fmla="*/ 0 h 666751"/>
              <a:gd name="connsiteX2" fmla="*/ 2289114 w 2400241"/>
              <a:gd name="connsiteY2" fmla="*/ 0 h 666751"/>
              <a:gd name="connsiteX3" fmla="*/ 2400241 w 2400241"/>
              <a:gd name="connsiteY3" fmla="*/ 111127 h 666751"/>
              <a:gd name="connsiteX4" fmla="*/ 2400241 w 2400241"/>
              <a:gd name="connsiteY4" fmla="*/ 555624 h 666751"/>
              <a:gd name="connsiteX5" fmla="*/ 2289114 w 2400241"/>
              <a:gd name="connsiteY5" fmla="*/ 666751 h 666751"/>
              <a:gd name="connsiteX6" fmla="*/ 111127 w 2400241"/>
              <a:gd name="connsiteY6" fmla="*/ 666751 h 666751"/>
              <a:gd name="connsiteX7" fmla="*/ 0 w 2400241"/>
              <a:gd name="connsiteY7" fmla="*/ 555624 h 666751"/>
              <a:gd name="connsiteX8" fmla="*/ 0 w 2400241"/>
              <a:gd name="connsiteY8" fmla="*/ 111127 h 66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241" h="666751" fill="none" extrusionOk="0">
                <a:moveTo>
                  <a:pt x="0" y="111127"/>
                </a:moveTo>
                <a:cubicBezTo>
                  <a:pt x="-5292" y="47540"/>
                  <a:pt x="50998" y="1417"/>
                  <a:pt x="111127" y="0"/>
                </a:cubicBezTo>
                <a:cubicBezTo>
                  <a:pt x="1147128" y="-61902"/>
                  <a:pt x="1827365" y="-101778"/>
                  <a:pt x="2289114" y="0"/>
                </a:cubicBezTo>
                <a:cubicBezTo>
                  <a:pt x="2344542" y="-1864"/>
                  <a:pt x="2403871" y="44915"/>
                  <a:pt x="2400241" y="111127"/>
                </a:cubicBezTo>
                <a:cubicBezTo>
                  <a:pt x="2408207" y="205182"/>
                  <a:pt x="2429244" y="384103"/>
                  <a:pt x="2400241" y="555624"/>
                </a:cubicBezTo>
                <a:cubicBezTo>
                  <a:pt x="2393417" y="613657"/>
                  <a:pt x="2349700" y="663107"/>
                  <a:pt x="2289114" y="666751"/>
                </a:cubicBezTo>
                <a:cubicBezTo>
                  <a:pt x="1408701" y="524359"/>
                  <a:pt x="371920" y="777852"/>
                  <a:pt x="111127" y="666751"/>
                </a:cubicBezTo>
                <a:cubicBezTo>
                  <a:pt x="48425" y="667416"/>
                  <a:pt x="-647" y="619949"/>
                  <a:pt x="0" y="555624"/>
                </a:cubicBezTo>
                <a:cubicBezTo>
                  <a:pt x="27405" y="339461"/>
                  <a:pt x="5736" y="291313"/>
                  <a:pt x="0" y="111127"/>
                </a:cubicBezTo>
                <a:close/>
              </a:path>
              <a:path w="2400241" h="666751" stroke="0" extrusionOk="0">
                <a:moveTo>
                  <a:pt x="0" y="111127"/>
                </a:moveTo>
                <a:cubicBezTo>
                  <a:pt x="-6973" y="40538"/>
                  <a:pt x="45449" y="-7199"/>
                  <a:pt x="111127" y="0"/>
                </a:cubicBezTo>
                <a:cubicBezTo>
                  <a:pt x="619869" y="-164947"/>
                  <a:pt x="1675859" y="-52288"/>
                  <a:pt x="2289114" y="0"/>
                </a:cubicBezTo>
                <a:cubicBezTo>
                  <a:pt x="2350024" y="-7268"/>
                  <a:pt x="2395047" y="50585"/>
                  <a:pt x="2400241" y="111127"/>
                </a:cubicBezTo>
                <a:cubicBezTo>
                  <a:pt x="2414411" y="328061"/>
                  <a:pt x="2429065" y="435890"/>
                  <a:pt x="2400241" y="555624"/>
                </a:cubicBezTo>
                <a:cubicBezTo>
                  <a:pt x="2402211" y="619541"/>
                  <a:pt x="2349060" y="664153"/>
                  <a:pt x="2289114" y="666751"/>
                </a:cubicBezTo>
                <a:cubicBezTo>
                  <a:pt x="1287558" y="825292"/>
                  <a:pt x="701251" y="524915"/>
                  <a:pt x="111127" y="666751"/>
                </a:cubicBezTo>
                <a:cubicBezTo>
                  <a:pt x="49145" y="677437"/>
                  <a:pt x="10447" y="613366"/>
                  <a:pt x="0" y="555624"/>
                </a:cubicBezTo>
                <a:cubicBezTo>
                  <a:pt x="-37000" y="418394"/>
                  <a:pt x="30729" y="311693"/>
                  <a:pt x="0" y="11112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7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7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7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sz="27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đời</a:t>
            </a:r>
            <a:endParaRPr lang="en-US" sz="27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: Rounded Corners 27"/>
          <p:cNvSpPr/>
          <p:nvPr/>
        </p:nvSpPr>
        <p:spPr>
          <a:xfrm>
            <a:off x="8096309" y="4981574"/>
            <a:ext cx="2800291" cy="666751"/>
          </a:xfrm>
          <a:custGeom>
            <a:avLst/>
            <a:gdLst>
              <a:gd name="connsiteX0" fmla="*/ 0 w 2800291"/>
              <a:gd name="connsiteY0" fmla="*/ 111127 h 666751"/>
              <a:gd name="connsiteX1" fmla="*/ 111127 w 2800291"/>
              <a:gd name="connsiteY1" fmla="*/ 0 h 666751"/>
              <a:gd name="connsiteX2" fmla="*/ 2689164 w 2800291"/>
              <a:gd name="connsiteY2" fmla="*/ 0 h 666751"/>
              <a:gd name="connsiteX3" fmla="*/ 2800291 w 2800291"/>
              <a:gd name="connsiteY3" fmla="*/ 111127 h 666751"/>
              <a:gd name="connsiteX4" fmla="*/ 2800291 w 2800291"/>
              <a:gd name="connsiteY4" fmla="*/ 555624 h 666751"/>
              <a:gd name="connsiteX5" fmla="*/ 2689164 w 2800291"/>
              <a:gd name="connsiteY5" fmla="*/ 666751 h 666751"/>
              <a:gd name="connsiteX6" fmla="*/ 111127 w 2800291"/>
              <a:gd name="connsiteY6" fmla="*/ 666751 h 666751"/>
              <a:gd name="connsiteX7" fmla="*/ 0 w 2800291"/>
              <a:gd name="connsiteY7" fmla="*/ 555624 h 666751"/>
              <a:gd name="connsiteX8" fmla="*/ 0 w 2800291"/>
              <a:gd name="connsiteY8" fmla="*/ 111127 h 66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0291" h="666751" fill="none" extrusionOk="0">
                <a:moveTo>
                  <a:pt x="0" y="111127"/>
                </a:moveTo>
                <a:cubicBezTo>
                  <a:pt x="-5292" y="47540"/>
                  <a:pt x="50998" y="1417"/>
                  <a:pt x="111127" y="0"/>
                </a:cubicBezTo>
                <a:cubicBezTo>
                  <a:pt x="415720" y="-61902"/>
                  <a:pt x="2368276" y="-101778"/>
                  <a:pt x="2689164" y="0"/>
                </a:cubicBezTo>
                <a:cubicBezTo>
                  <a:pt x="2744592" y="-1864"/>
                  <a:pt x="2803921" y="44915"/>
                  <a:pt x="2800291" y="111127"/>
                </a:cubicBezTo>
                <a:cubicBezTo>
                  <a:pt x="2808257" y="205182"/>
                  <a:pt x="2829294" y="384103"/>
                  <a:pt x="2800291" y="555624"/>
                </a:cubicBezTo>
                <a:cubicBezTo>
                  <a:pt x="2793467" y="613657"/>
                  <a:pt x="2749750" y="663107"/>
                  <a:pt x="2689164" y="666751"/>
                </a:cubicBezTo>
                <a:cubicBezTo>
                  <a:pt x="1410903" y="524359"/>
                  <a:pt x="1293793" y="777852"/>
                  <a:pt x="111127" y="666751"/>
                </a:cubicBezTo>
                <a:cubicBezTo>
                  <a:pt x="48425" y="667416"/>
                  <a:pt x="-647" y="619949"/>
                  <a:pt x="0" y="555624"/>
                </a:cubicBezTo>
                <a:cubicBezTo>
                  <a:pt x="27405" y="339461"/>
                  <a:pt x="5736" y="291313"/>
                  <a:pt x="0" y="111127"/>
                </a:cubicBezTo>
                <a:close/>
              </a:path>
              <a:path w="2800291" h="666751" stroke="0" extrusionOk="0">
                <a:moveTo>
                  <a:pt x="0" y="111127"/>
                </a:moveTo>
                <a:cubicBezTo>
                  <a:pt x="-6973" y="40538"/>
                  <a:pt x="45449" y="-7199"/>
                  <a:pt x="111127" y="0"/>
                </a:cubicBezTo>
                <a:cubicBezTo>
                  <a:pt x="546805" y="-164947"/>
                  <a:pt x="1605191" y="-52288"/>
                  <a:pt x="2689164" y="0"/>
                </a:cubicBezTo>
                <a:cubicBezTo>
                  <a:pt x="2750074" y="-7268"/>
                  <a:pt x="2795097" y="50585"/>
                  <a:pt x="2800291" y="111127"/>
                </a:cubicBezTo>
                <a:cubicBezTo>
                  <a:pt x="2814461" y="328061"/>
                  <a:pt x="2829115" y="435890"/>
                  <a:pt x="2800291" y="555624"/>
                </a:cubicBezTo>
                <a:cubicBezTo>
                  <a:pt x="2802261" y="619541"/>
                  <a:pt x="2749110" y="664153"/>
                  <a:pt x="2689164" y="666751"/>
                </a:cubicBezTo>
                <a:cubicBezTo>
                  <a:pt x="1730025" y="825292"/>
                  <a:pt x="1015216" y="524915"/>
                  <a:pt x="111127" y="666751"/>
                </a:cubicBezTo>
                <a:cubicBezTo>
                  <a:pt x="49145" y="677437"/>
                  <a:pt x="10447" y="613366"/>
                  <a:pt x="0" y="555624"/>
                </a:cubicBezTo>
                <a:cubicBezTo>
                  <a:pt x="-37000" y="418394"/>
                  <a:pt x="30729" y="311693"/>
                  <a:pt x="0" y="11112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7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27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7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xương</a:t>
            </a:r>
            <a:r>
              <a:rPr lang="en-US" sz="27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rồng</a:t>
            </a:r>
            <a:endParaRPr lang="en-US" sz="27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: Rounded Corners 29"/>
          <p:cNvSpPr/>
          <p:nvPr/>
        </p:nvSpPr>
        <p:spPr>
          <a:xfrm>
            <a:off x="8096309" y="5848349"/>
            <a:ext cx="1857316" cy="666751"/>
          </a:xfrm>
          <a:custGeom>
            <a:avLst/>
            <a:gdLst>
              <a:gd name="connsiteX0" fmla="*/ 0 w 1857316"/>
              <a:gd name="connsiteY0" fmla="*/ 111127 h 666751"/>
              <a:gd name="connsiteX1" fmla="*/ 111127 w 1857316"/>
              <a:gd name="connsiteY1" fmla="*/ 0 h 666751"/>
              <a:gd name="connsiteX2" fmla="*/ 1746189 w 1857316"/>
              <a:gd name="connsiteY2" fmla="*/ 0 h 666751"/>
              <a:gd name="connsiteX3" fmla="*/ 1857316 w 1857316"/>
              <a:gd name="connsiteY3" fmla="*/ 111127 h 666751"/>
              <a:gd name="connsiteX4" fmla="*/ 1857316 w 1857316"/>
              <a:gd name="connsiteY4" fmla="*/ 555624 h 666751"/>
              <a:gd name="connsiteX5" fmla="*/ 1746189 w 1857316"/>
              <a:gd name="connsiteY5" fmla="*/ 666751 h 666751"/>
              <a:gd name="connsiteX6" fmla="*/ 111127 w 1857316"/>
              <a:gd name="connsiteY6" fmla="*/ 666751 h 666751"/>
              <a:gd name="connsiteX7" fmla="*/ 0 w 1857316"/>
              <a:gd name="connsiteY7" fmla="*/ 555624 h 666751"/>
              <a:gd name="connsiteX8" fmla="*/ 0 w 1857316"/>
              <a:gd name="connsiteY8" fmla="*/ 111127 h 66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7316" h="666751" fill="none" extrusionOk="0">
                <a:moveTo>
                  <a:pt x="0" y="111127"/>
                </a:moveTo>
                <a:cubicBezTo>
                  <a:pt x="-5292" y="47540"/>
                  <a:pt x="50998" y="1417"/>
                  <a:pt x="111127" y="0"/>
                </a:cubicBezTo>
                <a:cubicBezTo>
                  <a:pt x="644047" y="-44711"/>
                  <a:pt x="1106056" y="-36460"/>
                  <a:pt x="1746189" y="0"/>
                </a:cubicBezTo>
                <a:cubicBezTo>
                  <a:pt x="1801617" y="-1864"/>
                  <a:pt x="1860946" y="44915"/>
                  <a:pt x="1857316" y="111127"/>
                </a:cubicBezTo>
                <a:cubicBezTo>
                  <a:pt x="1865282" y="205182"/>
                  <a:pt x="1886319" y="384103"/>
                  <a:pt x="1857316" y="555624"/>
                </a:cubicBezTo>
                <a:cubicBezTo>
                  <a:pt x="1850492" y="613657"/>
                  <a:pt x="1806775" y="663107"/>
                  <a:pt x="1746189" y="666751"/>
                </a:cubicBezTo>
                <a:cubicBezTo>
                  <a:pt x="1553568" y="583030"/>
                  <a:pt x="738012" y="683914"/>
                  <a:pt x="111127" y="666751"/>
                </a:cubicBezTo>
                <a:cubicBezTo>
                  <a:pt x="48425" y="667416"/>
                  <a:pt x="-647" y="619949"/>
                  <a:pt x="0" y="555624"/>
                </a:cubicBezTo>
                <a:cubicBezTo>
                  <a:pt x="27405" y="339461"/>
                  <a:pt x="5736" y="291313"/>
                  <a:pt x="0" y="111127"/>
                </a:cubicBezTo>
                <a:close/>
              </a:path>
              <a:path w="1857316" h="666751" stroke="0" extrusionOk="0">
                <a:moveTo>
                  <a:pt x="0" y="111127"/>
                </a:moveTo>
                <a:cubicBezTo>
                  <a:pt x="-6973" y="40538"/>
                  <a:pt x="45449" y="-7199"/>
                  <a:pt x="111127" y="0"/>
                </a:cubicBezTo>
                <a:cubicBezTo>
                  <a:pt x="664340" y="116890"/>
                  <a:pt x="1165314" y="108375"/>
                  <a:pt x="1746189" y="0"/>
                </a:cubicBezTo>
                <a:cubicBezTo>
                  <a:pt x="1807099" y="-7268"/>
                  <a:pt x="1852122" y="50585"/>
                  <a:pt x="1857316" y="111127"/>
                </a:cubicBezTo>
                <a:cubicBezTo>
                  <a:pt x="1871486" y="328061"/>
                  <a:pt x="1886140" y="435890"/>
                  <a:pt x="1857316" y="555624"/>
                </a:cubicBezTo>
                <a:cubicBezTo>
                  <a:pt x="1859286" y="619541"/>
                  <a:pt x="1806135" y="664153"/>
                  <a:pt x="1746189" y="666751"/>
                </a:cubicBezTo>
                <a:cubicBezTo>
                  <a:pt x="1143026" y="715571"/>
                  <a:pt x="307572" y="647872"/>
                  <a:pt x="111127" y="666751"/>
                </a:cubicBezTo>
                <a:cubicBezTo>
                  <a:pt x="49145" y="677437"/>
                  <a:pt x="10447" y="613366"/>
                  <a:pt x="0" y="555624"/>
                </a:cubicBezTo>
                <a:cubicBezTo>
                  <a:pt x="-37000" y="418394"/>
                  <a:pt x="30729" y="311693"/>
                  <a:pt x="0" y="11112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7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en-US" sz="27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7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xanh</a:t>
            </a:r>
            <a:endParaRPr lang="en-US" sz="27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-0.66016 -0.2708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8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43359 0.2805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80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-0.20469 -0.1208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34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-0.6121 -0.0388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12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4375 0.3555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-0.24179 0.5152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96" y="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30" grpId="0" animBg="1"/>
      <p:bldP spid="3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-1257062"/>
            <a:ext cx="12192000" cy="8822641"/>
            <a:chOff x="0" y="-1257062"/>
            <a:chExt cx="12192000" cy="882264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>
              <a:fillRect/>
            </a:stretch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>
              <a:fillRect/>
            </a:stretch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288362" y="212913"/>
            <a:ext cx="11556177" cy="6273612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14179" y="93557"/>
            <a:ext cx="10353896" cy="954193"/>
            <a:chOff x="1181100" y="4876799"/>
            <a:chExt cx="5548316" cy="1637409"/>
          </a:xfrm>
        </p:grpSpPr>
        <p:sp>
          <p:nvSpPr>
            <p:cNvPr id="5" name="Flowchart: Alternate Process 4"/>
            <p:cNvSpPr/>
            <p:nvPr/>
          </p:nvSpPr>
          <p:spPr>
            <a:xfrm>
              <a:off x="1319216" y="5050701"/>
              <a:ext cx="5410200" cy="1463507"/>
            </a:xfrm>
            <a:prstGeom prst="flowChartAlternateProcess">
              <a:avLst/>
            </a:prstGeom>
            <a:solidFill>
              <a:schemeClr val="accent4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" name="Flowchart: Alternate Process 5"/>
            <p:cNvSpPr/>
            <p:nvPr/>
          </p:nvSpPr>
          <p:spPr>
            <a:xfrm>
              <a:off x="1181100" y="4876799"/>
              <a:ext cx="5410200" cy="1463507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Mô tả đặc điểm nhận biết của các loại cây trong hình. 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63" y="1314450"/>
            <a:ext cx="4978168" cy="21907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1375" y="1376362"/>
            <a:ext cx="2287960" cy="21383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4575" y="3786188"/>
            <a:ext cx="2286000" cy="2079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5825" y="3729038"/>
            <a:ext cx="4852036" cy="20145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1257062"/>
            <a:ext cx="12192000" cy="8822641"/>
            <a:chOff x="0" y="-1257062"/>
            <a:chExt cx="12192000" cy="882264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>
              <a:fillRect/>
            </a:stretch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>
              <a:fillRect/>
            </a:stretch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288362" y="212913"/>
            <a:ext cx="11556177" cy="60928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" y="1790700"/>
            <a:ext cx="2781300" cy="2514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92401" y="1578662"/>
            <a:ext cx="7215236" cy="2553891"/>
          </a:xfrm>
          <a:prstGeom prst="wedgeRoundRectCallout">
            <a:avLst>
              <a:gd name="adj1" fmla="val -20658"/>
              <a:gd name="adj2" fmla="val 50059"/>
              <a:gd name="adj3" fmla="val 16667"/>
            </a:avLst>
          </a:prstGeom>
          <a:solidFill>
            <a:srgbClr val="CCFFFF"/>
          </a:solidFill>
          <a:ln w="57785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Hình a (cây xương rồng): </a:t>
            </a:r>
            <a:endParaRPr lang="vi-VN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●	Là cây chịu hạn tốt,</a:t>
            </a:r>
            <a:endParaRPr lang="vi-V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●	Lá cây tiêu biến thành gai để thích nghi với môi trường sống. </a:t>
            </a:r>
            <a:endParaRPr lang="vi-V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1257062"/>
            <a:ext cx="12192000" cy="8822641"/>
            <a:chOff x="0" y="-1257062"/>
            <a:chExt cx="12192000" cy="882264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>
              <a:fillRect/>
            </a:stretch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>
              <a:fillRect/>
            </a:stretch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288362" y="212913"/>
            <a:ext cx="11556177" cy="60928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97176" y="1054787"/>
            <a:ext cx="7215236" cy="5005626"/>
          </a:xfrm>
          <a:prstGeom prst="wedgeRoundRectCallout">
            <a:avLst>
              <a:gd name="adj1" fmla="val -20658"/>
              <a:gd name="adj2" fmla="val 50059"/>
              <a:gd name="adj3" fmla="val 16667"/>
            </a:avLst>
          </a:prstGeom>
          <a:solidFill>
            <a:srgbClr val="CCFFFF"/>
          </a:solidFill>
          <a:ln w="57785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 b (cây thiết mộc lan): </a:t>
            </a:r>
            <a:endParaRPr lang="vi-VN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Mọc thành hình nơ, bóng mượt và có màu sẫm. Phần phiến lá có sọc rộng và nhạt màu hơn, ngả vàng ở phần trung tâm.</a:t>
            </a:r>
            <a:endParaRPr lang="vi-VN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 mọc thành chùm màu trắng và có mùi rất thơm.</a:t>
            </a:r>
            <a:endParaRPr lang="vi-VN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 một trong những loài cây hiếm cho hoa trong thời tiết lạnh giá. </a:t>
            </a:r>
            <a:endParaRPr lang="vi-VN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" y="1462087"/>
            <a:ext cx="3130088" cy="3062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1257062"/>
            <a:ext cx="12192000" cy="8822641"/>
            <a:chOff x="0" y="-1257062"/>
            <a:chExt cx="12192000" cy="882264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>
              <a:fillRect/>
            </a:stretch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>
              <a:fillRect/>
            </a:stretch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288362" y="212913"/>
            <a:ext cx="11556177" cy="60928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78151" y="540437"/>
            <a:ext cx="7215236" cy="5550456"/>
          </a:xfrm>
          <a:prstGeom prst="wedgeRoundRectCallout">
            <a:avLst>
              <a:gd name="adj1" fmla="val -20658"/>
              <a:gd name="adj2" fmla="val 50059"/>
              <a:gd name="adj3" fmla="val 16667"/>
            </a:avLst>
          </a:prstGeom>
          <a:solidFill>
            <a:srgbClr val="CCFFFF"/>
          </a:solidFill>
          <a:ln w="57785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 c (cây sống đời):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Thân tròn nhẵn và có các đốm tía xung quanh thân, thích hợp để trồng làm cảnh.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 lá cây mọc đối xứng nhau, phiến lá dày và mọng nước, có màu xanh đậm.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Hoa phổ biến nhất có màu đỏ hoặc màu hồng, nở thành từng cụm trên ngon của nhánh cây.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4" y="1795462"/>
            <a:ext cx="3155521" cy="29956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1976</Words>
  <Application>WPS Presentation</Application>
  <PresentationFormat>Widescreen</PresentationFormat>
  <Paragraphs>62</Paragraphs>
  <Slides>20</Slides>
  <Notes>26</Notes>
  <HiddenSlides>0</HiddenSlides>
  <MMClips>9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5" baseType="lpstr">
      <vt:lpstr>Arial</vt:lpstr>
      <vt:lpstr>SimSun</vt:lpstr>
      <vt:lpstr>Wingdings</vt:lpstr>
      <vt:lpstr>Calibri</vt:lpstr>
      <vt:lpstr>Microsoft YaHei</vt:lpstr>
      <vt:lpstr>等线</vt:lpstr>
      <vt:lpstr>等线</vt:lpstr>
      <vt:lpstr>Calibri</vt:lpstr>
      <vt:lpstr>Times New Roman</vt:lpstr>
      <vt:lpstr>Arial Unicode MS</vt:lpstr>
      <vt:lpstr>等线 Light</vt:lpstr>
      <vt:lpstr>#9Slide02 Noi dung dai</vt:lpstr>
      <vt:lpstr>#9Slide05 SVNClementine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Thị Linh Phuong 30-Nguyen</cp:lastModifiedBy>
  <cp:revision>37</cp:revision>
  <dcterms:created xsi:type="dcterms:W3CDTF">2023-07-29T07:56:00Z</dcterms:created>
  <dcterms:modified xsi:type="dcterms:W3CDTF">2023-12-21T04:06:37Z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E1935142E3AE48718F197650D5E95962_12</vt:lpwstr>
  </property>
  <property fmtid="{D5CDD505-2E9C-101B-9397-08002B2CF9AE}" pid="3" name="KSOProductBuildVer">
    <vt:lpwstr>1033-12.2.0.13359</vt:lpwstr>
  </property>
</Properties>
</file>