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92" r:id="rId3"/>
    <p:sldId id="311" r:id="rId4"/>
    <p:sldId id="312" r:id="rId5"/>
    <p:sldId id="308" r:id="rId6"/>
    <p:sldId id="306" r:id="rId7"/>
    <p:sldId id="290" r:id="rId8"/>
    <p:sldId id="360" r:id="rId9"/>
    <p:sldId id="314" r:id="rId10"/>
    <p:sldId id="291" r:id="rId11"/>
    <p:sldId id="356" r:id="rId12"/>
    <p:sldId id="316" r:id="rId13"/>
    <p:sldId id="317" r:id="rId14"/>
    <p:sldId id="320" r:id="rId15"/>
    <p:sldId id="302" r:id="rId16"/>
    <p:sldId id="324" r:id="rId17"/>
    <p:sldId id="329" r:id="rId18"/>
    <p:sldId id="336" r:id="rId19"/>
    <p:sldId id="361" r:id="rId20"/>
    <p:sldId id="357" r:id="rId21"/>
    <p:sldId id="321" r:id="rId22"/>
    <p:sldId id="334" r:id="rId23"/>
    <p:sldId id="34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4660"/>
  </p:normalViewPr>
  <p:slideViewPr>
    <p:cSldViewPr snapToGrid="0" showGuides="1">
      <p:cViewPr varScale="1">
        <p:scale>
          <a:sx n="47" d="100"/>
          <a:sy n="47" d="100"/>
        </p:scale>
        <p:origin x="66" y="246"/>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hyperlink" Target="https://www.facebook.com/groups/629898828017053" TargetMode="Externa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6" name="Picture 5"/>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a:fillRect/>
          </a:stretch>
        </p:blipFill>
        <p:spPr>
          <a:xfrm>
            <a:off x="-2052205" y="-221073"/>
            <a:ext cx="2186247" cy="2317405"/>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8"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p:cNvSpPr txBox="1"/>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805" rtl="0" eaLnBrk="1" fontAlgn="auto" latinLnBrk="0" hangingPunct="1">
              <a:lnSpc>
                <a:spcPct val="90000"/>
              </a:lnSpc>
              <a:spcBef>
                <a:spcPct val="0"/>
              </a:spcBef>
              <a:spcAft>
                <a:spcPts val="0"/>
              </a:spcAft>
              <a:buClrTx/>
              <a:buSzTx/>
              <a:buFontTx/>
              <a:buNone/>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p:cNvSpPr txBox="1"/>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805" rtl="0" eaLnBrk="1" fontAlgn="auto" latinLnBrk="0" hangingPunct="1">
              <a:lnSpc>
                <a:spcPct val="90000"/>
              </a:lnSpc>
              <a:spcBef>
                <a:spcPct val="0"/>
              </a:spcBef>
              <a:spcAft>
                <a:spcPts val="0"/>
              </a:spcAft>
              <a:buClrTx/>
              <a:buSzTx/>
              <a:buFontTx/>
              <a:buNone/>
              <a:defRPr/>
            </a:pPr>
            <a:r>
              <a:rPr kumimoji="0" lang="en-US" sz="143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3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p:cNvSpPr txBox="1"/>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805" rtl="0" eaLnBrk="1" fontAlgn="auto" latinLnBrk="0" hangingPunct="1">
              <a:lnSpc>
                <a:spcPct val="90000"/>
              </a:lnSpc>
              <a:spcBef>
                <a:spcPct val="0"/>
              </a:spcBef>
              <a:spcAft>
                <a:spcPts val="0"/>
              </a:spcAft>
              <a:buClrTx/>
              <a:buSzTx/>
              <a:buFontTx/>
              <a:buNone/>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6" name="Picture 15"/>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a:fillRect/>
          </a:stretch>
        </p:blipFill>
        <p:spPr>
          <a:xfrm>
            <a:off x="-44511098" y="-19326756"/>
            <a:ext cx="3627531" cy="4761671"/>
          </a:xfrm>
          <a:prstGeom prst="rect">
            <a:avLst/>
          </a:prstGeom>
        </p:spPr>
      </p:pic>
      <p:pic>
        <p:nvPicPr>
          <p:cNvPr id="17" name="Picture 16"/>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a:fillRect/>
          </a:stretch>
        </p:blipFill>
        <p:spPr>
          <a:xfrm>
            <a:off x="-44511098" y="23671819"/>
            <a:ext cx="3627531" cy="4761671"/>
          </a:xfrm>
          <a:prstGeom prst="rect">
            <a:avLst/>
          </a:prstGeom>
        </p:spPr>
      </p:pic>
      <p:pic>
        <p:nvPicPr>
          <p:cNvPr id="18" name="Picture 17"/>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a:fillRect/>
          </a:stretch>
        </p:blipFill>
        <p:spPr>
          <a:xfrm>
            <a:off x="52475795" y="-19326756"/>
            <a:ext cx="3627531" cy="4761671"/>
          </a:xfrm>
          <a:prstGeom prst="rect">
            <a:avLst/>
          </a:prstGeom>
        </p:spPr>
      </p:pic>
      <p:pic>
        <p:nvPicPr>
          <p:cNvPr id="19" name="Picture 18"/>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a:fillRect/>
          </a:stretch>
        </p:blipFill>
        <p:spPr>
          <a:xfrm>
            <a:off x="52738933" y="23671819"/>
            <a:ext cx="3627531" cy="4761671"/>
          </a:xfrm>
          <a:prstGeom prst="rect">
            <a:avLst/>
          </a:prstGeom>
        </p:spPr>
      </p:pic>
      <p:sp>
        <p:nvSpPr>
          <p:cNvPr id="21" name="Title 1"/>
          <p:cNvSpPr txBox="1"/>
          <p:nvPr userDrawn="1"/>
        </p:nvSpPr>
        <p:spPr>
          <a:xfrm>
            <a:off x="10318133" y="-1405951"/>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805" rtl="0" eaLnBrk="1" fontAlgn="auto" latinLnBrk="0" hangingPunct="1">
              <a:lnSpc>
                <a:spcPct val="90000"/>
              </a:lnSpc>
              <a:spcBef>
                <a:spcPct val="0"/>
              </a:spcBef>
              <a:spcAft>
                <a:spcPts val="0"/>
              </a:spcAft>
              <a:buClrTx/>
              <a:buSzTx/>
              <a:buFontTx/>
              <a:buNone/>
              <a:defRPr/>
            </a:pPr>
            <a:r>
              <a:rPr kumimoji="0" lang="vi-VN" sz="2540" b="0" i="0" u="none" strike="noStrike" kern="1200" cap="none" spc="0" normalizeH="0" baseline="0" noProof="0" dirty="0">
                <a:ln>
                  <a:noFill/>
                </a:ln>
                <a:solidFill>
                  <a:srgbClr val="50AE47"/>
                </a:solidFill>
                <a:effectLst/>
                <a:uLnTx/>
                <a:uFillTx/>
                <a:latin typeface="#9Slide07 HoneyCream" pitchFamily="2" charset="0"/>
                <a:ea typeface="+mj-ea"/>
                <a:cs typeface="+mj-cs"/>
              </a:rPr>
              <a:t>By: Tư Bùi</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3"/>
          <a:stretch>
            <a:fillRect/>
          </a:stretch>
        </p:blipFill>
        <p:spPr>
          <a:xfrm>
            <a:off x="596951" y="139923"/>
            <a:ext cx="10540898" cy="6559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1"/>
          <a:stretch>
            <a:fillRect/>
          </a:stretch>
        </p:blipFill>
        <p:spPr>
          <a:xfrm>
            <a:off x="3377216" y="-54920"/>
            <a:ext cx="5237617" cy="847171"/>
          </a:xfrm>
          <a:prstGeom prst="rect">
            <a:avLst/>
          </a:prstGeom>
        </p:spPr>
      </p:pic>
      <p:pic>
        <p:nvPicPr>
          <p:cNvPr id="6" name="Picture 5"/>
          <p:cNvPicPr>
            <a:picLocks noChangeAspect="1"/>
          </p:cNvPicPr>
          <p:nvPr/>
        </p:nvPicPr>
        <p:blipFill>
          <a:blip r:embed="rId2"/>
          <a:stretch>
            <a:fillRect/>
          </a:stretch>
        </p:blipFill>
        <p:spPr>
          <a:xfrm>
            <a:off x="163629" y="448539"/>
            <a:ext cx="11784531" cy="65654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p:cNvGrpSpPr/>
          <p:nvPr/>
        </p:nvGrpSpPr>
        <p:grpSpPr>
          <a:xfrm>
            <a:off x="825949" y="1371969"/>
            <a:ext cx="6997251" cy="2778409"/>
            <a:chOff x="4068184" y="253841"/>
            <a:chExt cx="6605260" cy="6607125"/>
          </a:xfrm>
        </p:grpSpPr>
        <p:pic>
          <p:nvPicPr>
            <p:cNvPr id="13" name="图片 7"/>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2"/>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8" name="Picture 7"/>
          <p:cNvPicPr>
            <a:picLocks noChangeAspect="1"/>
          </p:cNvPicPr>
          <p:nvPr/>
        </p:nvPicPr>
        <p:blipFill>
          <a:blip r:embed="rId1"/>
          <a:stretch>
            <a:fillRect/>
          </a:stretch>
        </p:blipFill>
        <p:spPr>
          <a:xfrm>
            <a:off x="674328" y="-84800"/>
            <a:ext cx="12915215" cy="2234381"/>
          </a:xfrm>
          <a:prstGeom prst="rect">
            <a:avLst/>
          </a:prstGeom>
        </p:spPr>
      </p:pic>
      <p:sp>
        <p:nvSpPr>
          <p:cNvPr id="26" name="矩形 29"/>
          <p:cNvSpPr/>
          <p:nvPr/>
        </p:nvSpPr>
        <p:spPr>
          <a:xfrm>
            <a:off x="3149769" y="1341701"/>
            <a:ext cx="7964334" cy="112519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Lã chã (nước mắt, mồ hôi): nhỏ xuống thành giọt, nối tiếp nhau không dứt. </a:t>
            </a:r>
            <a:endParaRPr lang="en-US" sz="30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279134" y="2517385"/>
            <a:ext cx="5453670" cy="363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stretch>
            <a:fillRect/>
          </a:stretch>
        </p:blipFill>
        <p:spPr>
          <a:xfrm>
            <a:off x="6193382" y="2919659"/>
            <a:ext cx="5885924" cy="365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2"/>
          <a:stretch>
            <a:fillRect/>
          </a:stretch>
        </p:blipFill>
        <p:spPr>
          <a:xfrm>
            <a:off x="2413200" y="1871243"/>
            <a:ext cx="6839030" cy="34240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endParaRPr lang="en-US" sz="4000" b="1" dirty="0">
              <a:solidFill>
                <a:srgbClr val="002060"/>
              </a:solidFill>
              <a:latin typeface="Cambria" panose="02040503050406030204" pitchFamily="18" charset="0"/>
              <a:ea typeface="Cambria" panose="02040503050406030204" pitchFamily="18" charset="0"/>
            </a:endParaRPr>
          </a:p>
        </p:txBody>
      </p:sp>
      <p:sp>
        <p:nvSpPr>
          <p:cNvPr id="9" name="圆角矩形 17"/>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4" name="Rectangle 3"/>
          <p:cNvSpPr/>
          <p:nvPr/>
        </p:nvSpPr>
        <p:spPr>
          <a:xfrm>
            <a:off x="3217672" y="2718082"/>
            <a:ext cx="8275827" cy="1569660"/>
          </a:xfrm>
          <a:prstGeom prst="rect">
            <a:avLst/>
          </a:prstGeom>
        </p:spPr>
        <p:txBody>
          <a:bodyPr wrap="square">
            <a:spAutoFit/>
          </a:bodyPr>
          <a:lstStyle/>
          <a:p>
            <a:pPr algn="ctr"/>
            <a:r>
              <a:rPr lang="vi-VN" sz="3200" b="1" dirty="0">
                <a:latin typeface="Cambria" panose="02040503050406030204" pitchFamily="18" charset="0"/>
                <a:ea typeface="Cambria" panose="02040503050406030204" pitchFamily="18" charset="0"/>
              </a:rPr>
              <a:t>Mục đích về quê của bạn nhỏ là tìm được nhiều ý cho bài văn </a:t>
            </a:r>
            <a:r>
              <a:rPr lang="vi-VN" sz="3200" b="1" i="1" dirty="0">
                <a:latin typeface="Cambria" panose="02040503050406030204" pitchFamily="18" charset="0"/>
                <a:ea typeface="Cambria" panose="02040503050406030204" pitchFamily="18" charset="0"/>
              </a:rPr>
              <a:t>"Tả cây hoa nhà em". </a:t>
            </a:r>
            <a:br>
              <a:rPr lang="vi-VN" sz="3200" b="1" dirty="0">
                <a:latin typeface="Cambria" panose="02040503050406030204" pitchFamily="18" charset="0"/>
                <a:ea typeface="Cambria" panose="02040503050406030204" pitchFamily="18" charset="0"/>
              </a:rPr>
            </a:br>
            <a:endParaRPr lang="en-US" sz="32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1">
            <a:extLst>
              <a:ext uri="{28A0092B-C50C-407E-A947-70E740481C1C}">
                <a14:useLocalDpi xmlns:a14="http://schemas.microsoft.com/office/drawing/2010/main" val="0"/>
              </a:ext>
            </a:extLst>
          </a:blip>
          <a:srcRect r="4453"/>
          <a:stretch>
            <a:fillRect/>
          </a:stretch>
        </p:blipFill>
        <p:spPr>
          <a:xfrm>
            <a:off x="702606" y="3502912"/>
            <a:ext cx="4044330" cy="3286666"/>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endParaRPr lang="vi-VN" sz="3600" b="1" dirty="0">
              <a:solidFill>
                <a:srgbClr val="FF0000"/>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rotWithShape="1">
          <a:blip r:embed="rId1"/>
          <a:srcRect l="50662"/>
          <a:stretch>
            <a:fillRect/>
          </a:stretch>
        </p:blipFill>
        <p:spPr>
          <a:xfrm>
            <a:off x="5491277" y="312902"/>
            <a:ext cx="5095443" cy="1670449"/>
          </a:xfrm>
          <a:prstGeom prst="rect">
            <a:avLst/>
          </a:prstGeom>
        </p:spPr>
      </p:pic>
      <p:pic>
        <p:nvPicPr>
          <p:cNvPr id="8" name="Picture 7"/>
          <p:cNvPicPr>
            <a:picLocks noChangeAspect="1"/>
          </p:cNvPicPr>
          <p:nvPr/>
        </p:nvPicPr>
        <p:blipFill>
          <a:blip r:embed="rId2"/>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endParaRPr lang="vi-VN" sz="3200" b="1" i="1" dirty="0">
              <a:latin typeface="Cambria" panose="02040503050406030204" pitchFamily="18" charset="0"/>
              <a:ea typeface="Cambria" panose="02040503050406030204" pitchFamily="18" charset="0"/>
            </a:endParaRP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endParaRPr lang="vi-VN" sz="3200" dirty="0">
              <a:latin typeface="Cambria" panose="02040503050406030204" pitchFamily="18" charset="0"/>
              <a:ea typeface="Cambria" panose="02040503050406030204" pitchFamily="18" charset="0"/>
            </a:endParaRPr>
          </a:p>
          <a:p>
            <a:r>
              <a:rPr lang="en-US" sz="3200" dirty="0"/>
              <a:t> </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endParaRPr lang="vi-VN" sz="3600" b="1" dirty="0">
              <a:solidFill>
                <a:schemeClr val="bg1"/>
              </a:solidFill>
              <a:latin typeface="Cambria" panose="02040503050406030204" pitchFamily="18" charset="0"/>
              <a:ea typeface="Cambria" panose="02040503050406030204" pitchFamily="18" charset="0"/>
            </a:endParaRPr>
          </a:p>
        </p:txBody>
      </p:sp>
      <p:sp>
        <p:nvSpPr>
          <p:cNvPr id="4" name="TextBox 3"/>
          <p:cNvSpPr txBox="1"/>
          <p:nvPr/>
        </p:nvSpPr>
        <p:spPr>
          <a:xfrm>
            <a:off x="863596" y="2078832"/>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Sương như những hòn bi ve tí xíu tụt từ lá xanh xuống bông đỏ, đi tìm mùi thơm ngào ngạt núp đầu giữa những cánh hoa...</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863596" y="3969329"/>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1"/>
          <a:srcRect l="50662" r="21226" b="23644"/>
          <a:stretch>
            <a:fillRect/>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solidFill>
                  <a:schemeClr val="accent2">
                    <a:lumMod val="60000"/>
                    <a:lumOff val="40000"/>
                  </a:schemeClr>
                </a:solidFill>
                <a:latin typeface="Cambria" panose="02040503050406030204" pitchFamily="18" charset="0"/>
                <a:ea typeface="Cambria" panose="02040503050406030204" pitchFamily="18" charset="0"/>
              </a:rPr>
              <a:t>3.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thích</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câu</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nhất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trong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nhỏ</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Theo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nên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viết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thêm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những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ý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a:t>
            </a:r>
            <a:r>
              <a:rPr lang="en-US" sz="3600" b="1" dirty="0">
                <a:solidFill>
                  <a:schemeClr val="accent2">
                    <a:lumMod val="60000"/>
                    <a:lumOff val="40000"/>
                  </a:schemeClr>
                </a:solidFill>
              </a:rPr>
              <a:t> </a:t>
            </a:r>
            <a:endParaRPr kumimoji="0" lang="vi-VN" sz="3600" b="1" i="0" u="none" strike="noStrike" kern="1200" cap="none" spc="0" normalizeH="0" baseline="0" noProof="0" dirty="0">
              <a:ln>
                <a:noFill/>
              </a:ln>
              <a:solidFill>
                <a:schemeClr val="accent2">
                  <a:lumMod val="60000"/>
                  <a:lumOff val="40000"/>
                </a:schemeClr>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0" y="770378"/>
            <a:ext cx="9632515" cy="1664352"/>
          </a:xfrm>
          <a:prstGeom prst="rect">
            <a:avLst/>
          </a:prstGeom>
        </p:spPr>
      </p:pic>
      <p:sp>
        <p:nvSpPr>
          <p:cNvPr id="3" name="TextBox 2"/>
          <p:cNvSpPr txBox="1"/>
          <p:nvPr/>
        </p:nvSpPr>
        <p:spPr>
          <a:xfrm>
            <a:off x="1148080" y="3776233"/>
            <a:ext cx="10403840" cy="175432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Bạn nhỏ nên bổ sung những câu văn miêu tả về màu sắc và hình dạng của bông hoa và những nụ hồng,...</a:t>
            </a: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3" name="圆角矩形 17"/>
          <p:cNvSpPr/>
          <p:nvPr/>
        </p:nvSpPr>
        <p:spPr>
          <a:xfrm>
            <a:off x="510118" y="444590"/>
            <a:ext cx="10977032"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378323" y="682752"/>
            <a:ext cx="11240622" cy="1077218"/>
          </a:xfrm>
          <a:prstGeom prst="rect">
            <a:avLst/>
          </a:prstGeom>
        </p:spPr>
        <p:txBody>
          <a:bodyPr wrap="square">
            <a:spAutoFit/>
          </a:bodyPr>
          <a:lstStyle/>
          <a:p>
            <a:pPr algn="ct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m thích nhất câu văn nào trong bài văn của bạn nhỏ? Theo em, bài văn của bạn nên viết thêm những ý nào?</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3035091" y="2954867"/>
            <a:ext cx="7611533" cy="2677656"/>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B1: Đọc kĩ bài văn, chọn câu văn mình yêu thích và nêu lí do.</a:t>
            </a:r>
            <a:endParaRPr lang="en-US" sz="2800">
              <a:latin typeface="Cambria" panose="02040503050406030204" pitchFamily="18" charset="0"/>
              <a:ea typeface="Cambria" panose="02040503050406030204" pitchFamily="18" charset="0"/>
            </a:endParaRPr>
          </a:p>
          <a:p>
            <a:endParaRPr lang="en-US" sz="2800">
              <a:latin typeface="Cambria" panose="02040503050406030204" pitchFamily="18" charset="0"/>
              <a:ea typeface="Cambria" panose="02040503050406030204" pitchFamily="18" charset="0"/>
            </a:endParaRPr>
          </a:p>
          <a:p>
            <a:r>
              <a:rPr lang="en-US" sz="2800">
                <a:latin typeface="Cambria" panose="02040503050406030204" pitchFamily="18" charset="0"/>
                <a:ea typeface="Cambria" panose="02040503050406030204" pitchFamily="18" charset="0"/>
              </a:rPr>
              <a:t>B2: Suy nghĩ để bổ sung ý cho bài văn của bạn nhỏ. Có thể viết câu văn em muốn thêm vào bài văn tả cây hoa hồng của bạn.</a:t>
            </a:r>
            <a:endParaRPr lang="vi-VN" sz="2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dirty="0">
                <a:latin typeface="Cambria" panose="02040503050406030204" pitchFamily="18" charset="0"/>
                <a:ea typeface="Cambria" panose="02040503050406030204" pitchFamily="18" charset="0"/>
              </a:rPr>
              <a:t>Muốn miêu tả được một sự vật, trước hết :</a:t>
            </a:r>
            <a:endParaRPr lang="vi-VN" sz="2600" dirty="0">
              <a:latin typeface="Cambria" panose="02040503050406030204" pitchFamily="18" charset="0"/>
              <a:ea typeface="Cambria" panose="02040503050406030204" pitchFamily="18" charset="0"/>
            </a:endParaRPr>
          </a:p>
          <a:p>
            <a:r>
              <a:rPr lang="vi-VN" sz="2600" dirty="0">
                <a:latin typeface="Cambria" panose="02040503050406030204" pitchFamily="18" charset="0"/>
                <a:ea typeface="Cambria" panose="02040503050406030204" pitchFamily="18" charset="0"/>
              </a:rPr>
              <a:t>+ Quan sát</a:t>
            </a:r>
            <a:endParaRPr lang="vi-VN" sz="2600" dirty="0">
              <a:latin typeface="Cambria" panose="02040503050406030204" pitchFamily="18" charset="0"/>
              <a:ea typeface="Cambria" panose="02040503050406030204" pitchFamily="18" charset="0"/>
            </a:endParaRPr>
          </a:p>
          <a:p>
            <a:r>
              <a:rPr lang="vi-VN" sz="2600" dirty="0">
                <a:latin typeface="Cambria" panose="02040503050406030204" pitchFamily="18" charset="0"/>
                <a:ea typeface="Cambria" panose="02040503050406030204" pitchFamily="18" charset="0"/>
              </a:rPr>
              <a:t>+ Liên tưởng, tưởng tượng: hình dung về sự vật đặt trong tương quan các sự vật xung quanh.</a:t>
            </a:r>
            <a:endParaRPr lang="vi-VN" sz="2600" dirty="0">
              <a:latin typeface="Cambria" panose="02040503050406030204" pitchFamily="18" charset="0"/>
              <a:ea typeface="Cambria" panose="02040503050406030204" pitchFamily="18" charset="0"/>
            </a:endParaRPr>
          </a:p>
          <a:p>
            <a:r>
              <a:rPr lang="vi-VN" sz="2600" dirty="0">
                <a:latin typeface="Cambria" panose="02040503050406030204" pitchFamily="18" charset="0"/>
                <a:ea typeface="Cambria" panose="02040503050406030204" pitchFamily="18" charset="0"/>
              </a:rPr>
              <a:t>+ So sánh, ví von: Thể hiện tư duy liên tưởng độc đáo riêng của người viết hình dung, cảm nhận về sự vật, hiện tượng miêu tả.</a:t>
            </a:r>
            <a:endParaRPr lang="vi-VN" sz="2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p:cNvSpPr/>
          <p:nvPr/>
        </p:nvSpPr>
        <p:spPr>
          <a:xfrm>
            <a:off x="1517816" y="2883116"/>
            <a:ext cx="9593196" cy="2454310"/>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11" name="Picture 10"/>
          <p:cNvPicPr>
            <a:picLocks noChangeAspect="1"/>
          </p:cNvPicPr>
          <p:nvPr/>
        </p:nvPicPr>
        <p:blipFill>
          <a:blip r:embed="rId1"/>
          <a:stretch>
            <a:fillRect/>
          </a:stretch>
        </p:blipFill>
        <p:spPr>
          <a:xfrm>
            <a:off x="2545389" y="545129"/>
            <a:ext cx="8565622" cy="1950889"/>
          </a:xfrm>
          <a:prstGeom prst="rect">
            <a:avLst/>
          </a:prstGeom>
        </p:spPr>
      </p:pic>
      <p:sp>
        <p:nvSpPr>
          <p:cNvPr id="7" name="Rectangle 6"/>
          <p:cNvSpPr/>
          <p:nvPr/>
        </p:nvSpPr>
        <p:spPr>
          <a:xfrm>
            <a:off x="1838906" y="3064896"/>
            <a:ext cx="8951014" cy="1938992"/>
          </a:xfrm>
          <a:prstGeom prst="rect">
            <a:avLst/>
          </a:prstGeom>
        </p:spPr>
        <p:txBody>
          <a:bodyPr wrap="square">
            <a:spAutoFit/>
          </a:bodyPr>
          <a:lstStyle/>
          <a:p>
            <a:pPr lvl="0" algn="ctr">
              <a:defRPr/>
            </a:pPr>
            <a:r>
              <a:rPr lang="vi-VN" sz="4000" b="1" kern="0" dirty="0">
                <a:solidFill>
                  <a:srgbClr val="002060"/>
                </a:solidFill>
                <a:latin typeface="Cambria" panose="02040503050406030204" pitchFamily="18" charset="0"/>
              </a:rPr>
              <a:t>Trao đổi với bạn:</a:t>
            </a:r>
            <a:endParaRPr lang="vi-VN" sz="4000" b="1" kern="0" dirty="0">
              <a:solidFill>
                <a:srgbClr val="002060"/>
              </a:solidFill>
              <a:latin typeface="Cambria" panose="02040503050406030204" pitchFamily="18" charset="0"/>
            </a:endParaRPr>
          </a:p>
          <a:p>
            <a:pPr lvl="0" algn="ctr">
              <a:defRPr/>
            </a:pPr>
            <a:r>
              <a:rPr lang="vi-VN" sz="4000" b="1" i="1" kern="0" dirty="0">
                <a:solidFill>
                  <a:srgbClr val="002060"/>
                </a:solidFill>
                <a:latin typeface="Cambria" panose="02040503050406030204" pitchFamily="18" charset="0"/>
              </a:rPr>
              <a:t>Khi tả một sự vật làm thế nào để tả đúng đặc điểm của sự vật ấy?</a:t>
            </a:r>
            <a:endParaRPr lang="en-US" sz="4000" b="1" i="1" kern="0" dirty="0">
              <a:solidFill>
                <a:srgbClr val="002060"/>
              </a:solidFill>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1" cstate="hqprint">
              <a:extLst>
                <a:ext uri="{28A0092B-C50C-407E-A947-70E740481C1C}">
                  <a14:useLocalDpi xmlns:a14="http://schemas.microsoft.com/office/drawing/2010/main" val="0"/>
                </a:ext>
              </a:extLst>
            </a:blip>
            <a:srcRect b="64969"/>
            <a:stretch>
              <a:fillRect/>
            </a:stretch>
          </p:blipFill>
          <p:spPr>
            <a:xfrm>
              <a:off x="0" y="0"/>
              <a:ext cx="12192000" cy="2033814"/>
            </a:xfrm>
            <a:prstGeom prst="rect">
              <a:avLst/>
            </a:prstGeom>
          </p:spPr>
        </p:pic>
        <p:pic>
          <p:nvPicPr>
            <p:cNvPr id="28" name="图片 27"/>
            <p:cNvPicPr>
              <a:picLocks noChangeAspect="1"/>
            </p:cNvPicPr>
            <p:nvPr/>
          </p:nvPicPr>
          <p:blipFill rotWithShape="1">
            <a:blip r:embed="rId1" cstate="hqprint">
              <a:extLst>
                <a:ext uri="{28A0092B-C50C-407E-A947-70E740481C1C}">
                  <a14:useLocalDpi xmlns:a14="http://schemas.microsoft.com/office/drawing/2010/main" val="0"/>
                </a:ext>
              </a:extLst>
            </a:blip>
            <a:srcRect t="34047" b="60375"/>
            <a:stretch>
              <a:fillRect/>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616199" y="1124654"/>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endPar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p:txBody>
      </p:sp>
      <p:sp>
        <p:nvSpPr>
          <p:cNvPr id="10" name="Rectangle 9"/>
          <p:cNvSpPr/>
          <p:nvPr/>
        </p:nvSpPr>
        <p:spPr>
          <a:xfrm>
            <a:off x="2616198" y="1107747"/>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endPar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p:txBody>
      </p:sp>
      <p:sp>
        <p:nvSpPr>
          <p:cNvPr id="4" name="Rectangle 3"/>
          <p:cNvSpPr/>
          <p:nvPr/>
        </p:nvSpPr>
        <p:spPr>
          <a:xfrm>
            <a:off x="2375354" y="3177214"/>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1"/>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endParaRPr lang="vi-VN" sz="3000" dirty="0">
              <a:solidFill>
                <a:prstClr val="black"/>
              </a:solidFill>
              <a:latin typeface="Cambria" panose="02040503050406030204" pitchFamily="18" charset="0"/>
              <a:ea typeface="Cambria" panose="02040503050406030204" pitchFamily="18" charset="0"/>
            </a:endParaRP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endParaRPr lang="vi-VN" sz="3000" dirty="0">
              <a:solidFill>
                <a:prstClr val="black"/>
              </a:solidFill>
              <a:latin typeface="Cambria" panose="02040503050406030204" pitchFamily="18" charset="0"/>
              <a:ea typeface="Cambria" panose="02040503050406030204" pitchFamily="18" charset="0"/>
            </a:endParaRP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endParaRPr lang="vi-VN" sz="3000" dirty="0">
              <a:solidFill>
                <a:prstClr val="black"/>
              </a:solidFill>
              <a:latin typeface="Cambria" panose="02040503050406030204" pitchFamily="18" charset="0"/>
              <a:ea typeface="Cambria" panose="020405030504060302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1"/>
          <a:stretch>
            <a:fillRect/>
          </a:stretch>
        </p:blipFill>
        <p:spPr>
          <a:xfrm>
            <a:off x="2476095" y="0"/>
            <a:ext cx="9181372" cy="4706520"/>
          </a:xfrm>
          <a:prstGeom prst="rect">
            <a:avLst/>
          </a:prstGeom>
        </p:spPr>
      </p:pic>
      <p:pic>
        <p:nvPicPr>
          <p:cNvPr id="5" name="Picture 4"/>
          <p:cNvPicPr>
            <a:picLocks noChangeAspect="1"/>
          </p:cNvPicPr>
          <p:nvPr/>
        </p:nvPicPr>
        <p:blipFill>
          <a:blip r:embed="rId2"/>
          <a:stretch>
            <a:fillRect/>
          </a:stretch>
        </p:blipFill>
        <p:spPr>
          <a:xfrm>
            <a:off x="27877" y="1572370"/>
            <a:ext cx="3764485" cy="52413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197707" y="0"/>
            <a:ext cx="7925327" cy="2193883"/>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4453"/>
          <a:stretch>
            <a:fillRect/>
          </a:stretch>
        </p:blipFill>
        <p:spPr>
          <a:xfrm>
            <a:off x="25446" y="3571334"/>
            <a:ext cx="4044330" cy="3286666"/>
          </a:xfrm>
          <a:prstGeom prst="ellipse">
            <a:avLst/>
          </a:prstGeom>
          <a:ln>
            <a:noFill/>
          </a:ln>
          <a:effectLst>
            <a:softEdge rad="112500"/>
          </a:effectLst>
        </p:spPr>
      </p:pic>
      <p:pic>
        <p:nvPicPr>
          <p:cNvPr id="4" name="Picture 3"/>
          <p:cNvPicPr>
            <a:picLocks noChangeAspect="1"/>
          </p:cNvPicPr>
          <p:nvPr/>
        </p:nvPicPr>
        <p:blipFill>
          <a:blip r:embed="rId3"/>
          <a:stretch>
            <a:fillRect/>
          </a:stretch>
        </p:blipFill>
        <p:spPr>
          <a:xfrm>
            <a:off x="3685269" y="1612645"/>
            <a:ext cx="7437765" cy="2139881"/>
          </a:xfrm>
          <a:prstGeom prst="rect">
            <a:avLst/>
          </a:prstGeom>
        </p:spPr>
      </p:pic>
      <p:pic>
        <p:nvPicPr>
          <p:cNvPr id="5" name="Picture 4"/>
          <p:cNvPicPr>
            <a:picLocks noChangeAspect="1"/>
          </p:cNvPicPr>
          <p:nvPr/>
        </p:nvPicPr>
        <p:blipFill>
          <a:blip r:embed="rId4"/>
          <a:stretch>
            <a:fillRect/>
          </a:stretch>
        </p:blipFill>
        <p:spPr>
          <a:xfrm>
            <a:off x="3126122" y="3176923"/>
            <a:ext cx="8760711" cy="2316681"/>
          </a:xfrm>
          <a:prstGeom prst="rect">
            <a:avLst/>
          </a:prstGeom>
        </p:spPr>
      </p:pic>
      <p:pic>
        <p:nvPicPr>
          <p:cNvPr id="6" name="Picture 5"/>
          <p:cNvPicPr>
            <a:picLocks noChangeAspect="1"/>
          </p:cNvPicPr>
          <p:nvPr/>
        </p:nvPicPr>
        <p:blipFill>
          <a:blip r:embed="rId5"/>
          <a:stretch>
            <a:fillRect/>
          </a:stretch>
        </p:blipFill>
        <p:spPr>
          <a:xfrm>
            <a:off x="2584324" y="4714433"/>
            <a:ext cx="9553260" cy="23471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9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2"/>
          <a:stretch>
            <a:fillRect/>
          </a:stretch>
        </p:blipFill>
        <p:spPr>
          <a:xfrm>
            <a:off x="2314419" y="2628620"/>
            <a:ext cx="7258464" cy="14819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endParaRPr lang="vi-VN" sz="2000" b="1" dirty="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endParaRPr lang="vi-VN" sz="2000" i="1"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endParaRPr lang="vi-VN" sz="2000" i="1"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endParaRPr lang="vi-VN" sz="2000" dirty="0">
              <a:latin typeface="Cambria" panose="02040503050406030204" pitchFamily="18" charset="0"/>
              <a:ea typeface="Cambria" panose="02040503050406030204" pitchFamily="18" charset="0"/>
            </a:endParaRP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endParaRPr lang="vi-VN" sz="2000" i="1"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endParaRPr lang="vi-VN" sz="1600" b="1" i="1" dirty="0">
              <a:latin typeface="Cambria" panose="02040503050406030204" pitchFamily="18" charset="0"/>
              <a:ea typeface="Cambria" panose="02040503050406030204" pitchFamily="18" charset="0"/>
            </a:endParaRPr>
          </a:p>
          <a:p>
            <a:pPr algn="just"/>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p:cNvGrpSpPr/>
          <p:nvPr/>
        </p:nvGrpSpPr>
        <p:grpSpPr>
          <a:xfrm>
            <a:off x="7244346" y="1009774"/>
            <a:ext cx="4947654" cy="1361483"/>
            <a:chOff x="5425541" y="1047723"/>
            <a:chExt cx="4827497" cy="2168925"/>
          </a:xfrm>
        </p:grpSpPr>
        <p:sp>
          <p:nvSpPr>
            <p:cNvPr id="11" name="Speech Bubble: Rectangle with Corners Rounded 7"/>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endPar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endParaRPr>
          </a:p>
        </p:txBody>
      </p:sp>
      <p:sp>
        <p:nvSpPr>
          <p:cNvPr id="17" name="矩形 29"/>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p:cNvGrpSpPr/>
          <p:nvPr/>
        </p:nvGrpSpPr>
        <p:grpSpPr>
          <a:xfrm>
            <a:off x="7592290" y="989958"/>
            <a:ext cx="4448647" cy="1361483"/>
            <a:chOff x="5424805" y="1581448"/>
            <a:chExt cx="4827497" cy="2168925"/>
          </a:xfrm>
        </p:grpSpPr>
        <p:sp>
          <p:nvSpPr>
            <p:cNvPr id="24" name="Speech Bubble: Rectangle with Corners Rounded 7"/>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597670" y="1754650"/>
              <a:ext cx="4532707" cy="1863164"/>
            </a:xfrm>
            <a:prstGeom prst="rect">
              <a:avLst/>
            </a:prstGeom>
            <a:noFill/>
          </p:spPr>
          <p:txBody>
            <a:bodyPr wrap="square">
              <a:spAutoFit/>
            </a:bodyPr>
            <a:lstStyle/>
            <a:p>
              <a:pPr algn="ctr"/>
              <a:r>
                <a:rPr lang="vi-VN" sz="3500" b="1" dirty="0">
                  <a:solidFill>
                    <a:srgbClr val="C00000"/>
                  </a:solidFill>
                </a:rPr>
                <a:t>Bài đọc chia làm </a:t>
              </a:r>
              <a:endParaRPr lang="vi-VN" sz="3500" b="1" dirty="0">
                <a:solidFill>
                  <a:srgbClr val="C00000"/>
                </a:solidFill>
              </a:endParaRPr>
            </a:p>
            <a:p>
              <a:pPr algn="ctr"/>
              <a:r>
                <a:rPr lang="vi-VN" sz="3500" b="1" dirty="0">
                  <a:solidFill>
                    <a:srgbClr val="C00000"/>
                  </a:solidFill>
                </a:rPr>
                <a:t>4 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endParaRPr lang="vi-VN" sz="2000" b="1" dirty="0">
              <a:solidFill>
                <a:srgbClr val="FF0000"/>
              </a:solidFill>
              <a:latin typeface="Cambria" panose="02040503050406030204" pitchFamily="18" charset="0"/>
              <a:ea typeface="Cambria" panose="02040503050406030204" pitchFamily="18" charset="0"/>
            </a:endParaRPr>
          </a:p>
          <a:p>
            <a:pPr algn="just"/>
            <a:r>
              <a:rPr lang="vi-VN" sz="2000" dirty="0">
                <a:solidFill>
                  <a:schemeClr val="accent2">
                    <a:lumMod val="75000"/>
                  </a:schemeClr>
                </a:solidFill>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endParaRPr lang="vi-VN" sz="2000" dirty="0">
              <a:solidFill>
                <a:schemeClr val="accent2">
                  <a:lumMod val="75000"/>
                </a:schemeClr>
              </a:solidFill>
              <a:latin typeface="Cambria" panose="02040503050406030204" pitchFamily="18" charset="0"/>
              <a:ea typeface="Cambria" panose="02040503050406030204" pitchFamily="18" charset="0"/>
            </a:endParaRPr>
          </a:p>
          <a:p>
            <a:pPr algn="just"/>
            <a:r>
              <a:rPr lang="vi-VN" sz="2000" dirty="0">
                <a:solidFill>
                  <a:schemeClr val="accent2">
                    <a:lumMod val="75000"/>
                  </a:schemeClr>
                </a:solidFill>
                <a:latin typeface="Cambria" panose="02040503050406030204" pitchFamily="18" charset="0"/>
                <a:ea typeface="Cambria" panose="02040503050406030204" pitchFamily="18" charset="0"/>
              </a:rPr>
              <a:t>    </a:t>
            </a:r>
            <a:r>
              <a:rPr lang="vi-VN" sz="2000" i="1" dirty="0">
                <a:solidFill>
                  <a:schemeClr val="accent2">
                    <a:lumMod val="75000"/>
                  </a:schemeClr>
                </a:solidFill>
                <a:latin typeface="Cambria" panose="02040503050406030204" pitchFamily="18" charset="0"/>
                <a:ea typeface="Cambria" panose="02040503050406030204" pitchFamily="18" charset="0"/>
              </a:rPr>
              <a:t>Chiều thứ Bảy về quê, tôi gặp lại cây hoa hồng mà ngoại đã trồng ở mảnh vườn trước cửa.</a:t>
            </a:r>
            <a:endParaRPr lang="vi-VN" sz="2000" i="1" dirty="0">
              <a:solidFill>
                <a:schemeClr val="accent2">
                  <a:lumMod val="75000"/>
                </a:schemeClr>
              </a:solidFill>
              <a:latin typeface="Cambria" panose="02040503050406030204" pitchFamily="18" charset="0"/>
              <a:ea typeface="Cambria" panose="02040503050406030204" pitchFamily="18" charset="0"/>
            </a:endParaRPr>
          </a:p>
          <a:p>
            <a:pPr algn="just"/>
            <a:r>
              <a:rPr lang="vi-VN" sz="2000" dirty="0">
                <a:solidFill>
                  <a:schemeClr val="accent2">
                    <a:lumMod val="75000"/>
                  </a:schemeClr>
                </a:solidFill>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r>
              <a:rPr lang="vi-VN"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endParaRPr lang="vi-VN" sz="2000" dirty="0">
              <a:solidFill>
                <a:schemeClr val="accent1">
                  <a:lumMod val="75000"/>
                </a:schemeClr>
              </a:solidFill>
              <a:latin typeface="Cambria" panose="02040503050406030204" pitchFamily="18" charset="0"/>
              <a:ea typeface="Cambria" panose="02040503050406030204" pitchFamily="18" charset="0"/>
            </a:endParaRP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endParaRPr lang="vi-VN" sz="2000" i="1" dirty="0">
              <a:solidFill>
                <a:schemeClr val="accent1">
                  <a:lumMod val="75000"/>
                </a:schemeClr>
              </a:solidFill>
              <a:latin typeface="Cambria" panose="02040503050406030204" pitchFamily="18" charset="0"/>
              <a:ea typeface="Cambria" panose="02040503050406030204" pitchFamily="18" charset="0"/>
            </a:endParaRP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endParaRPr lang="vi-VN" sz="2000" dirty="0">
              <a:solidFill>
                <a:schemeClr val="accent1">
                  <a:lumMod val="75000"/>
                </a:schemeClr>
              </a:solidFill>
              <a:latin typeface="Cambria" panose="02040503050406030204" pitchFamily="18" charset="0"/>
              <a:ea typeface="Cambria" panose="02040503050406030204" pitchFamily="18" charset="0"/>
            </a:endParaRPr>
          </a:p>
          <a:p>
            <a:pPr algn="just"/>
            <a:r>
              <a:rPr lang="vi-VN" sz="2000" i="1" dirty="0">
                <a:solidFill>
                  <a:schemeClr val="accent1">
                    <a:lumMod val="75000"/>
                  </a:schemeClr>
                </a:solidFill>
                <a:latin typeface="Cambria" panose="02040503050406030204" pitchFamily="18" charset="0"/>
                <a:ea typeface="Cambria" panose="02040503050406030204" pitchFamily="18" charset="0"/>
              </a:rPr>
              <a:t>  </a:t>
            </a:r>
            <a:r>
              <a:rPr lang="en-US" sz="2000" i="1"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endParaRPr lang="vi-VN" sz="2000" i="1" dirty="0">
              <a:solidFill>
                <a:schemeClr val="accent1">
                  <a:lumMod val="75000"/>
                </a:schemeClr>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endParaRPr lang="vi-VN" sz="1600" b="1" i="1" dirty="0">
              <a:latin typeface="Cambria" panose="02040503050406030204" pitchFamily="18" charset="0"/>
              <a:ea typeface="Cambria" panose="02040503050406030204" pitchFamily="18" charset="0"/>
            </a:endParaRPr>
          </a:p>
          <a:p>
            <a:pPr algn="just"/>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815228" y="196863"/>
            <a:ext cx="9620322" cy="1670449"/>
          </a:xfrm>
          <a:prstGeom prst="rect">
            <a:avLst/>
          </a:prstGeom>
        </p:spPr>
      </p:pic>
      <p:sp>
        <p:nvSpPr>
          <p:cNvPr id="14" name="圆角矩形 17"/>
          <p:cNvSpPr/>
          <p:nvPr/>
        </p:nvSpPr>
        <p:spPr>
          <a:xfrm>
            <a:off x="981779" y="1806266"/>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5" name="TextBox 4"/>
          <p:cNvSpPr txBox="1"/>
          <p:nvPr/>
        </p:nvSpPr>
        <p:spPr>
          <a:xfrm>
            <a:off x="1595886" y="197318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bụi dạ lí</a:t>
            </a:r>
            <a:endParaRPr lang="en-US" sz="3400" b="1" dirty="0">
              <a:latin typeface="Cambria" panose="02040503050406030204" pitchFamily="18" charset="0"/>
              <a:ea typeface="Cambria" panose="02040503050406030204" pitchFamily="18" charset="0"/>
            </a:endParaRPr>
          </a:p>
        </p:txBody>
      </p:sp>
      <p:sp>
        <p:nvSpPr>
          <p:cNvPr id="17" name="圆角矩形 17"/>
          <p:cNvSpPr/>
          <p:nvPr/>
        </p:nvSpPr>
        <p:spPr>
          <a:xfrm>
            <a:off x="968284" y="2990694"/>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19" name="TextBox 18"/>
          <p:cNvSpPr txBox="1"/>
          <p:nvPr/>
        </p:nvSpPr>
        <p:spPr>
          <a:xfrm>
            <a:off x="1684346" y="317932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dở dang</a:t>
            </a:r>
            <a:endParaRPr lang="en-US" sz="3400" b="1" dirty="0">
              <a:latin typeface="Cambria" panose="02040503050406030204" pitchFamily="18" charset="0"/>
              <a:ea typeface="Cambria" panose="02040503050406030204" pitchFamily="18" charset="0"/>
            </a:endParaRPr>
          </a:p>
        </p:txBody>
      </p:sp>
      <p:sp>
        <p:nvSpPr>
          <p:cNvPr id="22" name="圆角矩形 17"/>
          <p:cNvSpPr/>
          <p:nvPr/>
        </p:nvSpPr>
        <p:spPr>
          <a:xfrm>
            <a:off x="1012514" y="4260343"/>
            <a:ext cx="3147461"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3" name="TextBox 22"/>
          <p:cNvSpPr txBox="1"/>
          <p:nvPr/>
        </p:nvSpPr>
        <p:spPr>
          <a:xfrm>
            <a:off x="1655499"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ốc luộc</a:t>
            </a:r>
            <a:endParaRPr lang="en-US" sz="3400" b="1" dirty="0">
              <a:latin typeface="Cambria" panose="02040503050406030204" pitchFamily="18" charset="0"/>
              <a:ea typeface="Cambria" panose="02040503050406030204" pitchFamily="18" charset="0"/>
            </a:endParaRPr>
          </a:p>
        </p:txBody>
      </p:sp>
      <p:sp>
        <p:nvSpPr>
          <p:cNvPr id="24" name="圆角矩形 17"/>
          <p:cNvSpPr/>
          <p:nvPr/>
        </p:nvSpPr>
        <p:spPr>
          <a:xfrm>
            <a:off x="4649802" y="1802472"/>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5" name="TextBox 24"/>
          <p:cNvSpPr txBox="1"/>
          <p:nvPr/>
        </p:nvSpPr>
        <p:spPr>
          <a:xfrm>
            <a:off x="5523789" y="1886786"/>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nhể</a:t>
            </a:r>
            <a:endParaRPr lang="en-US" sz="3400" b="1" dirty="0">
              <a:latin typeface="Cambria" panose="02040503050406030204" pitchFamily="18" charset="0"/>
              <a:ea typeface="Cambria" panose="02040503050406030204" pitchFamily="18" charset="0"/>
            </a:endParaRPr>
          </a:p>
        </p:txBody>
      </p:sp>
      <p:sp>
        <p:nvSpPr>
          <p:cNvPr id="26" name="圆角矩形 17"/>
          <p:cNvSpPr/>
          <p:nvPr/>
        </p:nvSpPr>
        <p:spPr>
          <a:xfrm>
            <a:off x="4632824" y="299069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7" name="TextBox 26"/>
          <p:cNvSpPr txBox="1"/>
          <p:nvPr/>
        </p:nvSpPr>
        <p:spPr>
          <a:xfrm>
            <a:off x="4999229" y="312806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múc nước</a:t>
            </a:r>
            <a:endParaRPr lang="en-US" sz="3400" b="1" dirty="0">
              <a:latin typeface="Cambria" panose="02040503050406030204" pitchFamily="18" charset="0"/>
              <a:ea typeface="Cambria" panose="02040503050406030204" pitchFamily="18" charset="0"/>
            </a:endParaRPr>
          </a:p>
        </p:txBody>
      </p:sp>
      <p:sp>
        <p:nvSpPr>
          <p:cNvPr id="28" name="圆角矩形 17"/>
          <p:cNvSpPr/>
          <p:nvPr/>
        </p:nvSpPr>
        <p:spPr>
          <a:xfrm>
            <a:off x="4649802" y="4260343"/>
            <a:ext cx="2783739"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9" name="TextBox 28"/>
          <p:cNvSpPr txBox="1"/>
          <p:nvPr/>
        </p:nvSpPr>
        <p:spPr>
          <a:xfrm>
            <a:off x="5230202"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xào xạc</a:t>
            </a:r>
            <a:endParaRPr lang="en-US" sz="3400" b="1" dirty="0">
              <a:latin typeface="Cambria" panose="02040503050406030204" pitchFamily="18" charset="0"/>
              <a:ea typeface="Cambria" panose="02040503050406030204" pitchFamily="18" charset="0"/>
            </a:endParaRPr>
          </a:p>
        </p:txBody>
      </p:sp>
      <p:sp>
        <p:nvSpPr>
          <p:cNvPr id="30" name="圆角矩形 17"/>
          <p:cNvSpPr/>
          <p:nvPr/>
        </p:nvSpPr>
        <p:spPr>
          <a:xfrm>
            <a:off x="8005961" y="2384355"/>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1" name="TextBox 30"/>
          <p:cNvSpPr txBox="1"/>
          <p:nvPr/>
        </p:nvSpPr>
        <p:spPr>
          <a:xfrm>
            <a:off x="8415770" y="247387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rung rinh</a:t>
            </a:r>
            <a:endParaRPr lang="en-US" sz="3400" b="1" dirty="0">
              <a:latin typeface="Cambria" panose="02040503050406030204" pitchFamily="18" charset="0"/>
              <a:ea typeface="Cambria" panose="02040503050406030204" pitchFamily="18" charset="0"/>
            </a:endParaRPr>
          </a:p>
        </p:txBody>
      </p:sp>
      <p:sp>
        <p:nvSpPr>
          <p:cNvPr id="32" name="圆角矩形 17"/>
          <p:cNvSpPr/>
          <p:nvPr/>
        </p:nvSpPr>
        <p:spPr>
          <a:xfrm>
            <a:off x="8018902" y="3695999"/>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3" name="TextBox 32"/>
          <p:cNvSpPr txBox="1"/>
          <p:nvPr/>
        </p:nvSpPr>
        <p:spPr>
          <a:xfrm>
            <a:off x="8278785" y="3756073"/>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xuýt xoa</a:t>
            </a:r>
            <a:endParaRPr lang="en-US" sz="3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712119" y="1130644"/>
            <a:ext cx="10551204" cy="1832085"/>
          </a:xfrm>
          <a:prstGeom prst="rect">
            <a:avLst/>
          </a:prstGeom>
        </p:spPr>
      </p:pic>
      <p:sp>
        <p:nvSpPr>
          <p:cNvPr id="19" name="圆角矩形 17"/>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a:solidFill>
                  <a:srgbClr val="002060"/>
                </a:solidFill>
                <a:latin typeface="Cambria" panose="02040503050406030204" pitchFamily="18" charset="0"/>
                <a:ea typeface="Cambria" panose="02040503050406030204" pitchFamily="18" charset="0"/>
              </a:rPr>
              <a:t>Cuốn tuần, ba cho tôi về quê để tôi tìm được nhiều ý cho bài văn "Tả cây hoa nhà em"</a:t>
            </a:r>
            <a:endParaRPr 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6055</Words>
  <Application>WPS Presentation</Application>
  <PresentationFormat>Widescreen</PresentationFormat>
  <Paragraphs>139</Paragraphs>
  <Slides>22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SimSun</vt:lpstr>
      <vt:lpstr>Wingdings</vt:lpstr>
      <vt:lpstr>SVN-Newton</vt:lpstr>
      <vt:lpstr>Segoe Print</vt:lpstr>
      <vt:lpstr>Times New Roman</vt:lpstr>
      <vt:lpstr>#9Slide07 HoneyCream</vt:lpstr>
      <vt:lpstr>Microsoft YaHei</vt:lpstr>
      <vt:lpstr>Cambria</vt:lpstr>
      <vt:lpstr>思源黑体 CN Bold</vt:lpstr>
      <vt:lpstr>等线</vt:lpstr>
      <vt:lpstr>UTM Futura Extra</vt:lpstr>
      <vt:lpstr>Arial Unicode MS</vt:lpstr>
      <vt:lpstr>Calibri</vt:lpstr>
      <vt:lpstr>思源宋体 CN</vt:lpstr>
      <vt:lpstr>#9Slide07 IcielPony</vt:lpstr>
      <vt:lpstr>汉仪小麦体简</vt:lpstr>
      <vt:lpstr>Wide Latin</vt:lpstr>
      <vt:lpstr>UTM Androgyne</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creator>Admin</dc:creator>
  <cp:keywords>MĂNG NON TEAM</cp:keywords>
  <dc:description>9Slide.vn</dc:description>
  <dc:subject>9Slide.vn</dc:subject>
  <cp:category>9Slide.vn</cp:category>
  <cp:lastModifiedBy>Thị Linh Phuong 30-Nguyen</cp:lastModifiedBy>
  <cp:revision>125</cp:revision>
  <dcterms:created xsi:type="dcterms:W3CDTF">2023-05-20T16:58:00Z</dcterms:created>
  <dcterms:modified xsi:type="dcterms:W3CDTF">2023-12-21T04:41:46Z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073A0A9CCF894A039946F98A3CD4A006_12</vt:lpwstr>
  </property>
  <property fmtid="{D5CDD505-2E9C-101B-9397-08002B2CF9AE}" pid="3" name="KSOProductBuildVer">
    <vt:lpwstr>1033-12.2.0.13359</vt:lpwstr>
  </property>
</Properties>
</file>