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67" r:id="rId5"/>
    <p:sldId id="266" r:id="rId6"/>
    <p:sldId id="268" r:id="rId7"/>
    <p:sldId id="276" r:id="rId8"/>
    <p:sldId id="270" r:id="rId9"/>
    <p:sldId id="279" r:id="rId10"/>
    <p:sldId id="284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6492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103"/>
          <p:cNvPicPr>
            <a:picLocks noChangeAspect="1"/>
          </p:cNvPicPr>
          <p:nvPr userDrawn="1"/>
        </p:nvPicPr>
        <p:blipFill>
          <a:blip r:embed="rId2"/>
          <a:srcRect l="64125" t="7033" r="-483" b="80739"/>
          <a:stretch>
            <a:fillRect/>
          </a:stretch>
        </p:blipFill>
        <p:spPr>
          <a:xfrm>
            <a:off x="10020871" y="-115494"/>
            <a:ext cx="243776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43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/>
          <p:cNvSpPr/>
          <p:nvPr userDrawn="1"/>
        </p:nvSpPr>
        <p:spPr>
          <a:xfrm>
            <a:off x="341630" y="238760"/>
            <a:ext cx="11509375" cy="63811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 descr="88"/>
          <p:cNvPicPr>
            <a:picLocks noChangeAspect="1"/>
          </p:cNvPicPr>
          <p:nvPr userDrawn="1"/>
        </p:nvPicPr>
        <p:blipFill>
          <a:blip r:embed="rId2"/>
          <a:srcRect t="50013"/>
          <a:stretch>
            <a:fillRect/>
          </a:stretch>
        </p:blipFill>
        <p:spPr>
          <a:xfrm>
            <a:off x="0" y="4875530"/>
            <a:ext cx="12193270" cy="1990725"/>
          </a:xfrm>
          <a:prstGeom prst="rect">
            <a:avLst/>
          </a:prstGeom>
        </p:spPr>
      </p:pic>
      <p:pic>
        <p:nvPicPr>
          <p:cNvPr id="11" name="图片 12" descr="103"/>
          <p:cNvPicPr>
            <a:picLocks noChangeAspect="1"/>
          </p:cNvPicPr>
          <p:nvPr userDrawn="1"/>
        </p:nvPicPr>
        <p:blipFill>
          <a:blip r:embed="rId3"/>
          <a:srcRect l="64125" t="7033" r="-483" b="80739"/>
          <a:stretch>
            <a:fillRect/>
          </a:stretch>
        </p:blipFill>
        <p:spPr>
          <a:xfrm>
            <a:off x="10020871" y="-115494"/>
            <a:ext cx="243776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42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 userDrawn="1"/>
        </p:nvSpPr>
        <p:spPr>
          <a:xfrm>
            <a:off x="341630" y="238760"/>
            <a:ext cx="11509375" cy="638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7" descr="7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265" y="238760"/>
            <a:ext cx="11509375" cy="63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30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7" y="0"/>
            <a:ext cx="12194977" cy="6856327"/>
          </a:xfrm>
          <a:prstGeom prst="rect">
            <a:avLst/>
          </a:prstGeom>
        </p:spPr>
      </p:pic>
      <p:pic>
        <p:nvPicPr>
          <p:cNvPr id="8" name="图片 6" descr="雪花1"/>
          <p:cNvPicPr>
            <a:picLocks noChangeAspect="1"/>
          </p:cNvPicPr>
          <p:nvPr userDrawn="1"/>
        </p:nvPicPr>
        <p:blipFill>
          <a:blip r:embed="rId7"/>
          <a:srcRect l="2316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64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雪花1"/>
          <p:cNvPicPr>
            <a:picLocks noChangeAspect="1"/>
          </p:cNvPicPr>
          <p:nvPr/>
        </p:nvPicPr>
        <p:blipFill>
          <a:blip r:embed="rId2"/>
          <a:srcRect l="2316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3900" y="979170"/>
            <a:ext cx="8529320" cy="502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甜甜圈 (非商业使用)"/>
              <a:cs typeface="+mn-cs"/>
            </a:endParaRPr>
          </a:p>
        </p:txBody>
      </p:sp>
      <p:pic>
        <p:nvPicPr>
          <p:cNvPr id="4" name="图片 3" descr="68"/>
          <p:cNvPicPr>
            <a:picLocks noChangeAspect="1"/>
          </p:cNvPicPr>
          <p:nvPr/>
        </p:nvPicPr>
        <p:blipFill>
          <a:blip r:embed="rId3"/>
          <a:srcRect l="2241" t="4536" r="4719"/>
          <a:stretch>
            <a:fillRect/>
          </a:stretch>
        </p:blipFill>
        <p:spPr>
          <a:xfrm>
            <a:off x="136419" y="35351"/>
            <a:ext cx="9939020" cy="6402070"/>
          </a:xfrm>
          <a:prstGeom prst="rect">
            <a:avLst/>
          </a:prstGeom>
        </p:spPr>
      </p:pic>
      <p:pic>
        <p:nvPicPr>
          <p:cNvPr id="6" name="图片 5" descr="54"/>
          <p:cNvPicPr>
            <a:picLocks noChangeAspect="1"/>
          </p:cNvPicPr>
          <p:nvPr/>
        </p:nvPicPr>
        <p:blipFill>
          <a:blip r:embed="rId4"/>
          <a:srcRect b="42459"/>
          <a:stretch>
            <a:fillRect/>
          </a:stretch>
        </p:blipFill>
        <p:spPr>
          <a:xfrm>
            <a:off x="841375" y="272415"/>
            <a:ext cx="3446145" cy="826135"/>
          </a:xfrm>
          <a:prstGeom prst="rect">
            <a:avLst/>
          </a:prstGeom>
        </p:spPr>
      </p:pic>
      <p:pic>
        <p:nvPicPr>
          <p:cNvPr id="5" name="图片 4" descr="88"/>
          <p:cNvPicPr>
            <a:picLocks noChangeAspect="1"/>
          </p:cNvPicPr>
          <p:nvPr/>
        </p:nvPicPr>
        <p:blipFill>
          <a:blip r:embed="rId5"/>
          <a:srcRect t="50013"/>
          <a:stretch>
            <a:fillRect/>
          </a:stretch>
        </p:blipFill>
        <p:spPr>
          <a:xfrm>
            <a:off x="0" y="4867275"/>
            <a:ext cx="12193270" cy="1990725"/>
          </a:xfrm>
          <a:prstGeom prst="rect">
            <a:avLst/>
          </a:prstGeom>
        </p:spPr>
      </p:pic>
      <p:pic>
        <p:nvPicPr>
          <p:cNvPr id="11" name="图片 10" descr="49"/>
          <p:cNvPicPr>
            <a:picLocks noChangeAspect="1"/>
          </p:cNvPicPr>
          <p:nvPr/>
        </p:nvPicPr>
        <p:blipFill>
          <a:blip r:embed="rId6"/>
          <a:srcRect l="55196" b="2718"/>
          <a:stretch>
            <a:fillRect/>
          </a:stretch>
        </p:blipFill>
        <p:spPr>
          <a:xfrm>
            <a:off x="7869555" y="1097915"/>
            <a:ext cx="4311650" cy="5201920"/>
          </a:xfrm>
          <a:prstGeom prst="rect">
            <a:avLst/>
          </a:prstGeom>
        </p:spPr>
      </p:pic>
      <p:pic>
        <p:nvPicPr>
          <p:cNvPr id="14" name="图片 13" descr="103"/>
          <p:cNvPicPr>
            <a:picLocks noChangeAspect="1"/>
          </p:cNvPicPr>
          <p:nvPr/>
        </p:nvPicPr>
        <p:blipFill>
          <a:blip r:embed="rId7"/>
          <a:srcRect l="64125" t="7033" r="-483" b="80739"/>
          <a:stretch>
            <a:fillRect/>
          </a:stretch>
        </p:blipFill>
        <p:spPr>
          <a:xfrm>
            <a:off x="7245350" y="4987290"/>
            <a:ext cx="1555750" cy="784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" b="100000" l="0" r="99585">
                        <a14:foregroundMark x1="36835" y1="6909" x2="33932" y2="10788"/>
                        <a14:foregroundMark x1="12232" y1="32788" x2="6842" y2="36909"/>
                        <a14:foregroundMark x1="36144" y1="20424" x2="44851" y2="32788"/>
                        <a14:foregroundMark x1="43262" y1="10606" x2="63649" y2="22000"/>
                        <a14:foregroundMark x1="52453" y1="1818" x2="55149" y2="1030"/>
                        <a14:foregroundMark x1="61437" y1="6121" x2="70767" y2="12788"/>
                        <a14:foregroundMark x1="75743" y1="19636" x2="77954" y2="21818"/>
                        <a14:foregroundMark x1="84243" y1="27091" x2="88666" y2="33758"/>
                        <a14:foregroundMark x1="41949" y1="11576" x2="42847" y2="14909"/>
                        <a14:foregroundMark x1="39046" y1="54727" x2="56945" y2="54727"/>
                        <a14:foregroundMark x1="46441" y1="67091" x2="51555" y2="67879"/>
                        <a14:foregroundMark x1="67343" y1="28814" x2="64831" y2="35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506" y="3959537"/>
            <a:ext cx="2480136" cy="2827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28" b="99563" l="0" r="99375">
                        <a14:foregroundMark x1="22188" y1="57787" x2="56875" y2="61426"/>
                        <a14:foregroundMark x1="56875" y1="56332" x2="44688" y2="65066"/>
                        <a14:foregroundMark x1="50938" y1="55895" x2="51406" y2="65939"/>
                        <a14:foregroundMark x1="53438" y1="59971" x2="56406" y2="66376"/>
                        <a14:foregroundMark x1="26094" y1="55022" x2="26563" y2="63173"/>
                        <a14:foregroundMark x1="29531" y1="55022" x2="24063" y2="64483"/>
                        <a14:foregroundMark x1="19219" y1="65066" x2="33906" y2="65066"/>
                        <a14:foregroundMark x1="38281" y1="63610" x2="40313" y2="69578"/>
                        <a14:foregroundMark x1="34844" y1="65939" x2="34844" y2="71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4228" y="5243882"/>
            <a:ext cx="1408992" cy="1512465"/>
          </a:xfrm>
          <a:prstGeom prst="rect">
            <a:avLst/>
          </a:prstGeom>
        </p:spPr>
      </p:pic>
      <p:pic>
        <p:nvPicPr>
          <p:cNvPr id="1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01" y="-186561"/>
            <a:ext cx="1689302" cy="1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0602" y="-21168"/>
            <a:ext cx="7681626" cy="1975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1250" y="1272350"/>
            <a:ext cx="3025139" cy="1639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4937" y="2225892"/>
            <a:ext cx="8077900" cy="34262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7026" y="4986357"/>
            <a:ext cx="310313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86" y="1671117"/>
            <a:ext cx="9557153" cy="24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66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6F49AC-3F83-46CA-AC9E-5A46576F40A2}"/>
              </a:ext>
            </a:extLst>
          </p:cNvPr>
          <p:cNvSpPr txBox="1"/>
          <p:nvPr/>
        </p:nvSpPr>
        <p:spPr>
          <a:xfrm>
            <a:off x="555643" y="1662791"/>
            <a:ext cx="108799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nhĩ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sò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714" y="137073"/>
            <a:ext cx="4566300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9069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633" y="428824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968285" y="2039492"/>
            <a:ext cx="9205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4000" b="1" i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- Chia </a:t>
            </a:r>
            <a:r>
              <a:rPr lang="en-US" sz="40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sẻ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học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với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mọi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người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algn="just" rtl="0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</a:rPr>
              <a:t>- Chọn được nấm để làm nấm ăn.</a:t>
            </a:r>
          </a:p>
          <a:p>
            <a:pPr algn="just" rtl="0"/>
            <a:r>
              <a:rPr lang="en-US" sz="4000" b="1" i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- Dùng nấm men để làm một số loại bánh như bánh bao, bánh mì,…</a:t>
            </a:r>
            <a:endParaRPr lang="vi-VN" sz="4000" b="1" i="0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4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905786"/>
            <a:ext cx="9850593" cy="4738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" b="99563" l="0" r="99375">
                        <a14:foregroundMark x1="22188" y1="57787" x2="56875" y2="61426"/>
                        <a14:foregroundMark x1="56875" y1="56332" x2="44688" y2="65066"/>
                        <a14:foregroundMark x1="50938" y1="55895" x2="51406" y2="65939"/>
                        <a14:foregroundMark x1="53438" y1="59971" x2="56406" y2="66376"/>
                        <a14:foregroundMark x1="26094" y1="55022" x2="26563" y2="63173"/>
                        <a14:foregroundMark x1="29531" y1="55022" x2="24063" y2="64483"/>
                        <a14:foregroundMark x1="19219" y1="65066" x2="33906" y2="65066"/>
                        <a14:foregroundMark x1="38281" y1="63610" x2="40313" y2="69578"/>
                        <a14:foregroundMark x1="34844" y1="65939" x2="34844" y2="71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8811" y="2354047"/>
            <a:ext cx="4257963" cy="45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8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8251" y="-394454"/>
            <a:ext cx="3663212" cy="4127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20" y="472062"/>
            <a:ext cx="8961062" cy="49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51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87" t="9775" r="31542" b="23183"/>
          <a:stretch/>
        </p:blipFill>
        <p:spPr>
          <a:xfrm>
            <a:off x="4320337" y="234094"/>
            <a:ext cx="2097741" cy="1719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" b="99563" l="0" r="99375">
                        <a14:foregroundMark x1="22188" y1="57787" x2="56875" y2="61426"/>
                        <a14:foregroundMark x1="56875" y1="56332" x2="44688" y2="65066"/>
                        <a14:foregroundMark x1="50938" y1="55895" x2="51406" y2="65939"/>
                        <a14:foregroundMark x1="53438" y1="59971" x2="56406" y2="66376"/>
                        <a14:foregroundMark x1="26094" y1="55022" x2="26563" y2="63173"/>
                        <a14:foregroundMark x1="29531" y1="55022" x2="24063" y2="64483"/>
                        <a14:foregroundMark x1="19219" y1="65066" x2="33906" y2="65066"/>
                        <a14:foregroundMark x1="38281" y1="63610" x2="40313" y2="69578"/>
                        <a14:foregroundMark x1="34844" y1="65939" x2="34844" y2="71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4002">
            <a:off x="7934037" y="2142740"/>
            <a:ext cx="4257963" cy="4570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70" y="1772248"/>
            <a:ext cx="9804425" cy="3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19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 descr="88"/>
          <p:cNvPicPr>
            <a:picLocks noChangeAspect="1"/>
          </p:cNvPicPr>
          <p:nvPr/>
        </p:nvPicPr>
        <p:blipFill>
          <a:blip r:embed="rId2"/>
          <a:srcRect t="50013"/>
          <a:stretch>
            <a:fillRect/>
          </a:stretch>
        </p:blipFill>
        <p:spPr>
          <a:xfrm>
            <a:off x="0" y="4525506"/>
            <a:ext cx="12193270" cy="234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5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3" y="600761"/>
            <a:ext cx="1925502" cy="177083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96" y="1486178"/>
            <a:ext cx="1575208" cy="157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84" r="99205">
                        <a14:foregroundMark x1="27841" y1="13879" x2="27841" y2="17212"/>
                        <a14:foregroundMark x1="38295" y1="19152" x2="38011" y2="22485"/>
                        <a14:foregroundMark x1="44034" y1="1697" x2="46080" y2="1697"/>
                        <a14:foregroundMark x1="64034" y1="11697" x2="68239" y2="16667"/>
                        <a14:foregroundMark x1="77614" y1="31939" x2="79148" y2="35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35" y="3448051"/>
            <a:ext cx="3637612" cy="3409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3890" y="1291115"/>
            <a:ext cx="4459593" cy="1587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434" y="1943480"/>
            <a:ext cx="9443522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4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">
            <a:extLst>
              <a:ext uri="{FF2B5EF4-FFF2-40B4-BE49-F238E27FC236}">
                <a16:creationId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1518833" y="419110"/>
            <a:ext cx="8694549" cy="829649"/>
            <a:chOff x="1147156" y="572516"/>
            <a:chExt cx="12988181" cy="410815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410815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80311"/>
              <a:ext cx="12988181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rgbClr val="009999"/>
                  </a:solidFill>
                  <a:latin typeface="Cambria" panose="02040503050406030204" pitchFamily="18" charset="0"/>
                </a:rPr>
                <a:t>Đọc thông tin trang 76 sgk. </a:t>
              </a:r>
              <a:endParaRPr lang="en-US" sz="4000" b="1" i="0">
                <a:solidFill>
                  <a:srgbClr val="009999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9318" y="1566713"/>
            <a:ext cx="1093142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64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 descr="88"/>
          <p:cNvPicPr>
            <a:picLocks noChangeAspect="1"/>
          </p:cNvPicPr>
          <p:nvPr/>
        </p:nvPicPr>
        <p:blipFill>
          <a:blip r:embed="rId2"/>
          <a:srcRect t="50013"/>
          <a:stretch>
            <a:fillRect/>
          </a:stretch>
        </p:blipFill>
        <p:spPr>
          <a:xfrm>
            <a:off x="0" y="4525506"/>
            <a:ext cx="12193270" cy="2340750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8" b="99563" l="0" r="99375">
                        <a14:foregroundMark x1="22188" y1="57787" x2="56875" y2="61426"/>
                        <a14:foregroundMark x1="56875" y1="56332" x2="44688" y2="65066"/>
                        <a14:foregroundMark x1="50938" y1="55895" x2="51406" y2="65939"/>
                        <a14:foregroundMark x1="53438" y1="59971" x2="56406" y2="66376"/>
                        <a14:foregroundMark x1="26094" y1="55022" x2="26563" y2="63173"/>
                        <a14:foregroundMark x1="29531" y1="55022" x2="24063" y2="64483"/>
                        <a14:foregroundMark x1="19219" y1="65066" x2="33906" y2="65066"/>
                        <a14:foregroundMark x1="38281" y1="63610" x2="40313" y2="69578"/>
                        <a14:foregroundMark x1="34844" y1="65939" x2="34844" y2="71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09584" y="1607959"/>
            <a:ext cx="4898559" cy="52582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29469" y="-153264"/>
            <a:ext cx="7863801" cy="5703522"/>
            <a:chOff x="4329469" y="-153264"/>
            <a:chExt cx="7863801" cy="57035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9469" y="-153264"/>
              <a:ext cx="7863801" cy="570352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14655" y="1773314"/>
              <a:ext cx="5893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 ta sử dụng nấm men để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134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>
            <a:extLst>
              <a:ext uri="{FF2B5EF4-FFF2-40B4-BE49-F238E27FC236}">
                <a16:creationId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849215" y="339566"/>
            <a:ext cx="10443735" cy="1243325"/>
            <a:chOff x="1147156" y="572516"/>
            <a:chExt cx="12988181" cy="410815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410815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72637"/>
              <a:ext cx="12988181" cy="396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1. Quan sát hình 5 và đọc thông tin về quy trình làm bánh mì và trả lời câu hỏi: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5198" y="1771609"/>
            <a:ext cx="1125176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Các nguyên vật liệu và dụng cụ cần thiết để làm bánh mì là gì?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Em hãy nêu quy trình các bước cần thực hiện để làm bánh mì?</a:t>
            </a:r>
          </a:p>
          <a:p>
            <a:pPr algn="just">
              <a:spcBef>
                <a:spcPts val="600"/>
              </a:spcBef>
            </a:pP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Vì sao phải nhào kĩ bột.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Vì sao phải ủ bột khoảng 30-40 phút với khăn ẩm?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8" y="3246496"/>
            <a:ext cx="5496732" cy="37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70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BC5BEAEB-E389-7C3C-041A-F2DB4F5AE20A}"/>
              </a:ext>
            </a:extLst>
          </p:cNvPr>
          <p:cNvGrpSpPr/>
          <p:nvPr/>
        </p:nvGrpSpPr>
        <p:grpSpPr>
          <a:xfrm>
            <a:off x="849215" y="339566"/>
            <a:ext cx="10443735" cy="1243325"/>
            <a:chOff x="1147156" y="572516"/>
            <a:chExt cx="12988181" cy="410815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5B6713E3-A5F2-5E0D-4DA0-706415FDF64C}"/>
                </a:ext>
              </a:extLst>
            </p:cNvPr>
            <p:cNvSpPr/>
            <p:nvPr/>
          </p:nvSpPr>
          <p:spPr>
            <a:xfrm>
              <a:off x="1147156" y="572516"/>
              <a:ext cx="12988181" cy="410815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6F49AC-3F83-46CA-AC9E-5A46576F40A2}"/>
                </a:ext>
              </a:extLst>
            </p:cNvPr>
            <p:cNvSpPr txBox="1"/>
            <p:nvPr/>
          </p:nvSpPr>
          <p:spPr>
            <a:xfrm>
              <a:off x="1147156" y="572637"/>
              <a:ext cx="12988181" cy="396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Quan sát hình 5 và đọc thông tin về quy trình làm bánh mì.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9215" y="1704813"/>
            <a:ext cx="1081781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bị:</a:t>
            </a:r>
          </a:p>
          <a:p>
            <a:r>
              <a:rPr lang="en-US" sz="3300" b="1" i="1">
                <a:latin typeface="Cambria" panose="02040503050406030204" pitchFamily="18" charset="0"/>
                <a:ea typeface="Cambria" panose="02040503050406030204" pitchFamily="18" charset="0"/>
              </a:rPr>
              <a:t>Nguyên liệu: </a:t>
            </a:r>
          </a:p>
          <a:p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Bột mì: 300 g.</a:t>
            </a:r>
          </a:p>
          <a:p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Nấm men (men nở): 5g.</a:t>
            </a:r>
          </a:p>
          <a:p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Đường: 20 g.</a:t>
            </a:r>
          </a:p>
          <a:p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Nước ấm: 200 ml.</a:t>
            </a:r>
          </a:p>
          <a:p>
            <a:r>
              <a:rPr lang="en-US" sz="3300">
                <a:latin typeface="Cambria" panose="02040503050406030204" pitchFamily="18" charset="0"/>
                <a:ea typeface="Cambria" panose="02040503050406030204" pitchFamily="18" charset="0"/>
              </a:rPr>
              <a:t>Dụng cụ: ca, bát, cái cán bột, cân, đũa đồng hồ, găng tay,…</a:t>
            </a:r>
          </a:p>
        </p:txBody>
      </p:sp>
    </p:spTree>
    <p:extLst>
      <p:ext uri="{BB962C8B-B14F-4D97-AF65-F5344CB8AC3E}">
        <p14:creationId xmlns:p14="http://schemas.microsoft.com/office/powerpoint/2010/main" val="1397349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3" y="0"/>
            <a:ext cx="6815862" cy="2600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7624" y="1592971"/>
            <a:ext cx="717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08" y="2362411"/>
            <a:ext cx="3905022" cy="218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95" y="2362412"/>
            <a:ext cx="3905021" cy="2185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51" y="4693827"/>
            <a:ext cx="5291263" cy="19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卡通主题">
      <a:majorFont>
        <a:latin typeface="Aa甜甜圈 (非商业使用)"/>
        <a:ea typeface="Aa甜甜圈 (非商业使用)"/>
        <a:cs typeface=""/>
      </a:majorFont>
      <a:minorFont>
        <a:latin typeface="Aa甜甜圈 (非商业使用)"/>
        <a:ea typeface="Aa甜甜圈 (非商业使用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296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#9Slide07 HoneyCream</vt:lpstr>
      <vt:lpstr>Aa甜甜圈 (非商业使用)</vt:lpstr>
      <vt:lpstr>Arial</vt:lpstr>
      <vt:lpstr>Cambria</vt:lpstr>
      <vt:lpstr>SVN-Newton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Thu Trang</cp:lastModifiedBy>
  <cp:revision>42</cp:revision>
  <dcterms:created xsi:type="dcterms:W3CDTF">2023-12-17T05:16:07Z</dcterms:created>
  <dcterms:modified xsi:type="dcterms:W3CDTF">2024-02-01T05:49:01Z</dcterms:modified>
</cp:coreProperties>
</file>