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0" r:id="rId3"/>
    <p:sldId id="304" r:id="rId4"/>
    <p:sldId id="259" r:id="rId5"/>
    <p:sldId id="261" r:id="rId6"/>
    <p:sldId id="305" r:id="rId7"/>
  </p:sldIdLst>
  <p:sldSz cx="18288000" cy="10287000"/>
  <p:notesSz cx="6858000" cy="9144000"/>
  <p:embeddedFontLst>
    <p:embeddedFont>
      <p:font typeface="#9Slide07 HoneyCream" pitchFamily="2" charset="77"/>
      <p:regular r:id="rId8"/>
    </p:embeddedFont>
    <p:embeddedFont>
      <p:font typeface="Calibri" panose="020F0502020204030204" pitchFamily="34" charset="0"/>
      <p:regular r:id="rId9"/>
      <p:bold r:id="rId10"/>
      <p:italic r:id="rId11"/>
      <p:boldItalic r:id="rId12"/>
    </p:embeddedFont>
    <p:embeddedFont>
      <p:font typeface="Cambria" panose="02040503050406030204" pitchFamily="18" charset="0"/>
      <p:regular r:id="rId13"/>
      <p:bold r:id="rId14"/>
      <p:italic r:id="rId15"/>
      <p:boldItalic r:id="rId16"/>
    </p:embeddedFont>
    <p:embeddedFont>
      <p:font typeface="SVN-Newton" panose="02040603050506020204" pitchFamily="18" charset="0"/>
      <p:regular r:id="rId17"/>
      <p:bold r:id="rId18"/>
      <p:italic r:id="rId19"/>
      <p:boldItalic r:id="rId20"/>
    </p:embeddedFont>
    <p:embeddedFont>
      <p:font typeface="TT Fors Display Bold" panose="020B0003080001020000"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autoAdjust="0"/>
    <p:restoredTop sz="91616" autoAdjust="0"/>
  </p:normalViewPr>
  <p:slideViewPr>
    <p:cSldViewPr>
      <p:cViewPr varScale="1">
        <p:scale>
          <a:sx n="69" d="100"/>
          <a:sy n="69" d="100"/>
        </p:scale>
        <p:origin x="101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1D11B8A5-B3B2-0BF8-8FB3-81D0E398F95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4300" y="-342900"/>
            <a:ext cx="3279371" cy="3476108"/>
          </a:xfrm>
          <a:prstGeom prst="rect">
            <a:avLst/>
          </a:prstGeom>
        </p:spPr>
      </p:pic>
      <p:pic>
        <p:nvPicPr>
          <p:cNvPr id="8" name="Picture 7">
            <a:extLst>
              <a:ext uri="{FF2B5EF4-FFF2-40B4-BE49-F238E27FC236}">
                <a16:creationId xmlns:a16="http://schemas.microsoft.com/office/drawing/2014/main" id="{21EC37E6-0271-B6DA-4AA9-DE421189A29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0FB800E5-4F79-D680-F4A0-0C97A28A228F}"/>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E11DD0C8-5F28-7313-56F6-C28F50FC179E}"/>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openxmlformats.org/officeDocument/2006/relationships/image" Target="../media/image24.svg"/><Relationship Id="rId7" Type="http://schemas.openxmlformats.org/officeDocument/2006/relationships/image" Target="../media/image8.svg"/><Relationship Id="rId12"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openxmlformats.org/officeDocument/2006/relationships/image" Target="../media/image24.svg"/><Relationship Id="rId7" Type="http://schemas.openxmlformats.org/officeDocument/2006/relationships/image" Target="../media/image8.svg"/><Relationship Id="rId12"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sv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openxmlformats.org/officeDocument/2006/relationships/image" Target="../media/image24.svg"/><Relationship Id="rId7" Type="http://schemas.openxmlformats.org/officeDocument/2006/relationships/image" Target="../media/image8.svg"/><Relationship Id="rId12"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D"/>
        </a:solidFill>
        <a:effectLst/>
      </p:bgPr>
    </p:bg>
    <p:spTree>
      <p:nvGrpSpPr>
        <p:cNvPr id="1" name=""/>
        <p:cNvGrpSpPr/>
        <p:nvPr/>
      </p:nvGrpSpPr>
      <p:grpSpPr>
        <a:xfrm>
          <a:off x="0" y="0"/>
          <a:ext cx="0" cy="0"/>
          <a:chOff x="0" y="0"/>
          <a:chExt cx="0" cy="0"/>
        </a:xfrm>
      </p:grpSpPr>
      <p:sp>
        <p:nvSpPr>
          <p:cNvPr id="2" name="Freeform 2"/>
          <p:cNvSpPr/>
          <p:nvPr/>
        </p:nvSpPr>
        <p:spPr>
          <a:xfrm>
            <a:off x="3501598" y="5838850"/>
            <a:ext cx="11939102" cy="4054325"/>
          </a:xfrm>
          <a:custGeom>
            <a:avLst/>
            <a:gdLst/>
            <a:ahLst/>
            <a:cxnLst/>
            <a:rect l="l" t="t" r="r" b="b"/>
            <a:pathLst>
              <a:path w="11939102" h="4054325">
                <a:moveTo>
                  <a:pt x="0" y="0"/>
                </a:moveTo>
                <a:lnTo>
                  <a:pt x="11939102" y="0"/>
                </a:lnTo>
                <a:lnTo>
                  <a:pt x="11939102" y="4054325"/>
                </a:lnTo>
                <a:lnTo>
                  <a:pt x="0" y="4054325"/>
                </a:lnTo>
                <a:lnTo>
                  <a:pt x="0" y="0"/>
                </a:lnTo>
                <a:close/>
              </a:path>
            </a:pathLst>
          </a:custGeom>
          <a:blipFill>
            <a:blip r:embed="rId2">
              <a:extLst>
                <a:ext uri="{96DAC541-7B7A-43D3-8B79-37D633B846F1}">
                  <asvg:svgBlip xmlns:asvg="http://schemas.microsoft.com/office/drawing/2016/SVG/main" r:embed="rId3"/>
                </a:ext>
              </a:extLst>
            </a:blip>
            <a:stretch>
              <a:fillRect b="-98036"/>
            </a:stretch>
          </a:blipFill>
        </p:spPr>
        <p:txBody>
          <a:bodyPr/>
          <a:lstStyle/>
          <a:p>
            <a:endParaRPr lang="vi-VN"/>
          </a:p>
        </p:txBody>
      </p:sp>
      <p:sp>
        <p:nvSpPr>
          <p:cNvPr id="3" name="Freeform 3"/>
          <p:cNvSpPr/>
          <p:nvPr/>
        </p:nvSpPr>
        <p:spPr>
          <a:xfrm rot="438533" flipH="1">
            <a:off x="15245115" y="6240331"/>
            <a:ext cx="3609139" cy="4687194"/>
          </a:xfrm>
          <a:custGeom>
            <a:avLst/>
            <a:gdLst/>
            <a:ahLst/>
            <a:cxnLst/>
            <a:rect l="l" t="t" r="r" b="b"/>
            <a:pathLst>
              <a:path w="3609139" h="4687194">
                <a:moveTo>
                  <a:pt x="3609139" y="0"/>
                </a:moveTo>
                <a:lnTo>
                  <a:pt x="0" y="0"/>
                </a:lnTo>
                <a:lnTo>
                  <a:pt x="0" y="4687193"/>
                </a:lnTo>
                <a:lnTo>
                  <a:pt x="3609139" y="4687193"/>
                </a:lnTo>
                <a:lnTo>
                  <a:pt x="36091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223230">
            <a:off x="3989784" y="6164314"/>
            <a:ext cx="2261634" cy="5254521"/>
          </a:xfrm>
          <a:custGeom>
            <a:avLst/>
            <a:gdLst/>
            <a:ahLst/>
            <a:cxnLst/>
            <a:rect l="l" t="t" r="r" b="b"/>
            <a:pathLst>
              <a:path w="2261634" h="5254521">
                <a:moveTo>
                  <a:pt x="0" y="0"/>
                </a:moveTo>
                <a:lnTo>
                  <a:pt x="2261634" y="0"/>
                </a:lnTo>
                <a:lnTo>
                  <a:pt x="2261634" y="5254522"/>
                </a:lnTo>
                <a:lnTo>
                  <a:pt x="0" y="52545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402388" flipH="1">
            <a:off x="13421602" y="7225371"/>
            <a:ext cx="2143882" cy="4364136"/>
          </a:xfrm>
          <a:custGeom>
            <a:avLst/>
            <a:gdLst/>
            <a:ahLst/>
            <a:cxnLst/>
            <a:rect l="l" t="t" r="r" b="b"/>
            <a:pathLst>
              <a:path w="2143882" h="4364136">
                <a:moveTo>
                  <a:pt x="2143882" y="0"/>
                </a:moveTo>
                <a:lnTo>
                  <a:pt x="0" y="0"/>
                </a:lnTo>
                <a:lnTo>
                  <a:pt x="0" y="4364135"/>
                </a:lnTo>
                <a:lnTo>
                  <a:pt x="2143882" y="4364135"/>
                </a:lnTo>
                <a:lnTo>
                  <a:pt x="214388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607144" y="5715025"/>
            <a:ext cx="5544266" cy="3946624"/>
          </a:xfrm>
          <a:custGeom>
            <a:avLst/>
            <a:gdLst/>
            <a:ahLst/>
            <a:cxnLst/>
            <a:rect l="l" t="t" r="r" b="b"/>
            <a:pathLst>
              <a:path w="5544266" h="3946624">
                <a:moveTo>
                  <a:pt x="0" y="0"/>
                </a:moveTo>
                <a:lnTo>
                  <a:pt x="5544266" y="0"/>
                </a:lnTo>
                <a:lnTo>
                  <a:pt x="5544266" y="3946625"/>
                </a:lnTo>
                <a:lnTo>
                  <a:pt x="0" y="3946625"/>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nvGrpSpPr>
          <p:cNvPr id="7" name="Group 7"/>
          <p:cNvGrpSpPr/>
          <p:nvPr/>
        </p:nvGrpSpPr>
        <p:grpSpPr>
          <a:xfrm>
            <a:off x="-83815" y="9000763"/>
            <a:ext cx="18455630" cy="1514837"/>
            <a:chOff x="0" y="0"/>
            <a:chExt cx="24607507" cy="2019783"/>
          </a:xfrm>
        </p:grpSpPr>
        <p:grpSp>
          <p:nvGrpSpPr>
            <p:cNvPr id="8" name="Group 8"/>
            <p:cNvGrpSpPr/>
            <p:nvPr/>
          </p:nvGrpSpPr>
          <p:grpSpPr>
            <a:xfrm rot="-10800000">
              <a:off x="12287518" y="0"/>
              <a:ext cx="6176230" cy="2019783"/>
              <a:chOff x="0" y="0"/>
              <a:chExt cx="5765800" cy="1885562"/>
            </a:xfrm>
          </p:grpSpPr>
          <p:sp>
            <p:nvSpPr>
              <p:cNvPr id="9" name="Freeform 9"/>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0" name="Group 10"/>
            <p:cNvGrpSpPr/>
            <p:nvPr/>
          </p:nvGrpSpPr>
          <p:grpSpPr>
            <a:xfrm rot="-10800000">
              <a:off x="18431277" y="0"/>
              <a:ext cx="6176230" cy="2019783"/>
              <a:chOff x="0" y="0"/>
              <a:chExt cx="5765800" cy="1885562"/>
            </a:xfrm>
          </p:grpSpPr>
          <p:sp>
            <p:nvSpPr>
              <p:cNvPr id="11" name="Freeform 11"/>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2" name="Group 12"/>
            <p:cNvGrpSpPr/>
            <p:nvPr/>
          </p:nvGrpSpPr>
          <p:grpSpPr>
            <a:xfrm rot="-10800000">
              <a:off x="6143759" y="0"/>
              <a:ext cx="6176230" cy="2019783"/>
              <a:chOff x="0" y="0"/>
              <a:chExt cx="5765800" cy="1885562"/>
            </a:xfrm>
          </p:grpSpPr>
          <p:sp>
            <p:nvSpPr>
              <p:cNvPr id="13" name="Freeform 13"/>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4" name="Group 14"/>
            <p:cNvGrpSpPr/>
            <p:nvPr/>
          </p:nvGrpSpPr>
          <p:grpSpPr>
            <a:xfrm rot="-10800000">
              <a:off x="0" y="0"/>
              <a:ext cx="6176230" cy="2019783"/>
              <a:chOff x="0" y="0"/>
              <a:chExt cx="5765800" cy="1885562"/>
            </a:xfrm>
          </p:grpSpPr>
          <p:sp>
            <p:nvSpPr>
              <p:cNvPr id="15" name="Freeform 15"/>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sp>
        <p:nvSpPr>
          <p:cNvPr id="16" name="Freeform 16"/>
          <p:cNvSpPr/>
          <p:nvPr/>
        </p:nvSpPr>
        <p:spPr>
          <a:xfrm rot="80030">
            <a:off x="1960799" y="2461888"/>
            <a:ext cx="14460008" cy="2837777"/>
          </a:xfrm>
          <a:custGeom>
            <a:avLst/>
            <a:gdLst/>
            <a:ahLst/>
            <a:cxnLst/>
            <a:rect l="l" t="t" r="r" b="b"/>
            <a:pathLst>
              <a:path w="14460008" h="2837777">
                <a:moveTo>
                  <a:pt x="0" y="0"/>
                </a:moveTo>
                <a:lnTo>
                  <a:pt x="14460008" y="0"/>
                </a:lnTo>
                <a:lnTo>
                  <a:pt x="14460008" y="2837776"/>
                </a:lnTo>
                <a:lnTo>
                  <a:pt x="0" y="28377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7" name="Freeform 17"/>
          <p:cNvSpPr/>
          <p:nvPr/>
        </p:nvSpPr>
        <p:spPr>
          <a:xfrm rot="80030">
            <a:off x="1999198" y="812728"/>
            <a:ext cx="14460008" cy="2837777"/>
          </a:xfrm>
          <a:custGeom>
            <a:avLst/>
            <a:gdLst/>
            <a:ahLst/>
            <a:cxnLst/>
            <a:rect l="l" t="t" r="r" b="b"/>
            <a:pathLst>
              <a:path w="14460008" h="2837777">
                <a:moveTo>
                  <a:pt x="0" y="0"/>
                </a:moveTo>
                <a:lnTo>
                  <a:pt x="14460008" y="0"/>
                </a:lnTo>
                <a:lnTo>
                  <a:pt x="14460008" y="2837776"/>
                </a:lnTo>
                <a:lnTo>
                  <a:pt x="0" y="28377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9" name="Freeform 19"/>
          <p:cNvSpPr/>
          <p:nvPr/>
        </p:nvSpPr>
        <p:spPr>
          <a:xfrm>
            <a:off x="15261043" y="2485957"/>
            <a:ext cx="1472915" cy="1468005"/>
          </a:xfrm>
          <a:custGeom>
            <a:avLst/>
            <a:gdLst/>
            <a:ahLst/>
            <a:cxnLst/>
            <a:rect l="l" t="t" r="r" b="b"/>
            <a:pathLst>
              <a:path w="1472915" h="1468005">
                <a:moveTo>
                  <a:pt x="0" y="0"/>
                </a:moveTo>
                <a:lnTo>
                  <a:pt x="1472915" y="0"/>
                </a:lnTo>
                <a:lnTo>
                  <a:pt x="1472915" y="1468005"/>
                </a:lnTo>
                <a:lnTo>
                  <a:pt x="0" y="146800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20" name="Freeform 20"/>
          <p:cNvSpPr/>
          <p:nvPr/>
        </p:nvSpPr>
        <p:spPr>
          <a:xfrm>
            <a:off x="1554042" y="2485957"/>
            <a:ext cx="1472915" cy="1468005"/>
          </a:xfrm>
          <a:custGeom>
            <a:avLst/>
            <a:gdLst/>
            <a:ahLst/>
            <a:cxnLst/>
            <a:rect l="l" t="t" r="r" b="b"/>
            <a:pathLst>
              <a:path w="1472915" h="1468005">
                <a:moveTo>
                  <a:pt x="0" y="0"/>
                </a:moveTo>
                <a:lnTo>
                  <a:pt x="1472915" y="0"/>
                </a:lnTo>
                <a:lnTo>
                  <a:pt x="1472915" y="1468005"/>
                </a:lnTo>
                <a:lnTo>
                  <a:pt x="0" y="146800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21" name="Freeform 21"/>
          <p:cNvSpPr/>
          <p:nvPr/>
        </p:nvSpPr>
        <p:spPr>
          <a:xfrm flipH="1">
            <a:off x="-1055159" y="-907633"/>
            <a:ext cx="3053288" cy="2721243"/>
          </a:xfrm>
          <a:custGeom>
            <a:avLst/>
            <a:gdLst/>
            <a:ahLst/>
            <a:cxnLst/>
            <a:rect l="l" t="t" r="r" b="b"/>
            <a:pathLst>
              <a:path w="3053288" h="2721243">
                <a:moveTo>
                  <a:pt x="3053288" y="0"/>
                </a:moveTo>
                <a:lnTo>
                  <a:pt x="0" y="0"/>
                </a:lnTo>
                <a:lnTo>
                  <a:pt x="0" y="2721243"/>
                </a:lnTo>
                <a:lnTo>
                  <a:pt x="3053288" y="2721243"/>
                </a:lnTo>
                <a:lnTo>
                  <a:pt x="3053288"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
        <p:nvSpPr>
          <p:cNvPr id="22" name="Freeform 22"/>
          <p:cNvSpPr/>
          <p:nvPr/>
        </p:nvSpPr>
        <p:spPr>
          <a:xfrm>
            <a:off x="16289871" y="-907633"/>
            <a:ext cx="3053288" cy="2721243"/>
          </a:xfrm>
          <a:custGeom>
            <a:avLst/>
            <a:gdLst/>
            <a:ahLst/>
            <a:cxnLst/>
            <a:rect l="l" t="t" r="r" b="b"/>
            <a:pathLst>
              <a:path w="3053288" h="2721243">
                <a:moveTo>
                  <a:pt x="0" y="0"/>
                </a:moveTo>
                <a:lnTo>
                  <a:pt x="3053288" y="0"/>
                </a:lnTo>
                <a:lnTo>
                  <a:pt x="3053288" y="2721243"/>
                </a:lnTo>
                <a:lnTo>
                  <a:pt x="0" y="272124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pic>
        <p:nvPicPr>
          <p:cNvPr id="25" name="Picture 24">
            <a:extLst>
              <a:ext uri="{FF2B5EF4-FFF2-40B4-BE49-F238E27FC236}">
                <a16:creationId xmlns:a16="http://schemas.microsoft.com/office/drawing/2014/main" id="{C4507B0D-C6F0-18C5-6C68-5DA830E7FEE2}"/>
              </a:ext>
            </a:extLst>
          </p:cNvPr>
          <p:cNvPicPr>
            <a:picLocks noChangeAspect="1"/>
          </p:cNvPicPr>
          <p:nvPr/>
        </p:nvPicPr>
        <p:blipFill>
          <a:blip r:embed="rId18"/>
          <a:stretch>
            <a:fillRect/>
          </a:stretch>
        </p:blipFill>
        <p:spPr>
          <a:xfrm>
            <a:off x="7154468" y="-133993"/>
            <a:ext cx="4633362" cy="1603387"/>
          </a:xfrm>
          <a:prstGeom prst="rect">
            <a:avLst/>
          </a:prstGeom>
        </p:spPr>
      </p:pic>
      <p:pic>
        <p:nvPicPr>
          <p:cNvPr id="29" name="Picture 28">
            <a:extLst>
              <a:ext uri="{FF2B5EF4-FFF2-40B4-BE49-F238E27FC236}">
                <a16:creationId xmlns:a16="http://schemas.microsoft.com/office/drawing/2014/main" id="{17A5AF1A-1FBC-0F5A-B70B-4FA463775AFD}"/>
              </a:ext>
            </a:extLst>
          </p:cNvPr>
          <p:cNvPicPr>
            <a:picLocks noChangeAspect="1"/>
          </p:cNvPicPr>
          <p:nvPr/>
        </p:nvPicPr>
        <p:blipFill>
          <a:blip r:embed="rId19"/>
          <a:stretch>
            <a:fillRect/>
          </a:stretch>
        </p:blipFill>
        <p:spPr>
          <a:xfrm>
            <a:off x="-1649276" y="1850364"/>
            <a:ext cx="21756956" cy="2934211"/>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2690B3D8-1D88-E9C9-5B09-BD1E79AA1A1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303" y="-209137"/>
            <a:ext cx="2047667" cy="2047667"/>
          </a:xfrm>
          <a:prstGeom prst="rect">
            <a:avLst/>
          </a:prstGeom>
        </p:spPr>
      </p:pic>
      <p:pic>
        <p:nvPicPr>
          <p:cNvPr id="33" name="Picture 32">
            <a:extLst>
              <a:ext uri="{FF2B5EF4-FFF2-40B4-BE49-F238E27FC236}">
                <a16:creationId xmlns:a16="http://schemas.microsoft.com/office/drawing/2014/main" id="{3E73F99F-4C95-8C5D-2670-0706699EF56B}"/>
              </a:ext>
            </a:extLst>
          </p:cNvPr>
          <p:cNvPicPr>
            <a:picLocks noChangeAspect="1"/>
          </p:cNvPicPr>
          <p:nvPr/>
        </p:nvPicPr>
        <p:blipFill>
          <a:blip r:embed="rId21"/>
          <a:stretch>
            <a:fillRect/>
          </a:stretch>
        </p:blipFill>
        <p:spPr>
          <a:xfrm>
            <a:off x="8308943" y="4398115"/>
            <a:ext cx="3145809" cy="13351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lvl="0" indent="0" algn="ctr">
                <a:lnSpc>
                  <a:spcPts val="3359"/>
                </a:lnSpc>
                <a:spcBef>
                  <a:spcPct val="0"/>
                </a:spcBef>
              </a:pPr>
              <a:r>
                <a:rPr lang="en-US" sz="2799">
                  <a:solidFill>
                    <a:srgbClr val="56733C"/>
                  </a:solidFill>
                  <a:latin typeface="TT Fors Display Bold"/>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11" name="TextBox 11"/>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2832671" y="4544189"/>
            <a:ext cx="12961329" cy="3888378"/>
            <a:chOff x="0" y="0"/>
            <a:chExt cx="38576848" cy="9137174"/>
          </a:xfrm>
        </p:grpSpPr>
        <p:sp>
          <p:nvSpPr>
            <p:cNvPr id="13" name="Freeform 13"/>
            <p:cNvSpPr/>
            <p:nvPr/>
          </p:nvSpPr>
          <p:spPr>
            <a:xfrm>
              <a:off x="0" y="-4262"/>
              <a:ext cx="38584594" cy="9143659"/>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endParaRPr lang="vi-VN"/>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endParaRPr lang="vi-VN"/>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 name="Freeform 4"/>
          <p:cNvSpPr/>
          <p:nvPr/>
        </p:nvSpPr>
        <p:spPr>
          <a:xfrm>
            <a:off x="2473747" y="1177381"/>
            <a:ext cx="13320253" cy="2878511"/>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sp>
        <p:nvSpPr>
          <p:cNvPr id="32" name="TextBox 31">
            <a:extLst>
              <a:ext uri="{FF2B5EF4-FFF2-40B4-BE49-F238E27FC236}">
                <a16:creationId xmlns:a16="http://schemas.microsoft.com/office/drawing/2014/main" id="{7666DFB2-CB71-4CAA-4C04-CD2BAEF716D2}"/>
              </a:ext>
            </a:extLst>
          </p:cNvPr>
          <p:cNvSpPr txBox="1"/>
          <p:nvPr/>
        </p:nvSpPr>
        <p:spPr>
          <a:xfrm>
            <a:off x="2693008" y="1427744"/>
            <a:ext cx="12964042" cy="2400657"/>
          </a:xfrm>
          <a:prstGeom prst="rect">
            <a:avLst/>
          </a:prstGeom>
          <a:noFill/>
        </p:spPr>
        <p:txBody>
          <a:bodyPr wrap="square" rtlCol="0">
            <a:spAutoFit/>
          </a:bodyPr>
          <a:lstStyle/>
          <a:p>
            <a:pPr algn="just"/>
            <a:r>
              <a:rPr lang="pt-BR" sz="5000" b="1" dirty="0">
                <a:latin typeface="Cambria" panose="02040503050406030204" pitchFamily="18" charset="0"/>
                <a:ea typeface="Cambria" panose="02040503050406030204" pitchFamily="18" charset="0"/>
              </a:rPr>
              <a:t>	</a:t>
            </a:r>
            <a:r>
              <a:rPr lang="pt-BR" sz="5000" b="1" dirty="0">
                <a:effectLst/>
                <a:latin typeface="Cambria" panose="02040503050406030204" pitchFamily="18" charset="0"/>
                <a:ea typeface="Cambria" panose="02040503050406030204" pitchFamily="18" charset="0"/>
              </a:rPr>
              <a:t>Các thực phẩm khác nhau cung cấp hàm lượng dinh dưỡng khác nhau như thế nào?</a:t>
            </a:r>
            <a:endParaRPr lang="vi-VN" sz="5000" b="1" dirty="0">
              <a:effectLst/>
              <a:latin typeface="Cambria" panose="02040503050406030204" pitchFamily="18" charset="0"/>
              <a:ea typeface="Cambria" panose="02040503050406030204" pitchFamily="18" charset="0"/>
            </a:endParaRPr>
          </a:p>
          <a:p>
            <a:pPr algn="just"/>
            <a:endParaRPr lang="vi-VN" sz="50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1B0AEA33-6AA8-22E2-BDAD-8BA52B15CEFE}"/>
              </a:ext>
            </a:extLst>
          </p:cNvPr>
          <p:cNvSpPr txBox="1"/>
          <p:nvPr/>
        </p:nvSpPr>
        <p:spPr>
          <a:xfrm>
            <a:off x="2800770" y="4566270"/>
            <a:ext cx="12966605" cy="4006353"/>
          </a:xfrm>
          <a:prstGeom prst="rect">
            <a:avLst/>
          </a:prstGeom>
          <a:noFill/>
        </p:spPr>
        <p:txBody>
          <a:bodyPr wrap="square">
            <a:spAutoFit/>
          </a:bodyPr>
          <a:lstStyle/>
          <a:p>
            <a:pPr algn="just">
              <a:lnSpc>
                <a:spcPct val="115000"/>
              </a:lnSpc>
              <a:spcAft>
                <a:spcPts val="800"/>
              </a:spcAft>
            </a:pPr>
            <a:r>
              <a:rPr lang="en-US" sz="4500" b="1" dirty="0">
                <a:effectLst/>
                <a:latin typeface="Cambria" panose="02040503050406030204" pitchFamily="18" charset="0"/>
                <a:ea typeface="Cambria" panose="02040503050406030204" pitchFamily="18" charset="0"/>
              </a:rPr>
              <a:t>	Một loại thực phẩm khác nhau cung cấp hàm lượng dưỡng chất khác nhau, thực phẩm chứa nhiều chất nào thì ta có thể xếp chúng vào nhóm dinh dưỡng phù hợp.( VD: Gạo thuộc nhóm Chất bột đường) </a:t>
            </a:r>
            <a:endParaRPr lang="vi-VN" sz="4500" b="1" dirty="0">
              <a:effectLst/>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4817108" y="-83884"/>
            <a:ext cx="7818507" cy="168644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lvl="0" indent="0" algn="ctr">
                <a:lnSpc>
                  <a:spcPts val="3359"/>
                </a:lnSpc>
                <a:spcBef>
                  <a:spcPct val="0"/>
                </a:spcBef>
              </a:pPr>
              <a:r>
                <a:rPr lang="en-US" sz="2799">
                  <a:solidFill>
                    <a:srgbClr val="56733C"/>
                  </a:solidFill>
                  <a:latin typeface="TT Fors Display Bold"/>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11" name="TextBox 11"/>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2832671" y="4544189"/>
            <a:ext cx="12961329" cy="3888378"/>
            <a:chOff x="0" y="0"/>
            <a:chExt cx="38576848" cy="9137174"/>
          </a:xfrm>
        </p:grpSpPr>
        <p:sp>
          <p:nvSpPr>
            <p:cNvPr id="13" name="Freeform 13"/>
            <p:cNvSpPr/>
            <p:nvPr/>
          </p:nvSpPr>
          <p:spPr>
            <a:xfrm>
              <a:off x="0" y="-4262"/>
              <a:ext cx="38584594" cy="9143659"/>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endParaRPr lang="vi-VN"/>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endParaRPr lang="vi-VN"/>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 name="Freeform 4"/>
          <p:cNvSpPr/>
          <p:nvPr/>
        </p:nvSpPr>
        <p:spPr>
          <a:xfrm>
            <a:off x="2473747" y="1177381"/>
            <a:ext cx="13320253" cy="2878511"/>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sp>
        <p:nvSpPr>
          <p:cNvPr id="32" name="TextBox 31">
            <a:extLst>
              <a:ext uri="{FF2B5EF4-FFF2-40B4-BE49-F238E27FC236}">
                <a16:creationId xmlns:a16="http://schemas.microsoft.com/office/drawing/2014/main" id="{7666DFB2-CB71-4CAA-4C04-CD2BAEF716D2}"/>
              </a:ext>
            </a:extLst>
          </p:cNvPr>
          <p:cNvSpPr txBox="1"/>
          <p:nvPr/>
        </p:nvSpPr>
        <p:spPr>
          <a:xfrm>
            <a:off x="2693008" y="1435016"/>
            <a:ext cx="12964042" cy="3041858"/>
          </a:xfrm>
          <a:prstGeom prst="rect">
            <a:avLst/>
          </a:prstGeom>
          <a:noFill/>
        </p:spPr>
        <p:txBody>
          <a:bodyPr wrap="square" rtlCol="0">
            <a:spAutoFit/>
          </a:bodyPr>
          <a:lstStyle/>
          <a:p>
            <a:pPr algn="just">
              <a:lnSpc>
                <a:spcPct val="135000"/>
              </a:lnSpc>
              <a:spcAft>
                <a:spcPts val="800"/>
              </a:spcAft>
              <a:tabLst>
                <a:tab pos="255270" algn="l"/>
              </a:tabLst>
            </a:pPr>
            <a:r>
              <a:rPr lang="pt-BR" sz="5000" dirty="0">
                <a:latin typeface="Cambria" panose="02040503050406030204" pitchFamily="18" charset="0"/>
                <a:ea typeface="Cambria" panose="02040503050406030204" pitchFamily="18" charset="0"/>
              </a:rPr>
              <a:t>	</a:t>
            </a:r>
            <a:r>
              <a:rPr lang="pt-BR" sz="5000" dirty="0">
                <a:effectLst/>
                <a:latin typeface="Cambria" panose="02040503050406030204" pitchFamily="18" charset="0"/>
                <a:ea typeface="Cambria" panose="02040503050406030204" pitchFamily="18" charset="0"/>
              </a:rPr>
              <a:t>Dựa vào hàm lượng dinh dưỡng, thực phẩm được chia thành những nhóm dinh dưỡng nào?</a:t>
            </a:r>
            <a:endParaRPr lang="vi-VN" sz="5000" dirty="0">
              <a:effectLst/>
              <a:latin typeface="Cambria" panose="02040503050406030204" pitchFamily="18" charset="0"/>
              <a:ea typeface="Cambria" panose="02040503050406030204" pitchFamily="18" charset="0"/>
            </a:endParaRPr>
          </a:p>
          <a:p>
            <a:pPr algn="just"/>
            <a:endParaRPr lang="vi-VN" sz="5000"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1B0AEA33-6AA8-22E2-BDAD-8BA52B15CEFE}"/>
              </a:ext>
            </a:extLst>
          </p:cNvPr>
          <p:cNvSpPr txBox="1"/>
          <p:nvPr/>
        </p:nvSpPr>
        <p:spPr>
          <a:xfrm>
            <a:off x="2800770" y="4566270"/>
            <a:ext cx="12966605" cy="4851585"/>
          </a:xfrm>
          <a:prstGeom prst="rect">
            <a:avLst/>
          </a:prstGeom>
          <a:noFill/>
        </p:spPr>
        <p:txBody>
          <a:bodyPr wrap="square">
            <a:spAutoFit/>
          </a:bodyPr>
          <a:lstStyle/>
          <a:p>
            <a:pPr>
              <a:lnSpc>
                <a:spcPct val="115000"/>
              </a:lnSpc>
              <a:spcAft>
                <a:spcPts val="800"/>
              </a:spcAft>
            </a:pPr>
            <a:r>
              <a:rPr lang="en-US" sz="5000" b="1" dirty="0">
                <a:effectLst/>
                <a:latin typeface="Cambria" panose="02040503050406030204" pitchFamily="18" charset="0"/>
                <a:ea typeface="Cambria" panose="02040503050406030204" pitchFamily="18" charset="0"/>
              </a:rPr>
              <a:t>	1. Chất bột đường</a:t>
            </a:r>
            <a:endParaRPr lang="vi-VN" sz="5000" b="1" dirty="0">
              <a:effectLst/>
              <a:latin typeface="Cambria" panose="02040503050406030204" pitchFamily="18" charset="0"/>
              <a:ea typeface="Cambria" panose="02040503050406030204" pitchFamily="18" charset="0"/>
            </a:endParaRPr>
          </a:p>
          <a:p>
            <a:pPr>
              <a:lnSpc>
                <a:spcPct val="115000"/>
              </a:lnSpc>
              <a:spcAft>
                <a:spcPts val="800"/>
              </a:spcAft>
            </a:pPr>
            <a:r>
              <a:rPr lang="en-US" sz="5000" b="1" dirty="0">
                <a:effectLst/>
                <a:latin typeface="Cambria" panose="02040503050406030204" pitchFamily="18" charset="0"/>
                <a:ea typeface="Cambria" panose="02040503050406030204" pitchFamily="18" charset="0"/>
              </a:rPr>
              <a:t>	2. Chất đạm</a:t>
            </a:r>
            <a:endParaRPr lang="vi-VN" sz="5000" b="1" dirty="0">
              <a:effectLst/>
              <a:latin typeface="Cambria" panose="02040503050406030204" pitchFamily="18" charset="0"/>
              <a:ea typeface="Cambria" panose="02040503050406030204" pitchFamily="18" charset="0"/>
            </a:endParaRPr>
          </a:p>
          <a:p>
            <a:pPr>
              <a:lnSpc>
                <a:spcPct val="115000"/>
              </a:lnSpc>
              <a:spcAft>
                <a:spcPts val="800"/>
              </a:spcAft>
            </a:pPr>
            <a:r>
              <a:rPr lang="en-US" sz="5000" b="1" dirty="0">
                <a:effectLst/>
                <a:latin typeface="Cambria" panose="02040503050406030204" pitchFamily="18" charset="0"/>
                <a:ea typeface="Cambria" panose="02040503050406030204" pitchFamily="18" charset="0"/>
              </a:rPr>
              <a:t>	3. Chất béo</a:t>
            </a:r>
            <a:endParaRPr lang="vi-VN" sz="5000" b="1" dirty="0">
              <a:effectLst/>
              <a:latin typeface="Cambria" panose="02040503050406030204" pitchFamily="18" charset="0"/>
              <a:ea typeface="Cambria" panose="02040503050406030204" pitchFamily="18" charset="0"/>
            </a:endParaRPr>
          </a:p>
          <a:p>
            <a:pPr>
              <a:lnSpc>
                <a:spcPct val="115000"/>
              </a:lnSpc>
              <a:spcAft>
                <a:spcPts val="800"/>
              </a:spcAft>
            </a:pPr>
            <a:r>
              <a:rPr lang="en-US" sz="5000" b="1" dirty="0">
                <a:effectLst/>
                <a:latin typeface="Cambria" panose="02040503050406030204" pitchFamily="18" charset="0"/>
                <a:ea typeface="Cambria" panose="02040503050406030204" pitchFamily="18" charset="0"/>
              </a:rPr>
              <a:t>	4. Vi ta min và chất khoáng</a:t>
            </a:r>
            <a:endParaRPr lang="vi-VN" sz="5000" b="1" dirty="0">
              <a:effectLst/>
              <a:latin typeface="Cambria" panose="02040503050406030204" pitchFamily="18" charset="0"/>
              <a:ea typeface="Cambria" panose="02040503050406030204" pitchFamily="18" charset="0"/>
            </a:endParaRPr>
          </a:p>
          <a:p>
            <a:pPr algn="just">
              <a:lnSpc>
                <a:spcPct val="115000"/>
              </a:lnSpc>
              <a:spcAft>
                <a:spcPts val="800"/>
              </a:spcAft>
            </a:pPr>
            <a:endParaRPr lang="vi-VN" sz="5000" b="1" dirty="0">
              <a:effectLst/>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4817108" y="-83884"/>
            <a:ext cx="7818507" cy="1686449"/>
          </a:xfrm>
          <a:prstGeom prst="rect">
            <a:avLst/>
          </a:prstGeom>
        </p:spPr>
      </p:pic>
    </p:spTree>
    <p:extLst>
      <p:ext uri="{BB962C8B-B14F-4D97-AF65-F5344CB8AC3E}">
        <p14:creationId xmlns:p14="http://schemas.microsoft.com/office/powerpoint/2010/main" val="3444656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3429867" y="8085261"/>
            <a:ext cx="11428265" cy="2555628"/>
            <a:chOff x="0" y="0"/>
            <a:chExt cx="2882621" cy="644622"/>
          </a:xfrm>
        </p:grpSpPr>
        <p:sp>
          <p:nvSpPr>
            <p:cNvPr id="6" name="Freeform 6"/>
            <p:cNvSpPr/>
            <p:nvPr/>
          </p:nvSpPr>
          <p:spPr>
            <a:xfrm>
              <a:off x="0" y="0"/>
              <a:ext cx="2882621" cy="644622"/>
            </a:xfrm>
            <a:custGeom>
              <a:avLst/>
              <a:gdLst/>
              <a:ahLst/>
              <a:cxnLst/>
              <a:rect l="l" t="t" r="r" b="b"/>
              <a:pathLst>
                <a:path w="2882621" h="644622">
                  <a:moveTo>
                    <a:pt x="1441311" y="0"/>
                  </a:moveTo>
                  <a:cubicBezTo>
                    <a:pt x="645297" y="0"/>
                    <a:pt x="0" y="144303"/>
                    <a:pt x="0" y="322311"/>
                  </a:cubicBezTo>
                  <a:cubicBezTo>
                    <a:pt x="0" y="500318"/>
                    <a:pt x="645297" y="644622"/>
                    <a:pt x="1441311" y="644622"/>
                  </a:cubicBezTo>
                  <a:cubicBezTo>
                    <a:pt x="2237324" y="644622"/>
                    <a:pt x="2882621" y="500318"/>
                    <a:pt x="2882621" y="322311"/>
                  </a:cubicBezTo>
                  <a:cubicBezTo>
                    <a:pt x="2882621" y="144303"/>
                    <a:pt x="2237324" y="0"/>
                    <a:pt x="1441311" y="0"/>
                  </a:cubicBezTo>
                  <a:close/>
                </a:path>
              </a:pathLst>
            </a:custGeom>
            <a:solidFill>
              <a:srgbClr val="E8D496"/>
            </a:solidFill>
          </p:spPr>
          <p:txBody>
            <a:bodyPr/>
            <a:lstStyle/>
            <a:p>
              <a:endParaRPr lang="vi-VN"/>
            </a:p>
          </p:txBody>
        </p:sp>
        <p:sp>
          <p:nvSpPr>
            <p:cNvPr id="7" name="TextBox 7"/>
            <p:cNvSpPr txBox="1"/>
            <p:nvPr/>
          </p:nvSpPr>
          <p:spPr>
            <a:xfrm>
              <a:off x="270246" y="50908"/>
              <a:ext cx="2342130" cy="533280"/>
            </a:xfrm>
            <a:prstGeom prst="rect">
              <a:avLst/>
            </a:prstGeom>
          </p:spPr>
          <p:txBody>
            <a:bodyPr lIns="50800" tIns="50800" rIns="50800" bIns="50800" rtlCol="0" anchor="ctr"/>
            <a:lstStyle/>
            <a:p>
              <a:pPr algn="ctr">
                <a:lnSpc>
                  <a:spcPts val="3000"/>
                </a:lnSpc>
              </a:pPr>
              <a:endParaRPr/>
            </a:p>
          </p:txBody>
        </p:sp>
      </p:grpSp>
      <p:sp>
        <p:nvSpPr>
          <p:cNvPr id="22" name="Freeform 22"/>
          <p:cNvSpPr/>
          <p:nvPr/>
        </p:nvSpPr>
        <p:spPr>
          <a:xfrm>
            <a:off x="16916400" y="5724948"/>
            <a:ext cx="1176155" cy="1201179"/>
          </a:xfrm>
          <a:custGeom>
            <a:avLst/>
            <a:gdLst/>
            <a:ahLst/>
            <a:cxnLst/>
            <a:rect l="l" t="t" r="r" b="b"/>
            <a:pathLst>
              <a:path w="1176155" h="1201179">
                <a:moveTo>
                  <a:pt x="0" y="0"/>
                </a:moveTo>
                <a:lnTo>
                  <a:pt x="1176154" y="0"/>
                </a:lnTo>
                <a:lnTo>
                  <a:pt x="1176154" y="1201179"/>
                </a:lnTo>
                <a:lnTo>
                  <a:pt x="0" y="1201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446234" y="8440616"/>
            <a:ext cx="1176155" cy="1201179"/>
          </a:xfrm>
          <a:custGeom>
            <a:avLst/>
            <a:gdLst/>
            <a:ahLst/>
            <a:cxnLst/>
            <a:rect l="l" t="t" r="r" b="b"/>
            <a:pathLst>
              <a:path w="1176155" h="1201179">
                <a:moveTo>
                  <a:pt x="0" y="0"/>
                </a:moveTo>
                <a:lnTo>
                  <a:pt x="1176155" y="0"/>
                </a:lnTo>
                <a:lnTo>
                  <a:pt x="1176155" y="1201179"/>
                </a:lnTo>
                <a:lnTo>
                  <a:pt x="0" y="1201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50" name="Group 15">
            <a:extLst>
              <a:ext uri="{FF2B5EF4-FFF2-40B4-BE49-F238E27FC236}">
                <a16:creationId xmlns:a16="http://schemas.microsoft.com/office/drawing/2014/main" id="{2F58DA74-93A3-E069-77FD-4AB37EC4FF58}"/>
              </a:ext>
            </a:extLst>
          </p:cNvPr>
          <p:cNvGrpSpPr/>
          <p:nvPr/>
        </p:nvGrpSpPr>
        <p:grpSpPr>
          <a:xfrm>
            <a:off x="457200" y="84716"/>
            <a:ext cx="17390178" cy="1858384"/>
            <a:chOff x="0" y="0"/>
            <a:chExt cx="14659296" cy="2937583"/>
          </a:xfrm>
        </p:grpSpPr>
        <p:sp>
          <p:nvSpPr>
            <p:cNvPr id="51" name="Freeform 16">
              <a:extLst>
                <a:ext uri="{FF2B5EF4-FFF2-40B4-BE49-F238E27FC236}">
                  <a16:creationId xmlns:a16="http://schemas.microsoft.com/office/drawing/2014/main" id="{2D14F453-9FB6-F4B4-259D-2CE5E4F83668}"/>
                </a:ext>
              </a:extLst>
            </p:cNvPr>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endParaRPr lang="vi-VN"/>
            </a:p>
          </p:txBody>
        </p:sp>
      </p:grpSp>
      <p:sp>
        <p:nvSpPr>
          <p:cNvPr id="52" name="TextBox 51">
            <a:extLst>
              <a:ext uri="{FF2B5EF4-FFF2-40B4-BE49-F238E27FC236}">
                <a16:creationId xmlns:a16="http://schemas.microsoft.com/office/drawing/2014/main" id="{FE9F5BC3-602A-0F3F-CE57-3CE914A681C7}"/>
              </a:ext>
            </a:extLst>
          </p:cNvPr>
          <p:cNvSpPr txBox="1"/>
          <p:nvPr/>
        </p:nvSpPr>
        <p:spPr>
          <a:xfrm>
            <a:off x="778578" y="197655"/>
            <a:ext cx="17068800" cy="1631216"/>
          </a:xfrm>
          <a:prstGeom prst="rect">
            <a:avLst/>
          </a:prstGeom>
          <a:noFill/>
        </p:spPr>
        <p:txBody>
          <a:bodyPr wrap="square" rtlCol="0">
            <a:spAutoFit/>
          </a:bodyPr>
          <a:lstStyle/>
          <a:p>
            <a:r>
              <a:rPr lang="en-US" sz="5000" b="1" dirty="0">
                <a:latin typeface="Cambria" panose="02040503050406030204" pitchFamily="18" charset="0"/>
                <a:ea typeface="Cambria" panose="02040503050406030204" pitchFamily="18" charset="0"/>
              </a:rPr>
              <a:t>1. Nói tên đồ uống, thức ăn trong hình 2 và cho biết thực phẩm chính để làm thức ăn đó. </a:t>
            </a:r>
            <a:endParaRPr lang="vi-VN" sz="5000" b="1"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094E6E2E-5FC2-17BF-6714-CC942E542A1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09600" y="2115887"/>
            <a:ext cx="17232166" cy="8171113"/>
          </a:xfrm>
          <a:prstGeom prst="rect">
            <a:avLst/>
          </a:prstGeom>
        </p:spPr>
      </p:pic>
      <p:sp>
        <p:nvSpPr>
          <p:cNvPr id="55" name="Rectangle: Rounded Corners 54">
            <a:extLst>
              <a:ext uri="{FF2B5EF4-FFF2-40B4-BE49-F238E27FC236}">
                <a16:creationId xmlns:a16="http://schemas.microsoft.com/office/drawing/2014/main" id="{5DBB3EBC-086C-246F-1136-45F1D493EA52}"/>
              </a:ext>
            </a:extLst>
          </p:cNvPr>
          <p:cNvSpPr/>
          <p:nvPr/>
        </p:nvSpPr>
        <p:spPr>
          <a:xfrm>
            <a:off x="1905000" y="4678409"/>
            <a:ext cx="2454834" cy="762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latin typeface="Cambria" panose="02040503050406030204" pitchFamily="18" charset="0"/>
                <a:ea typeface="Cambria" panose="02040503050406030204" pitchFamily="18" charset="0"/>
              </a:rPr>
              <a:t>Bánh mì</a:t>
            </a:r>
            <a:endParaRPr lang="vi-VN" sz="40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6" name="Rectangle: Rounded Corners 55">
            <a:extLst>
              <a:ext uri="{FF2B5EF4-FFF2-40B4-BE49-F238E27FC236}">
                <a16:creationId xmlns:a16="http://schemas.microsoft.com/office/drawing/2014/main" id="{6107D6E8-630B-59E8-A4E2-C132A849983E}"/>
              </a:ext>
            </a:extLst>
          </p:cNvPr>
          <p:cNvSpPr/>
          <p:nvPr/>
        </p:nvSpPr>
        <p:spPr>
          <a:xfrm>
            <a:off x="6248400" y="4658097"/>
            <a:ext cx="2454834" cy="762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latin typeface="Cambria" panose="02040503050406030204" pitchFamily="18" charset="0"/>
                <a:ea typeface="Cambria" panose="02040503050406030204" pitchFamily="18" charset="0"/>
              </a:rPr>
              <a:t>Nấm xào</a:t>
            </a:r>
            <a:endParaRPr lang="vi-VN" sz="40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7" name="Rectangle: Rounded Corners 56">
            <a:extLst>
              <a:ext uri="{FF2B5EF4-FFF2-40B4-BE49-F238E27FC236}">
                <a16:creationId xmlns:a16="http://schemas.microsoft.com/office/drawing/2014/main" id="{9C14A766-15F1-C37A-64F5-9FDA5083612E}"/>
              </a:ext>
            </a:extLst>
          </p:cNvPr>
          <p:cNvSpPr/>
          <p:nvPr/>
        </p:nvSpPr>
        <p:spPr>
          <a:xfrm>
            <a:off x="10439400" y="4695862"/>
            <a:ext cx="2454834" cy="1029086"/>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Lạc/ đậu phộng</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8" name="Rectangle: Rounded Corners 57">
            <a:extLst>
              <a:ext uri="{FF2B5EF4-FFF2-40B4-BE49-F238E27FC236}">
                <a16:creationId xmlns:a16="http://schemas.microsoft.com/office/drawing/2014/main" id="{2CDBA730-A068-C309-D259-707E9605D6F8}"/>
              </a:ext>
            </a:extLst>
          </p:cNvPr>
          <p:cNvSpPr/>
          <p:nvPr/>
        </p:nvSpPr>
        <p:spPr>
          <a:xfrm>
            <a:off x="14483132" y="4918991"/>
            <a:ext cx="2454834" cy="58282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Dầu ăn</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8FC6E651-3ACB-81EB-C8D1-6A8A3104498B}"/>
              </a:ext>
            </a:extLst>
          </p:cNvPr>
          <p:cNvSpPr/>
          <p:nvPr/>
        </p:nvSpPr>
        <p:spPr>
          <a:xfrm>
            <a:off x="2046434" y="7421573"/>
            <a:ext cx="2454834" cy="58282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Trứng</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0" name="Rectangle: Rounded Corners 59">
            <a:extLst>
              <a:ext uri="{FF2B5EF4-FFF2-40B4-BE49-F238E27FC236}">
                <a16:creationId xmlns:a16="http://schemas.microsoft.com/office/drawing/2014/main" id="{12FCA67F-E373-48FD-7D27-F880030C599C}"/>
              </a:ext>
            </a:extLst>
          </p:cNvPr>
          <p:cNvSpPr/>
          <p:nvPr/>
        </p:nvSpPr>
        <p:spPr>
          <a:xfrm>
            <a:off x="6360818" y="7408191"/>
            <a:ext cx="1921434" cy="697124"/>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Tôm</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1" name="Rectangle: Rounded Corners 60">
            <a:extLst>
              <a:ext uri="{FF2B5EF4-FFF2-40B4-BE49-F238E27FC236}">
                <a16:creationId xmlns:a16="http://schemas.microsoft.com/office/drawing/2014/main" id="{0EEDD884-2EB6-746F-471B-22E27A8C529E}"/>
              </a:ext>
            </a:extLst>
          </p:cNvPr>
          <p:cNvSpPr/>
          <p:nvPr/>
        </p:nvSpPr>
        <p:spPr>
          <a:xfrm>
            <a:off x="10820400" y="7449456"/>
            <a:ext cx="1921434" cy="620196"/>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Cà rốt</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2" name="Rectangle: Rounded Corners 61">
            <a:extLst>
              <a:ext uri="{FF2B5EF4-FFF2-40B4-BE49-F238E27FC236}">
                <a16:creationId xmlns:a16="http://schemas.microsoft.com/office/drawing/2014/main" id="{3C825F58-AEEB-EED8-EAC5-F22C5F8ED7C0}"/>
              </a:ext>
            </a:extLst>
          </p:cNvPr>
          <p:cNvSpPr/>
          <p:nvPr/>
        </p:nvSpPr>
        <p:spPr>
          <a:xfrm>
            <a:off x="15169335" y="7465118"/>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Bún</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3" name="Rectangle: Rounded Corners 62">
            <a:extLst>
              <a:ext uri="{FF2B5EF4-FFF2-40B4-BE49-F238E27FC236}">
                <a16:creationId xmlns:a16="http://schemas.microsoft.com/office/drawing/2014/main" id="{9EFDA75E-A4D4-1C34-22E3-F16049F71266}"/>
              </a:ext>
            </a:extLst>
          </p:cNvPr>
          <p:cNvSpPr/>
          <p:nvPr/>
        </p:nvSpPr>
        <p:spPr>
          <a:xfrm>
            <a:off x="2450313" y="9732055"/>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Đu đủ</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4" name="Rectangle: Rounded Corners 63">
            <a:extLst>
              <a:ext uri="{FF2B5EF4-FFF2-40B4-BE49-F238E27FC236}">
                <a16:creationId xmlns:a16="http://schemas.microsoft.com/office/drawing/2014/main" id="{0A82751A-3EB8-E629-E147-42731B5F8D25}"/>
              </a:ext>
            </a:extLst>
          </p:cNvPr>
          <p:cNvSpPr/>
          <p:nvPr/>
        </p:nvSpPr>
        <p:spPr>
          <a:xfrm>
            <a:off x="6652279" y="9768220"/>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Cá</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5" name="Rectangle: Rounded Corners 64">
            <a:extLst>
              <a:ext uri="{FF2B5EF4-FFF2-40B4-BE49-F238E27FC236}">
                <a16:creationId xmlns:a16="http://schemas.microsoft.com/office/drawing/2014/main" id="{ED58FDFA-8190-C441-1594-9D1C16177211}"/>
              </a:ext>
            </a:extLst>
          </p:cNvPr>
          <p:cNvSpPr/>
          <p:nvPr/>
        </p:nvSpPr>
        <p:spPr>
          <a:xfrm>
            <a:off x="9988647" y="9641794"/>
            <a:ext cx="2478829" cy="645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Sữa chua</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6" name="Rectangle: Rounded Corners 65">
            <a:extLst>
              <a:ext uri="{FF2B5EF4-FFF2-40B4-BE49-F238E27FC236}">
                <a16:creationId xmlns:a16="http://schemas.microsoft.com/office/drawing/2014/main" id="{EC0D9C40-9A8B-A786-389F-7D53C38DE963}"/>
              </a:ext>
            </a:extLst>
          </p:cNvPr>
          <p:cNvSpPr/>
          <p:nvPr/>
        </p:nvSpPr>
        <p:spPr>
          <a:xfrm>
            <a:off x="14483132" y="9691164"/>
            <a:ext cx="2478829" cy="645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Cải luộc</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arn(inVertic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anim calcmode="lin" valueType="num">
                                      <p:cBhvr>
                                        <p:cTn id="51" dur="1000" fill="hold"/>
                                        <p:tgtEl>
                                          <p:spTgt spid="60"/>
                                        </p:tgtEl>
                                        <p:attrNameLst>
                                          <p:attrName>ppt_x</p:attrName>
                                        </p:attrNameLst>
                                      </p:cBhvr>
                                      <p:tavLst>
                                        <p:tav tm="0">
                                          <p:val>
                                            <p:strVal val="#ppt_x"/>
                                          </p:val>
                                        </p:tav>
                                        <p:tav tm="100000">
                                          <p:val>
                                            <p:strVal val="#ppt_x"/>
                                          </p:val>
                                        </p:tav>
                                      </p:tavLst>
                                    </p:anim>
                                    <p:anim calcmode="lin" valueType="num">
                                      <p:cBhvr>
                                        <p:cTn id="5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anim calcmode="lin" valueType="num">
                                      <p:cBhvr>
                                        <p:cTn id="58" dur="1000" fill="hold"/>
                                        <p:tgtEl>
                                          <p:spTgt spid="61"/>
                                        </p:tgtEl>
                                        <p:attrNameLst>
                                          <p:attrName>ppt_x</p:attrName>
                                        </p:attrNameLst>
                                      </p:cBhvr>
                                      <p:tavLst>
                                        <p:tav tm="0">
                                          <p:val>
                                            <p:strVal val="#ppt_x"/>
                                          </p:val>
                                        </p:tav>
                                        <p:tav tm="100000">
                                          <p:val>
                                            <p:strVal val="#ppt_x"/>
                                          </p:val>
                                        </p:tav>
                                      </p:tavLst>
                                    </p:anim>
                                    <p:anim calcmode="lin" valueType="num">
                                      <p:cBhvr>
                                        <p:cTn id="5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ppt_x"/>
                                          </p:val>
                                        </p:tav>
                                        <p:tav tm="100000">
                                          <p:val>
                                            <p:strVal val="#ppt_x"/>
                                          </p:val>
                                        </p:tav>
                                      </p:tavLst>
                                    </p:anim>
                                    <p:anim calcmode="lin" valueType="num">
                                      <p:cBhvr additive="base">
                                        <p:cTn id="8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additive="base">
                                        <p:cTn id="89" dur="500" fill="hold"/>
                                        <p:tgtEl>
                                          <p:spTgt spid="66"/>
                                        </p:tgtEl>
                                        <p:attrNameLst>
                                          <p:attrName>ppt_x</p:attrName>
                                        </p:attrNameLst>
                                      </p:cBhvr>
                                      <p:tavLst>
                                        <p:tav tm="0">
                                          <p:val>
                                            <p:strVal val="#ppt_x"/>
                                          </p:val>
                                        </p:tav>
                                        <p:tav tm="100000">
                                          <p:val>
                                            <p:strVal val="#ppt_x"/>
                                          </p:val>
                                        </p:tav>
                                      </p:tavLst>
                                    </p:anim>
                                    <p:anim calcmode="lin" valueType="num">
                                      <p:cBhvr additive="base">
                                        <p:cTn id="9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ED"/>
        </a:solidFill>
        <a:effectLst/>
      </p:bgPr>
    </p:bg>
    <p:spTree>
      <p:nvGrpSpPr>
        <p:cNvPr id="1" name=""/>
        <p:cNvGrpSpPr/>
        <p:nvPr/>
      </p:nvGrpSpPr>
      <p:grpSpPr>
        <a:xfrm>
          <a:off x="0" y="0"/>
          <a:ext cx="0" cy="0"/>
          <a:chOff x="0" y="0"/>
          <a:chExt cx="0" cy="0"/>
        </a:xfrm>
      </p:grpSpPr>
      <p:grpSp>
        <p:nvGrpSpPr>
          <p:cNvPr id="7" name="Group 7"/>
          <p:cNvGrpSpPr/>
          <p:nvPr/>
        </p:nvGrpSpPr>
        <p:grpSpPr>
          <a:xfrm>
            <a:off x="-83815" y="8886463"/>
            <a:ext cx="18455630" cy="1514837"/>
            <a:chOff x="0" y="0"/>
            <a:chExt cx="24607507" cy="2019783"/>
          </a:xfrm>
        </p:grpSpPr>
        <p:grpSp>
          <p:nvGrpSpPr>
            <p:cNvPr id="8" name="Group 8"/>
            <p:cNvGrpSpPr/>
            <p:nvPr/>
          </p:nvGrpSpPr>
          <p:grpSpPr>
            <a:xfrm rot="-10800000">
              <a:off x="12287518" y="0"/>
              <a:ext cx="6176230" cy="2019783"/>
              <a:chOff x="0" y="0"/>
              <a:chExt cx="5765800" cy="1885562"/>
            </a:xfrm>
          </p:grpSpPr>
          <p:sp>
            <p:nvSpPr>
              <p:cNvPr id="9" name="Freeform 9"/>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0" name="Group 10"/>
            <p:cNvGrpSpPr/>
            <p:nvPr/>
          </p:nvGrpSpPr>
          <p:grpSpPr>
            <a:xfrm rot="-10800000">
              <a:off x="18431277" y="0"/>
              <a:ext cx="6176230" cy="2019783"/>
              <a:chOff x="0" y="0"/>
              <a:chExt cx="5765800" cy="1885562"/>
            </a:xfrm>
          </p:grpSpPr>
          <p:sp>
            <p:nvSpPr>
              <p:cNvPr id="11" name="Freeform 11"/>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2" name="Group 12"/>
            <p:cNvGrpSpPr/>
            <p:nvPr/>
          </p:nvGrpSpPr>
          <p:grpSpPr>
            <a:xfrm rot="-10800000">
              <a:off x="6143759" y="0"/>
              <a:ext cx="6176230" cy="2019783"/>
              <a:chOff x="0" y="0"/>
              <a:chExt cx="5765800" cy="1885562"/>
            </a:xfrm>
          </p:grpSpPr>
          <p:sp>
            <p:nvSpPr>
              <p:cNvPr id="13" name="Freeform 13"/>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4" name="Group 14"/>
            <p:cNvGrpSpPr/>
            <p:nvPr/>
          </p:nvGrpSpPr>
          <p:grpSpPr>
            <a:xfrm rot="-10800000">
              <a:off x="0" y="0"/>
              <a:ext cx="6176230" cy="2019783"/>
              <a:chOff x="0" y="0"/>
              <a:chExt cx="5765800" cy="1885562"/>
            </a:xfrm>
          </p:grpSpPr>
          <p:sp>
            <p:nvSpPr>
              <p:cNvPr id="15" name="Freeform 15"/>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sp>
        <p:nvSpPr>
          <p:cNvPr id="17" name="Freeform 17"/>
          <p:cNvSpPr/>
          <p:nvPr/>
        </p:nvSpPr>
        <p:spPr>
          <a:xfrm rot="80030">
            <a:off x="1157749" y="197207"/>
            <a:ext cx="16960169" cy="1394586"/>
          </a:xfrm>
          <a:custGeom>
            <a:avLst/>
            <a:gdLst/>
            <a:ahLst/>
            <a:cxnLst/>
            <a:rect l="l" t="t" r="r" b="b"/>
            <a:pathLst>
              <a:path w="13470775" h="2643640">
                <a:moveTo>
                  <a:pt x="0" y="0"/>
                </a:moveTo>
                <a:lnTo>
                  <a:pt x="13470775" y="0"/>
                </a:lnTo>
                <a:lnTo>
                  <a:pt x="13470775" y="2643639"/>
                </a:lnTo>
                <a:lnTo>
                  <a:pt x="0" y="2643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0" name="Freeform 20"/>
          <p:cNvSpPr/>
          <p:nvPr/>
        </p:nvSpPr>
        <p:spPr>
          <a:xfrm>
            <a:off x="13349245" y="1605865"/>
            <a:ext cx="1026413" cy="1022991"/>
          </a:xfrm>
          <a:custGeom>
            <a:avLst/>
            <a:gdLst/>
            <a:ahLst/>
            <a:cxnLst/>
            <a:rect l="l" t="t" r="r" b="b"/>
            <a:pathLst>
              <a:path w="1026413" h="1022991">
                <a:moveTo>
                  <a:pt x="0" y="0"/>
                </a:moveTo>
                <a:lnTo>
                  <a:pt x="1026413" y="0"/>
                </a:lnTo>
                <a:lnTo>
                  <a:pt x="1026413" y="1022991"/>
                </a:lnTo>
                <a:lnTo>
                  <a:pt x="0" y="1022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1" name="Freeform 21"/>
          <p:cNvSpPr/>
          <p:nvPr/>
        </p:nvSpPr>
        <p:spPr>
          <a:xfrm flipH="1">
            <a:off x="-1055159" y="-907633"/>
            <a:ext cx="3053288" cy="2721243"/>
          </a:xfrm>
          <a:custGeom>
            <a:avLst/>
            <a:gdLst/>
            <a:ahLst/>
            <a:cxnLst/>
            <a:rect l="l" t="t" r="r" b="b"/>
            <a:pathLst>
              <a:path w="3053288" h="2721243">
                <a:moveTo>
                  <a:pt x="3053288" y="0"/>
                </a:moveTo>
                <a:lnTo>
                  <a:pt x="0" y="0"/>
                </a:lnTo>
                <a:lnTo>
                  <a:pt x="0" y="2721243"/>
                </a:lnTo>
                <a:lnTo>
                  <a:pt x="3053288" y="2721243"/>
                </a:lnTo>
                <a:lnTo>
                  <a:pt x="305328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2" name="Freeform 22"/>
          <p:cNvSpPr/>
          <p:nvPr/>
        </p:nvSpPr>
        <p:spPr>
          <a:xfrm>
            <a:off x="16985831" y="-892389"/>
            <a:ext cx="3053288" cy="2721243"/>
          </a:xfrm>
          <a:custGeom>
            <a:avLst/>
            <a:gdLst/>
            <a:ahLst/>
            <a:cxnLst/>
            <a:rect l="l" t="t" r="r" b="b"/>
            <a:pathLst>
              <a:path w="3053288" h="2721243">
                <a:moveTo>
                  <a:pt x="0" y="0"/>
                </a:moveTo>
                <a:lnTo>
                  <a:pt x="3053288" y="0"/>
                </a:lnTo>
                <a:lnTo>
                  <a:pt x="3053288" y="2721243"/>
                </a:lnTo>
                <a:lnTo>
                  <a:pt x="0" y="27212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3" name="Freeform 23"/>
          <p:cNvSpPr/>
          <p:nvPr/>
        </p:nvSpPr>
        <p:spPr>
          <a:xfrm>
            <a:off x="16764194" y="2411085"/>
            <a:ext cx="952113" cy="972370"/>
          </a:xfrm>
          <a:custGeom>
            <a:avLst/>
            <a:gdLst/>
            <a:ahLst/>
            <a:cxnLst/>
            <a:rect l="l" t="t" r="r" b="b"/>
            <a:pathLst>
              <a:path w="952113" h="972370">
                <a:moveTo>
                  <a:pt x="0" y="0"/>
                </a:moveTo>
                <a:lnTo>
                  <a:pt x="952112" y="0"/>
                </a:lnTo>
                <a:lnTo>
                  <a:pt x="952112" y="972371"/>
                </a:lnTo>
                <a:lnTo>
                  <a:pt x="0" y="972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4" name="Freeform 24"/>
          <p:cNvSpPr/>
          <p:nvPr/>
        </p:nvSpPr>
        <p:spPr>
          <a:xfrm>
            <a:off x="575464" y="2411085"/>
            <a:ext cx="952113" cy="972370"/>
          </a:xfrm>
          <a:custGeom>
            <a:avLst/>
            <a:gdLst/>
            <a:ahLst/>
            <a:cxnLst/>
            <a:rect l="l" t="t" r="r" b="b"/>
            <a:pathLst>
              <a:path w="952113" h="972370">
                <a:moveTo>
                  <a:pt x="0" y="0"/>
                </a:moveTo>
                <a:lnTo>
                  <a:pt x="952112" y="0"/>
                </a:lnTo>
                <a:lnTo>
                  <a:pt x="952112" y="972371"/>
                </a:lnTo>
                <a:lnTo>
                  <a:pt x="0" y="972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5" name="TextBox 24">
            <a:extLst>
              <a:ext uri="{FF2B5EF4-FFF2-40B4-BE49-F238E27FC236}">
                <a16:creationId xmlns:a16="http://schemas.microsoft.com/office/drawing/2014/main" id="{D4B98F0C-956E-5DDE-C770-9EBA0D8A7871}"/>
              </a:ext>
            </a:extLst>
          </p:cNvPr>
          <p:cNvSpPr txBox="1"/>
          <p:nvPr/>
        </p:nvSpPr>
        <p:spPr>
          <a:xfrm>
            <a:off x="2016385" y="389891"/>
            <a:ext cx="15821261" cy="1169551"/>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Sắp xếp các thức ăn, đồ uống trong hình 2 vào bốn nhóm thức ăn: chứa nhiều chất bột đường, chứa nhiều chất đạm, chất béo, chứa nhiều vitamin và chất khoáng</a:t>
            </a:r>
            <a:endParaRPr lang="vi-VN" sz="3500" dirty="0">
              <a:latin typeface="Cambria" panose="02040503050406030204" pitchFamily="18" charset="0"/>
              <a:ea typeface="Cambria" panose="02040503050406030204" pitchFamily="18" charset="0"/>
            </a:endParaRPr>
          </a:p>
        </p:txBody>
      </p:sp>
      <p:cxnSp>
        <p:nvCxnSpPr>
          <p:cNvPr id="27" name="Straight Connector 26">
            <a:extLst>
              <a:ext uri="{FF2B5EF4-FFF2-40B4-BE49-F238E27FC236}">
                <a16:creationId xmlns:a16="http://schemas.microsoft.com/office/drawing/2014/main" id="{6436CABE-7807-A150-0079-00A985B08E53}"/>
              </a:ext>
            </a:extLst>
          </p:cNvPr>
          <p:cNvCxnSpPr/>
          <p:nvPr/>
        </p:nvCxnSpPr>
        <p:spPr>
          <a:xfrm>
            <a:off x="13666186" y="2857478"/>
            <a:ext cx="0" cy="457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AAC3CD-1804-4E01-A2CA-6EF5E29343AD}"/>
              </a:ext>
            </a:extLst>
          </p:cNvPr>
          <p:cNvCxnSpPr/>
          <p:nvPr/>
        </p:nvCxnSpPr>
        <p:spPr>
          <a:xfrm>
            <a:off x="9131822" y="2857478"/>
            <a:ext cx="0" cy="457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2A2817-AE3C-735F-96DF-E2B62CB591A2}"/>
              </a:ext>
            </a:extLst>
          </p:cNvPr>
          <p:cNvCxnSpPr/>
          <p:nvPr/>
        </p:nvCxnSpPr>
        <p:spPr>
          <a:xfrm>
            <a:off x="4114800" y="2897270"/>
            <a:ext cx="0" cy="457204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E1158-360D-CDE9-FCD2-0AFECC122DDC}"/>
              </a:ext>
            </a:extLst>
          </p:cNvPr>
          <p:cNvSpPr txBox="1"/>
          <p:nvPr/>
        </p:nvSpPr>
        <p:spPr>
          <a:xfrm>
            <a:off x="471485" y="1961530"/>
            <a:ext cx="4385016"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bột đường</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A024E264-09C0-ADB9-612F-810C2A5BD017}"/>
              </a:ext>
            </a:extLst>
          </p:cNvPr>
          <p:cNvSpPr txBox="1"/>
          <p:nvPr/>
        </p:nvSpPr>
        <p:spPr>
          <a:xfrm>
            <a:off x="4746806" y="1976201"/>
            <a:ext cx="2720794"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đạm</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F29EB05F-283F-9D11-4C50-92A6BB2AC41C}"/>
              </a:ext>
            </a:extLst>
          </p:cNvPr>
          <p:cNvSpPr txBox="1"/>
          <p:nvPr/>
        </p:nvSpPr>
        <p:spPr>
          <a:xfrm>
            <a:off x="10227215" y="1913096"/>
            <a:ext cx="2720794"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béo</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ED9FB06-C931-CB64-E6C3-BBA1D8DBE217}"/>
              </a:ext>
            </a:extLst>
          </p:cNvPr>
          <p:cNvSpPr txBox="1"/>
          <p:nvPr/>
        </p:nvSpPr>
        <p:spPr>
          <a:xfrm>
            <a:off x="14598886" y="1580738"/>
            <a:ext cx="3514927" cy="1323439"/>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Vitamin và chất khoáng</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pic>
        <p:nvPicPr>
          <p:cNvPr id="34" name="Picture 33">
            <a:extLst>
              <a:ext uri="{FF2B5EF4-FFF2-40B4-BE49-F238E27FC236}">
                <a16:creationId xmlns:a16="http://schemas.microsoft.com/office/drawing/2014/main" id="{0783234D-D3C1-ACED-D8DB-9303D73725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5696" t="35232" b="33141"/>
          <a:stretch/>
        </p:blipFill>
        <p:spPr>
          <a:xfrm>
            <a:off x="367960" y="3259884"/>
            <a:ext cx="2751813" cy="1697967"/>
          </a:xfrm>
          <a:prstGeom prst="rect">
            <a:avLst/>
          </a:prstGeom>
        </p:spPr>
      </p:pic>
      <p:pic>
        <p:nvPicPr>
          <p:cNvPr id="35" name="Picture 34">
            <a:extLst>
              <a:ext uri="{FF2B5EF4-FFF2-40B4-BE49-F238E27FC236}">
                <a16:creationId xmlns:a16="http://schemas.microsoft.com/office/drawing/2014/main" id="{6928F73C-8CF9-4E39-81D8-70E0C4AC782E}"/>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031" t="105" r="72379" b="63712"/>
          <a:stretch/>
        </p:blipFill>
        <p:spPr>
          <a:xfrm>
            <a:off x="399741" y="5329150"/>
            <a:ext cx="2622173" cy="1758053"/>
          </a:xfrm>
          <a:prstGeom prst="rect">
            <a:avLst/>
          </a:prstGeom>
        </p:spPr>
      </p:pic>
      <p:pic>
        <p:nvPicPr>
          <p:cNvPr id="36" name="Picture 35">
            <a:extLst>
              <a:ext uri="{FF2B5EF4-FFF2-40B4-BE49-F238E27FC236}">
                <a16:creationId xmlns:a16="http://schemas.microsoft.com/office/drawing/2014/main" id="{60658B9B-C878-77A8-6E88-7BC871B2FCD8}"/>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608" t="36958" r="73107" b="32050"/>
          <a:stretch/>
        </p:blipFill>
        <p:spPr>
          <a:xfrm>
            <a:off x="4746806" y="3022084"/>
            <a:ext cx="3114085" cy="1609072"/>
          </a:xfrm>
          <a:prstGeom prst="rect">
            <a:avLst/>
          </a:prstGeom>
        </p:spPr>
      </p:pic>
      <p:pic>
        <p:nvPicPr>
          <p:cNvPr id="37" name="Picture 36">
            <a:extLst>
              <a:ext uri="{FF2B5EF4-FFF2-40B4-BE49-F238E27FC236}">
                <a16:creationId xmlns:a16="http://schemas.microsoft.com/office/drawing/2014/main" id="{9BD39D2E-4D2F-04E8-7F75-EC94DA47748D}"/>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7409" t="34189" r="48237" b="-2141"/>
          <a:stretch/>
        </p:blipFill>
        <p:spPr>
          <a:xfrm>
            <a:off x="4914835" y="4660630"/>
            <a:ext cx="2882771" cy="3359360"/>
          </a:xfrm>
          <a:prstGeom prst="rect">
            <a:avLst/>
          </a:prstGeom>
        </p:spPr>
      </p:pic>
      <p:pic>
        <p:nvPicPr>
          <p:cNvPr id="38" name="Picture 37">
            <a:extLst>
              <a:ext uri="{FF2B5EF4-FFF2-40B4-BE49-F238E27FC236}">
                <a16:creationId xmlns:a16="http://schemas.microsoft.com/office/drawing/2014/main" id="{F293F22C-6ECC-2399-1712-4051EC9CB8D2}"/>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6195" t="2350" b="64346"/>
          <a:stretch/>
        </p:blipFill>
        <p:spPr>
          <a:xfrm>
            <a:off x="9674459" y="2757836"/>
            <a:ext cx="3273549" cy="2080863"/>
          </a:xfrm>
          <a:prstGeom prst="rect">
            <a:avLst/>
          </a:prstGeom>
        </p:spPr>
      </p:pic>
      <p:pic>
        <p:nvPicPr>
          <p:cNvPr id="39" name="Picture 38">
            <a:extLst>
              <a:ext uri="{FF2B5EF4-FFF2-40B4-BE49-F238E27FC236}">
                <a16:creationId xmlns:a16="http://schemas.microsoft.com/office/drawing/2014/main" id="{29FA70E0-8C07-F534-5649-675C57D28CDB}"/>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51971" t="2214" r="24232" b="64346"/>
          <a:stretch/>
        </p:blipFill>
        <p:spPr>
          <a:xfrm>
            <a:off x="9688837" y="5041543"/>
            <a:ext cx="3273548" cy="2181202"/>
          </a:xfrm>
          <a:prstGeom prst="rect">
            <a:avLst/>
          </a:prstGeom>
        </p:spPr>
      </p:pic>
      <p:pic>
        <p:nvPicPr>
          <p:cNvPr id="40" name="Picture 39">
            <a:extLst>
              <a:ext uri="{FF2B5EF4-FFF2-40B4-BE49-F238E27FC236}">
                <a16:creationId xmlns:a16="http://schemas.microsoft.com/office/drawing/2014/main" id="{9D1315F6-F04B-D828-517A-57DB3DF90495}"/>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6054" t="67623"/>
          <a:stretch/>
        </p:blipFill>
        <p:spPr>
          <a:xfrm>
            <a:off x="14105411" y="2935020"/>
            <a:ext cx="2858873" cy="1813774"/>
          </a:xfrm>
          <a:prstGeom prst="rect">
            <a:avLst/>
          </a:prstGeom>
        </p:spPr>
      </p:pic>
      <p:pic>
        <p:nvPicPr>
          <p:cNvPr id="41" name="Picture 40">
            <a:extLst>
              <a:ext uri="{FF2B5EF4-FFF2-40B4-BE49-F238E27FC236}">
                <a16:creationId xmlns:a16="http://schemas.microsoft.com/office/drawing/2014/main" id="{2F850F98-8AE6-4A10-186E-61BA8988EED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363" t="67244" r="73560" b="-3160"/>
          <a:stretch/>
        </p:blipFill>
        <p:spPr>
          <a:xfrm>
            <a:off x="14187253" y="8181170"/>
            <a:ext cx="2743201" cy="1940356"/>
          </a:xfrm>
          <a:prstGeom prst="rect">
            <a:avLst/>
          </a:prstGeom>
        </p:spPr>
      </p:pic>
      <p:pic>
        <p:nvPicPr>
          <p:cNvPr id="42" name="Picture 41">
            <a:extLst>
              <a:ext uri="{FF2B5EF4-FFF2-40B4-BE49-F238E27FC236}">
                <a16:creationId xmlns:a16="http://schemas.microsoft.com/office/drawing/2014/main" id="{2ADF4674-48EA-5811-0BF9-ACB70DDC798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52046" t="35181" r="24159"/>
          <a:stretch/>
        </p:blipFill>
        <p:spPr>
          <a:xfrm>
            <a:off x="14148844" y="4888356"/>
            <a:ext cx="2882771" cy="30969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anim calcmode="lin" valueType="num">
                                      <p:cBhvr>
                                        <p:cTn id="75" dur="1000" fill="hold"/>
                                        <p:tgtEl>
                                          <p:spTgt spid="38"/>
                                        </p:tgtEl>
                                        <p:attrNameLst>
                                          <p:attrName>ppt_x</p:attrName>
                                        </p:attrNameLst>
                                      </p:cBhvr>
                                      <p:tavLst>
                                        <p:tav tm="0">
                                          <p:val>
                                            <p:strVal val="#ppt_x"/>
                                          </p:val>
                                        </p:tav>
                                        <p:tav tm="100000">
                                          <p:val>
                                            <p:strVal val="#ppt_x"/>
                                          </p:val>
                                        </p:tav>
                                      </p:tavLst>
                                    </p:anim>
                                    <p:anim calcmode="lin" valueType="num">
                                      <p:cBhvr>
                                        <p:cTn id="76" dur="1000" fill="hold"/>
                                        <p:tgtEl>
                                          <p:spTgt spid="3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ct val="0"/>
                </a:spcBef>
                <a:spcAft>
                  <a:spcPts val="0"/>
                </a:spcAft>
                <a:buClrTx/>
                <a:buSzTx/>
                <a:buFontTx/>
                <a:buNone/>
                <a:tabLst/>
                <a:defRPr/>
              </a:pPr>
              <a:r>
                <a:rPr kumimoji="0" lang="en-US" sz="2799" b="0" i="0" u="none" strike="noStrike" kern="1200" cap="none" spc="0" normalizeH="0" baseline="0" noProof="0">
                  <a:ln>
                    <a:noFill/>
                  </a:ln>
                  <a:solidFill>
                    <a:srgbClr val="56733C"/>
                  </a:solidFill>
                  <a:effectLst/>
                  <a:uLnTx/>
                  <a:uFillTx/>
                  <a:latin typeface="TT Fors Display Bold"/>
                  <a:ea typeface="+mn-ea"/>
                  <a:cs typeface="+mn-cs"/>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1"/>
            <p:cNvSpPr txBox="1"/>
            <p:nvPr/>
          </p:nvSpPr>
          <p:spPr>
            <a:xfrm>
              <a:off x="0" y="-9525"/>
              <a:ext cx="4816593" cy="430977"/>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506940" y="2189848"/>
            <a:ext cx="13320253" cy="4080604"/>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7666DFB2-CB71-4CAA-4C04-CD2BAEF716D2}"/>
              </a:ext>
            </a:extLst>
          </p:cNvPr>
          <p:cNvSpPr txBox="1"/>
          <p:nvPr/>
        </p:nvSpPr>
        <p:spPr>
          <a:xfrm>
            <a:off x="2866162" y="2733197"/>
            <a:ext cx="12964042" cy="4080604"/>
          </a:xfrm>
          <a:prstGeom prst="rect">
            <a:avLst/>
          </a:prstGeom>
          <a:noFill/>
        </p:spPr>
        <p:txBody>
          <a:bodyPr wrap="square" rtlCol="0">
            <a:spAutoFit/>
          </a:bodyPr>
          <a:lstStyle/>
          <a:p>
            <a:pPr marL="0" marR="0" lvl="0" indent="0" algn="just" defTabSz="914400" rtl="0" eaLnBrk="1" fontAlgn="auto" latinLnBrk="0" hangingPunct="1">
              <a:lnSpc>
                <a:spcPct val="135000"/>
              </a:lnSpc>
              <a:spcBef>
                <a:spcPts val="0"/>
              </a:spcBef>
              <a:spcAft>
                <a:spcPts val="800"/>
              </a:spcAft>
              <a:buClrTx/>
              <a:buSzTx/>
              <a:buFontTx/>
              <a:buNone/>
              <a:tabLst>
                <a:tab pos="255270" algn="l"/>
              </a:tabLst>
              <a:defRPr/>
            </a:pPr>
            <a:r>
              <a:rPr kumimoji="0" lang="pt-BR"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tên thức ăn hằng ngày em đã ăn, thức ăn được làm từ thực phẩm nào? Thực phẩm đó thuộc loại nhóm nào?</a:t>
            </a:r>
            <a:endPar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5022044" y="317618"/>
            <a:ext cx="7818507" cy="1686449"/>
          </a:xfrm>
          <a:prstGeom prst="rect">
            <a:avLst/>
          </a:prstGeom>
        </p:spPr>
      </p:pic>
    </p:spTree>
    <p:extLst>
      <p:ext uri="{BB962C8B-B14F-4D97-AF65-F5344CB8AC3E}">
        <p14:creationId xmlns:p14="http://schemas.microsoft.com/office/powerpoint/2010/main" val="222204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231</Words>
  <Application>Microsoft Macintosh PowerPoint</Application>
  <PresentationFormat>Custom</PresentationFormat>
  <Paragraphs>29</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Arial</vt:lpstr>
      <vt:lpstr>SVN-Newton</vt:lpstr>
      <vt:lpstr>TT Fors Display Bold</vt:lpstr>
      <vt:lpstr>#9Slide07 HoneyCream</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Microsoft Office User</cp:lastModifiedBy>
  <cp:revision>7</cp:revision>
  <dcterms:created xsi:type="dcterms:W3CDTF">2006-08-16T00:00:00Z</dcterms:created>
  <dcterms:modified xsi:type="dcterms:W3CDTF">2024-02-20T03:38:54Z</dcterms:modified>
  <dc:identifier>DAF5ivHl4eA</dc:identifier>
</cp:coreProperties>
</file>