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61" r:id="rId4"/>
    <p:sldId id="257" r:id="rId5"/>
    <p:sldId id="269" r:id="rId6"/>
    <p:sldId id="274" r:id="rId7"/>
    <p:sldId id="275" r:id="rId8"/>
    <p:sldId id="276" r:id="rId9"/>
    <p:sldId id="263"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114" d="100"/>
          <a:sy n="114" d="100"/>
        </p:scale>
        <p:origin x="51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62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8"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9"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10"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11"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12"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
        <p:nvSpPr>
          <p:cNvPr id="13" name="Title 1">
            <a:extLst>
              <a:ext uri="{FF2B5EF4-FFF2-40B4-BE49-F238E27FC236}">
                <a16:creationId xmlns:a16="http://schemas.microsoft.com/office/drawing/2014/main" id="{839CB496-B064-1976-8A73-F5C96C8179F1}"/>
              </a:ext>
            </a:extLst>
          </p:cNvPr>
          <p:cNvSpPr txBox="1">
            <a:spLocks/>
          </p:cNvSpPr>
          <p:nvPr userDrawn="1"/>
        </p:nvSpPr>
        <p:spPr>
          <a:xfrm>
            <a:off x="9694377" y="-373106"/>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583782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1+#ppt_w/2"/>
                                          </p:val>
                                        </p:tav>
                                        <p:tav tm="100000">
                                          <p:val>
                                            <p:strVal val="#ppt_x"/>
                                          </p:val>
                                        </p:tav>
                                      </p:tavLst>
                                    </p:anim>
                                    <p:anim calcmode="lin" valueType="num">
                                      <p:cBhvr additive="base">
                                        <p:cTn id="8" dur="75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0-#ppt_w/2"/>
                                          </p:val>
                                        </p:tav>
                                        <p:tav tm="100000">
                                          <p:val>
                                            <p:strVal val="#ppt_x"/>
                                          </p:val>
                                        </p:tav>
                                      </p:tavLst>
                                    </p:anim>
                                    <p:anim calcmode="lin" valueType="num">
                                      <p:cBhvr additive="base">
                                        <p:cTn id="12"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8"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9"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9694377" y="-373106"/>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490688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1+#ppt_w/2"/>
                                          </p:val>
                                        </p:tav>
                                        <p:tav tm="100000">
                                          <p:val>
                                            <p:strVal val="#ppt_x"/>
                                          </p:val>
                                        </p:tav>
                                      </p:tavLst>
                                    </p:anim>
                                    <p:anim calcmode="lin" valueType="num">
                                      <p:cBhvr additive="base">
                                        <p:cTn id="12"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28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1D29AC-5996-4B50-96FD-0EC692CBC77D}" type="datetimeFigureOut">
              <a:rPr lang="en-US" smtClean="0"/>
              <a:t>2/20/24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B1B1E81-3B5E-428E-946A-B89C0B32F3BB}" type="slidenum">
              <a:rPr lang="en-US" smtClean="0"/>
              <a:t>‹#›</a:t>
            </a:fld>
            <a:endParaRPr lang="en-US"/>
          </a:p>
        </p:txBody>
      </p:sp>
    </p:spTree>
    <p:extLst>
      <p:ext uri="{BB962C8B-B14F-4D97-AF65-F5344CB8AC3E}">
        <p14:creationId xmlns:p14="http://schemas.microsoft.com/office/powerpoint/2010/main" val="126538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31D29AC-5996-4B50-96FD-0EC692CBC77D}" type="datetimeFigureOut">
              <a:rPr lang="en-US" smtClean="0"/>
              <a:t>2/20/24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B1B1E81-3B5E-428E-946A-B89C0B32F3BB}" type="slidenum">
              <a:rPr lang="en-US" smtClean="0"/>
              <a:t>‹#›</a:t>
            </a:fld>
            <a:endParaRPr lang="en-US"/>
          </a:p>
        </p:txBody>
      </p:sp>
    </p:spTree>
    <p:extLst>
      <p:ext uri="{BB962C8B-B14F-4D97-AF65-F5344CB8AC3E}">
        <p14:creationId xmlns:p14="http://schemas.microsoft.com/office/powerpoint/2010/main" val="2293987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任意多边形: 形状 70">
            <a:extLst>
              <a:ext uri="{FF2B5EF4-FFF2-40B4-BE49-F238E27FC236}">
                <a16:creationId xmlns:a16="http://schemas.microsoft.com/office/drawing/2014/main" id="{C870E79C-6CFA-4605-AF58-9E59B6D30471}"/>
              </a:ext>
            </a:extLst>
          </p:cNvPr>
          <p:cNvSpPr/>
          <p:nvPr userDrawn="1"/>
        </p:nvSpPr>
        <p:spPr>
          <a:xfrm>
            <a:off x="193431" y="211015"/>
            <a:ext cx="11852031" cy="641838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Tree>
    <p:extLst>
      <p:ext uri="{BB962C8B-B14F-4D97-AF65-F5344CB8AC3E}">
        <p14:creationId xmlns:p14="http://schemas.microsoft.com/office/powerpoint/2010/main" val="1497633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image" Target="../media/image7.png"/><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8"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9"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10"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11"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12"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pic>
        <p:nvPicPr>
          <p:cNvPr id="13" name="Picture 12"/>
          <p:cNvPicPr>
            <a:picLocks noChangeAspect="1"/>
          </p:cNvPicPr>
          <p:nvPr userDrawn="1"/>
        </p:nvPicPr>
        <p:blipFill>
          <a:blip r:embed="rId15"/>
          <a:stretch>
            <a:fillRect/>
          </a:stretch>
        </p:blipFill>
        <p:spPr>
          <a:xfrm>
            <a:off x="-5298917" y="-1484948"/>
            <a:ext cx="17680425" cy="14586162"/>
          </a:xfrm>
          <a:prstGeom prst="rect">
            <a:avLst/>
          </a:prstGeom>
        </p:spPr>
      </p:pic>
      <p:sp>
        <p:nvSpPr>
          <p:cNvPr id="14" name="Title 1">
            <a:extLst>
              <a:ext uri="{FF2B5EF4-FFF2-40B4-BE49-F238E27FC236}">
                <a16:creationId xmlns:a16="http://schemas.microsoft.com/office/drawing/2014/main" id="{839CB496-B064-1976-8A73-F5C96C8179F1}"/>
              </a:ext>
            </a:extLst>
          </p:cNvPr>
          <p:cNvSpPr txBox="1">
            <a:spLocks/>
          </p:cNvSpPr>
          <p:nvPr userDrawn="1"/>
        </p:nvSpPr>
        <p:spPr>
          <a:xfrm>
            <a:off x="9694377" y="-373106"/>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674744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9"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1+#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0-#ppt_w/2"/>
                                          </p:val>
                                        </p:tav>
                                        <p:tav tm="100000">
                                          <p:val>
                                            <p:strVal val="#ppt_x"/>
                                          </p:val>
                                        </p:tav>
                                      </p:tavLst>
                                    </p:anim>
                                    <p:anim calcmode="lin" valueType="num">
                                      <p:cBhvr additive="base">
                                        <p:cTn id="12"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6.png"/><Relationship Id="rId7" Type="http://schemas.openxmlformats.org/officeDocument/2006/relationships/image" Target="../media/image15.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17.png"/><Relationship Id="rId4" Type="http://schemas.openxmlformats.org/officeDocument/2006/relationships/image" Target="../media/image10.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35.png"/><Relationship Id="rId4" Type="http://schemas.openxmlformats.org/officeDocument/2006/relationships/image" Target="../media/image15.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5" name="图片 11">
            <a:extLst>
              <a:ext uri="{FF2B5EF4-FFF2-40B4-BE49-F238E27FC236}">
                <a16:creationId xmlns:a16="http://schemas.microsoft.com/office/drawing/2014/main" id="{5EFAA803-2111-4356-8141-FBBDEE1C78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4811" y="3575541"/>
            <a:ext cx="6491359" cy="3177847"/>
          </a:xfrm>
          <a:prstGeom prst="rect">
            <a:avLst/>
          </a:prstGeom>
        </p:spPr>
      </p:pic>
      <p:pic>
        <p:nvPicPr>
          <p:cNvPr id="6"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7"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grpSp>
        <p:nvGrpSpPr>
          <p:cNvPr id="1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13"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14"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1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6"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7"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8"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19"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20" name="任意多边形: 形状 47">
            <a:extLst>
              <a:ext uri="{FF2B5EF4-FFF2-40B4-BE49-F238E27FC236}">
                <a16:creationId xmlns:a16="http://schemas.microsoft.com/office/drawing/2014/main" id="{794B0A7C-6B72-42A3-AF77-0D38664EAF9B}"/>
              </a:ext>
            </a:extLst>
          </p:cNvPr>
          <p:cNvSpPr/>
          <p:nvPr/>
        </p:nvSpPr>
        <p:spPr>
          <a:xfrm>
            <a:off x="1491811"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endParaRPr>
          </a:p>
        </p:txBody>
      </p:sp>
      <p:sp>
        <p:nvSpPr>
          <p:cNvPr id="21" name="任意多边形: 形状 20">
            <a:extLst>
              <a:ext uri="{FF2B5EF4-FFF2-40B4-BE49-F238E27FC236}">
                <a16:creationId xmlns:a16="http://schemas.microsoft.com/office/drawing/2014/main" id="{FBF3470B-7DF6-42B6-B755-38E7F8479AAE}"/>
              </a:ext>
            </a:extLst>
          </p:cNvPr>
          <p:cNvSpPr/>
          <p:nvPr/>
        </p:nvSpPr>
        <p:spPr>
          <a:xfrm>
            <a:off x="1491430"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endParaRPr>
          </a:p>
        </p:txBody>
      </p:sp>
      <p:pic>
        <p:nvPicPr>
          <p:cNvPr id="22"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1193" y="-264051"/>
            <a:ext cx="1689302" cy="16893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13"/>
          <a:stretch>
            <a:fillRect/>
          </a:stretch>
        </p:blipFill>
        <p:spPr>
          <a:xfrm>
            <a:off x="5670341" y="11694"/>
            <a:ext cx="7681626" cy="1975275"/>
          </a:xfrm>
          <a:prstGeom prst="rect">
            <a:avLst/>
          </a:prstGeom>
        </p:spPr>
      </p:pic>
      <p:pic>
        <p:nvPicPr>
          <p:cNvPr id="31" name="Picture 30"/>
          <p:cNvPicPr>
            <a:picLocks noChangeAspect="1"/>
          </p:cNvPicPr>
          <p:nvPr/>
        </p:nvPicPr>
        <p:blipFill>
          <a:blip r:embed="rId14"/>
          <a:stretch>
            <a:fillRect/>
          </a:stretch>
        </p:blipFill>
        <p:spPr>
          <a:xfrm>
            <a:off x="1611776" y="367561"/>
            <a:ext cx="8894835" cy="4023709"/>
          </a:xfrm>
          <a:prstGeom prst="rect">
            <a:avLst/>
          </a:prstGeom>
        </p:spPr>
      </p:pic>
      <p:sp>
        <p:nvSpPr>
          <p:cNvPr id="23" name="Title 1">
            <a:extLst>
              <a:ext uri="{FF2B5EF4-FFF2-40B4-BE49-F238E27FC236}">
                <a16:creationId xmlns:a16="http://schemas.microsoft.com/office/drawing/2014/main" id="{839CB496-B064-1976-8A73-F5C96C8179F1}"/>
              </a:ext>
            </a:extLst>
          </p:cNvPr>
          <p:cNvSpPr txBox="1">
            <a:spLocks/>
          </p:cNvSpPr>
          <p:nvPr/>
        </p:nvSpPr>
        <p:spPr>
          <a:xfrm>
            <a:off x="9694377" y="-373106"/>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220476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3" presetClass="entr" presetSubtype="288"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500" fill="hold"/>
                                        <p:tgtEl>
                                          <p:spTgt spid="20"/>
                                        </p:tgtEl>
                                        <p:attrNameLst>
                                          <p:attrName>ppt_w</p:attrName>
                                        </p:attrNameLst>
                                      </p:cBhvr>
                                      <p:tavLst>
                                        <p:tav tm="0">
                                          <p:val>
                                            <p:strVal val="4/3*#ppt_w"/>
                                          </p:val>
                                        </p:tav>
                                        <p:tav tm="100000">
                                          <p:val>
                                            <p:strVal val="#ppt_w"/>
                                          </p:val>
                                        </p:tav>
                                      </p:tavLst>
                                    </p:anim>
                                    <p:anim calcmode="lin" valueType="num">
                                      <p:cBhvr>
                                        <p:cTn id="21" dur="500" fill="hold"/>
                                        <p:tgtEl>
                                          <p:spTgt spid="20"/>
                                        </p:tgtEl>
                                        <p:attrNameLst>
                                          <p:attrName>ppt_h</p:attrName>
                                        </p:attrNameLst>
                                      </p:cBhvr>
                                      <p:tavLst>
                                        <p:tav tm="0">
                                          <p:val>
                                            <p:strVal val="4/3*#ppt_h"/>
                                          </p:val>
                                        </p:tav>
                                        <p:tav tm="100000">
                                          <p:val>
                                            <p:strVal val="#ppt_h"/>
                                          </p:val>
                                        </p:tav>
                                      </p:tavLst>
                                    </p:anim>
                                  </p:childTnLst>
                                </p:cTn>
                              </p:par>
                              <p:par>
                                <p:cTn id="22" presetID="23" presetClass="entr" presetSubtype="288"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4/3*#ppt_w"/>
                                          </p:val>
                                        </p:tav>
                                        <p:tav tm="100000">
                                          <p:val>
                                            <p:strVal val="#ppt_w"/>
                                          </p:val>
                                        </p:tav>
                                      </p:tavLst>
                                    </p:anim>
                                    <p:anim calcmode="lin" valueType="num">
                                      <p:cBhvr>
                                        <p:cTn id="25" dur="500" fill="hold"/>
                                        <p:tgtEl>
                                          <p:spTgt spid="21"/>
                                        </p:tgtEl>
                                        <p:attrNameLst>
                                          <p:attrName>ppt_h</p:attrName>
                                        </p:attrNameLst>
                                      </p:cBhvr>
                                      <p:tavLst>
                                        <p:tav tm="0">
                                          <p:val>
                                            <p:strVal val="4/3*#ppt_h"/>
                                          </p:val>
                                        </p:tav>
                                        <p:tav tm="100000">
                                          <p:val>
                                            <p:strVal val="#ppt_h"/>
                                          </p:val>
                                        </p:tav>
                                      </p:tavLst>
                                    </p:anim>
                                  </p:childTnLst>
                                </p:cTn>
                              </p:par>
                            </p:childTnLst>
                          </p:cTn>
                        </p:par>
                        <p:par>
                          <p:cTn id="26" fill="hold">
                            <p:stCondLst>
                              <p:cond delay="2000"/>
                            </p:stCondLst>
                            <p:childTnLst>
                              <p:par>
                                <p:cTn id="27" presetID="6" presetClass="emph" presetSubtype="0" fill="hold" grpId="1" nodeType="afterEffect">
                                  <p:stCondLst>
                                    <p:cond delay="0"/>
                                  </p:stCondLst>
                                  <p:childTnLst>
                                    <p:animScale>
                                      <p:cBhvr>
                                        <p:cTn id="28" dur="500" fill="hold"/>
                                        <p:tgtEl>
                                          <p:spTgt spid="21"/>
                                        </p:tgtEl>
                                      </p:cBhvr>
                                      <p:by x="2000000" y="2000000"/>
                                    </p:animScale>
                                  </p:childTnLst>
                                </p:cTn>
                              </p:par>
                              <p:par>
                                <p:cTn id="29" presetID="10" presetClass="exit" presetSubtype="0" fill="hold" grpId="2" nodeType="with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500" fill="hold"/>
                                        <p:tgtEl>
                                          <p:spTgt spid="31"/>
                                        </p:tgtEl>
                                        <p:attrNameLst>
                                          <p:attrName>ppt_w</p:attrName>
                                        </p:attrNameLst>
                                      </p:cBhvr>
                                      <p:tavLst>
                                        <p:tav tm="0">
                                          <p:val>
                                            <p:fltVal val="0"/>
                                          </p:val>
                                        </p:tav>
                                        <p:tav tm="100000">
                                          <p:val>
                                            <p:strVal val="#ppt_w"/>
                                          </p:val>
                                        </p:tav>
                                      </p:tavLst>
                                    </p:anim>
                                    <p:anim calcmode="lin" valueType="num">
                                      <p:cBhvr>
                                        <p:cTn id="36" dur="500" fill="hold"/>
                                        <p:tgtEl>
                                          <p:spTgt spid="31"/>
                                        </p:tgtEl>
                                        <p:attrNameLst>
                                          <p:attrName>ppt_h</p:attrName>
                                        </p:attrNameLst>
                                      </p:cBhvr>
                                      <p:tavLst>
                                        <p:tav tm="0">
                                          <p:val>
                                            <p:fltVal val="0"/>
                                          </p:val>
                                        </p:tav>
                                        <p:tav tm="100000">
                                          <p:val>
                                            <p:strVal val="#ppt_h"/>
                                          </p:val>
                                        </p:tav>
                                      </p:tavLst>
                                    </p:anim>
                                    <p:animEffect transition="in" filter="fade">
                                      <p:cBhvr>
                                        <p:cTn id="3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1" grpId="1" animBg="1"/>
      <p:bldP spid="21"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3"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5"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7"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8"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9"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12" name="Group 11"/>
          <p:cNvGrpSpPr/>
          <p:nvPr/>
        </p:nvGrpSpPr>
        <p:grpSpPr>
          <a:xfrm>
            <a:off x="595870" y="914400"/>
            <a:ext cx="10729627" cy="5232585"/>
            <a:chOff x="595870" y="914400"/>
            <a:chExt cx="10729627" cy="5232585"/>
          </a:xfrm>
        </p:grpSpPr>
        <p:sp>
          <p:nvSpPr>
            <p:cNvPr id="10" name="任意多边形: 形状 40">
              <a:extLst>
                <a:ext uri="{FF2B5EF4-FFF2-40B4-BE49-F238E27FC236}">
                  <a16:creationId xmlns:a16="http://schemas.microsoft.com/office/drawing/2014/main" id="{50C53215-5F60-4E34-AE0B-4349CB326516}"/>
                </a:ext>
              </a:extLst>
            </p:cNvPr>
            <p:cNvSpPr/>
            <p:nvPr/>
          </p:nvSpPr>
          <p:spPr>
            <a:xfrm>
              <a:off x="595870" y="914400"/>
              <a:ext cx="10729627" cy="523258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11" name="TextBox 10"/>
            <p:cNvSpPr txBox="1"/>
            <p:nvPr/>
          </p:nvSpPr>
          <p:spPr>
            <a:xfrm>
              <a:off x="910492" y="1285077"/>
              <a:ext cx="10100382" cy="4708981"/>
            </a:xfrm>
            <a:prstGeom prst="rect">
              <a:avLst/>
            </a:prstGeom>
            <a:noFill/>
          </p:spPr>
          <p:txBody>
            <a:bodyPr wrap="square" rtlCol="0">
              <a:spAutoFit/>
            </a:bodyPr>
            <a:lstStyle/>
            <a:p>
              <a:pPr algn="just"/>
              <a:r>
                <a:rPr lang="en-US" sz="3000" b="1">
                  <a:solidFill>
                    <a:schemeClr val="accent1">
                      <a:lumMod val="75000"/>
                    </a:schemeClr>
                  </a:solidFill>
                  <a:latin typeface="Cambria" panose="02040503050406030204" pitchFamily="18" charset="0"/>
                  <a:ea typeface="Cambria" panose="02040503050406030204" pitchFamily="18" charset="0"/>
                </a:rPr>
                <a:t>* Năng lực đặc thù:</a:t>
              </a:r>
            </a:p>
            <a:p>
              <a:pPr algn="just"/>
              <a:r>
                <a:rPr lang="en-US" sz="3000" b="1">
                  <a:solidFill>
                    <a:schemeClr val="accent5">
                      <a:lumMod val="50000"/>
                    </a:schemeClr>
                  </a:solidFill>
                  <a:latin typeface="Cambria" panose="02040503050406030204" pitchFamily="18" charset="0"/>
                  <a:ea typeface="Cambria" panose="02040503050406030204" pitchFamily="18" charset="0"/>
                </a:rPr>
                <a:t>- HS nhận biết được năng lượng trong một số thực phẩm phổ biến, hình dung được mức độ năng lượng ở mỗi loại thức ăn là khác nhau.</a:t>
              </a:r>
            </a:p>
            <a:p>
              <a:pPr algn="just"/>
              <a:r>
                <a:rPr lang="en-US" sz="3000" b="1">
                  <a:solidFill>
                    <a:schemeClr val="accent5">
                      <a:lumMod val="50000"/>
                    </a:schemeClr>
                  </a:solidFill>
                  <a:latin typeface="Cambria" panose="02040503050406030204" pitchFamily="18" charset="0"/>
                  <a:ea typeface="Cambria" panose="02040503050406030204" pitchFamily="18" charset="0"/>
                </a:rPr>
                <a:t>- Nêu được ví dụ về các thức ăn khác nhau cung cấp cho cơ thể các chất dinh dưỡng và năng lượng ở mức độ khác nhau.</a:t>
              </a:r>
            </a:p>
            <a:p>
              <a:pPr algn="just"/>
              <a:r>
                <a:rPr lang="en-US" sz="3000" b="1">
                  <a:solidFill>
                    <a:schemeClr val="accent1">
                      <a:lumMod val="75000"/>
                    </a:schemeClr>
                  </a:solidFill>
                  <a:latin typeface="Cambria" panose="02040503050406030204" pitchFamily="18" charset="0"/>
                  <a:ea typeface="Cambria" panose="02040503050406030204" pitchFamily="18" charset="0"/>
                </a:rPr>
                <a:t>* Năng lực chung: </a:t>
              </a:r>
              <a:r>
                <a:rPr lang="en-US" sz="3000" b="1">
                  <a:solidFill>
                    <a:schemeClr val="accent5">
                      <a:lumMod val="50000"/>
                    </a:schemeClr>
                  </a:solidFill>
                  <a:latin typeface="Cambria" panose="02040503050406030204" pitchFamily="18" charset="0"/>
                  <a:ea typeface="Cambria" panose="02040503050406030204" pitchFamily="18" charset="0"/>
                </a:rPr>
                <a:t>năng lực tư duy, giải quyết vấn đề, giao tiếp hợp tác.</a:t>
              </a:r>
            </a:p>
            <a:p>
              <a:pPr algn="just"/>
              <a:r>
                <a:rPr lang="en-US" sz="3000" b="1">
                  <a:solidFill>
                    <a:schemeClr val="accent1">
                      <a:lumMod val="75000"/>
                    </a:schemeClr>
                  </a:solidFill>
                  <a:latin typeface="Cambria" panose="02040503050406030204" pitchFamily="18" charset="0"/>
                  <a:ea typeface="Cambria" panose="02040503050406030204" pitchFamily="18" charset="0"/>
                </a:rPr>
                <a:t>* Phẩm chất: </a:t>
              </a:r>
              <a:r>
                <a:rPr lang="en-US" sz="3000" b="1">
                  <a:solidFill>
                    <a:schemeClr val="accent5">
                      <a:lumMod val="50000"/>
                    </a:schemeClr>
                  </a:solidFill>
                  <a:latin typeface="Cambria" panose="02040503050406030204" pitchFamily="18" charset="0"/>
                  <a:ea typeface="Cambria" panose="02040503050406030204" pitchFamily="18" charset="0"/>
                </a:rPr>
                <a:t>chăm chỉ, trách nhiệm.</a:t>
              </a:r>
            </a:p>
          </p:txBody>
        </p:sp>
      </p:grpSp>
      <p:pic>
        <p:nvPicPr>
          <p:cNvPr id="13" name="Picture 12">
            <a:extLst>
              <a:ext uri="{FF2B5EF4-FFF2-40B4-BE49-F238E27FC236}">
                <a16:creationId xmlns:a16="http://schemas.microsoft.com/office/drawing/2014/main" id="{B5D2DAB1-4E2B-D3BA-EEFF-36D06A6A162B}"/>
              </a:ext>
            </a:extLst>
          </p:cNvPr>
          <p:cNvPicPr>
            <a:picLocks noChangeAspect="1"/>
          </p:cNvPicPr>
          <p:nvPr/>
        </p:nvPicPr>
        <p:blipFill>
          <a:blip r:embed="rId7"/>
          <a:stretch>
            <a:fillRect/>
          </a:stretch>
        </p:blipFill>
        <p:spPr>
          <a:xfrm>
            <a:off x="2180431" y="121590"/>
            <a:ext cx="7206214" cy="1508443"/>
          </a:xfrm>
          <a:prstGeom prst="rect">
            <a:avLst/>
          </a:prstGeom>
        </p:spPr>
      </p:pic>
    </p:spTree>
    <p:extLst>
      <p:ext uri="{BB962C8B-B14F-4D97-AF65-F5344CB8AC3E}">
        <p14:creationId xmlns:p14="http://schemas.microsoft.com/office/powerpoint/2010/main" val="1456398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50C53215-5F60-4E34-AE0B-4349CB326516}"/>
              </a:ext>
            </a:extLst>
          </p:cNvPr>
          <p:cNvSpPr/>
          <p:nvPr/>
        </p:nvSpPr>
        <p:spPr>
          <a:xfrm>
            <a:off x="439115" y="522514"/>
            <a:ext cx="7829674" cy="345237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3" name="图片 114">
            <a:extLst>
              <a:ext uri="{FF2B5EF4-FFF2-40B4-BE49-F238E27FC236}">
                <a16:creationId xmlns:a16="http://schemas.microsoft.com/office/drawing/2014/main"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3773424"/>
            <a:ext cx="12192000" cy="3084576"/>
          </a:xfrm>
          <a:prstGeom prst="rect">
            <a:avLst/>
          </a:prstGeom>
        </p:spPr>
      </p:pic>
      <p:pic>
        <p:nvPicPr>
          <p:cNvPr id="4" name="图片 26">
            <a:extLst>
              <a:ext uri="{FF2B5EF4-FFF2-40B4-BE49-F238E27FC236}">
                <a16:creationId xmlns:a16="http://schemas.microsoft.com/office/drawing/2014/main" id="{FA6AD0DB-5937-49D2-826C-95EADFCB7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pic>
        <p:nvPicPr>
          <p:cNvPr id="5" name="图片 32">
            <a:extLst>
              <a:ext uri="{FF2B5EF4-FFF2-40B4-BE49-F238E27FC236}">
                <a16:creationId xmlns:a16="http://schemas.microsoft.com/office/drawing/2014/main" id="{09E16B54-6705-4C0D-870E-2464315E3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1884" y="1109775"/>
            <a:ext cx="4782401" cy="4007434"/>
          </a:xfrm>
          <a:prstGeom prst="rect">
            <a:avLst/>
          </a:prstGeom>
        </p:spPr>
      </p:pic>
      <p:pic>
        <p:nvPicPr>
          <p:cNvPr id="7" name="Picture 6"/>
          <p:cNvPicPr>
            <a:picLocks noChangeAspect="1"/>
          </p:cNvPicPr>
          <p:nvPr/>
        </p:nvPicPr>
        <p:blipFill>
          <a:blip r:embed="rId5"/>
          <a:stretch>
            <a:fillRect/>
          </a:stretch>
        </p:blipFill>
        <p:spPr>
          <a:xfrm>
            <a:off x="439115" y="1362910"/>
            <a:ext cx="7626603" cy="1796886"/>
          </a:xfrm>
          <a:prstGeom prst="rect">
            <a:avLst/>
          </a:prstGeom>
        </p:spPr>
      </p:pic>
    </p:spTree>
    <p:extLst>
      <p:ext uri="{BB962C8B-B14F-4D97-AF65-F5344CB8AC3E}">
        <p14:creationId xmlns:p14="http://schemas.microsoft.com/office/powerpoint/2010/main" val="2685602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8" presetClass="entr" presetSubtype="12"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a:extLst>
              <a:ext uri="{FF2B5EF4-FFF2-40B4-BE49-F238E27FC236}">
                <a16:creationId xmlns:a16="http://schemas.microsoft.com/office/drawing/2014/main" id="{619DC27D-E981-44BA-939B-3577A86080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654" y="1242811"/>
            <a:ext cx="2209829" cy="4753553"/>
          </a:xfrm>
          <a:prstGeom prst="rect">
            <a:avLst/>
          </a:prstGeom>
        </p:spPr>
      </p:pic>
      <p:pic>
        <p:nvPicPr>
          <p:cNvPr id="3" name="图片 19">
            <a:extLst>
              <a:ext uri="{FF2B5EF4-FFF2-40B4-BE49-F238E27FC236}">
                <a16:creationId xmlns:a16="http://schemas.microsoft.com/office/drawing/2014/main" id="{472B2413-4197-4136-8330-7493B166E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8963" y="2475052"/>
            <a:ext cx="1593856" cy="3873440"/>
          </a:xfrm>
          <a:prstGeom prst="rect">
            <a:avLst/>
          </a:prstGeom>
        </p:spPr>
      </p:pic>
      <p:sp>
        <p:nvSpPr>
          <p:cNvPr id="5" name="任意多边形: 形状 70">
            <a:extLst>
              <a:ext uri="{FF2B5EF4-FFF2-40B4-BE49-F238E27FC236}">
                <a16:creationId xmlns:a16="http://schemas.microsoft.com/office/drawing/2014/main" id="{C870E79C-6CFA-4605-AF58-9E59B6D30471}"/>
              </a:ext>
            </a:extLst>
          </p:cNvPr>
          <p:cNvSpPr/>
          <p:nvPr/>
        </p:nvSpPr>
        <p:spPr>
          <a:xfrm>
            <a:off x="3491607" y="768374"/>
            <a:ext cx="8174584" cy="3631474"/>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7" name="图片 50">
            <a:extLst>
              <a:ext uri="{FF2B5EF4-FFF2-40B4-BE49-F238E27FC236}">
                <a16:creationId xmlns:a16="http://schemas.microsoft.com/office/drawing/2014/main" id="{C5CBD313-1FB2-4512-9BED-9B5B31612495}"/>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grpSp>
        <p:nvGrpSpPr>
          <p:cNvPr id="8" name="组合 69">
            <a:extLst>
              <a:ext uri="{FF2B5EF4-FFF2-40B4-BE49-F238E27FC236}">
                <a16:creationId xmlns:a16="http://schemas.microsoft.com/office/drawing/2014/main" id="{9EFEE9FE-4927-4B8D-BBC4-150D878E7E6C}"/>
              </a:ext>
            </a:extLst>
          </p:cNvPr>
          <p:cNvGrpSpPr/>
          <p:nvPr/>
        </p:nvGrpSpPr>
        <p:grpSpPr>
          <a:xfrm>
            <a:off x="5990458" y="3131832"/>
            <a:ext cx="5516445" cy="3428646"/>
            <a:chOff x="5736735" y="2728183"/>
            <a:chExt cx="5516445" cy="3428646"/>
          </a:xfrm>
        </p:grpSpPr>
        <p:pic>
          <p:nvPicPr>
            <p:cNvPr id="9" name="图片 68">
              <a:extLst>
                <a:ext uri="{FF2B5EF4-FFF2-40B4-BE49-F238E27FC236}">
                  <a16:creationId xmlns:a16="http://schemas.microsoft.com/office/drawing/2014/main" id="{C48AA967-8248-4EB0-9D4B-78048599FD3A}"/>
                </a:ext>
              </a:extLst>
            </p:cNvPr>
            <p:cNvPicPr>
              <a:picLocks noChangeAspect="1"/>
            </p:cNvPicPr>
            <p:nvPr/>
          </p:nvPicPr>
          <p:blipFill>
            <a:blip r:embed="rId5"/>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10" name="图片 67">
              <a:extLst>
                <a:ext uri="{FF2B5EF4-FFF2-40B4-BE49-F238E27FC236}">
                  <a16:creationId xmlns:a16="http://schemas.microsoft.com/office/drawing/2014/main" id="{F0AF15D9-7E3B-4E05-9AD5-17A83D532DC0}"/>
                </a:ext>
              </a:extLst>
            </p:cNvPr>
            <p:cNvPicPr>
              <a:picLocks noChangeAspect="1"/>
            </p:cNvPicPr>
            <p:nvPr/>
          </p:nvPicPr>
          <p:blipFill>
            <a:blip r:embed="rId5"/>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grpSp>
        <p:nvGrpSpPr>
          <p:cNvPr id="11"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2" name="图片 10">
              <a:extLst>
                <a:ext uri="{FF2B5EF4-FFF2-40B4-BE49-F238E27FC236}">
                  <a16:creationId xmlns:a16="http://schemas.microsoft.com/office/drawing/2014/main" id="{49CD258A-AD72-42B2-ACCF-A5966C93E4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3" name="图片 11">
              <a:extLst>
                <a:ext uri="{FF2B5EF4-FFF2-40B4-BE49-F238E27FC236}">
                  <a16:creationId xmlns:a16="http://schemas.microsoft.com/office/drawing/2014/main" id="{FCC04B38-87A0-4292-84B8-0EE3BAC319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4" name="图片 12">
              <a:extLst>
                <a:ext uri="{FF2B5EF4-FFF2-40B4-BE49-F238E27FC236}">
                  <a16:creationId xmlns:a16="http://schemas.microsoft.com/office/drawing/2014/main" id="{6760FB0B-1ABC-4A59-A737-277D091FD5A7}"/>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5" name="图片 13">
              <a:extLst>
                <a:ext uri="{FF2B5EF4-FFF2-40B4-BE49-F238E27FC236}">
                  <a16:creationId xmlns:a16="http://schemas.microsoft.com/office/drawing/2014/main" id="{CA6693FD-857D-4189-BA78-21BFBE636C2C}"/>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6" name="图片 14">
              <a:extLst>
                <a:ext uri="{FF2B5EF4-FFF2-40B4-BE49-F238E27FC236}">
                  <a16:creationId xmlns:a16="http://schemas.microsoft.com/office/drawing/2014/main" id="{7ACB3BA8-ACD1-4DBF-8113-171993D78EE1}"/>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7" name="图片 15">
              <a:extLst>
                <a:ext uri="{FF2B5EF4-FFF2-40B4-BE49-F238E27FC236}">
                  <a16:creationId xmlns:a16="http://schemas.microsoft.com/office/drawing/2014/main" id="{ABCAA27F-064C-4803-B10A-7CC0637757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8" name="图片 16">
              <a:extLst>
                <a:ext uri="{FF2B5EF4-FFF2-40B4-BE49-F238E27FC236}">
                  <a16:creationId xmlns:a16="http://schemas.microsoft.com/office/drawing/2014/main" id="{09C9CDD6-0BAF-415B-A1AA-F363B4B7B4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2" name="Picture 21"/>
          <p:cNvPicPr>
            <a:picLocks noChangeAspect="1"/>
          </p:cNvPicPr>
          <p:nvPr/>
        </p:nvPicPr>
        <p:blipFill>
          <a:blip r:embed="rId11"/>
          <a:stretch>
            <a:fillRect/>
          </a:stretch>
        </p:blipFill>
        <p:spPr>
          <a:xfrm>
            <a:off x="3622283" y="742959"/>
            <a:ext cx="8224217" cy="3682303"/>
          </a:xfrm>
          <a:prstGeom prst="rect">
            <a:avLst/>
          </a:prstGeom>
        </p:spPr>
      </p:pic>
    </p:spTree>
    <p:extLst>
      <p:ext uri="{BB962C8B-B14F-4D97-AF65-F5344CB8AC3E}">
        <p14:creationId xmlns:p14="http://schemas.microsoft.com/office/powerpoint/2010/main" val="3872386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2" presetClass="entr" presetSubtype="8"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p:tgtEl>
                                          <p:spTgt spid="8"/>
                                        </p:tgtEl>
                                        <p:attrNameLst>
                                          <p:attrName>ppt_x</p:attrName>
                                        </p:attrNameLst>
                                      </p:cBhvr>
                                      <p:tavLst>
                                        <p:tav tm="0">
                                          <p:val>
                                            <p:strVal val="#ppt_x-#ppt_w*1.125000"/>
                                          </p:val>
                                        </p:tav>
                                        <p:tav tm="100000">
                                          <p:val>
                                            <p:strVal val="#ppt_x"/>
                                          </p:val>
                                        </p:tav>
                                      </p:tavLst>
                                    </p:anim>
                                    <p:animEffect transition="in" filter="wipe(right)">
                                      <p:cBhvr>
                                        <p:cTn id="19" dur="500"/>
                                        <p:tgtEl>
                                          <p:spTgt spid="8"/>
                                        </p:tgtEl>
                                      </p:cBhvr>
                                    </p:animEffect>
                                  </p:childTnLst>
                                </p:cTn>
                              </p:par>
                            </p:childTnLst>
                          </p:cTn>
                        </p:par>
                        <p:par>
                          <p:cTn id="20" fill="hold">
                            <p:stCondLst>
                              <p:cond delay="500"/>
                            </p:stCondLst>
                            <p:childTnLst>
                              <p:par>
                                <p:cTn id="21" presetID="18" presetClass="entr" presetSubtype="12"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trips(downLeft)">
                                      <p:cBhvr>
                                        <p:cTn id="23" dur="1000"/>
                                        <p:tgtEl>
                                          <p:spTgt spid="5"/>
                                        </p:tgtEl>
                                      </p:cBhvr>
                                    </p:animEffect>
                                  </p:childTnLst>
                                </p:cTn>
                              </p:par>
                            </p:childTnLst>
                          </p:cTn>
                        </p:par>
                        <p:par>
                          <p:cTn id="24" fill="hold">
                            <p:stCondLst>
                              <p:cond delay="1500"/>
                            </p:stCondLst>
                            <p:childTnLst>
                              <p:par>
                                <p:cTn id="25" presetID="16" presetClass="entr" presetSubtype="21"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126552" y="161600"/>
            <a:ext cx="11715678" cy="1297923"/>
            <a:chOff x="969302" y="572516"/>
            <a:chExt cx="13166035" cy="64268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64268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969302" y="596678"/>
              <a:ext cx="12988181" cy="594364"/>
            </a:xfrm>
            <a:prstGeom prst="rect">
              <a:avLst/>
            </a:prstGeom>
            <a:noFill/>
          </p:spPr>
          <p:txBody>
            <a:bodyPr wrap="square">
              <a:spAutoFit/>
            </a:bodyPr>
            <a:lstStyle/>
            <a:p>
              <a:pPr algn="ctr"/>
              <a:r>
                <a:rPr lang="en-US" sz="3600" b="1" i="0">
                  <a:solidFill>
                    <a:srgbClr val="002060"/>
                  </a:solidFill>
                  <a:effectLst/>
                  <a:latin typeface="Cambria" panose="02040503050406030204" pitchFamily="18" charset="0"/>
                </a:rPr>
                <a:t>1. Quan sát hình 3 </a:t>
              </a:r>
              <a:r>
                <a:rPr lang="vi-VN" sz="3600" b="1">
                  <a:solidFill>
                    <a:srgbClr val="002060"/>
                  </a:solidFill>
                  <a:latin typeface="Cambria" panose="02040503050406030204" pitchFamily="18" charset="0"/>
                  <a:ea typeface="Cambria" panose="02040503050406030204" pitchFamily="18" charset="0"/>
                </a:rPr>
                <a:t>nói về vai trò của các nhóm chất dinh dưỡng trong thức ăn đối với cơ thể.</a:t>
              </a:r>
              <a:endParaRPr lang="en-US" sz="3600" b="1" i="0">
                <a:solidFill>
                  <a:srgbClr val="002060"/>
                </a:solidFill>
                <a:effectLst/>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7369" y="1484287"/>
            <a:ext cx="5634861" cy="529148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365" y="3200400"/>
            <a:ext cx="5415002" cy="3344560"/>
          </a:xfrm>
          <a:prstGeom prst="rect">
            <a:avLst/>
          </a:prstGeom>
        </p:spPr>
      </p:pic>
    </p:spTree>
    <p:extLst>
      <p:ext uri="{BB962C8B-B14F-4D97-AF65-F5344CB8AC3E}">
        <p14:creationId xmlns:p14="http://schemas.microsoft.com/office/powerpoint/2010/main" val="307635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1577002" y="190164"/>
            <a:ext cx="9082289" cy="829649"/>
            <a:chOff x="1147155" y="572516"/>
            <a:chExt cx="13337769"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5" y="572637"/>
              <a:ext cx="13337769" cy="381002"/>
            </a:xfrm>
            <a:prstGeom prst="rect">
              <a:avLst/>
            </a:prstGeom>
            <a:noFill/>
          </p:spPr>
          <p:txBody>
            <a:bodyPr wrap="square">
              <a:spAutoFit/>
            </a:bodyPr>
            <a:lstStyle/>
            <a:p>
              <a:pPr algn="ctr"/>
              <a:r>
                <a:rPr lang="en-US" sz="4400" b="1" i="0">
                  <a:solidFill>
                    <a:srgbClr val="009999"/>
                  </a:solidFill>
                  <a:effectLst/>
                  <a:latin typeface="Cambria" panose="02040503050406030204" pitchFamily="18" charset="0"/>
                </a:rPr>
                <a:t> 2. Thảo luận và chia sẻ với bạn:</a:t>
              </a:r>
              <a:endParaRPr lang="en-US" sz="4400" b="1" dirty="0">
                <a:solidFill>
                  <a:srgbClr val="009999"/>
                </a:solidFill>
                <a:latin typeface="Cambria" panose="02040503050406030204" pitchFamily="18" charset="0"/>
              </a:endParaRPr>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6029" y="2863428"/>
            <a:ext cx="6102839" cy="4164598"/>
          </a:xfrm>
          <a:prstGeom prst="rect">
            <a:avLst/>
          </a:prstGeom>
        </p:spPr>
      </p:pic>
      <p:sp>
        <p:nvSpPr>
          <p:cNvPr id="6" name="TextBox 5">
            <a:extLst>
              <a:ext uri="{FF2B5EF4-FFF2-40B4-BE49-F238E27FC236}">
                <a16:creationId xmlns:a16="http://schemas.microsoft.com/office/drawing/2014/main" id="{FF6F49AC-3F83-46CA-AC9E-5A46576F40A2}"/>
              </a:ext>
            </a:extLst>
          </p:cNvPr>
          <p:cNvSpPr txBox="1"/>
          <p:nvPr/>
        </p:nvSpPr>
        <p:spPr>
          <a:xfrm>
            <a:off x="474992" y="1293768"/>
            <a:ext cx="11286308" cy="1646605"/>
          </a:xfrm>
          <a:prstGeom prst="rect">
            <a:avLst/>
          </a:prstGeom>
          <a:noFill/>
        </p:spPr>
        <p:txBody>
          <a:bodyPr wrap="square">
            <a:spAutoFit/>
          </a:bodyPr>
          <a:lstStyle/>
          <a:p>
            <a:pPr algn="just">
              <a:spcBef>
                <a:spcPts val="600"/>
              </a:spcBef>
            </a:pPr>
            <a:r>
              <a:rPr lang="vi-VN" sz="3200">
                <a:solidFill>
                  <a:srgbClr val="002060"/>
                </a:solidFill>
                <a:latin typeface="Cambria" panose="02040503050406030204" pitchFamily="18" charset="0"/>
                <a:ea typeface="Cambria" panose="02040503050406030204" pitchFamily="18" charset="0"/>
              </a:rPr>
              <a:t>- Vì sao hằng ngày trẻ em nên ăn thức ăn chứa nhiều chất đạm?</a:t>
            </a:r>
          </a:p>
          <a:p>
            <a:pPr algn="just">
              <a:spcBef>
                <a:spcPts val="600"/>
              </a:spcBef>
            </a:pPr>
            <a:r>
              <a:rPr lang="vi-VN" sz="3200">
                <a:solidFill>
                  <a:srgbClr val="002060"/>
                </a:solidFill>
                <a:latin typeface="Cambria" panose="02040503050406030204" pitchFamily="18" charset="0"/>
                <a:ea typeface="Cambria" panose="02040503050406030204" pitchFamily="18" charset="0"/>
              </a:rPr>
              <a:t>- Chúng ta có cần ăn đủ thức ăn thuộc bốn nhóm chất dinh dưỡng không ? Vì sao?</a:t>
            </a:r>
          </a:p>
        </p:txBody>
      </p:sp>
    </p:spTree>
    <p:extLst>
      <p:ext uri="{BB962C8B-B14F-4D97-AF65-F5344CB8AC3E}">
        <p14:creationId xmlns:p14="http://schemas.microsoft.com/office/powerpoint/2010/main" val="9271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949130" y="2272936"/>
            <a:ext cx="3925007" cy="3936159"/>
          </a:xfrm>
          <a:prstGeom prst="rect">
            <a:avLst/>
          </a:prstGeom>
          <a:ln>
            <a:noFill/>
          </a:ln>
          <a:effectLst>
            <a:softEdge rad="112500"/>
          </a:effectLst>
        </p:spPr>
      </p:pic>
      <p:grpSp>
        <p:nvGrpSpPr>
          <p:cNvPr id="2" name="Group">
            <a:extLst>
              <a:ext uri="{FF2B5EF4-FFF2-40B4-BE49-F238E27FC236}">
                <a16:creationId xmlns:a16="http://schemas.microsoft.com/office/drawing/2014/main" id="{BC5BEAEB-E389-7C3C-041A-F2DB4F5AE20A}"/>
              </a:ext>
            </a:extLst>
          </p:cNvPr>
          <p:cNvGrpSpPr/>
          <p:nvPr/>
        </p:nvGrpSpPr>
        <p:grpSpPr>
          <a:xfrm>
            <a:off x="714854" y="251669"/>
            <a:ext cx="10937216" cy="1384994"/>
            <a:chOff x="1147156" y="566776"/>
            <a:chExt cx="13337769" cy="471178"/>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45969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66776"/>
              <a:ext cx="13337769" cy="471178"/>
            </a:xfrm>
            <a:prstGeom prst="rect">
              <a:avLst/>
            </a:prstGeom>
            <a:noFill/>
          </p:spPr>
          <p:txBody>
            <a:bodyPr wrap="square">
              <a:spAutoFit/>
            </a:bodyPr>
            <a:lstStyle/>
            <a:p>
              <a:pPr algn="ctr">
                <a:spcBef>
                  <a:spcPts val="600"/>
                </a:spcBef>
              </a:pPr>
              <a:r>
                <a:rPr lang="en-US" sz="4400" i="0">
                  <a:solidFill>
                    <a:srgbClr val="009999"/>
                  </a:solidFill>
                  <a:effectLst/>
                  <a:latin typeface="Cambria" panose="02040503050406030204" pitchFamily="18" charset="0"/>
                </a:rPr>
                <a:t> </a:t>
              </a:r>
              <a:r>
                <a:rPr lang="vi-VN" sz="4000" b="1">
                  <a:solidFill>
                    <a:srgbClr val="002060"/>
                  </a:solidFill>
                  <a:latin typeface="Cambria" panose="02040503050406030204" pitchFamily="18" charset="0"/>
                  <a:ea typeface="Cambria" panose="02040503050406030204" pitchFamily="18" charset="0"/>
                </a:rPr>
                <a:t>Vì sao hằng ngày trẻ em nên ăn thức ăn chứa nhiều chất đạm?</a:t>
              </a:r>
            </a:p>
          </p:txBody>
        </p:sp>
      </p:grpSp>
      <p:sp>
        <p:nvSpPr>
          <p:cNvPr id="7" name="TextBox 6">
            <a:extLst>
              <a:ext uri="{FF2B5EF4-FFF2-40B4-BE49-F238E27FC236}">
                <a16:creationId xmlns:a16="http://schemas.microsoft.com/office/drawing/2014/main" id="{FF6F49AC-3F83-46CA-AC9E-5A46576F40A2}"/>
              </a:ext>
            </a:extLst>
          </p:cNvPr>
          <p:cNvSpPr txBox="1"/>
          <p:nvPr/>
        </p:nvSpPr>
        <p:spPr>
          <a:xfrm>
            <a:off x="540307" y="1764031"/>
            <a:ext cx="7310470" cy="3970318"/>
          </a:xfrm>
          <a:prstGeom prst="rect">
            <a:avLst/>
          </a:prstGeom>
          <a:noFill/>
        </p:spPr>
        <p:txBody>
          <a:bodyPr wrap="square">
            <a:spAutoFit/>
          </a:bodyPr>
          <a:lstStyle/>
          <a:p>
            <a:pPr algn="just"/>
            <a:r>
              <a:rPr lang="nl-NL" sz="3600">
                <a:solidFill>
                  <a:schemeClr val="accent2">
                    <a:lumMod val="50000"/>
                  </a:schemeClr>
                </a:solidFill>
                <a:latin typeface="Cambria" panose="02040503050406030204" pitchFamily="18" charset="0"/>
                <a:ea typeface="Cambria" panose="02040503050406030204" pitchFamily="18" charset="0"/>
              </a:rPr>
              <a:t>+ Trẻ em đang trong giai đoạn phát triển nên cần cung cấp đầy đủ chất dinh dưỡng để cơ thể phát triển. Đặc biệt nên ăn đủ các loại thực phẩm chứa nhiều chất đạm vì chất đạm có vai trò giúp cơ thể phát triển và lớn lên.</a:t>
            </a:r>
            <a:endParaRPr lang="en-US" sz="360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7144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1080614" y="186354"/>
            <a:ext cx="10048940" cy="1384994"/>
            <a:chOff x="1147156" y="566776"/>
            <a:chExt cx="13337769" cy="471178"/>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45969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66776"/>
              <a:ext cx="13337769" cy="471178"/>
            </a:xfrm>
            <a:prstGeom prst="rect">
              <a:avLst/>
            </a:prstGeom>
            <a:noFill/>
          </p:spPr>
          <p:txBody>
            <a:bodyPr wrap="square">
              <a:spAutoFit/>
            </a:bodyPr>
            <a:lstStyle/>
            <a:p>
              <a:pPr algn="ctr">
                <a:spcBef>
                  <a:spcPts val="600"/>
                </a:spcBef>
              </a:pPr>
              <a:r>
                <a:rPr lang="en-US" sz="4400" i="0">
                  <a:solidFill>
                    <a:srgbClr val="009999"/>
                  </a:solidFill>
                  <a:effectLst/>
                  <a:latin typeface="Cambria" panose="02040503050406030204" pitchFamily="18" charset="0"/>
                </a:rPr>
                <a:t> </a:t>
              </a:r>
              <a:r>
                <a:rPr lang="vi-VN" sz="4000" b="1">
                  <a:solidFill>
                    <a:srgbClr val="002060"/>
                  </a:solidFill>
                  <a:latin typeface="Cambria" panose="02040503050406030204" pitchFamily="18" charset="0"/>
                  <a:ea typeface="Cambria" panose="02040503050406030204" pitchFamily="18" charset="0"/>
                </a:rPr>
                <a:t>Chúng ta có cần ăn đủ thức ăn thuộc bốn nhóm chất dinh dưỡng không ? Vì sao?</a:t>
              </a:r>
            </a:p>
          </p:txBody>
        </p:sp>
      </p:grpSp>
      <p:sp>
        <p:nvSpPr>
          <p:cNvPr id="7" name="TextBox 6">
            <a:extLst>
              <a:ext uri="{FF2B5EF4-FFF2-40B4-BE49-F238E27FC236}">
                <a16:creationId xmlns:a16="http://schemas.microsoft.com/office/drawing/2014/main" id="{FF6F49AC-3F83-46CA-AC9E-5A46576F40A2}"/>
              </a:ext>
            </a:extLst>
          </p:cNvPr>
          <p:cNvSpPr txBox="1"/>
          <p:nvPr/>
        </p:nvSpPr>
        <p:spPr>
          <a:xfrm>
            <a:off x="496950" y="1676496"/>
            <a:ext cx="11216265" cy="2062103"/>
          </a:xfrm>
          <a:prstGeom prst="rect">
            <a:avLst/>
          </a:prstGeom>
          <a:noFill/>
        </p:spPr>
        <p:txBody>
          <a:bodyPr wrap="square">
            <a:spAutoFit/>
          </a:bodyPr>
          <a:lstStyle/>
          <a:p>
            <a:pPr algn="just"/>
            <a:r>
              <a:rPr lang="nl-NL" sz="3200">
                <a:solidFill>
                  <a:schemeClr val="accent2">
                    <a:lumMod val="50000"/>
                  </a:schemeClr>
                </a:solidFill>
                <a:latin typeface="Cambria" panose="02040503050406030204" pitchFamily="18" charset="0"/>
                <a:ea typeface="Cambria" panose="02040503050406030204" pitchFamily="18" charset="0"/>
              </a:rPr>
              <a:t>+ Cần ăn đủ thực phẩm thuộc bốn nhóm chất dinh dưỡng. Vì mỗi loại thực phẩm có vai trò, ý nghĩa khác nhau với sự phát triển của cơ thể, các nhóm chất dinh dưỡng trong mỗi loại thực phẩm không thể thay thế cho nhau được.</a:t>
            </a:r>
            <a:endParaRPr lang="en-US" sz="3200">
              <a:solidFill>
                <a:schemeClr val="accent2">
                  <a:lumMod val="50000"/>
                </a:schemeClr>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2"/>
          <a:stretch>
            <a:fillRect/>
          </a:stretch>
        </p:blipFill>
        <p:spPr>
          <a:xfrm>
            <a:off x="6335487" y="3739407"/>
            <a:ext cx="5856514" cy="3118594"/>
          </a:xfrm>
          <a:prstGeom prst="rect">
            <a:avLst/>
          </a:prstGeom>
        </p:spPr>
      </p:pic>
    </p:spTree>
    <p:extLst>
      <p:ext uri="{BB962C8B-B14F-4D97-AF65-F5344CB8AC3E}">
        <p14:creationId xmlns:p14="http://schemas.microsoft.com/office/powerpoint/2010/main" val="1973134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70">
            <a:extLst>
              <a:ext uri="{FF2B5EF4-FFF2-40B4-BE49-F238E27FC236}">
                <a16:creationId xmlns:a16="http://schemas.microsoft.com/office/drawing/2014/main" id="{C870E79C-6CFA-4605-AF58-9E59B6D30471}"/>
              </a:ext>
            </a:extLst>
          </p:cNvPr>
          <p:cNvSpPr/>
          <p:nvPr/>
        </p:nvSpPr>
        <p:spPr>
          <a:xfrm>
            <a:off x="2377440" y="603830"/>
            <a:ext cx="9659781" cy="513048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7" name="图片 50">
            <a:extLst>
              <a:ext uri="{FF2B5EF4-FFF2-40B4-BE49-F238E27FC236}">
                <a16:creationId xmlns:a16="http://schemas.microsoft.com/office/drawing/2014/main" id="{C5CBD313-1FB2-4512-9BED-9B5B31612495}"/>
              </a:ext>
            </a:extLst>
          </p:cNvPr>
          <p:cNvPicPr>
            <a:picLocks noChangeAspect="1"/>
          </p:cNvPicPr>
          <p:nvPr/>
        </p:nvPicPr>
        <p:blipFill>
          <a:blip r:embed="rId2"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grpSp>
        <p:nvGrpSpPr>
          <p:cNvPr id="11"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2" name="图片 10">
              <a:extLst>
                <a:ext uri="{FF2B5EF4-FFF2-40B4-BE49-F238E27FC236}">
                  <a16:creationId xmlns:a16="http://schemas.microsoft.com/office/drawing/2014/main" id="{49CD258A-AD72-42B2-ACCF-A5966C93E4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3" name="图片 11">
              <a:extLst>
                <a:ext uri="{FF2B5EF4-FFF2-40B4-BE49-F238E27FC236}">
                  <a16:creationId xmlns:a16="http://schemas.microsoft.com/office/drawing/2014/main" id="{FCC04B38-87A0-4292-84B8-0EE3BAC319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4" name="图片 12">
              <a:extLst>
                <a:ext uri="{FF2B5EF4-FFF2-40B4-BE49-F238E27FC236}">
                  <a16:creationId xmlns:a16="http://schemas.microsoft.com/office/drawing/2014/main" id="{6760FB0B-1ABC-4A59-A737-277D091FD5A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5" name="图片 13">
              <a:extLst>
                <a:ext uri="{FF2B5EF4-FFF2-40B4-BE49-F238E27FC236}">
                  <a16:creationId xmlns:a16="http://schemas.microsoft.com/office/drawing/2014/main" id="{CA6693FD-857D-4189-BA78-21BFBE636C2C}"/>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6" name="图片 14">
              <a:extLst>
                <a:ext uri="{FF2B5EF4-FFF2-40B4-BE49-F238E27FC236}">
                  <a16:creationId xmlns:a16="http://schemas.microsoft.com/office/drawing/2014/main" id="{7ACB3BA8-ACD1-4DBF-8113-171993D78EE1}"/>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7" name="图片 15">
              <a:extLst>
                <a:ext uri="{FF2B5EF4-FFF2-40B4-BE49-F238E27FC236}">
                  <a16:creationId xmlns:a16="http://schemas.microsoft.com/office/drawing/2014/main" id="{ABCAA27F-064C-4803-B10A-7CC0637757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8" name="图片 16">
              <a:extLst>
                <a:ext uri="{FF2B5EF4-FFF2-40B4-BE49-F238E27FC236}">
                  <a16:creationId xmlns:a16="http://schemas.microsoft.com/office/drawing/2014/main" id="{09C9CDD6-0BAF-415B-A1AA-F363B4B7B4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24" name="组合 69">
            <a:extLst>
              <a:ext uri="{FF2B5EF4-FFF2-40B4-BE49-F238E27FC236}">
                <a16:creationId xmlns:a16="http://schemas.microsoft.com/office/drawing/2014/main" id="{9EFEE9FE-4927-4B8D-BBC4-150D878E7E6C}"/>
              </a:ext>
            </a:extLst>
          </p:cNvPr>
          <p:cNvGrpSpPr/>
          <p:nvPr/>
        </p:nvGrpSpPr>
        <p:grpSpPr>
          <a:xfrm>
            <a:off x="5899315" y="4101737"/>
            <a:ext cx="5413162" cy="3041836"/>
            <a:chOff x="5736735" y="2728183"/>
            <a:chExt cx="5516445" cy="3428646"/>
          </a:xfrm>
        </p:grpSpPr>
        <p:pic>
          <p:nvPicPr>
            <p:cNvPr id="25" name="图片 68">
              <a:extLst>
                <a:ext uri="{FF2B5EF4-FFF2-40B4-BE49-F238E27FC236}">
                  <a16:creationId xmlns:a16="http://schemas.microsoft.com/office/drawing/2014/main" id="{C48AA967-8248-4EB0-9D4B-78048599FD3A}"/>
                </a:ext>
              </a:extLst>
            </p:cNvPr>
            <p:cNvPicPr>
              <a:picLocks noChangeAspect="1"/>
            </p:cNvPicPr>
            <p:nvPr/>
          </p:nvPicPr>
          <p:blipFill>
            <a:blip r:embed="rId8"/>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6" name="图片 67">
              <a:extLst>
                <a:ext uri="{FF2B5EF4-FFF2-40B4-BE49-F238E27FC236}">
                  <a16:creationId xmlns:a16="http://schemas.microsoft.com/office/drawing/2014/main" id="{F0AF15D9-7E3B-4E05-9AD5-17A83D532DC0}"/>
                </a:ext>
              </a:extLst>
            </p:cNvPr>
            <p:cNvPicPr>
              <a:picLocks noChangeAspect="1"/>
            </p:cNvPicPr>
            <p:nvPr/>
          </p:nvPicPr>
          <p:blipFill>
            <a:blip r:embed="rId8"/>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grpSp>
        <p:nvGrpSpPr>
          <p:cNvPr id="19" name="Group 18"/>
          <p:cNvGrpSpPr/>
          <p:nvPr/>
        </p:nvGrpSpPr>
        <p:grpSpPr>
          <a:xfrm>
            <a:off x="2333375" y="227796"/>
            <a:ext cx="9380157" cy="5273588"/>
            <a:chOff x="-591086" y="199978"/>
            <a:chExt cx="9380157" cy="5273588"/>
          </a:xfrm>
        </p:grpSpPr>
        <p:pic>
          <p:nvPicPr>
            <p:cNvPr id="20" name="Picture 19"/>
            <p:cNvPicPr>
              <a:picLocks noChangeAspect="1"/>
            </p:cNvPicPr>
            <p:nvPr/>
          </p:nvPicPr>
          <p:blipFill>
            <a:blip r:embed="rId9"/>
            <a:stretch>
              <a:fillRect/>
            </a:stretch>
          </p:blipFill>
          <p:spPr>
            <a:xfrm>
              <a:off x="-591086" y="199978"/>
              <a:ext cx="2474140" cy="1115554"/>
            </a:xfrm>
            <a:prstGeom prst="rect">
              <a:avLst/>
            </a:prstGeom>
          </p:spPr>
        </p:pic>
        <p:sp>
          <p:nvSpPr>
            <p:cNvPr id="21" name="TextBox 20"/>
            <p:cNvSpPr txBox="1"/>
            <p:nvPr/>
          </p:nvSpPr>
          <p:spPr>
            <a:xfrm>
              <a:off x="-547021" y="1226249"/>
              <a:ext cx="9336092" cy="4247317"/>
            </a:xfrm>
            <a:prstGeom prst="rect">
              <a:avLst/>
            </a:prstGeom>
            <a:noFill/>
          </p:spPr>
          <p:txBody>
            <a:bodyPr wrap="square" rtlCol="0">
              <a:spAutoFit/>
            </a:bodyPr>
            <a:lstStyle/>
            <a:p>
              <a:pPr marL="457200" indent="-457200" algn="just">
                <a:buFontTx/>
                <a:buChar char="-"/>
              </a:pPr>
              <a:r>
                <a:rPr lang="en-US" sz="3000" b="1">
                  <a:solidFill>
                    <a:srgbClr val="002060"/>
                  </a:solidFill>
                  <a:latin typeface="Cambria" panose="02040503050406030204" pitchFamily="18" charset="0"/>
                  <a:ea typeface="Cambria" panose="02040503050406030204" pitchFamily="18" charset="0"/>
                </a:rPr>
                <a:t>Rau, củ chứa nhiều vi-ta-min, chất khoáng và chất xơ. Các chất xơ tuy không có giá trị ề dinh dưỡng nhưng giúp cho cơ quan tiêu hóa hoạt động tốt, phòng tránh táo bón.</a:t>
              </a:r>
            </a:p>
            <a:p>
              <a:pPr marL="457200" indent="-457200" algn="just">
                <a:buFontTx/>
                <a:buChar char="-"/>
              </a:pPr>
              <a:r>
                <a:rPr lang="en-US" sz="3000" b="1">
                  <a:solidFill>
                    <a:srgbClr val="002060"/>
                  </a:solidFill>
                  <a:latin typeface="Cambria" panose="02040503050406030204" pitchFamily="18" charset="0"/>
                  <a:ea typeface="Cambria" panose="02040503050406030204" pitchFamily="18" charset="0"/>
                </a:rPr>
                <a:t>Nước không thuộc nhóm chất dinh dưỡng nào nhưng rất cần thiết cho các hoạt động sống của cơ thể, giúp hòa tan các chất dinh dưỡng, chất khoáng để cơ thể dễ dàng hấp thụ; đồng thời loại bỏ các chất cặn bã.</a:t>
              </a:r>
            </a:p>
          </p:txBody>
        </p:sp>
      </p:grpSp>
      <p:pic>
        <p:nvPicPr>
          <p:cNvPr id="22" name="图片 11">
            <a:extLst>
              <a:ext uri="{FF2B5EF4-FFF2-40B4-BE49-F238E27FC236}">
                <a16:creationId xmlns:a16="http://schemas.microsoft.com/office/drawing/2014/main" id="{16A28798-C735-4597-B111-9EAB5AF04295}"/>
              </a:ext>
            </a:extLst>
          </p:cNvPr>
          <p:cNvPicPr>
            <a:picLocks noChangeAspect="1"/>
          </p:cNvPicPr>
          <p:nvPr/>
        </p:nvPicPr>
        <p:blipFill rotWithShape="1">
          <a:blip r:embed="rId10">
            <a:extLst>
              <a:ext uri="{28A0092B-C50C-407E-A947-70E740481C1C}">
                <a14:useLocalDpi xmlns:a14="http://schemas.microsoft.com/office/drawing/2010/main" val="0"/>
              </a:ext>
            </a:extLst>
          </a:blip>
          <a:srcRect r="44871"/>
          <a:stretch/>
        </p:blipFill>
        <p:spPr>
          <a:xfrm>
            <a:off x="66604" y="2899954"/>
            <a:ext cx="3185001" cy="3792576"/>
          </a:xfrm>
          <a:prstGeom prst="rect">
            <a:avLst/>
          </a:prstGeom>
        </p:spPr>
      </p:pic>
    </p:spTree>
    <p:extLst>
      <p:ext uri="{BB962C8B-B14F-4D97-AF65-F5344CB8AC3E}">
        <p14:creationId xmlns:p14="http://schemas.microsoft.com/office/powerpoint/2010/main" val="250455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1000"/>
                                        <p:tgtEl>
                                          <p:spTgt spid="5"/>
                                        </p:tgtEl>
                                      </p:cBhvr>
                                    </p:animEffect>
                                  </p:childTnLst>
                                </p:cTn>
                              </p:par>
                              <p:par>
                                <p:cTn id="12" presetID="12" presetClass="entr" presetSubtype="8"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p:tgtEl>
                                          <p:spTgt spid="24"/>
                                        </p:tgtEl>
                                        <p:attrNameLst>
                                          <p:attrName>ppt_x</p:attrName>
                                        </p:attrNameLst>
                                      </p:cBhvr>
                                      <p:tavLst>
                                        <p:tav tm="0">
                                          <p:val>
                                            <p:strVal val="#ppt_x-#ppt_w*1.125000"/>
                                          </p:val>
                                        </p:tav>
                                        <p:tav tm="100000">
                                          <p:val>
                                            <p:strVal val="#ppt_x"/>
                                          </p:val>
                                        </p:tav>
                                      </p:tavLst>
                                    </p:anim>
                                    <p:animEffect transition="in" filter="wipe(right)">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TotalTime>
  <Words>397</Words>
  <Application>Microsoft Macintosh PowerPoint</Application>
  <PresentationFormat>Widescreen</PresentationFormat>
  <Paragraphs>16</Paragraphs>
  <Slides>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#9Slide07 HoneyCream</vt:lpstr>
      <vt:lpstr>Arial</vt:lpstr>
      <vt:lpstr>Calibri</vt:lpstr>
      <vt:lpstr>Calibri Light</vt:lpstr>
      <vt:lpstr>Cambria</vt:lpstr>
      <vt:lpstr>思源黑体 CN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Microsoft Office User</cp:lastModifiedBy>
  <cp:revision>45</cp:revision>
  <dcterms:created xsi:type="dcterms:W3CDTF">2023-12-30T16:08:02Z</dcterms:created>
  <dcterms:modified xsi:type="dcterms:W3CDTF">2024-02-20T03:39:59Z</dcterms:modified>
</cp:coreProperties>
</file>