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6" r:id="rId3"/>
    <p:sldId id="258" r:id="rId4"/>
    <p:sldId id="259" r:id="rId5"/>
    <p:sldId id="277" r:id="rId6"/>
    <p:sldId id="287" r:id="rId7"/>
    <p:sldId id="279" r:id="rId8"/>
    <p:sldId id="283" r:id="rId9"/>
    <p:sldId id="284" r:id="rId10"/>
    <p:sldId id="285" r:id="rId11"/>
    <p:sldId id="286" r:id="rId12"/>
    <p:sldId id="263" r:id="rId13"/>
    <p:sldId id="264" r:id="rId14"/>
    <p:sldId id="288" r:id="rId15"/>
    <p:sldId id="265" r:id="rId16"/>
    <p:sldId id="262" r:id="rId17"/>
    <p:sldId id="272" r:id="rId18"/>
  </p:sldIdLst>
  <p:sldSz cx="18288000" cy="10287000"/>
  <p:notesSz cx="6858000" cy="9144000"/>
  <p:embeddedFontLs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Baloo" panose="03080902040302020200" pitchFamily="66" charset="0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#9Slide03 AmpleSoft Bold" panose="02000000000000000000" pitchFamily="2" charset="0"/>
      <p:regular r:id="rId30"/>
    </p:embeddedFont>
    <p:embeddedFont>
      <p:font typeface="TT Norm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7" d="100"/>
          <a:sy n="27" d="100"/>
        </p:scale>
        <p:origin x="2218" y="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6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4.png"/><Relationship Id="rId29" Type="http://schemas.openxmlformats.org/officeDocument/2006/relationships/image" Target="../media/image2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2.svg"/><Relationship Id="rId31" Type="http://schemas.openxmlformats.org/officeDocument/2006/relationships/image" Target="../media/image248.svg"/><Relationship Id="rId4" Type="http://schemas.openxmlformats.org/officeDocument/2006/relationships/image" Target="../media/image25.png"/><Relationship Id="rId30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7.svg"/><Relationship Id="rId4" Type="http://schemas.openxmlformats.org/officeDocument/2006/relationships/image" Target="../media/image29.png"/><Relationship Id="rId9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16.sv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2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33400" y="8786149"/>
            <a:ext cx="19388189" cy="475010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86600" y="744753"/>
            <a:ext cx="9849578" cy="1326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4"/>
              </a:lnSpc>
            </a:pPr>
            <a:r>
              <a:rPr lang="en-US" sz="8800">
                <a:solidFill>
                  <a:srgbClr val="FFF5D6"/>
                </a:solidFill>
                <a:latin typeface="Nunito" panose="00000500000000000000" pitchFamily="2" charset="0"/>
              </a:rPr>
              <a:t>T</a:t>
            </a:r>
            <a:r>
              <a:rPr lang="en-US" sz="8800" smtClean="0">
                <a:solidFill>
                  <a:srgbClr val="FFF5D6"/>
                </a:solidFill>
                <a:latin typeface="Nunito" panose="00000500000000000000" pitchFamily="2" charset="0"/>
              </a:rPr>
              <a:t>ập làm văn </a:t>
            </a:r>
            <a:endParaRPr lang="en-US" sz="8800">
              <a:solidFill>
                <a:srgbClr val="FFF5D6"/>
              </a:solidFill>
              <a:latin typeface="Nunito" panose="000005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52800" y="4193496"/>
            <a:ext cx="1475625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Tập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viết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đoạn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hội</a:t>
            </a:r>
            <a:r>
              <a:rPr lang="en-US" sz="9600" b="1" dirty="0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5D6"/>
                </a:solidFill>
                <a:latin typeface="#9Slide03 AmpleSoft Bold" panose="02000000000000000000" pitchFamily="2" charset="0"/>
              </a:rPr>
              <a:t>thoại</a:t>
            </a:r>
            <a:endParaRPr lang="en-US" sz="9600" b="1" dirty="0">
              <a:solidFill>
                <a:srgbClr val="FFF5D6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2741" y="5845167"/>
            <a:ext cx="9868924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mtClean="0">
                <a:solidFill>
                  <a:srgbClr val="FFF5D6"/>
                </a:solidFill>
                <a:latin typeface="TT Norms"/>
              </a:rPr>
              <a:t>Trang 85 </a:t>
            </a:r>
            <a:endParaRPr lang="en-US" sz="3500">
              <a:solidFill>
                <a:srgbClr val="FFF5D6"/>
              </a:solidFill>
              <a:latin typeface="TT Norm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74377" y="1648911"/>
            <a:ext cx="8762237" cy="899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203" y="0"/>
            <a:ext cx="2638793" cy="265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037" y="4969060"/>
            <a:ext cx="4821141" cy="535004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117342" cy="19724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70572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"/>
          <p:cNvSpPr txBox="1"/>
          <p:nvPr/>
        </p:nvSpPr>
        <p:spPr>
          <a:xfrm>
            <a:off x="1205345" y="3314700"/>
            <a:ext cx="16015855" cy="67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Biết rõ như vậy mà ngươi không sợ ư?. Người quả thật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hỗn xược! Ngươi không sợ ta trách phạt ngươi sao?</a:t>
            </a:r>
          </a:p>
          <a:p>
            <a:pPr algn="just">
              <a:spcBef>
                <a:spcPts val="1200"/>
              </a:spcBef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</a:t>
            </a:r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Bẩm quan thái sư, tiểu nhân biết như vậy là hỗn với phu					nhân. Tuy nhiên, theo lệnh, không ai được phép đi qua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thềm cấm. Tiểu nhân đã có lời nhưng phu nhân vẫn nhất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quyết đi qua. Tiểu nhân không còn cách nào khác đành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phải buộc phu nhân xuống kiệu. Tiểu nhân mong quan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thái sư và phu nhân tha tội!</a:t>
            </a:r>
          </a:p>
          <a:p>
            <a:pPr algn="just">
              <a:spcBef>
                <a:spcPts val="1200"/>
              </a:spcBef>
            </a:pP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(Gật đầu tỏ vẻ hài lòng)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- Ra là thế! Ta đã hiểu cơ sự.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Ngươi ở chức thấp mà giữ nghiêm phép nước như vậy,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ta trách gì ngươi nữa.</a:t>
            </a:r>
          </a:p>
          <a:p>
            <a:pPr algn="just"/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					(Quay ra bảo vợ)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- Bà hãy thưởng cho người này.</a:t>
            </a:r>
            <a:endParaRPr lang="vi-VN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447800" y="345743"/>
            <a:ext cx="148590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38852" y="723900"/>
            <a:ext cx="12348023" cy="2933790"/>
            <a:chOff x="3350988" y="1131755"/>
            <a:chExt cx="12348023" cy="293379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8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4043141"/>
            <a:ext cx="17068800" cy="54951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838200" y="4585315"/>
            <a:ext cx="16687800" cy="4385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Từ Quốc Mẫu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(Quay ra bảo gia nô):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lấy vàng, lụa thưởng cho anh ta.</a:t>
            </a:r>
          </a:p>
          <a:p>
            <a:pPr algn="just">
              <a:spcBef>
                <a:spcPts val="12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Đây là ta và Linh Từ Quốc Mẫu thưởng cho ngươi. </a:t>
            </a: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Ngươi hãy giữ nghiêm phép nước như vậy.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(Đưa vàng, lụa thưởng cho người quân hiệu.)</a:t>
            </a:r>
            <a:endParaRPr lang="en-US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1200"/>
              </a:spcBef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</a:t>
            </a:r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(Cúi đầu cảm tạ): </a:t>
            </a:r>
          </a:p>
          <a:p>
            <a:pPr algn="just"/>
            <a:r>
              <a:rPr lang="en-US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			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Tiểu nhân xin đa tạ quan Thái sư và phu nhân!</a:t>
            </a:r>
          </a:p>
          <a:p>
            <a:pPr algn="ctr">
              <a:spcBef>
                <a:spcPts val="1200"/>
              </a:spcBef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(Hạ màn. Tất cả cùng đi vào trong)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117342" cy="1972427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447800" y="735517"/>
            <a:ext cx="148590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38852" y="1295310"/>
            <a:ext cx="12348023" cy="2933790"/>
            <a:chOff x="3350988" y="1131755"/>
            <a:chExt cx="12348023" cy="2933790"/>
          </a:xfrm>
        </p:grpSpPr>
        <p:sp>
          <p:nvSpPr>
            <p:cNvPr id="16" name="Rounded Rectangle 15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83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533096" y="8164801"/>
            <a:ext cx="7315200" cy="3817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88975" y="-2359766"/>
            <a:ext cx="6234682" cy="3944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0696" y="2247900"/>
            <a:ext cx="5469886" cy="34311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729499" y="5981766"/>
            <a:ext cx="6234682" cy="3944853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514600" y="1585087"/>
            <a:ext cx="13461585" cy="637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400" b="1">
                <a:solidFill>
                  <a:schemeClr val="tx2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Phần 2: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400" b="1">
                <a:solidFill>
                  <a:schemeClr val="tx2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Diễn kịch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55223" y="3404061"/>
            <a:ext cx="3329249" cy="1706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29982" y="43673"/>
            <a:ext cx="1558018" cy="36767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53339" y="1678849"/>
            <a:ext cx="10929095" cy="724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</a:pP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4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524000" y="571500"/>
            <a:ext cx="1623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kern="10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5400" b="1" kern="100" smtClean="0">
                <a:solidFill>
                  <a:schemeClr val="accent4">
                    <a:lumMod val="50000"/>
                  </a:schemeClr>
                </a:solidFill>
              </a:rPr>
              <a:t>. Phân vai đọc lại (hoặc diễn thử màn kịch trên).</a:t>
            </a:r>
            <a:endParaRPr lang="en-US" sz="5400" b="1" kern="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21603" y="2962159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 sư </a:t>
            </a:r>
          </a:p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Thủ Độ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590148" y="3043238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Từ Quốc Mẫu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469103" y="5111058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quân hiệu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3811981" y="3600540"/>
            <a:ext cx="3942619" cy="129540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lính và </a:t>
            </a:r>
          </a:p>
          <a:p>
            <a:pPr algn="ctr"/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nô</a:t>
            </a:r>
            <a:endParaRPr lang="en-US" sz="32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01"/>
          <a:stretch/>
        </p:blipFill>
        <p:spPr>
          <a:xfrm flipH="1">
            <a:off x="9557950" y="4914900"/>
            <a:ext cx="2610271" cy="51139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7" r="27215"/>
          <a:stretch/>
        </p:blipFill>
        <p:spPr>
          <a:xfrm flipH="1">
            <a:off x="133983" y="3767634"/>
            <a:ext cx="3269309" cy="54402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2"/>
          <a:stretch/>
        </p:blipFill>
        <p:spPr>
          <a:xfrm>
            <a:off x="5484598" y="3798807"/>
            <a:ext cx="2133289" cy="524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381" y="4640752"/>
            <a:ext cx="3531411" cy="35314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673" y="5068174"/>
            <a:ext cx="4324140" cy="43241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1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55223" y="3404061"/>
            <a:ext cx="3329249" cy="1706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29982" y="43673"/>
            <a:ext cx="1558018" cy="367674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524000" y="571500"/>
            <a:ext cx="16230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kern="10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5400" b="1" kern="100" smtClean="0">
                <a:solidFill>
                  <a:schemeClr val="accent4">
                    <a:lumMod val="50000"/>
                  </a:schemeClr>
                </a:solidFill>
              </a:rPr>
              <a:t>. Phân vai đọc lại (hoặc diễn thử màn kịch trên).</a:t>
            </a:r>
            <a:endParaRPr lang="en-US" sz="5400" b="1" kern="1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24000" y="2781300"/>
            <a:ext cx="12716260" cy="5995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6600" u="sng" dirty="0" err="1" smtClean="0">
                <a:solidFill>
                  <a:srgbClr val="002060"/>
                </a:solidFill>
              </a:rPr>
              <a:t>Tiêu</a:t>
            </a:r>
            <a:r>
              <a:rPr lang="en-US" sz="6600" u="sng" dirty="0" smtClean="0">
                <a:solidFill>
                  <a:srgbClr val="002060"/>
                </a:solidFill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</a:rPr>
              <a:t>chí</a:t>
            </a:r>
            <a:r>
              <a:rPr lang="en-US" sz="6600" u="sng" dirty="0" smtClean="0">
                <a:solidFill>
                  <a:srgbClr val="002060"/>
                </a:solidFill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</a:rPr>
              <a:t>đánh</a:t>
            </a:r>
            <a:r>
              <a:rPr lang="en-US" sz="6600" u="sng" dirty="0" smtClean="0">
                <a:solidFill>
                  <a:srgbClr val="002060"/>
                </a:solidFill>
              </a:rPr>
              <a:t> </a:t>
            </a:r>
            <a:r>
              <a:rPr lang="en-US" sz="6600" u="sng" dirty="0" err="1" smtClean="0">
                <a:solidFill>
                  <a:srgbClr val="002060"/>
                </a:solidFill>
              </a:rPr>
              <a:t>giá</a:t>
            </a:r>
            <a:r>
              <a:rPr lang="en-US" sz="6600" u="sng" dirty="0" smtClean="0">
                <a:solidFill>
                  <a:srgbClr val="002060"/>
                </a:solidFill>
              </a:rPr>
              <a:t>: 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>
              <a:buFontTx/>
              <a:buChar char="-"/>
            </a:pP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Lời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thoại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trôi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chảy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>
              <a:buFontTx/>
              <a:buChar char="-"/>
            </a:pP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Lối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diễn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tự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nhiên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lôi</a:t>
            </a:r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accent3">
                    <a:lumMod val="50000"/>
                  </a:schemeClr>
                </a:solidFill>
              </a:rPr>
              <a:t>cuốn</a:t>
            </a:r>
            <a:endParaRPr lang="en-US" sz="6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57250" indent="-857250" algn="ctr">
              <a:buFontTx/>
              <a:buChar char="-"/>
            </a:pPr>
            <a:endParaRPr lang="en-US" sz="6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65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33020"/>
            <a:ext cx="18293080" cy="1095806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514350"/>
            <a:ext cx="11293305" cy="11293305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5394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355341" y="8126183"/>
            <a:ext cx="6234682" cy="39448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48419" y="7348570"/>
            <a:ext cx="5469886" cy="34311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8001000" y="257737"/>
            <a:ext cx="8898398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b="1" smtClean="0">
                <a:solidFill>
                  <a:schemeClr val="bg1">
                    <a:lumMod val="95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mục tiêu</a:t>
            </a:r>
            <a:endParaRPr lang="en-US" sz="12000" b="1" u="none">
              <a:solidFill>
                <a:schemeClr val="bg1">
                  <a:lumMod val="95000"/>
                </a:schemeClr>
              </a:solidFill>
              <a:latin typeface="Nunito" panose="00000500000000000000" pitchFamily="2" charset="0"/>
              <a:cs typeface="Baloo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7240" y="2171700"/>
            <a:ext cx="8351520" cy="324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Viết tiếp được các lời thoại để hoàn chỉnh một đoạn đối thoại trong 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kịch.</a:t>
            </a:r>
            <a:endParaRPr lang="en-US" sz="5400" b="1">
              <a:solidFill>
                <a:schemeClr val="accent3">
                  <a:lumMod val="75000"/>
                </a:schemeClr>
              </a:solidFill>
              <a:latin typeface="Nunito" panose="00000500000000000000" pitchFamily="2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9525000" y="5587204"/>
            <a:ext cx="7543800" cy="216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6">
                    <a:lumMod val="60000"/>
                    <a:lumOff val="40000"/>
                  </a:schemeClr>
                </a:solidFill>
                <a:latin typeface="Nunito" panose="00000500000000000000" pitchFamily="2" charset="0"/>
              </a:rPr>
              <a:t>Phân vai đọc lại hoặc diễn thử được vở kịch.</a:t>
            </a:r>
          </a:p>
        </p:txBody>
      </p:sp>
      <p:pic>
        <p:nvPicPr>
          <p:cNvPr id="12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914465" y="2184082"/>
            <a:ext cx="2226063" cy="2047978"/>
          </a:xfrm>
          <a:prstGeom prst="rect">
            <a:avLst/>
          </a:prstGeom>
        </p:spPr>
      </p:pic>
      <p:pic>
        <p:nvPicPr>
          <p:cNvPr id="13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0454474" y="2568707"/>
            <a:ext cx="1146043" cy="965540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1303412" y="323165"/>
            <a:ext cx="8898398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b="1" smtClean="0">
                <a:solidFill>
                  <a:schemeClr val="accent1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Đánh giá</a:t>
            </a:r>
            <a:endParaRPr lang="en-US" sz="12000" b="1" u="none">
              <a:solidFill>
                <a:schemeClr val="accent1">
                  <a:lumMod val="50000"/>
                </a:schemeClr>
              </a:solidFill>
              <a:latin typeface="Nunito" panose="00000500000000000000" pitchFamily="2" charset="0"/>
              <a:cs typeface="Baloo" panose="020B0604020202020204" charset="0"/>
            </a:endParaRPr>
          </a:p>
        </p:txBody>
      </p:sp>
      <p:pic>
        <p:nvPicPr>
          <p:cNvPr id="1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6346437" y="5748860"/>
            <a:ext cx="2226063" cy="2047978"/>
          </a:xfrm>
          <a:prstGeom prst="rect">
            <a:avLst/>
          </a:prstGeom>
        </p:spPr>
      </p:pic>
      <p:pic>
        <p:nvPicPr>
          <p:cNvPr id="16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6886446" y="6133485"/>
            <a:ext cx="1146043" cy="96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33671" y="-879902"/>
            <a:ext cx="7315200" cy="38172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18711" y="415934"/>
            <a:ext cx="6234682" cy="39448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7030953"/>
            <a:ext cx="5238292" cy="4133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91271" y="5315398"/>
            <a:ext cx="5469886" cy="3431110"/>
          </a:xfrm>
          <a:prstGeom prst="rect">
            <a:avLst/>
          </a:prstGeom>
        </p:spPr>
      </p:pic>
      <p:sp>
        <p:nvSpPr>
          <p:cNvPr id="8" name="TextBox 4"/>
          <p:cNvSpPr txBox="1"/>
          <p:nvPr/>
        </p:nvSpPr>
        <p:spPr>
          <a:xfrm>
            <a:off x="2776803" y="3587313"/>
            <a:ext cx="12934279" cy="3146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000"/>
              </a:lnSpc>
              <a:spcBef>
                <a:spcPct val="0"/>
              </a:spcBef>
            </a:pPr>
            <a:r>
              <a:rPr lang="en-US" sz="12000" b="1" u="none" smtClean="0">
                <a:solidFill>
                  <a:schemeClr val="bg1">
                    <a:lumMod val="95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Chào tạm biệt và hẹn gặp lại</a:t>
            </a:r>
            <a:endParaRPr lang="en-US" sz="12000" b="1" u="none">
              <a:solidFill>
                <a:schemeClr val="bg1">
                  <a:lumMod val="95000"/>
                </a:schemeClr>
              </a:solidFill>
              <a:latin typeface="Nunito" panose="00000500000000000000" pitchFamily="2" charset="0"/>
              <a:cs typeface="Balo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6138" y="1726998"/>
            <a:ext cx="15963065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03"/>
              </a:lnSpc>
            </a:pPr>
            <a:r>
              <a:rPr lang="en-US" sz="9298" b="1" smtClean="0">
                <a:solidFill>
                  <a:schemeClr val="accent4">
                    <a:lumMod val="50000"/>
                  </a:schemeClr>
                </a:solidFill>
                <a:latin typeface="Nunito" panose="00000500000000000000" pitchFamily="2" charset="0"/>
              </a:rPr>
              <a:t>MỤC TIÊU</a:t>
            </a:r>
            <a:endParaRPr lang="en-US" sz="9298" b="1">
              <a:solidFill>
                <a:schemeClr val="accent4">
                  <a:lumMod val="50000"/>
                </a:schemeClr>
              </a:solidFill>
              <a:latin typeface="Nunito" panose="000005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07675" y="3190627"/>
            <a:ext cx="1449412" cy="1949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956" y="6622439"/>
            <a:ext cx="2464363" cy="194908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340990" y="3861957"/>
            <a:ext cx="13489810" cy="2160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Viết tiếp được các lời thoại để hoàn chỉnh một đoạn đối thoại trong </a:t>
            </a:r>
            <a:r>
              <a:rPr lang="en-US" sz="5400" b="1" smtClean="0">
                <a:solidFill>
                  <a:schemeClr val="accent3">
                    <a:lumMod val="75000"/>
                  </a:schemeClr>
                </a:solidFill>
                <a:latin typeface="Nunito" panose="00000500000000000000" pitchFamily="2" charset="0"/>
              </a:rPr>
              <a:t>kịch.</a:t>
            </a:r>
            <a:endParaRPr lang="en-US" sz="5400" b="1">
              <a:solidFill>
                <a:schemeClr val="accent3">
                  <a:lumMod val="75000"/>
                </a:schemeClr>
              </a:solidFill>
              <a:latin typeface="Nunito" panose="00000500000000000000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200400" y="7200900"/>
            <a:ext cx="14249400" cy="101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Nunito" panose="00000500000000000000" pitchFamily="2" charset="0"/>
              </a:rPr>
              <a:t>Phân vai đọc lại hoặc diễn thử được vở kịch.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47" y="46289"/>
            <a:ext cx="2638793" cy="2657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106794"/>
            <a:ext cx="2638793" cy="265784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117341" y="-1180213"/>
            <a:ext cx="6234682" cy="3944853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828079" y="-1010723"/>
            <a:ext cx="6234682" cy="3944853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645645" y="8443978"/>
            <a:ext cx="5238292" cy="413348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388446" y="8793169"/>
            <a:ext cx="6234682" cy="39448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332459" y="8218871"/>
            <a:ext cx="6234682" cy="39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633671" y="-879902"/>
            <a:ext cx="7315200" cy="381720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13208" y="2095500"/>
            <a:ext cx="13461585" cy="6393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400" b="1">
                <a:solidFill>
                  <a:schemeClr val="tx2">
                    <a:lumMod val="50000"/>
                  </a:schemeClr>
                </a:solidFill>
                <a:latin typeface="Nunito" panose="00000500000000000000" pitchFamily="2" charset="0"/>
                <a:cs typeface="Baloo" panose="020B0604020202020204" charset="0"/>
              </a:rPr>
              <a:t>Phần 1: Viết đoạn đối thoại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60274" y="-10391"/>
            <a:ext cx="6234682" cy="3944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260274" y="7330831"/>
            <a:ext cx="5238292" cy="41334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325268" y="7048500"/>
            <a:ext cx="5469886" cy="343111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311441" y="-528893"/>
            <a:ext cx="5521241" cy="3493439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304800" y="8165405"/>
            <a:ext cx="9067800" cy="19205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u="sng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Tiêu chí: </a:t>
            </a:r>
            <a:endParaRPr lang="en-US" sz="3200" b="1" u="sng">
              <a:solidFill>
                <a:schemeClr val="accent1">
                  <a:lumMod val="50000"/>
                </a:schemeClr>
              </a:solidFill>
              <a:latin typeface="TT Norms"/>
            </a:endParaRPr>
          </a:p>
          <a:p>
            <a:pPr indent="-285750" algn="just">
              <a:lnSpc>
                <a:spcPct val="130000"/>
              </a:lnSpc>
              <a:buFontTx/>
              <a:buChar char="-"/>
            </a:pP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Đọc </a:t>
            </a: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T Norms"/>
              </a:rPr>
              <a:t>to, rõ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ràng</a:t>
            </a:r>
            <a:endParaRPr lang="en-US" sz="3200" b="1">
              <a:solidFill>
                <a:schemeClr val="accent1">
                  <a:lumMod val="50000"/>
                </a:schemeClr>
              </a:solidFill>
              <a:latin typeface="TT Norms"/>
            </a:endParaRPr>
          </a:p>
          <a:p>
            <a:pPr indent="-285750" algn="just">
              <a:lnSpc>
                <a:spcPct val="130000"/>
              </a:lnSpc>
              <a:buFontTx/>
              <a:buChar char="-"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  <a:latin typeface="TT Norms"/>
              </a:rPr>
              <a:t>Thể hiện được giọng đọc phù hợp với nhân vật</a:t>
            </a:r>
            <a:endParaRPr lang="vi-VN" sz="3500" b="1">
              <a:solidFill>
                <a:schemeClr val="accent1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438400" y="400013"/>
            <a:ext cx="15163800" cy="872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41"/>
              </a:lnSpc>
            </a:pPr>
            <a:r>
              <a:rPr lang="vi-VN" sz="4000" b="1" kern="1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vi-VN" sz="4000" b="1" kern="100" dirty="0" smtClean="0">
                <a:solidFill>
                  <a:schemeClr val="bg2">
                    <a:lumMod val="10000"/>
                  </a:schemeClr>
                </a:solidFill>
              </a:rPr>
              <a:t>Đọc </a:t>
            </a:r>
            <a:r>
              <a:rPr lang="vi-VN" sz="4000" b="1" kern="100" dirty="0">
                <a:solidFill>
                  <a:schemeClr val="bg2">
                    <a:lumMod val="10000"/>
                  </a:schemeClr>
                </a:solidFill>
              </a:rPr>
              <a:t>đoạn trích dưới đây của truyện Thái sư Trần Thủ </a:t>
            </a:r>
            <a:r>
              <a:rPr lang="vi-VN" sz="4000" b="1" kern="100" dirty="0" smtClean="0">
                <a:solidFill>
                  <a:schemeClr val="bg2">
                    <a:lumMod val="10000"/>
                  </a:schemeClr>
                </a:solidFill>
              </a:rPr>
              <a:t>Độ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1746825"/>
            <a:ext cx="12420600" cy="6157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1943100"/>
            <a:ext cx="11887200" cy="59616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rgbClr val="0F232D"/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 Quốc Mẫu ngồi kiệu đi qua chỗ thềm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cấm, bị một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 quân hiệu ngăn lại. Về nhà, bà khóc: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Tôi là vợ thái sư mà bị kẻ dưới khinh nhờn.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Ô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g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cho bắt người quân hiệu đến. Người này nghĩ là phải chết. Nhưng khi nghe anh ta kể rõ ngọn ngành, ông bảo: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Ngươi ở chức thấp mà biết giữ phép nước như thế, ta còn trách gì nữa!</a:t>
            </a: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Nói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rồi, lấy vàng, lấy lụa thưởng cho.</a:t>
            </a:r>
          </a:p>
          <a:p>
            <a:pPr algn="just">
              <a:lnSpc>
                <a:spcPct val="130000"/>
              </a:lnSpc>
            </a:pPr>
            <a:endParaRPr lang="vi-VN" b="1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6" y="3274499"/>
            <a:ext cx="5724274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241563" cy="2051025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524000" y="571500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3848100"/>
            <a:ext cx="14554200" cy="6248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2743200" y="3878907"/>
            <a:ext cx="13335000" cy="5855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Nhân vật: </a:t>
            </a: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Thủ Độ; 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                -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 Quốc Mẫu; 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                - N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gười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hiệu; 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                    - M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ột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vài người lính và gia nô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vi-VN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Cảnh </a:t>
            </a:r>
            <a:r>
              <a:rPr lang="vi-VN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trí: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Một căn phòng rộng có kê án thư, trên có hộp bút, mấy cuốn sách, một chiếc quạt. Trần Thủ Độ đang ngồi đọc sách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vi-VN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Thời </a:t>
            </a:r>
            <a:r>
              <a:rPr lang="vi-VN" sz="3500" b="1">
                <a:solidFill>
                  <a:schemeClr val="accent3">
                    <a:lumMod val="50000"/>
                  </a:schemeClr>
                </a:solidFill>
                <a:latin typeface="TT Norms"/>
              </a:rPr>
              <a:t>gian: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Khoảng gần trưa.</a:t>
            </a:r>
          </a:p>
          <a:p>
            <a:endParaRPr lang="vi-VN" sz="3200"/>
          </a:p>
        </p:txBody>
      </p:sp>
      <p:sp>
        <p:nvSpPr>
          <p:cNvPr id="9" name="Rounded Rectangle 8"/>
          <p:cNvSpPr/>
          <p:nvPr/>
        </p:nvSpPr>
        <p:spPr>
          <a:xfrm>
            <a:off x="4648200" y="2171700"/>
            <a:ext cx="97536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488" y="1133637"/>
            <a:ext cx="12348023" cy="29337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799" y="3176692"/>
            <a:ext cx="3159646" cy="33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86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3117341" y="-1972427"/>
            <a:ext cx="5345316" cy="33821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6866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9" name="Rounded Rectangle 8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  <p:sp>
        <p:nvSpPr>
          <p:cNvPr id="10" name="TextBox 4"/>
          <p:cNvSpPr txBox="1"/>
          <p:nvPr/>
        </p:nvSpPr>
        <p:spPr>
          <a:xfrm>
            <a:off x="990600" y="3723184"/>
            <a:ext cx="16002000" cy="6163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Gợi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ý 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cách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viết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đoạn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đối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thoại</a:t>
            </a:r>
            <a:r>
              <a:rPr lang="vi-VN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: </a:t>
            </a:r>
            <a:endParaRPr lang="en-US" sz="3500" b="1" dirty="0" smtClean="0">
              <a:solidFill>
                <a:schemeClr val="accent3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500" b="1" dirty="0" smtClean="0">
                <a:solidFill>
                  <a:srgbClr val="002060"/>
                </a:solidFill>
                <a:latin typeface="TT Norms"/>
              </a:rPr>
              <a:t>Tìm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hiểu tính cách nhân vật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; và quan trọng hơn là hiểu tính cách đó thể hiện ra như thế nào trong hoàn cảnh cụ thể của câu 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chuyện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Nắm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được cách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sử dụng từ hô ứng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Vận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dụng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các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 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kĩ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năng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dirty="0" err="1">
                <a:solidFill>
                  <a:srgbClr val="002060"/>
                </a:solidFill>
                <a:latin typeface="TT Norms"/>
              </a:rPr>
              <a:t>Dùng</a:t>
            </a:r>
            <a:r>
              <a:rPr lang="en-US" sz="3500" b="1" dirty="0">
                <a:solidFill>
                  <a:srgbClr val="002060"/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T Norms"/>
              </a:rPr>
              <a:t>từ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sử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dụng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dấu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đặt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câu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nghĩa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từng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câu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chỗ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ngắt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nghỉ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nhấn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>
                <a:solidFill>
                  <a:schemeClr val="accent2">
                    <a:lumMod val="50000"/>
                  </a:schemeClr>
                </a:solidFill>
                <a:latin typeface="TT Norms"/>
              </a:rPr>
              <a:t>giọng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,...  </a:t>
            </a:r>
            <a:endParaRPr lang="en-US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marL="457200" indent="-457200" algn="just">
              <a:spcBef>
                <a:spcPts val="1200"/>
              </a:spcBef>
              <a:buFontTx/>
              <a:buChar char="-"/>
            </a:pPr>
            <a:r>
              <a:rPr lang="vi-VN" sz="3500" b="1" dirty="0" smtClean="0">
                <a:solidFill>
                  <a:srgbClr val="002060"/>
                </a:solidFill>
                <a:latin typeface="TT Norms"/>
              </a:rPr>
              <a:t>Câu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thoại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phải viết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ngắn gọn, súc </a:t>
            </a:r>
            <a:r>
              <a:rPr lang="vi-VN" sz="3500" b="1" dirty="0" smtClean="0">
                <a:solidFill>
                  <a:srgbClr val="002060"/>
                </a:solidFill>
                <a:latin typeface="TT Norms"/>
              </a:rPr>
              <a:t>tích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Ngoài ra, các lời thoại trong một màn kịch </a:t>
            </a:r>
            <a:r>
              <a:rPr lang="vi-VN" sz="3500" b="1" dirty="0">
                <a:solidFill>
                  <a:srgbClr val="002060"/>
                </a:solidFill>
                <a:latin typeface="TT Norms"/>
              </a:rPr>
              <a:t>có sự liên kết chặt chẽ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với nhau: lời thoại sau là sự tiếp diễn về kết cấu, nội dung, mục đích, thái độ, hành động, sự việc... được nêu ra trong lời thoại trước.</a:t>
            </a:r>
            <a:b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</a:br>
            <a:endParaRPr lang="vi-VN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447800" y="154781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404644" cy="2154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6866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1219200" y="3238500"/>
            <a:ext cx="16002000" cy="6763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Gợi ý lời đối thoại</a:t>
            </a:r>
            <a:r>
              <a:rPr lang="vi-VN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: </a:t>
            </a:r>
            <a:endParaRPr lang="en-US" sz="3500" b="1" smtClean="0">
              <a:solidFill>
                <a:schemeClr val="accent3">
                  <a:lumMod val="50000"/>
                </a:schemeClr>
              </a:solidFill>
              <a:latin typeface="TT Norms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 Linh Từ Quốc Mẫu phàn nàn với Trần Thủ Độ về chuyện bà bị người quân hiệu coi thường.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 Trần Thủ Độ lệnh cho quân lính đi bắt người quân hiệu.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 Quân lính áp giải người quân hiệu vào.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Trần Thủ Độ hỏi người quân hiệu có đúng là anh ta bắt vợ ông xuống kiệu không. Có biết bà là phu nhân của Thái sư không.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Người quân hiệu khẳng định là anh ta biết và kể lại đầu đuôi câu chuyện.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- Trần Thủ Độ khen ngợi, thưởng vàng và lụa cho người quân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ệu.</a:t>
            </a:r>
            <a:endParaRPr lang="vi-VN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097971" y="293684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404644" cy="215421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229726"/>
            <a:ext cx="17068800" cy="68667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1205345" y="3314700"/>
            <a:ext cx="16015855" cy="6701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500" b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(Linh Từ Quốc Mẫu bước vào phòng, vẻ mặt buồn bực như vừa khóc.)</a:t>
            </a:r>
          </a:p>
          <a:p>
            <a:pPr algn="just"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(Ngạc nhiên) Phu nhân sao thế ?</a:t>
            </a:r>
          </a:p>
          <a:p>
            <a:pPr algn="just">
              <a:spcBef>
                <a:spcPts val="12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Từ Quốc Mẫu: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(Tấm tức) Phép nước bây giờ đảo lộn hết rồi ! Một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tên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 hiệu mà dám hỗn với cả vợ thái sư. Như thế thì còn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trên dưới gì nữa !</a:t>
            </a:r>
          </a:p>
          <a:p>
            <a:pPr algn="just">
              <a:spcBef>
                <a:spcPts val="1200"/>
              </a:spcBef>
            </a:pP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Bà hãy bớt nóng giận đi ! Kể cho tôi nghe đầu đuôi câu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chuyện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thế nào đã !</a:t>
            </a:r>
          </a:p>
          <a:p>
            <a:pPr algn="just">
              <a:spcBef>
                <a:spcPts val="12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Linh Từ Quốc Mẫu: 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Hôm nay tôi có việc qua cửa Bắc. Có tên quân hiệu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nhất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định 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 tôi xuống kiệu. Ông nghĩ xem: Tôi là vợ quan 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thái</a:t>
            </a:r>
            <a:endParaRPr lang="en-US" sz="3500" b="1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sư</a:t>
            </a: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, thế mà kẻ dưới dám khinh nhờn là thế nào ?</a:t>
            </a:r>
          </a:p>
          <a:p>
            <a:pPr algn="just">
              <a:spcBef>
                <a:spcPts val="600"/>
              </a:spcBef>
            </a:pPr>
            <a:r>
              <a:rPr lang="vi-VN" sz="3500" b="1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</a:t>
            </a:r>
            <a:r>
              <a:rPr lang="en-US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vi-VN" sz="3500" b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......</a:t>
            </a:r>
            <a:endParaRPr lang="vi-VN" sz="3500" b="1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1447800" y="302386"/>
            <a:ext cx="162306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654" y="894508"/>
            <a:ext cx="3398576" cy="37714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13" name="Rounded Rectangle 12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37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8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716000" y="7982254"/>
            <a:ext cx="5238292" cy="41334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246818" y="-943727"/>
            <a:ext cx="3117342" cy="19724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57200" y="3009900"/>
            <a:ext cx="17068800" cy="7277100"/>
          </a:xfrm>
          <a:prstGeom prst="roundRect">
            <a:avLst>
              <a:gd name="adj" fmla="val 1068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1205345" y="3093095"/>
            <a:ext cx="16015855" cy="7155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</a:t>
            </a:r>
            <a:r>
              <a:rPr lang="vi-VN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Thủ Độ: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Được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rồi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để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tôi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sai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đó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tới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 </a:t>
            </a:r>
          </a:p>
          <a:p>
            <a:pPr algn="just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Lính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đâu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?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hôm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nay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canh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ở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cửa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Bắc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/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đến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đây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cho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ta.</a:t>
            </a:r>
          </a:p>
          <a:p>
            <a:pPr algn="just">
              <a:spcBef>
                <a:spcPts val="600"/>
              </a:spcBef>
            </a:pP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lính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lệnh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</a:t>
            </a: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(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Một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lát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sau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lính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dẫn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tới</a:t>
            </a:r>
            <a:r>
              <a:rPr lang="en-US" sz="3500" b="1" dirty="0" smtClean="0">
                <a:solidFill>
                  <a:schemeClr val="accent3">
                    <a:lumMod val="50000"/>
                  </a:schemeClr>
                </a:solidFill>
                <a:latin typeface="TT Norms"/>
              </a:rPr>
              <a:t>.)</a:t>
            </a:r>
            <a:endParaRPr lang="vi-VN" sz="3500" b="1" dirty="0" smtClean="0">
              <a:solidFill>
                <a:schemeClr val="accent3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Trần Thủ Độ: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Ngươi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có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phải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canh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giữ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ở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cửa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Bắc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đã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bắt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ta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xuống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hay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không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?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Ngươi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có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biết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phụ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nữ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này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là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của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ta – Linh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Từ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Quốc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Mẫu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không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?</a:t>
            </a:r>
          </a:p>
          <a:p>
            <a:pPr algn="just">
              <a:spcBef>
                <a:spcPts val="600"/>
              </a:spcBef>
            </a:pP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Người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hiệu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: 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</a:t>
            </a:r>
            <a:r>
              <a:rPr lang="vi-VN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-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Dạ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bẩm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quan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thái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sư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,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đúng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là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sáng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nay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tiểu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đã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chặn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đường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yêu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cầu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xuống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kiệu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.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Tiểu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đã</a:t>
            </a:r>
            <a:endParaRPr lang="en-US" sz="3500" b="1" dirty="0" smtClean="0">
              <a:solidFill>
                <a:schemeClr val="accent2">
                  <a:lumMod val="50000"/>
                </a:schemeClr>
              </a:solidFill>
              <a:latin typeface="TT Norms"/>
            </a:endParaRPr>
          </a:p>
          <a:p>
            <a:pPr algn="just">
              <a:spcBef>
                <a:spcPts val="600"/>
              </a:spcBef>
            </a:pP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				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biết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rõ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phu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</a:t>
            </a:r>
            <a:r>
              <a:rPr lang="en-US" sz="3500" b="1" dirty="0" err="1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nhân</a:t>
            </a:r>
            <a:r>
              <a:rPr lang="en-US" sz="3500" b="1" dirty="0" smtClean="0">
                <a:solidFill>
                  <a:schemeClr val="accent2">
                    <a:lumMod val="50000"/>
                  </a:schemeClr>
                </a:solidFill>
                <a:latin typeface="TT Norms"/>
              </a:rPr>
              <a:t> ạ.</a:t>
            </a:r>
            <a:endParaRPr lang="vi-VN" sz="3500" b="1" dirty="0">
              <a:solidFill>
                <a:schemeClr val="accent2">
                  <a:lumMod val="50000"/>
                </a:schemeClr>
              </a:solidFill>
              <a:latin typeface="TT Norms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1447800" y="328178"/>
            <a:ext cx="15011400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Dựa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theo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nội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dung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đoạn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trích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trên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hãy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cùng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các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bạn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trong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nhóm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viết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tiếp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một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lời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đối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hoàn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chỉnh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kịch</a:t>
            </a:r>
            <a:r>
              <a:rPr lang="en-US" sz="4000" b="1" kern="1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b="1" kern="100" dirty="0" err="1">
                <a:solidFill>
                  <a:schemeClr val="bg2">
                    <a:lumMod val="10000"/>
                  </a:schemeClr>
                </a:solidFill>
              </a:rPr>
              <a:t>sau</a:t>
            </a:r>
            <a:r>
              <a:rPr lang="en-US" sz="4000" b="1" kern="1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sz="4000" b="1" kern="100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38852" y="598355"/>
            <a:ext cx="12348023" cy="2933790"/>
            <a:chOff x="3350988" y="1131755"/>
            <a:chExt cx="12348023" cy="293379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171700"/>
              <a:ext cx="9753600" cy="1371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0988" y="1131755"/>
              <a:ext cx="12348023" cy="2933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1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556</Words>
  <Application>Microsoft Office PowerPoint</Application>
  <PresentationFormat>Custom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Nunito</vt:lpstr>
      <vt:lpstr>Arial</vt:lpstr>
      <vt:lpstr>Baloo</vt:lpstr>
      <vt:lpstr>Tahoma</vt:lpstr>
      <vt:lpstr>Calibri</vt:lpstr>
      <vt:lpstr>#9Slide03 AmpleSoft Bold</vt:lpstr>
      <vt:lpstr>TT Norms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</dc:title>
  <dc:creator>Administrator</dc:creator>
  <cp:lastModifiedBy>DELL</cp:lastModifiedBy>
  <cp:revision>37</cp:revision>
  <dcterms:created xsi:type="dcterms:W3CDTF">2006-08-16T00:00:00Z</dcterms:created>
  <dcterms:modified xsi:type="dcterms:W3CDTF">2022-02-21T15:58:42Z</dcterms:modified>
  <dc:identifier>DAE4QOpKw48</dc:identifier>
</cp:coreProperties>
</file>