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0" r:id="rId3"/>
    <p:sldId id="261" r:id="rId4"/>
    <p:sldId id="265" r:id="rId5"/>
    <p:sldId id="266" r:id="rId6"/>
    <p:sldId id="267" r:id="rId7"/>
    <p:sldId id="268" r:id="rId8"/>
    <p:sldId id="262" r:id="rId9"/>
    <p:sldId id="271" r:id="rId10"/>
    <p:sldId id="270" r:id="rId11"/>
    <p:sldId id="272" r:id="rId12"/>
    <p:sldId id="259" r:id="rId13"/>
    <p:sldId id="273" r:id="rId14"/>
    <p:sldId id="274" r:id="rId15"/>
    <p:sldId id="283" r:id="rId16"/>
    <p:sldId id="275" r:id="rId17"/>
    <p:sldId id="276" r:id="rId18"/>
    <p:sldId id="277" r:id="rId19"/>
    <p:sldId id="279" r:id="rId20"/>
    <p:sldId id="280" r:id="rId21"/>
    <p:sldId id="281" r:id="rId22"/>
    <p:sldId id="282" r:id="rId23"/>
    <p:sldId id="284" r:id="rId24"/>
    <p:sldId id="285" r:id="rId25"/>
    <p:sldId id="25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543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4"/>
          <p:cNvSpPr/>
          <p:nvPr userDrawn="1"/>
        </p:nvSpPr>
        <p:spPr>
          <a:xfrm flipV="1">
            <a:off x="0" y="3860821"/>
            <a:ext cx="12192000" cy="2980055"/>
          </a:xfrm>
          <a:custGeom>
            <a:avLst/>
            <a:gdLst>
              <a:gd name="connsiteX0" fmla="*/ 0 w 12192000"/>
              <a:gd name="connsiteY0" fmla="*/ 0 h 4340216"/>
              <a:gd name="connsiteX1" fmla="*/ 12192000 w 12192000"/>
              <a:gd name="connsiteY1" fmla="*/ 0 h 4340216"/>
              <a:gd name="connsiteX2" fmla="*/ 12192000 w 12192000"/>
              <a:gd name="connsiteY2" fmla="*/ 4340216 h 4340216"/>
              <a:gd name="connsiteX3" fmla="*/ 11874350 w 12192000"/>
              <a:gd name="connsiteY3" fmla="*/ 4291969 h 4340216"/>
              <a:gd name="connsiteX4" fmla="*/ 6641028 w 12192000"/>
              <a:gd name="connsiteY4" fmla="*/ 3494022 h 4340216"/>
              <a:gd name="connsiteX5" fmla="*/ 60586 w 12192000"/>
              <a:gd name="connsiteY5" fmla="*/ 4234661 h 4340216"/>
              <a:gd name="connsiteX6" fmla="*/ 0 w 12192000"/>
              <a:gd name="connsiteY6" fmla="*/ 4242465 h 434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340216">
                <a:moveTo>
                  <a:pt x="0" y="0"/>
                </a:moveTo>
                <a:lnTo>
                  <a:pt x="12192000" y="0"/>
                </a:lnTo>
                <a:lnTo>
                  <a:pt x="12192000" y="4340216"/>
                </a:lnTo>
                <a:lnTo>
                  <a:pt x="11874350" y="4291969"/>
                </a:lnTo>
                <a:cubicBezTo>
                  <a:pt x="10258290" y="4024112"/>
                  <a:pt x="8216849" y="3490024"/>
                  <a:pt x="6641028" y="3494022"/>
                </a:cubicBezTo>
                <a:cubicBezTo>
                  <a:pt x="4592461" y="3499219"/>
                  <a:pt x="1841189" y="3994292"/>
                  <a:pt x="60586" y="4234661"/>
                </a:cubicBezTo>
                <a:lnTo>
                  <a:pt x="0" y="4242465"/>
                </a:lnTo>
                <a:close/>
              </a:path>
            </a:pathLst>
          </a:cu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9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" y="5748019"/>
            <a:ext cx="2125345" cy="1367790"/>
          </a:xfrm>
          <a:prstGeom prst="rect">
            <a:avLst/>
          </a:prstGeom>
        </p:spPr>
      </p:pic>
      <p:pic>
        <p:nvPicPr>
          <p:cNvPr id="10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11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10240" y="5502274"/>
            <a:ext cx="1427480" cy="1859280"/>
          </a:xfrm>
          <a:prstGeom prst="rect">
            <a:avLst/>
          </a:prstGeom>
        </p:spPr>
      </p:pic>
      <p:pic>
        <p:nvPicPr>
          <p:cNvPr id="13" name="图片 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641080" y="5748019"/>
            <a:ext cx="3224212" cy="109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2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4"/>
          <p:cNvSpPr/>
          <p:nvPr userDrawn="1"/>
        </p:nvSpPr>
        <p:spPr>
          <a:xfrm flipV="1">
            <a:off x="27940" y="3953408"/>
            <a:ext cx="12192000" cy="2980055"/>
          </a:xfrm>
          <a:custGeom>
            <a:avLst/>
            <a:gdLst>
              <a:gd name="connsiteX0" fmla="*/ 0 w 12192000"/>
              <a:gd name="connsiteY0" fmla="*/ 0 h 4340216"/>
              <a:gd name="connsiteX1" fmla="*/ 12192000 w 12192000"/>
              <a:gd name="connsiteY1" fmla="*/ 0 h 4340216"/>
              <a:gd name="connsiteX2" fmla="*/ 12192000 w 12192000"/>
              <a:gd name="connsiteY2" fmla="*/ 4340216 h 4340216"/>
              <a:gd name="connsiteX3" fmla="*/ 11874350 w 12192000"/>
              <a:gd name="connsiteY3" fmla="*/ 4291969 h 4340216"/>
              <a:gd name="connsiteX4" fmla="*/ 6641028 w 12192000"/>
              <a:gd name="connsiteY4" fmla="*/ 3494022 h 4340216"/>
              <a:gd name="connsiteX5" fmla="*/ 60586 w 12192000"/>
              <a:gd name="connsiteY5" fmla="*/ 4234661 h 4340216"/>
              <a:gd name="connsiteX6" fmla="*/ 0 w 12192000"/>
              <a:gd name="connsiteY6" fmla="*/ 4242465 h 434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340216">
                <a:moveTo>
                  <a:pt x="0" y="0"/>
                </a:moveTo>
                <a:lnTo>
                  <a:pt x="12192000" y="0"/>
                </a:lnTo>
                <a:lnTo>
                  <a:pt x="12192000" y="4340216"/>
                </a:lnTo>
                <a:lnTo>
                  <a:pt x="11874350" y="4291969"/>
                </a:lnTo>
                <a:cubicBezTo>
                  <a:pt x="10258290" y="4024112"/>
                  <a:pt x="8216849" y="3490024"/>
                  <a:pt x="6641028" y="3494022"/>
                </a:cubicBezTo>
                <a:cubicBezTo>
                  <a:pt x="4592461" y="3499219"/>
                  <a:pt x="1841189" y="3994292"/>
                  <a:pt x="60586" y="4234661"/>
                </a:cubicBezTo>
                <a:lnTo>
                  <a:pt x="0" y="4242465"/>
                </a:lnTo>
                <a:close/>
              </a:path>
            </a:pathLst>
          </a:cu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10" name="椭圆 27"/>
          <p:cNvSpPr/>
          <p:nvPr userDrawn="1"/>
        </p:nvSpPr>
        <p:spPr>
          <a:xfrm flipV="1">
            <a:off x="9982200" y="-1908810"/>
            <a:ext cx="3817620" cy="3817620"/>
          </a:xfrm>
          <a:prstGeom prst="ellipse">
            <a:avLst/>
          </a:pr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11" name="椭圆 5"/>
          <p:cNvSpPr/>
          <p:nvPr userDrawn="1"/>
        </p:nvSpPr>
        <p:spPr>
          <a:xfrm>
            <a:off x="-2129770" y="-2786199"/>
            <a:ext cx="4981575" cy="4981575"/>
          </a:xfrm>
          <a:prstGeom prst="ellipse">
            <a:avLst/>
          </a:pr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13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1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15" name="图片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21035" y="4710430"/>
            <a:ext cx="1427480" cy="1859280"/>
          </a:xfrm>
          <a:prstGeom prst="rect">
            <a:avLst/>
          </a:prstGeom>
        </p:spPr>
      </p:pic>
      <p:pic>
        <p:nvPicPr>
          <p:cNvPr id="16" name="图片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310563" y="5840606"/>
            <a:ext cx="3224212" cy="1092857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0070"/>
            <a:ext cx="2125345" cy="136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3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平行四边形 1"/>
          <p:cNvSpPr/>
          <p:nvPr userDrawn="1"/>
        </p:nvSpPr>
        <p:spPr>
          <a:xfrm rot="15898521">
            <a:off x="3758686" y="-6556744"/>
            <a:ext cx="5230176" cy="13716197"/>
          </a:xfrm>
          <a:prstGeom prst="parallelogram">
            <a:avLst>
              <a:gd name="adj" fmla="val 17813"/>
            </a:avLst>
          </a:pr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33000"/>
                </a:srgbClr>
              </a:gs>
            </a:gsLst>
            <a:lin ang="16200000" scaled="0"/>
          </a:gradFill>
          <a:ln>
            <a:gradFill>
              <a:gsLst>
                <a:gs pos="660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  <a:gs pos="0">
                  <a:srgbClr val="BE3A1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9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10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570210" y="5166641"/>
            <a:ext cx="1427480" cy="1859280"/>
          </a:xfrm>
          <a:prstGeom prst="rect">
            <a:avLst/>
          </a:prstGeom>
        </p:spPr>
      </p:pic>
      <p:pic>
        <p:nvPicPr>
          <p:cNvPr id="12" name="图片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7625399" y="5322349"/>
            <a:ext cx="4566601" cy="154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3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3"/>
          <p:cNvSpPr/>
          <p:nvPr userDrawn="1"/>
        </p:nvSpPr>
        <p:spPr>
          <a:xfrm>
            <a:off x="-8860" y="2"/>
            <a:ext cx="12231200" cy="6857999"/>
          </a:xfrm>
          <a:custGeom>
            <a:avLst/>
            <a:gdLst>
              <a:gd name="connsiteX0" fmla="*/ 10367226 w 12231200"/>
              <a:gd name="connsiteY0" fmla="*/ 0 h 6857999"/>
              <a:gd name="connsiteX1" fmla="*/ 12231200 w 12231200"/>
              <a:gd name="connsiteY1" fmla="*/ 0 h 6857999"/>
              <a:gd name="connsiteX2" fmla="*/ 12231200 w 12231200"/>
              <a:gd name="connsiteY2" fmla="*/ 6857999 h 6857999"/>
              <a:gd name="connsiteX3" fmla="*/ 10839914 w 12231200"/>
              <a:gd name="connsiteY3" fmla="*/ 6857999 h 6857999"/>
              <a:gd name="connsiteX4" fmla="*/ 10954751 w 12231200"/>
              <a:gd name="connsiteY4" fmla="*/ 6678871 h 6857999"/>
              <a:gd name="connsiteX5" fmla="*/ 11775744 w 12231200"/>
              <a:gd name="connsiteY5" fmla="*/ 3738311 h 6857999"/>
              <a:gd name="connsiteX6" fmla="*/ 10480790 w 12231200"/>
              <a:gd name="connsiteY6" fmla="*/ 131102 h 6857999"/>
              <a:gd name="connsiteX7" fmla="*/ 0 w 12231200"/>
              <a:gd name="connsiteY7" fmla="*/ 0 h 6857999"/>
              <a:gd name="connsiteX8" fmla="*/ 1842495 w 12231200"/>
              <a:gd name="connsiteY8" fmla="*/ 0 h 6857999"/>
              <a:gd name="connsiteX9" fmla="*/ 1728931 w 12231200"/>
              <a:gd name="connsiteY9" fmla="*/ 131102 h 6857999"/>
              <a:gd name="connsiteX10" fmla="*/ 433976 w 12231200"/>
              <a:gd name="connsiteY10" fmla="*/ 3738311 h 6857999"/>
              <a:gd name="connsiteX11" fmla="*/ 1254969 w 12231200"/>
              <a:gd name="connsiteY11" fmla="*/ 6678871 h 6857999"/>
              <a:gd name="connsiteX12" fmla="*/ 1369807 w 12231200"/>
              <a:gd name="connsiteY12" fmla="*/ 6857999 h 6857999"/>
              <a:gd name="connsiteX13" fmla="*/ 0 w 12231200"/>
              <a:gd name="connsiteY1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231200" h="6857999">
                <a:moveTo>
                  <a:pt x="10367226" y="0"/>
                </a:moveTo>
                <a:lnTo>
                  <a:pt x="12231200" y="0"/>
                </a:lnTo>
                <a:lnTo>
                  <a:pt x="12231200" y="6857999"/>
                </a:lnTo>
                <a:lnTo>
                  <a:pt x="10839914" y="6857999"/>
                </a:lnTo>
                <a:lnTo>
                  <a:pt x="10954751" y="6678871"/>
                </a:lnTo>
                <a:cubicBezTo>
                  <a:pt x="11475732" y="5821451"/>
                  <a:pt x="11775744" y="4814917"/>
                  <a:pt x="11775744" y="3738311"/>
                </a:cubicBezTo>
                <a:cubicBezTo>
                  <a:pt x="11775744" y="2368086"/>
                  <a:pt x="11289775" y="1111365"/>
                  <a:pt x="10480790" y="131102"/>
                </a:cubicBezTo>
                <a:close/>
                <a:moveTo>
                  <a:pt x="0" y="0"/>
                </a:moveTo>
                <a:lnTo>
                  <a:pt x="1842495" y="0"/>
                </a:lnTo>
                <a:lnTo>
                  <a:pt x="1728931" y="131102"/>
                </a:lnTo>
                <a:cubicBezTo>
                  <a:pt x="919946" y="1111365"/>
                  <a:pt x="433976" y="2368086"/>
                  <a:pt x="433976" y="3738311"/>
                </a:cubicBezTo>
                <a:cubicBezTo>
                  <a:pt x="433976" y="4814917"/>
                  <a:pt x="733989" y="5821451"/>
                  <a:pt x="1254969" y="6678871"/>
                </a:cubicBezTo>
                <a:lnTo>
                  <a:pt x="1369807" y="6857999"/>
                </a:lnTo>
                <a:lnTo>
                  <a:pt x="0" y="6857999"/>
                </a:lnTo>
                <a:close/>
              </a:path>
            </a:pathLst>
          </a:cu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9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860" y="-74170"/>
            <a:ext cx="1155777" cy="15860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180" y="-13970"/>
            <a:ext cx="1649730" cy="13442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45518" y="5519068"/>
            <a:ext cx="12284505" cy="1414395"/>
          </a:xfrm>
          <a:prstGeom prst="rect">
            <a:avLst/>
          </a:prstGeom>
        </p:spPr>
      </p:pic>
      <p:pic>
        <p:nvPicPr>
          <p:cNvPr id="6" name="Picture 4" descr="SaiGon75 Homepage">
            <a:extLst>
              <a:ext uri="{FF2B5EF4-FFF2-40B4-BE49-F238E27FC236}">
                <a16:creationId xmlns:a16="http://schemas.microsoft.com/office/drawing/2014/main" id="{16CB85EC-F3D2-4433-AC06-AE9DFDA515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837" y="4284450"/>
            <a:ext cx="2292358" cy="258561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71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861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4"/>
          <p:cNvSpPr/>
          <p:nvPr userDrawn="1"/>
        </p:nvSpPr>
        <p:spPr>
          <a:xfrm flipV="1">
            <a:off x="0" y="3860821"/>
            <a:ext cx="12192000" cy="2980055"/>
          </a:xfrm>
          <a:custGeom>
            <a:avLst/>
            <a:gdLst>
              <a:gd name="connsiteX0" fmla="*/ 0 w 12192000"/>
              <a:gd name="connsiteY0" fmla="*/ 0 h 4340216"/>
              <a:gd name="connsiteX1" fmla="*/ 12192000 w 12192000"/>
              <a:gd name="connsiteY1" fmla="*/ 0 h 4340216"/>
              <a:gd name="connsiteX2" fmla="*/ 12192000 w 12192000"/>
              <a:gd name="connsiteY2" fmla="*/ 4340216 h 4340216"/>
              <a:gd name="connsiteX3" fmla="*/ 11874350 w 12192000"/>
              <a:gd name="connsiteY3" fmla="*/ 4291969 h 4340216"/>
              <a:gd name="connsiteX4" fmla="*/ 6641028 w 12192000"/>
              <a:gd name="connsiteY4" fmla="*/ 3494022 h 4340216"/>
              <a:gd name="connsiteX5" fmla="*/ 60586 w 12192000"/>
              <a:gd name="connsiteY5" fmla="*/ 4234661 h 4340216"/>
              <a:gd name="connsiteX6" fmla="*/ 0 w 12192000"/>
              <a:gd name="connsiteY6" fmla="*/ 4242465 h 434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340216">
                <a:moveTo>
                  <a:pt x="0" y="0"/>
                </a:moveTo>
                <a:lnTo>
                  <a:pt x="12192000" y="0"/>
                </a:lnTo>
                <a:lnTo>
                  <a:pt x="12192000" y="4340216"/>
                </a:lnTo>
                <a:lnTo>
                  <a:pt x="11874350" y="4291969"/>
                </a:lnTo>
                <a:cubicBezTo>
                  <a:pt x="10258290" y="4024112"/>
                  <a:pt x="8216849" y="3490024"/>
                  <a:pt x="6641028" y="3494022"/>
                </a:cubicBezTo>
                <a:cubicBezTo>
                  <a:pt x="4592461" y="3499219"/>
                  <a:pt x="1841189" y="3994292"/>
                  <a:pt x="60586" y="4234661"/>
                </a:cubicBezTo>
                <a:lnTo>
                  <a:pt x="0" y="4242465"/>
                </a:lnTo>
                <a:close/>
              </a:path>
            </a:pathLst>
          </a:cu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9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" y="5748019"/>
            <a:ext cx="2125345" cy="1367790"/>
          </a:xfrm>
          <a:prstGeom prst="rect">
            <a:avLst/>
          </a:prstGeom>
        </p:spPr>
      </p:pic>
      <p:pic>
        <p:nvPicPr>
          <p:cNvPr id="10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11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10240" y="5502274"/>
            <a:ext cx="1427480" cy="1859280"/>
          </a:xfrm>
          <a:prstGeom prst="rect">
            <a:avLst/>
          </a:prstGeom>
        </p:spPr>
      </p:pic>
      <p:pic>
        <p:nvPicPr>
          <p:cNvPr id="13" name="图片 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641080" y="5748019"/>
            <a:ext cx="3224212" cy="109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70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78968" y="449450"/>
            <a:ext cx="11499743" cy="604433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" y="5748019"/>
            <a:ext cx="2125345" cy="1367790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10240" y="5502274"/>
            <a:ext cx="1427480" cy="1859280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641080" y="5748019"/>
            <a:ext cx="3224212" cy="109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6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977" y="0"/>
            <a:ext cx="12197953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963950" y="-536099"/>
            <a:ext cx="3370348" cy="35725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25651" y="6649464"/>
            <a:ext cx="2811916" cy="3087058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1863855" y="8507140"/>
            <a:ext cx="92260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641993" y="-536099"/>
            <a:ext cx="3309240" cy="1143066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2322" y="9004150"/>
            <a:ext cx="3238574" cy="1213866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742307" y="2494078"/>
            <a:ext cx="4927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225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  <p:sldLayoutId id="2147483671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3" Type="http://schemas.openxmlformats.org/officeDocument/2006/relationships/tags" Target="../tags/tag3.xml"/><Relationship Id="rId21" Type="http://schemas.openxmlformats.org/officeDocument/2006/relationships/image" Target="../media/image27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microsoft.com/office/2007/relationships/hdphoto" Target="../media/hdphoto1.wdp"/><Relationship Id="rId25" Type="http://schemas.openxmlformats.org/officeDocument/2006/relationships/image" Target="../media/image30.png"/><Relationship Id="rId2" Type="http://schemas.openxmlformats.org/officeDocument/2006/relationships/tags" Target="../tags/tag2.xml"/><Relationship Id="rId16" Type="http://schemas.openxmlformats.org/officeDocument/2006/relationships/image" Target="../media/image23.png"/><Relationship Id="rId20" Type="http://schemas.openxmlformats.org/officeDocument/2006/relationships/image" Target="../media/image26.png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24" Type="http://schemas.openxmlformats.org/officeDocument/2006/relationships/image" Target="../media/image29.png"/><Relationship Id="rId5" Type="http://schemas.openxmlformats.org/officeDocument/2006/relationships/image" Target="../media/image13.png"/><Relationship Id="rId15" Type="http://schemas.openxmlformats.org/officeDocument/2006/relationships/image" Target="../media/image22.png"/><Relationship Id="rId23" Type="http://schemas.openxmlformats.org/officeDocument/2006/relationships/image" Target="../media/image28.png"/><Relationship Id="rId10" Type="http://schemas.openxmlformats.org/officeDocument/2006/relationships/image" Target="../media/image17.png"/><Relationship Id="rId19" Type="http://schemas.openxmlformats.org/officeDocument/2006/relationships/image" Target="../media/image2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3" Type="http://schemas.openxmlformats.org/officeDocument/2006/relationships/tags" Target="../tags/tag12.xml"/><Relationship Id="rId21" Type="http://schemas.openxmlformats.org/officeDocument/2006/relationships/image" Target="../media/image27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microsoft.com/office/2007/relationships/hdphoto" Target="../media/hdphoto1.wdp"/><Relationship Id="rId2" Type="http://schemas.openxmlformats.org/officeDocument/2006/relationships/tags" Target="../tags/tag11.xml"/><Relationship Id="rId16" Type="http://schemas.openxmlformats.org/officeDocument/2006/relationships/image" Target="../media/image23.png"/><Relationship Id="rId20" Type="http://schemas.openxmlformats.org/officeDocument/2006/relationships/image" Target="../media/image26.png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22.png"/><Relationship Id="rId23" Type="http://schemas.openxmlformats.org/officeDocument/2006/relationships/image" Target="../media/image46.png"/><Relationship Id="rId10" Type="http://schemas.openxmlformats.org/officeDocument/2006/relationships/image" Target="../media/image17.png"/><Relationship Id="rId19" Type="http://schemas.openxmlformats.org/officeDocument/2006/relationships/image" Target="../media/image2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6.xml"/><Relationship Id="rId7" Type="http://schemas.openxmlformats.org/officeDocument/2006/relationships/image" Target="../media/image34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svg"/><Relationship Id="rId5" Type="http://schemas.openxmlformats.org/officeDocument/2006/relationships/image" Target="../media/image38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svg"/><Relationship Id="rId5" Type="http://schemas.openxmlformats.org/officeDocument/2006/relationships/image" Target="../media/image38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svg"/><Relationship Id="rId5" Type="http://schemas.openxmlformats.org/officeDocument/2006/relationships/image" Target="../media/image38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9.xml"/><Relationship Id="rId7" Type="http://schemas.openxmlformats.org/officeDocument/2006/relationships/image" Target="../media/image34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3.png"/><Relationship Id="rId11" Type="http://schemas.openxmlformats.org/officeDocument/2006/relationships/image" Target="../media/image41.png"/><Relationship Id="rId5" Type="http://schemas.openxmlformats.org/officeDocument/2006/relationships/image" Target="../media/image32.pn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0" y="5007324"/>
            <a:ext cx="3207681" cy="1357417"/>
          </a:xfrm>
          <a:prstGeom prst="rect">
            <a:avLst/>
          </a:prstGeom>
        </p:spPr>
      </p:pic>
      <p:pic>
        <p:nvPicPr>
          <p:cNvPr id="5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-454257" y="4900622"/>
            <a:ext cx="3224212" cy="1092857"/>
          </a:xfrm>
          <a:prstGeom prst="rect">
            <a:avLst/>
          </a:prstGeom>
        </p:spPr>
      </p:pic>
      <p:pic>
        <p:nvPicPr>
          <p:cNvPr id="6" name="图片 93" descr="组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0" y="3463106"/>
            <a:ext cx="12192000" cy="3359150"/>
          </a:xfrm>
          <a:prstGeom prst="rect">
            <a:avLst/>
          </a:prstGeom>
        </p:spPr>
      </p:pic>
      <p:pic>
        <p:nvPicPr>
          <p:cNvPr id="7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9" y="5160497"/>
            <a:ext cx="1766438" cy="1697503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0" y="0"/>
            <a:ext cx="12520930" cy="3295650"/>
            <a:chOff x="-177" y="-11"/>
            <a:chExt cx="19718" cy="5190"/>
          </a:xfrm>
        </p:grpSpPr>
        <p:pic>
          <p:nvPicPr>
            <p:cNvPr id="9" name="图片 1" descr="素材中国 sccnn.com 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-177" y="-11"/>
              <a:ext cx="5507" cy="5190"/>
            </a:xfrm>
            <a:prstGeom prst="rect">
              <a:avLst/>
            </a:prstGeom>
          </p:spPr>
        </p:pic>
        <p:pic>
          <p:nvPicPr>
            <p:cNvPr id="10" name="图片 2" descr="素材中国 sccnn.com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flipH="1">
              <a:off x="14035" y="-11"/>
              <a:ext cx="5507" cy="5190"/>
            </a:xfrm>
            <a:prstGeom prst="rect">
              <a:avLst/>
            </a:prstGeom>
          </p:spPr>
        </p:pic>
        <p:pic>
          <p:nvPicPr>
            <p:cNvPr id="11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" y="-11"/>
              <a:ext cx="19055" cy="2704"/>
            </a:xfrm>
            <a:prstGeom prst="rect">
              <a:avLst/>
            </a:prstGeom>
          </p:spPr>
        </p:pic>
      </p:grpSp>
      <p:pic>
        <p:nvPicPr>
          <p:cNvPr id="12" name="图片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680" y="1515413"/>
            <a:ext cx="6353250" cy="3772091"/>
          </a:xfrm>
          <a:prstGeom prst="rect">
            <a:avLst/>
          </a:prstGeom>
        </p:spPr>
      </p:pic>
      <p:pic>
        <p:nvPicPr>
          <p:cNvPr id="13" name="图片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145" y="1304924"/>
            <a:ext cx="552450" cy="654979"/>
          </a:xfrm>
          <a:prstGeom prst="rect">
            <a:avLst/>
          </a:prstGeom>
        </p:spPr>
      </p:pic>
      <p:pic>
        <p:nvPicPr>
          <p:cNvPr id="14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587" y="1281386"/>
            <a:ext cx="750230" cy="889465"/>
          </a:xfrm>
          <a:prstGeom prst="rect">
            <a:avLst/>
          </a:prstGeom>
        </p:spPr>
      </p:pic>
      <p:pic>
        <p:nvPicPr>
          <p:cNvPr id="15" name="图片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03" y="276308"/>
            <a:ext cx="441622" cy="523583"/>
          </a:xfrm>
          <a:prstGeom prst="rect">
            <a:avLst/>
          </a:prstGeom>
        </p:spPr>
      </p:pic>
      <p:pic>
        <p:nvPicPr>
          <p:cNvPr id="16" name="图片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609" y="2668772"/>
            <a:ext cx="277847" cy="329413"/>
          </a:xfrm>
          <a:prstGeom prst="rect">
            <a:avLst/>
          </a:prstGeom>
        </p:spPr>
      </p:pic>
      <p:pic>
        <p:nvPicPr>
          <p:cNvPr id="18" name="图片 49" descr="卡通人物&#10;&#10;中度可信度描述已自动生成">
            <a:extLst>
              <a:ext uri="{FF2B5EF4-FFF2-40B4-BE49-F238E27FC236}">
                <a16:creationId xmlns:a16="http://schemas.microsoft.com/office/drawing/2014/main" id="{05CBBDA9-0B13-3246-BE2A-6ED7E6A72CB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4625" b="59284"/>
          <a:stretch/>
        </p:blipFill>
        <p:spPr>
          <a:xfrm flipH="1">
            <a:off x="7834881" y="-119527"/>
            <a:ext cx="4312490" cy="2812250"/>
          </a:xfrm>
          <a:prstGeom prst="rect">
            <a:avLst/>
          </a:prstGeom>
          <a:effectLst>
            <a:outerShdw blurRad="117922" dist="38100" dir="18300000" sx="99000" sy="99000" algn="tr" rotWithShape="0">
              <a:srgbClr val="700606">
                <a:alpha val="48000"/>
              </a:srgbClr>
            </a:outerShdw>
          </a:effectLst>
        </p:spPr>
      </p:pic>
      <p:pic>
        <p:nvPicPr>
          <p:cNvPr id="19" name="图片 3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157" y="3401459"/>
            <a:ext cx="6285778" cy="1028032"/>
          </a:xfrm>
          <a:prstGeom prst="rect">
            <a:avLst/>
          </a:prstGeom>
        </p:spPr>
      </p:pic>
      <p:pic>
        <p:nvPicPr>
          <p:cNvPr id="20" name="图片 105" descr="图层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403266" y="2181051"/>
            <a:ext cx="1901825" cy="3998595"/>
          </a:xfrm>
          <a:prstGeom prst="rect">
            <a:avLst/>
          </a:prstGeom>
        </p:spPr>
      </p:pic>
      <p:pic>
        <p:nvPicPr>
          <p:cNvPr id="21" name="图片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66" y="3873945"/>
            <a:ext cx="907004" cy="812066"/>
          </a:xfrm>
          <a:prstGeom prst="rect">
            <a:avLst/>
          </a:prstGeom>
        </p:spPr>
      </p:pic>
      <p:pic>
        <p:nvPicPr>
          <p:cNvPr id="22" name="图片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7510">
            <a:off x="2347977" y="4218889"/>
            <a:ext cx="479822" cy="429598"/>
          </a:xfrm>
          <a:prstGeom prst="rect">
            <a:avLst/>
          </a:prstGeom>
        </p:spPr>
      </p:pic>
      <p:pic>
        <p:nvPicPr>
          <p:cNvPr id="23" name="图片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877" y="4008716"/>
            <a:ext cx="907004" cy="812066"/>
          </a:xfrm>
          <a:prstGeom prst="rect">
            <a:avLst/>
          </a:prstGeom>
        </p:spPr>
      </p:pic>
      <p:pic>
        <p:nvPicPr>
          <p:cNvPr id="24" name="图片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7510">
            <a:off x="8007788" y="4353660"/>
            <a:ext cx="479822" cy="429598"/>
          </a:xfrm>
          <a:prstGeom prst="rect">
            <a:avLst/>
          </a:prstGeom>
        </p:spPr>
      </p:pic>
      <p:pic>
        <p:nvPicPr>
          <p:cNvPr id="25" name="图片 10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73621" y="4687804"/>
            <a:ext cx="1427480" cy="1859280"/>
          </a:xfrm>
          <a:prstGeom prst="rect">
            <a:avLst/>
          </a:prstGeom>
        </p:spPr>
      </p:pic>
      <p:pic>
        <p:nvPicPr>
          <p:cNvPr id="26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493006" y="5754729"/>
            <a:ext cx="3224212" cy="1092857"/>
          </a:xfrm>
          <a:prstGeom prst="rect">
            <a:avLst/>
          </a:prstGeom>
        </p:spPr>
      </p:pic>
      <p:pic>
        <p:nvPicPr>
          <p:cNvPr id="28" name="图片 105" descr="图层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10619740" y="1959903"/>
            <a:ext cx="1901825" cy="39985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70585" y="2359650"/>
            <a:ext cx="8579297" cy="334404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7361" y="-123920"/>
            <a:ext cx="1523956" cy="167839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52626E4-62E4-C2F9-2F5A-BE63A0E88DF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724722" y="755327"/>
            <a:ext cx="2517866" cy="1670449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677326" y="-571499"/>
            <a:ext cx="3238574" cy="1213866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385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580" y="1856197"/>
            <a:ext cx="3017782" cy="332260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04434" y="588908"/>
            <a:ext cx="10755824" cy="1770529"/>
            <a:chOff x="821358" y="588908"/>
            <a:chExt cx="10535805" cy="1770529"/>
          </a:xfrm>
        </p:grpSpPr>
        <p:sp>
          <p:nvSpPr>
            <p:cNvPr id="2" name="Rounded Rectangle 1"/>
            <p:cNvSpPr/>
            <p:nvPr/>
          </p:nvSpPr>
          <p:spPr>
            <a:xfrm>
              <a:off x="821358" y="588908"/>
              <a:ext cx="10535805" cy="141037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22888" y="697444"/>
              <a:ext cx="10186054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1: </a:t>
              </a:r>
              <a:r>
                <a:rPr lang="en-US" sz="3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 số ghi ở mỗi nhụy hoa, biết số ghi ở nhụy hoa bằng trung bình cộng của các số ghi ở cánh hoa.</a:t>
              </a:r>
            </a:p>
          </p:txBody>
        </p:sp>
      </p:grp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221679" y="5420522"/>
            <a:ext cx="7575755" cy="769441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(28 + 24 + 26) : 3 = 26</a:t>
            </a:r>
            <a:endParaRPr lang="en-US" alt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14446" y="3363800"/>
            <a:ext cx="822441" cy="56213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32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799" y="2107817"/>
            <a:ext cx="3340898" cy="332260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04434" y="588908"/>
            <a:ext cx="10755824" cy="1770529"/>
            <a:chOff x="821358" y="588908"/>
            <a:chExt cx="10535805" cy="1770529"/>
          </a:xfrm>
        </p:grpSpPr>
        <p:sp>
          <p:nvSpPr>
            <p:cNvPr id="2" name="Rounded Rectangle 1"/>
            <p:cNvSpPr/>
            <p:nvPr/>
          </p:nvSpPr>
          <p:spPr>
            <a:xfrm>
              <a:off x="821358" y="588908"/>
              <a:ext cx="10535805" cy="141037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22888" y="697444"/>
              <a:ext cx="10186054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1: </a:t>
              </a:r>
              <a:r>
                <a:rPr lang="en-US" sz="3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 số ghi ở mỗi nhụy hoa, biết số ghi ở nhụy hoa bằng trung bình cộng của các số ghi ở cánh hoa.</a:t>
              </a:r>
            </a:p>
          </p:txBody>
        </p:sp>
      </p:grp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399829" y="5375583"/>
            <a:ext cx="8943423" cy="769441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>
                <a:latin typeface="Cambria" panose="02040503050406030204" pitchFamily="18" charset="0"/>
                <a:ea typeface="Cambria" panose="02040503050406030204" pitchFamily="18" charset="0"/>
              </a:rPr>
              <a:t>(13+ 15 + 17 + 19 + 21) : 5 = 17</a:t>
            </a:r>
            <a:endParaRPr lang="en-US" alt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101855" y="3586445"/>
            <a:ext cx="822441" cy="56213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</a:t>
            </a:r>
            <a:endParaRPr lang="en-US" sz="3600" b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93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2357" y="606492"/>
            <a:ext cx="10755824" cy="1837770"/>
            <a:chOff x="821358" y="588908"/>
            <a:chExt cx="10535805" cy="1321838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08"/>
              <a:ext cx="10535805" cy="1321838"/>
            </a:xfrm>
            <a:prstGeom prst="roundRect">
              <a:avLst/>
            </a:prstGeom>
            <a:solidFill>
              <a:schemeClr val="bg1"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88438" y="659499"/>
              <a:ext cx="10186054" cy="1128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2: 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Nhà bác Vân có 8 bao thóc tẻ cân nặng 400 kg và 4 bao thóc nếp cân nặng 224 kg. Hỏi trung bình mỗi bao thóc nhà bác Vân cân nặng bao nhiêu ki-lô-gam?</a:t>
              </a:r>
              <a:endPara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Speech Bubble: Oval 34">
            <a:extLst>
              <a:ext uri="{FF2B5EF4-FFF2-40B4-BE49-F238E27FC236}">
                <a16:creationId xmlns:a16="http://schemas.microsoft.com/office/drawing/2014/main" id="{69723E99-F487-2E67-D478-372B9D739B15}"/>
              </a:ext>
            </a:extLst>
          </p:cNvPr>
          <p:cNvSpPr/>
          <p:nvPr/>
        </p:nvSpPr>
        <p:spPr>
          <a:xfrm>
            <a:off x="7188024" y="2773294"/>
            <a:ext cx="4073671" cy="3049359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cho biết gì?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126300" y="1214616"/>
            <a:ext cx="90525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031791" y="1685671"/>
            <a:ext cx="62179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159670" y="2798593"/>
            <a:ext cx="4102025" cy="3024060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hỏi gì?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7440362" y="1685671"/>
            <a:ext cx="374904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04081" y="2191166"/>
            <a:ext cx="950976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67256" y="2577275"/>
            <a:ext cx="506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 tắt:</a:t>
            </a:r>
            <a:endParaRPr lang="en-US" sz="3600" b="1" u="sng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745" y="3420811"/>
            <a:ext cx="63015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bao thóc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tẻ              :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 kg</a:t>
            </a:r>
          </a:p>
          <a:p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bao thóc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nếp          :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224 kg</a:t>
            </a:r>
          </a:p>
          <a:p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bình mỗi bao: ? kg</a:t>
            </a:r>
          </a:p>
        </p:txBody>
      </p:sp>
    </p:spTree>
    <p:extLst>
      <p:ext uri="{BB962C8B-B14F-4D97-AF65-F5344CB8AC3E}">
        <p14:creationId xmlns:p14="http://schemas.microsoft.com/office/powerpoint/2010/main" val="252276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92357" y="606492"/>
            <a:ext cx="10755824" cy="1837770"/>
            <a:chOff x="821358" y="588908"/>
            <a:chExt cx="10535805" cy="1321838"/>
          </a:xfrm>
        </p:grpSpPr>
        <p:sp>
          <p:nvSpPr>
            <p:cNvPr id="2" name="Rounded Rectangle 1"/>
            <p:cNvSpPr/>
            <p:nvPr/>
          </p:nvSpPr>
          <p:spPr>
            <a:xfrm>
              <a:off x="821358" y="588908"/>
              <a:ext cx="10535805" cy="132183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988438" y="659499"/>
              <a:ext cx="10186054" cy="1128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2: 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Nhà bác Vân có 8 bao thóc tẻ cân nặng 400 kg và 4 bao thóc nếp cân nặng 224 kg. Hỏi trung bình mỗi bao thóc nhà bác Vân cân nặng bao nhiêu ki-lô-gam?</a:t>
              </a:r>
              <a:endPara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89603" y="3356619"/>
            <a:ext cx="11058578" cy="7396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</a:t>
            </a:r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 số bao thóc = Số bao thóc tẻ + Số bao thóc </a:t>
            </a:r>
            <a:r>
              <a:rPr lang="en-US" sz="32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7256" y="2577275"/>
            <a:ext cx="506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3600" b="1" u="sng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3600" b="1" u="sng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3600" b="1" u="sng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2135" y="4268976"/>
            <a:ext cx="11058578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 nặng trung bình của mỗi bao thóc = Tổng cân nặng của các bao thóc </a:t>
            </a:r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số bao thóc</a:t>
            </a:r>
            <a:endParaRPr lang="en-US" sz="4800" b="1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6627" y="2554726"/>
            <a:ext cx="506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b="1" u="sng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3600" b="1" u="sng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u="sng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u="sng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b="1" u="sng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42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2" grpId="0"/>
      <p:bldP spid="10" grpId="0"/>
      <p:bldP spid="1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92357" y="606492"/>
            <a:ext cx="10755824" cy="1441575"/>
            <a:chOff x="821358" y="588908"/>
            <a:chExt cx="10535805" cy="1036870"/>
          </a:xfrm>
        </p:grpSpPr>
        <p:sp>
          <p:nvSpPr>
            <p:cNvPr id="2" name="Rounded Rectangle 1"/>
            <p:cNvSpPr/>
            <p:nvPr/>
          </p:nvSpPr>
          <p:spPr>
            <a:xfrm>
              <a:off x="821358" y="588908"/>
              <a:ext cx="10535805" cy="103687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988438" y="609672"/>
              <a:ext cx="10186054" cy="9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2: </a:t>
              </a:r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</a:rPr>
                <a:t>Nhà bác Vân có 8 bao thóc tẻ cân nặng 400 kg và 4 bao thóc nếp cân nặng 224 kg. Hỏi trung bình mỗi bao thóc nhà bác Vân cân nặng bao nhiêu ki-lô-gam?</a:t>
              </a:r>
              <a:endPara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653283" y="2076935"/>
            <a:ext cx="2390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en-US" sz="3200" b="1" u="sng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2143" y="2787560"/>
            <a:ext cx="116803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Vân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8 + 4 = 12 (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Vân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(400 + 224) : 12 = 52 (kg)</a:t>
            </a:r>
          </a:p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52 kg</a:t>
            </a:r>
          </a:p>
        </p:txBody>
      </p:sp>
    </p:spTree>
    <p:extLst>
      <p:ext uri="{BB962C8B-B14F-4D97-AF65-F5344CB8AC3E}">
        <p14:creationId xmlns:p14="http://schemas.microsoft.com/office/powerpoint/2010/main" val="385727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1371" y="1458686"/>
            <a:ext cx="105591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48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ý: </a:t>
            </a:r>
            <a:r>
              <a:rPr lang="en-US" sz="48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8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hạng</a:t>
            </a:r>
            <a:r>
              <a:rPr lang="en-US" sz="48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8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48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8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ẩn</a:t>
            </a:r>
            <a:r>
              <a:rPr lang="en-US" sz="48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8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48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48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8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8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8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53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2357" y="606492"/>
            <a:ext cx="10755824" cy="2160246"/>
            <a:chOff x="821358" y="588908"/>
            <a:chExt cx="10535805" cy="1553783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08"/>
              <a:ext cx="10535805" cy="1553783"/>
            </a:xfrm>
            <a:prstGeom prst="roundRect">
              <a:avLst/>
            </a:prstGeom>
            <a:solidFill>
              <a:schemeClr val="bg1"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1483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3: </a:t>
              </a:r>
              <a:r>
                <a:rPr lang="vi-VN" sz="3200" b="1">
                  <a:latin typeface="Cambria" panose="02040503050406030204" pitchFamily="18" charset="0"/>
                  <a:ea typeface="Cambria" panose="02040503050406030204" pitchFamily="18" charset="0"/>
                </a:rPr>
                <a:t>Ngày thứ nhất, Rô-bốt làm được 20 cái bánh giầy. Ngày thứ hai, Rô-bốt làm được nhiều hơn ngày thứ nhất 4 cái bánh. Hỏi trung bình mỗi ngày Rô-bốt làm được bao nhiêu cái bánh giầy?</a:t>
              </a:r>
              <a:endPara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Speech Bubble: Oval 34">
            <a:extLst>
              <a:ext uri="{FF2B5EF4-FFF2-40B4-BE49-F238E27FC236}">
                <a16:creationId xmlns:a16="http://schemas.microsoft.com/office/drawing/2014/main" id="{69723E99-F487-2E67-D478-372B9D739B15}"/>
              </a:ext>
            </a:extLst>
          </p:cNvPr>
          <p:cNvSpPr/>
          <p:nvPr/>
        </p:nvSpPr>
        <p:spPr>
          <a:xfrm>
            <a:off x="7800701" y="2956582"/>
            <a:ext cx="4073671" cy="3049359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cho biết gì?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084735" y="1131486"/>
            <a:ext cx="90525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79386" y="1602541"/>
            <a:ext cx="104241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79386" y="2073599"/>
            <a:ext cx="20116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714153" y="2981881"/>
            <a:ext cx="4102025" cy="3024060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hỏi gì?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173161" y="2073599"/>
            <a:ext cx="813816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79386" y="2586217"/>
            <a:ext cx="438912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05801" y="3054636"/>
            <a:ext cx="506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 tắt:</a:t>
            </a:r>
            <a:endParaRPr lang="en-US" sz="3600" b="1" u="sng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9327" y="3781726"/>
            <a:ext cx="7271401" cy="18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thứ nhất: 20 cái</a:t>
            </a:r>
          </a:p>
          <a:p>
            <a:pPr>
              <a:lnSpc>
                <a:spcPct val="120000"/>
              </a:lnSpc>
            </a:pPr>
            <a:r>
              <a:rPr lang="vi-VN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thứ hai hơn ngày thứ nhất: 4 cái</a:t>
            </a:r>
          </a:p>
          <a:p>
            <a:pPr>
              <a:lnSpc>
                <a:spcPct val="120000"/>
              </a:lnSpc>
            </a:pPr>
            <a:r>
              <a:rPr lang="vi-VN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bình mỗi ngày: ? cái</a:t>
            </a:r>
          </a:p>
        </p:txBody>
      </p:sp>
    </p:spTree>
    <p:extLst>
      <p:ext uri="{BB962C8B-B14F-4D97-AF65-F5344CB8AC3E}">
        <p14:creationId xmlns:p14="http://schemas.microsoft.com/office/powerpoint/2010/main" val="271575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2357" y="606492"/>
            <a:ext cx="10755824" cy="2160246"/>
            <a:chOff x="821358" y="588908"/>
            <a:chExt cx="10535805" cy="1553783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08"/>
              <a:ext cx="10535805" cy="1553783"/>
            </a:xfrm>
            <a:prstGeom prst="roundRect">
              <a:avLst/>
            </a:prstGeom>
            <a:solidFill>
              <a:schemeClr val="bg1"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1483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3: </a:t>
              </a:r>
              <a:r>
                <a:rPr lang="vi-VN" sz="3200" b="1">
                  <a:latin typeface="Cambria" panose="02040503050406030204" pitchFamily="18" charset="0"/>
                  <a:ea typeface="Cambria" panose="02040503050406030204" pitchFamily="18" charset="0"/>
                </a:rPr>
                <a:t>Ngày thứ nhất, Rô-bốt làm được 20 cái bánh giầy. Ngày thứ hai, Rô-bốt làm được nhiều hơn ngày thứ nhất 4 cái bánh. Hỏi trung bình mỗi ngày Rô-bốt làm được bao nhiêu cái bánh giầy?</a:t>
              </a:r>
              <a:endPara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19361" y="3509014"/>
            <a:ext cx="11357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3200" b="1">
                <a:latin typeface="Cambria" panose="02040503050406030204" pitchFamily="18" charset="0"/>
                <a:ea typeface="Cambria" panose="02040503050406030204" pitchFamily="18" charset="0"/>
              </a:rPr>
              <a:t>Bước 1: Số bánh giầy Rô-bốt làm được trong ngày thứ hai</a:t>
            </a:r>
            <a:endParaRPr lang="en-US" sz="4800" b="1" smtClean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4724" y="2895930"/>
            <a:ext cx="506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 pháp giải</a:t>
            </a:r>
            <a:endParaRPr lang="en-US" sz="3600" b="1" u="sng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1893" y="4338241"/>
            <a:ext cx="11058578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0000"/>
              </a:lnSpc>
              <a:buFontTx/>
              <a:buChar char="-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Bước 2: Trung bình mỗi ngày = Tổng số bánh giầy làm trong 2 ngày :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72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88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4182" y="675767"/>
            <a:ext cx="10893999" cy="1830894"/>
            <a:chOff x="821358" y="588909"/>
            <a:chExt cx="10535805" cy="1316892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09"/>
              <a:ext cx="10535805" cy="1098391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1306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3: </a:t>
              </a:r>
              <a:r>
                <a:rPr lang="vi-VN" sz="2800" b="1">
                  <a:latin typeface="Cambria" panose="02040503050406030204" pitchFamily="18" charset="0"/>
                  <a:ea typeface="Cambria" panose="02040503050406030204" pitchFamily="18" charset="0"/>
                </a:rPr>
                <a:t>Ngày thứ nhất, Rô-bốt làm được 20 cái bánh giầy. Ngày thứ hai, Rô-bốt làm được nhiều hơn ngày thứ nhất 4 cái bánh. Hỏi trung bình mỗi ngày Rô-bốt làm được bao nhiêu cái bánh giầy?</a:t>
              </a:r>
              <a:endPara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556301" y="2364956"/>
            <a:ext cx="2390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en-US" sz="3200" b="1" u="sng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460" y="3111811"/>
            <a:ext cx="10721441" cy="2992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Số bánh giầy Rô-bốt làm được trong ngày thứ hai là:</a:t>
            </a:r>
          </a:p>
          <a:p>
            <a:pPr algn="ctr">
              <a:lnSpc>
                <a:spcPct val="120000"/>
              </a:lnSpc>
            </a:pP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20 + 4 = 24 (cái)</a:t>
            </a:r>
          </a:p>
          <a:p>
            <a:pPr algn="ctr">
              <a:lnSpc>
                <a:spcPct val="120000"/>
              </a:lnSpc>
            </a:pP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Trung bình mỗi ngày Rô-bốt làm được số chiếc bánh giầy là:</a:t>
            </a:r>
          </a:p>
          <a:p>
            <a:pPr algn="ctr">
              <a:lnSpc>
                <a:spcPct val="120000"/>
              </a:lnSpc>
            </a:pP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(20 + 24) : 2 = 22 (cái)</a:t>
            </a:r>
          </a:p>
          <a:p>
            <a:pPr algn="ctr">
              <a:lnSpc>
                <a:spcPct val="120000"/>
              </a:lnSpc>
            </a:pPr>
            <a:r>
              <a:rPr lang="en-US" sz="3200" smtClean="0"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vi-VN" sz="3200" smtClean="0">
                <a:latin typeface="Cambria" panose="02040503050406030204" pitchFamily="18" charset="0"/>
                <a:ea typeface="Cambria" panose="02040503050406030204" pitchFamily="18" charset="0"/>
              </a:rPr>
              <a:t>Đáp 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số: 22 cái bánh giầy</a:t>
            </a:r>
          </a:p>
        </p:txBody>
      </p:sp>
    </p:spTree>
    <p:extLst>
      <p:ext uri="{BB962C8B-B14F-4D97-AF65-F5344CB8AC3E}">
        <p14:creationId xmlns:p14="http://schemas.microsoft.com/office/powerpoint/2010/main" val="314152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4182" y="675768"/>
            <a:ext cx="10893999" cy="709687"/>
            <a:chOff x="821358" y="588910"/>
            <a:chExt cx="10535805" cy="510451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10"/>
              <a:ext cx="10535805" cy="510451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464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4: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Quan sát tranh rồi trả lời câu hỏi.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592" y="1579420"/>
            <a:ext cx="7473476" cy="38824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16728" y="5655883"/>
            <a:ext cx="6082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Cambria" panose="02040503050406030204" pitchFamily="18" charset="0"/>
                <a:ea typeface="Cambria" panose="02040503050406030204" pitchFamily="18" charset="0"/>
              </a:rPr>
              <a:t>Rô - </a:t>
            </a:r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bốt đã viết số nào?</a:t>
            </a:r>
            <a:endParaRPr lang="en-US" sz="6600" b="1" u="sng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17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85" y="175119"/>
            <a:ext cx="10295178" cy="17612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4351" y="1682300"/>
            <a:ext cx="101978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algn="just"/>
            <a:r>
              <a:rPr lang="en-US" sz="40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Tìm được số trung bình cộng của hai hay nhiều số.</a:t>
            </a:r>
          </a:p>
          <a:p>
            <a:pPr algn="just"/>
            <a:r>
              <a: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chung: </a:t>
            </a:r>
            <a:r>
              <a:rPr lang="en-US" sz="40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lực tư duy, lập luận toán học, giải quyết vấn đề, giao tiếp hợp tác.</a:t>
            </a:r>
          </a:p>
          <a:p>
            <a:pPr algn="just"/>
            <a:r>
              <a: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Phẩm chất: </a:t>
            </a:r>
            <a:r>
              <a:rPr lang="en-US" sz="40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 chỉ, trách nhiệm.</a:t>
            </a:r>
          </a:p>
        </p:txBody>
      </p:sp>
    </p:spTree>
    <p:extLst>
      <p:ext uri="{BB962C8B-B14F-4D97-AF65-F5344CB8AC3E}">
        <p14:creationId xmlns:p14="http://schemas.microsoft.com/office/powerpoint/2010/main" val="402803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4182" y="675768"/>
            <a:ext cx="10893999" cy="709687"/>
            <a:chOff x="821358" y="588910"/>
            <a:chExt cx="10535805" cy="510451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10"/>
              <a:ext cx="10535805" cy="510451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464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4: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Quan sát tranh rồi trả lời câu hỏi.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506" y="1607129"/>
            <a:ext cx="5200416" cy="27016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44871" y="4308764"/>
            <a:ext cx="5522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Cambria" panose="02040503050406030204" pitchFamily="18" charset="0"/>
                <a:ea typeface="Cambria" panose="02040503050406030204" pitchFamily="18" charset="0"/>
              </a:rPr>
              <a:t>Rô - 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bốt đã viết số nào?</a:t>
            </a:r>
            <a:endParaRPr lang="en-US" sz="6000" b="1" u="sng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9655" y="2157412"/>
            <a:ext cx="6291516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hạng</a:t>
            </a:r>
            <a:endParaRPr lang="en-US" sz="44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4182" y="1558782"/>
            <a:ext cx="5062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 pháp giải</a:t>
            </a:r>
            <a:endParaRPr lang="en-US" sz="3200" b="1" u="sng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9655" y="3577127"/>
            <a:ext cx="5882459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endParaRPr lang="en-US" sz="28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61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4182" y="675768"/>
            <a:ext cx="10893999" cy="709687"/>
            <a:chOff x="821358" y="588910"/>
            <a:chExt cx="10535805" cy="510451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10"/>
              <a:ext cx="10535805" cy="510451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464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4: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Quan sát tranh rồi trả lời câu hỏi.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0109" y="4706648"/>
            <a:ext cx="4141168" cy="21513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00" y="1776459"/>
            <a:ext cx="9712037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có: Trung bình cộng của hai số là 15.</a:t>
            </a:r>
          </a:p>
          <a:p>
            <a:pPr>
              <a:lnSpc>
                <a:spcPct val="120000"/>
              </a:lnSpc>
            </a:pP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tổng của hai số là: 15 x 2 = 30</a:t>
            </a:r>
          </a:p>
          <a:p>
            <a:pPr>
              <a:lnSpc>
                <a:spcPct val="120000"/>
              </a:lnSpc>
            </a:pP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thấy: Mai viết số 18</a:t>
            </a:r>
          </a:p>
          <a:p>
            <a:pPr>
              <a:lnSpc>
                <a:spcPct val="120000"/>
              </a:lnSpc>
            </a:pP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số Rô-bốt đã viết là: 30 – 18 = 12</a:t>
            </a:r>
          </a:p>
        </p:txBody>
      </p:sp>
    </p:spTree>
    <p:extLst>
      <p:ext uri="{BB962C8B-B14F-4D97-AF65-F5344CB8AC3E}">
        <p14:creationId xmlns:p14="http://schemas.microsoft.com/office/powerpoint/2010/main" val="378818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4182" y="675768"/>
            <a:ext cx="10893999" cy="709687"/>
            <a:chOff x="821358" y="588910"/>
            <a:chExt cx="10535805" cy="510451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10"/>
              <a:ext cx="10535805" cy="510451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464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4: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Quan sát tranh rồi trả lời câu hỏi.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3018" y="2201586"/>
            <a:ext cx="4141168" cy="21513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76750" y="1616811"/>
            <a:ext cx="2390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en-US" sz="3200" b="1" u="sng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463" y="2432942"/>
            <a:ext cx="6553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000" b="1" smtClean="0">
                <a:latin typeface="Cambria" panose="02040503050406030204" pitchFamily="18" charset="0"/>
                <a:ea typeface="Cambria" panose="02040503050406030204" pitchFamily="18" charset="0"/>
              </a:rPr>
              <a:t>Tổng hai số là:</a:t>
            </a:r>
          </a:p>
          <a:p>
            <a:pPr algn="ctr">
              <a:lnSpc>
                <a:spcPct val="120000"/>
              </a:lnSpc>
            </a:pPr>
            <a:r>
              <a:rPr lang="en-US" sz="4000" b="1" smtClean="0">
                <a:latin typeface="Cambria" panose="02040503050406030204" pitchFamily="18" charset="0"/>
                <a:ea typeface="Cambria" panose="02040503050406030204" pitchFamily="18" charset="0"/>
              </a:rPr>
              <a:t>15 x 2 = 30</a:t>
            </a:r>
          </a:p>
          <a:p>
            <a:pPr algn="ctr">
              <a:lnSpc>
                <a:spcPct val="120000"/>
              </a:lnSpc>
            </a:pPr>
            <a:r>
              <a:rPr lang="en-US" sz="4000" b="1" smtClean="0">
                <a:latin typeface="Cambria" panose="02040503050406030204" pitchFamily="18" charset="0"/>
                <a:ea typeface="Cambria" panose="02040503050406030204" pitchFamily="18" charset="0"/>
              </a:rPr>
              <a:t>Số Rô-bốt đã viết là:</a:t>
            </a:r>
          </a:p>
          <a:p>
            <a:pPr algn="ctr">
              <a:lnSpc>
                <a:spcPct val="120000"/>
              </a:lnSpc>
            </a:pPr>
            <a:r>
              <a:rPr lang="en-US" sz="4000" b="1" smtClean="0">
                <a:latin typeface="Cambria" panose="02040503050406030204" pitchFamily="18" charset="0"/>
                <a:ea typeface="Cambria" panose="02040503050406030204" pitchFamily="18" charset="0"/>
              </a:rPr>
              <a:t>30 -18 = 12</a:t>
            </a:r>
          </a:p>
          <a:p>
            <a:pPr algn="ctr">
              <a:lnSpc>
                <a:spcPct val="120000"/>
              </a:lnSpc>
            </a:pPr>
            <a:r>
              <a:rPr lang="en-US" sz="4000" b="1" smtClean="0">
                <a:latin typeface="Cambria" panose="02040503050406030204" pitchFamily="18" charset="0"/>
                <a:ea typeface="Cambria" panose="02040503050406030204" pitchFamily="18" charset="0"/>
              </a:rPr>
              <a:t>Đáp số: 12</a:t>
            </a:r>
            <a:endParaRPr lang="vi-VN" sz="40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46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4913" y="1404257"/>
            <a:ext cx="10733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4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4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</a:t>
            </a:r>
            <a:r>
              <a:rPr lang="en-US" sz="4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hạng</a:t>
            </a:r>
            <a:endParaRPr lang="en-US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14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1236506"/>
            <a:ext cx="11353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600" b="1" u="sng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600" b="1" u="sng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22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3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21. </a:t>
            </a:r>
            <a:endParaRPr lang="en-US" sz="3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83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0" y="5007324"/>
            <a:ext cx="3207681" cy="1357417"/>
          </a:xfrm>
          <a:prstGeom prst="rect">
            <a:avLst/>
          </a:prstGeom>
        </p:spPr>
      </p:pic>
      <p:pic>
        <p:nvPicPr>
          <p:cNvPr id="5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-454257" y="4900622"/>
            <a:ext cx="3224212" cy="1092857"/>
          </a:xfrm>
          <a:prstGeom prst="rect">
            <a:avLst/>
          </a:prstGeom>
        </p:spPr>
      </p:pic>
      <p:pic>
        <p:nvPicPr>
          <p:cNvPr id="6" name="图片 93" descr="组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0" y="3463106"/>
            <a:ext cx="12192000" cy="3359150"/>
          </a:xfrm>
          <a:prstGeom prst="rect">
            <a:avLst/>
          </a:prstGeom>
        </p:spPr>
      </p:pic>
      <p:pic>
        <p:nvPicPr>
          <p:cNvPr id="7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9" y="5160497"/>
            <a:ext cx="1766438" cy="1697503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0" y="0"/>
            <a:ext cx="12520930" cy="3295650"/>
            <a:chOff x="-177" y="-11"/>
            <a:chExt cx="19718" cy="5190"/>
          </a:xfrm>
        </p:grpSpPr>
        <p:pic>
          <p:nvPicPr>
            <p:cNvPr id="9" name="图片 1" descr="素材中国 sccnn.com 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-177" y="-11"/>
              <a:ext cx="5507" cy="5190"/>
            </a:xfrm>
            <a:prstGeom prst="rect">
              <a:avLst/>
            </a:prstGeom>
          </p:spPr>
        </p:pic>
        <p:pic>
          <p:nvPicPr>
            <p:cNvPr id="10" name="图片 2" descr="素材中国 sccnn.com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flipH="1">
              <a:off x="14035" y="-11"/>
              <a:ext cx="5507" cy="5190"/>
            </a:xfrm>
            <a:prstGeom prst="rect">
              <a:avLst/>
            </a:prstGeom>
          </p:spPr>
        </p:pic>
        <p:pic>
          <p:nvPicPr>
            <p:cNvPr id="11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" y="-11"/>
              <a:ext cx="19055" cy="2704"/>
            </a:xfrm>
            <a:prstGeom prst="rect">
              <a:avLst/>
            </a:prstGeom>
          </p:spPr>
        </p:pic>
      </p:grpSp>
      <p:pic>
        <p:nvPicPr>
          <p:cNvPr id="12" name="图片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955" y="1316304"/>
            <a:ext cx="6353250" cy="3772091"/>
          </a:xfrm>
          <a:prstGeom prst="rect">
            <a:avLst/>
          </a:prstGeom>
        </p:spPr>
      </p:pic>
      <p:pic>
        <p:nvPicPr>
          <p:cNvPr id="13" name="图片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145" y="1304924"/>
            <a:ext cx="552450" cy="654979"/>
          </a:xfrm>
          <a:prstGeom prst="rect">
            <a:avLst/>
          </a:prstGeom>
        </p:spPr>
      </p:pic>
      <p:pic>
        <p:nvPicPr>
          <p:cNvPr id="14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587" y="1281386"/>
            <a:ext cx="750230" cy="889465"/>
          </a:xfrm>
          <a:prstGeom prst="rect">
            <a:avLst/>
          </a:prstGeom>
        </p:spPr>
      </p:pic>
      <p:pic>
        <p:nvPicPr>
          <p:cNvPr id="15" name="图片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03" y="276308"/>
            <a:ext cx="441622" cy="523583"/>
          </a:xfrm>
          <a:prstGeom prst="rect">
            <a:avLst/>
          </a:prstGeom>
        </p:spPr>
      </p:pic>
      <p:pic>
        <p:nvPicPr>
          <p:cNvPr id="16" name="图片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609" y="2668772"/>
            <a:ext cx="277847" cy="329413"/>
          </a:xfrm>
          <a:prstGeom prst="rect">
            <a:avLst/>
          </a:prstGeom>
        </p:spPr>
      </p:pic>
      <p:pic>
        <p:nvPicPr>
          <p:cNvPr id="18" name="图片 49" descr="卡通人物&#10;&#10;中度可信度描述已自动生成">
            <a:extLst>
              <a:ext uri="{FF2B5EF4-FFF2-40B4-BE49-F238E27FC236}">
                <a16:creationId xmlns:a16="http://schemas.microsoft.com/office/drawing/2014/main" id="{05CBBDA9-0B13-3246-BE2A-6ED7E6A72CB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4625" b="59284"/>
          <a:stretch/>
        </p:blipFill>
        <p:spPr>
          <a:xfrm flipH="1">
            <a:off x="7834881" y="-119527"/>
            <a:ext cx="4312490" cy="2812250"/>
          </a:xfrm>
          <a:prstGeom prst="rect">
            <a:avLst/>
          </a:prstGeom>
          <a:effectLst>
            <a:outerShdw blurRad="117922" dist="38100" dir="18300000" sx="99000" sy="99000" algn="tr" rotWithShape="0">
              <a:srgbClr val="700606">
                <a:alpha val="48000"/>
              </a:srgbClr>
            </a:outerShdw>
          </a:effectLst>
        </p:spPr>
      </p:pic>
      <p:pic>
        <p:nvPicPr>
          <p:cNvPr id="19" name="图片 3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157" y="3401459"/>
            <a:ext cx="6285778" cy="1028032"/>
          </a:xfrm>
          <a:prstGeom prst="rect">
            <a:avLst/>
          </a:prstGeom>
        </p:spPr>
      </p:pic>
      <p:pic>
        <p:nvPicPr>
          <p:cNvPr id="20" name="图片 105" descr="图层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403266" y="2181051"/>
            <a:ext cx="1901825" cy="3998595"/>
          </a:xfrm>
          <a:prstGeom prst="rect">
            <a:avLst/>
          </a:prstGeom>
        </p:spPr>
      </p:pic>
      <p:pic>
        <p:nvPicPr>
          <p:cNvPr id="21" name="图片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66" y="3873945"/>
            <a:ext cx="907004" cy="812066"/>
          </a:xfrm>
          <a:prstGeom prst="rect">
            <a:avLst/>
          </a:prstGeom>
        </p:spPr>
      </p:pic>
      <p:pic>
        <p:nvPicPr>
          <p:cNvPr id="22" name="图片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7510">
            <a:off x="2347977" y="4218889"/>
            <a:ext cx="479822" cy="429598"/>
          </a:xfrm>
          <a:prstGeom prst="rect">
            <a:avLst/>
          </a:prstGeom>
        </p:spPr>
      </p:pic>
      <p:pic>
        <p:nvPicPr>
          <p:cNvPr id="23" name="图片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877" y="4008716"/>
            <a:ext cx="907004" cy="812066"/>
          </a:xfrm>
          <a:prstGeom prst="rect">
            <a:avLst/>
          </a:prstGeom>
        </p:spPr>
      </p:pic>
      <p:pic>
        <p:nvPicPr>
          <p:cNvPr id="24" name="图片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7510">
            <a:off x="8007788" y="4353660"/>
            <a:ext cx="479822" cy="429598"/>
          </a:xfrm>
          <a:prstGeom prst="rect">
            <a:avLst/>
          </a:prstGeom>
        </p:spPr>
      </p:pic>
      <p:pic>
        <p:nvPicPr>
          <p:cNvPr id="25" name="图片 10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73621" y="4687804"/>
            <a:ext cx="1427480" cy="1859280"/>
          </a:xfrm>
          <a:prstGeom prst="rect">
            <a:avLst/>
          </a:prstGeom>
        </p:spPr>
      </p:pic>
      <p:pic>
        <p:nvPicPr>
          <p:cNvPr id="26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493006" y="5754729"/>
            <a:ext cx="3224212" cy="1092857"/>
          </a:xfrm>
          <a:prstGeom prst="rect">
            <a:avLst/>
          </a:prstGeom>
        </p:spPr>
      </p:pic>
      <p:pic>
        <p:nvPicPr>
          <p:cNvPr id="28" name="图片 105" descr="图层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10619740" y="1959903"/>
            <a:ext cx="1901825" cy="39985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88254" y="1316304"/>
            <a:ext cx="8902872" cy="45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6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4" descr="组 2 拷贝 2"/>
          <p:cNvPicPr>
            <a:picLocks noChangeAspect="1"/>
          </p:cNvPicPr>
          <p:nvPr/>
        </p:nvPicPr>
        <p:blipFill>
          <a:blip r:embed="rId5"/>
          <a:srcRect b="33737"/>
          <a:stretch>
            <a:fillRect/>
          </a:stretch>
        </p:blipFill>
        <p:spPr>
          <a:xfrm>
            <a:off x="-10160" y="3392805"/>
            <a:ext cx="12192000" cy="2814955"/>
          </a:xfrm>
          <a:prstGeom prst="rect">
            <a:avLst/>
          </a:prstGeom>
        </p:spPr>
      </p:pic>
      <p:sp>
        <p:nvSpPr>
          <p:cNvPr id="3" name="椭圆 38"/>
          <p:cNvSpPr/>
          <p:nvPr/>
        </p:nvSpPr>
        <p:spPr>
          <a:xfrm>
            <a:off x="1677946" y="-531502"/>
            <a:ext cx="8294370" cy="8294370"/>
          </a:xfrm>
          <a:prstGeom prst="ellipse">
            <a:avLst/>
          </a:prstGeom>
          <a:solidFill>
            <a:srgbClr val="BC0001">
              <a:alpha val="35000"/>
            </a:srgbClr>
          </a:solidFill>
          <a:ln w="152400">
            <a:solidFill>
              <a:srgbClr val="F8A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4" name="图片 101" descr="组 2"/>
          <p:cNvPicPr>
            <a:picLocks noChangeAspect="1"/>
          </p:cNvPicPr>
          <p:nvPr/>
        </p:nvPicPr>
        <p:blipFill>
          <a:blip r:embed="rId6"/>
          <a:srcRect b="18313"/>
          <a:stretch>
            <a:fillRect/>
          </a:stretch>
        </p:blipFill>
        <p:spPr>
          <a:xfrm>
            <a:off x="0" y="4288790"/>
            <a:ext cx="12282170" cy="2557780"/>
          </a:xfrm>
          <a:prstGeom prst="rect">
            <a:avLst/>
          </a:prstGeom>
        </p:spPr>
      </p:pic>
      <p:pic>
        <p:nvPicPr>
          <p:cNvPr id="5" name="图片 107" descr="D:\资料\新建文件夹\组 4.png组 4"/>
          <p:cNvPicPr>
            <a:picLocks noChangeAspect="1"/>
          </p:cNvPicPr>
          <p:nvPr/>
        </p:nvPicPr>
        <p:blipFill>
          <a:blip r:embed="rId7"/>
          <a:srcRect l="71452" b="61123"/>
          <a:stretch>
            <a:fillRect/>
          </a:stretch>
        </p:blipFill>
        <p:spPr>
          <a:xfrm>
            <a:off x="9655810" y="0"/>
            <a:ext cx="2750185" cy="1781175"/>
          </a:xfrm>
          <a:prstGeom prst="rect">
            <a:avLst/>
          </a:prstGeom>
        </p:spPr>
      </p:pic>
      <p:pic>
        <p:nvPicPr>
          <p:cNvPr id="6" name="图片 108" descr="已插入图像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 flipH="1">
            <a:off x="-1082040" y="1357630"/>
            <a:ext cx="3609340" cy="1465580"/>
          </a:xfrm>
          <a:prstGeom prst="rect">
            <a:avLst/>
          </a:prstGeom>
        </p:spPr>
      </p:pic>
      <p:grpSp>
        <p:nvGrpSpPr>
          <p:cNvPr id="7" name="组合 4"/>
          <p:cNvGrpSpPr/>
          <p:nvPr/>
        </p:nvGrpSpPr>
        <p:grpSpPr>
          <a:xfrm>
            <a:off x="0" y="-296545"/>
            <a:ext cx="12520930" cy="3295650"/>
            <a:chOff x="-177" y="-11"/>
            <a:chExt cx="19718" cy="5190"/>
          </a:xfrm>
        </p:grpSpPr>
        <p:pic>
          <p:nvPicPr>
            <p:cNvPr id="8" name="图片 1" descr="素材中国 sccnn.com 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-177" y="-11"/>
              <a:ext cx="5507" cy="5190"/>
            </a:xfrm>
            <a:prstGeom prst="rect">
              <a:avLst/>
            </a:prstGeom>
          </p:spPr>
        </p:pic>
        <p:pic>
          <p:nvPicPr>
            <p:cNvPr id="9" name="图片 2" descr="素材中国 sccnn.com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flipH="1">
              <a:off x="14035" y="-11"/>
              <a:ext cx="5507" cy="5190"/>
            </a:xfrm>
            <a:prstGeom prst="rect">
              <a:avLst/>
            </a:prstGeom>
          </p:spPr>
        </p:pic>
        <p:pic>
          <p:nvPicPr>
            <p:cNvPr id="10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" y="-11"/>
              <a:ext cx="19055" cy="2704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4701" y="1717040"/>
            <a:ext cx="9498391" cy="37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298C6247-3443-58B2-9E99-86894E2AD33A}"/>
              </a:ext>
            </a:extLst>
          </p:cNvPr>
          <p:cNvGrpSpPr/>
          <p:nvPr/>
        </p:nvGrpSpPr>
        <p:grpSpPr>
          <a:xfrm>
            <a:off x="1023539" y="613599"/>
            <a:ext cx="10362640" cy="1729514"/>
            <a:chOff x="873492" y="817645"/>
            <a:chExt cx="10362640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0C82D9AE-CB81-9428-F9DE-114E59F2F60C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" name="Hình tự do: Hình 53">
                <a:extLst>
                  <a:ext uri="{FF2B5EF4-FFF2-40B4-BE49-F238E27FC236}">
                    <a16:creationId xmlns:a16="http://schemas.microsoft.com/office/drawing/2014/main" id="{75DFF928-6BE8-B94F-113F-E4A57D1DAFD8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" name="Hình tự do: Hình 54">
                <a:extLst>
                  <a:ext uri="{FF2B5EF4-FFF2-40B4-BE49-F238E27FC236}">
                    <a16:creationId xmlns:a16="http://schemas.microsoft.com/office/drawing/2014/main" id="{D62D141D-682D-EFC5-F3C3-898AFD766D12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FF6699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" name="Hình tự do: Hình 55">
                <a:extLst>
                  <a:ext uri="{FF2B5EF4-FFF2-40B4-BE49-F238E27FC236}">
                    <a16:creationId xmlns:a16="http://schemas.microsoft.com/office/drawing/2014/main" id="{5B938E54-6F8D-CF57-D5C3-E27ABE896055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4" name="Hộp Văn bản 4">
              <a:extLst>
                <a:ext uri="{FF2B5EF4-FFF2-40B4-BE49-F238E27FC236}">
                  <a16:creationId xmlns:a16="http://schemas.microsoft.com/office/drawing/2014/main" id="{EF516165-5B97-E07D-DDF9-46462073D2E8}"/>
                </a:ext>
              </a:extLst>
            </p:cNvPr>
            <p:cNvSpPr txBox="1"/>
            <p:nvPr/>
          </p:nvSpPr>
          <p:spPr>
            <a:xfrm>
              <a:off x="1076545" y="908504"/>
              <a:ext cx="9916025" cy="1171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Muốn tìm số trung bình cộng của nhiều số ta làm như thế nào?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57510" y="3173969"/>
            <a:ext cx="8890855" cy="2473795"/>
            <a:chOff x="2176075" y="3147075"/>
            <a:chExt cx="7613384" cy="2473795"/>
          </a:xfrm>
        </p:grpSpPr>
        <p:sp>
          <p:nvSpPr>
            <p:cNvPr id="8" name="Hình chữ nhật: Góc Tròn 11">
              <a:extLst>
                <a:ext uri="{FF2B5EF4-FFF2-40B4-BE49-F238E27FC236}">
                  <a16:creationId xmlns:a16="http://schemas.microsoft.com/office/drawing/2014/main" id="{AEDFFEB8-1946-B178-A58A-56FDB8A933E4}"/>
                </a:ext>
              </a:extLst>
            </p:cNvPr>
            <p:cNvSpPr/>
            <p:nvPr/>
          </p:nvSpPr>
          <p:spPr>
            <a:xfrm>
              <a:off x="2176075" y="3147075"/>
              <a:ext cx="7613384" cy="247379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46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26341" y="3307976"/>
              <a:ext cx="724796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0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 tìm số trung bình cộng của nhiều số, ta tính tổng của các số đó, rồi chia tổng đó cho các số hạng</a:t>
              </a:r>
              <a:r>
                <a:rPr lang="vi-VN" sz="40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97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934556" y="657831"/>
            <a:ext cx="10362640" cy="1741916"/>
            <a:chOff x="873492" y="817645"/>
            <a:chExt cx="10362640" cy="1530535"/>
          </a:xfrm>
        </p:grpSpPr>
        <p:grpSp>
          <p:nvGrpSpPr>
            <p:cNvPr id="9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11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2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3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10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981710" y="1045384"/>
              <a:ext cx="10122825" cy="676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2: Trung bình cộng của 20 và 40 là:</a:t>
              </a:r>
              <a:endPara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38773" y="3132342"/>
            <a:ext cx="5009148" cy="1152000"/>
            <a:chOff x="873492" y="2490890"/>
            <a:chExt cx="5009148" cy="1152000"/>
          </a:xfrm>
        </p:grpSpPr>
        <p:grpSp>
          <p:nvGrpSpPr>
            <p:cNvPr id="15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7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8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6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94655" y="2631211"/>
              <a:ext cx="329510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20 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274643" y="3123528"/>
            <a:ext cx="4926770" cy="1152000"/>
            <a:chOff x="6309362" y="2482076"/>
            <a:chExt cx="4926770" cy="1152000"/>
          </a:xfrm>
        </p:grpSpPr>
        <p:grpSp>
          <p:nvGrpSpPr>
            <p:cNvPr id="20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22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3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1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217143" y="2644710"/>
              <a:ext cx="39480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30</a:t>
              </a:r>
              <a:endParaRPr lang="vi-VN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949869"/>
            <a:ext cx="4924401" cy="1152000"/>
            <a:chOff x="958238" y="4423396"/>
            <a:chExt cx="4924401" cy="1152000"/>
          </a:xfrm>
        </p:grpSpPr>
        <p:grpSp>
          <p:nvGrpSpPr>
            <p:cNvPr id="25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7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8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00053"/>
              <a:ext cx="35745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40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980472"/>
            <a:ext cx="4987834" cy="1153269"/>
            <a:chOff x="6309362" y="4453999"/>
            <a:chExt cx="4987834" cy="1153269"/>
          </a:xfrm>
        </p:grpSpPr>
        <p:grpSp>
          <p:nvGrpSpPr>
            <p:cNvPr id="30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32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3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1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398322" y="4584555"/>
              <a:ext cx="35745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60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943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702082" y="495945"/>
            <a:ext cx="10859654" cy="2439923"/>
            <a:chOff x="873492" y="817645"/>
            <a:chExt cx="10362640" cy="1530534"/>
          </a:xfrm>
        </p:grpSpPr>
        <p:grpSp>
          <p:nvGrpSpPr>
            <p:cNvPr id="9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4"/>
              <a:chOff x="894773" y="780890"/>
              <a:chExt cx="10357437" cy="2500016"/>
            </a:xfrm>
          </p:grpSpPr>
          <p:sp>
            <p:nvSpPr>
              <p:cNvPr id="11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2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3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10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1061291" y="928671"/>
              <a:ext cx="9926034" cy="1158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b="1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8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800" b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3: </a:t>
              </a:r>
              <a:r>
                <a:rPr lang="vi-VN" sz="38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lang="en-US" sz="38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  <a:r>
                <a:rPr lang="vi-VN" sz="38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800" b="1">
                  <a:latin typeface="Cambria" panose="02040503050406030204" pitchFamily="18" charset="0"/>
                  <a:ea typeface="Cambria" panose="02040503050406030204" pitchFamily="18" charset="0"/>
                </a:rPr>
                <a:t>em Mai, </a:t>
              </a:r>
              <a:r>
                <a:rPr lang="vi-VN" sz="38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Hoa,</a:t>
              </a:r>
              <a:r>
                <a:rPr lang="en-US" sz="38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8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Thịnh </a:t>
              </a:r>
              <a:r>
                <a:rPr lang="vi-VN" sz="3800" b="1">
                  <a:latin typeface="Cambria" panose="02040503050406030204" pitchFamily="18" charset="0"/>
                  <a:ea typeface="Cambria" panose="02040503050406030204" pitchFamily="18" charset="0"/>
                </a:rPr>
                <a:t>lần lượt cân nặng là </a:t>
              </a:r>
              <a:r>
                <a:rPr lang="vi-VN" sz="3800" b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36kg, </a:t>
              </a:r>
              <a:r>
                <a:rPr lang="en-US" sz="3800" b="1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38</a:t>
              </a:r>
              <a:r>
                <a:rPr lang="vi-VN" sz="3800" b="1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kg </a:t>
              </a:r>
              <a:r>
                <a:rPr lang="vi-VN" sz="3800" b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 </a:t>
              </a:r>
              <a:r>
                <a:rPr lang="vi-VN" sz="3800" b="1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r>
                <a:rPr lang="en-US" sz="3800" b="1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r>
                <a:rPr lang="vi-VN" sz="3800" b="1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r>
                <a:rPr lang="vi-VN" sz="3800" b="1">
                  <a:latin typeface="Cambria" panose="02040503050406030204" pitchFamily="18" charset="0"/>
                  <a:ea typeface="Cambria" panose="02040503050406030204" pitchFamily="18" charset="0"/>
                </a:rPr>
                <a:t>. Hỏi trung bình mỗi em cân nặng bao nhiêu kg?</a:t>
              </a:r>
              <a:endParaRPr lang="en-US" sz="3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38773" y="3132342"/>
            <a:ext cx="5009148" cy="1152000"/>
            <a:chOff x="873492" y="2490890"/>
            <a:chExt cx="5009148" cy="1152000"/>
          </a:xfrm>
        </p:grpSpPr>
        <p:grpSp>
          <p:nvGrpSpPr>
            <p:cNvPr id="15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7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8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6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66671" y="2612354"/>
              <a:ext cx="329510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30 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274643" y="3123528"/>
            <a:ext cx="4926770" cy="1152000"/>
            <a:chOff x="6309362" y="2482076"/>
            <a:chExt cx="4926770" cy="1152000"/>
          </a:xfrm>
        </p:grpSpPr>
        <p:grpSp>
          <p:nvGrpSpPr>
            <p:cNvPr id="20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22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3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1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217143" y="2644710"/>
              <a:ext cx="39480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36</a:t>
              </a:r>
              <a:endParaRPr lang="vi-VN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949869"/>
            <a:ext cx="4924401" cy="1152000"/>
            <a:chOff x="958238" y="4423396"/>
            <a:chExt cx="4924401" cy="1152000"/>
          </a:xfrm>
        </p:grpSpPr>
        <p:grpSp>
          <p:nvGrpSpPr>
            <p:cNvPr id="25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7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8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15551"/>
              <a:ext cx="35745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38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980472"/>
            <a:ext cx="4987834" cy="1153269"/>
            <a:chOff x="6309362" y="4453999"/>
            <a:chExt cx="4987834" cy="1153269"/>
          </a:xfrm>
        </p:grpSpPr>
        <p:grpSp>
          <p:nvGrpSpPr>
            <p:cNvPr id="30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32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3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1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429318" y="4600053"/>
              <a:ext cx="35745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40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07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934556" y="657831"/>
            <a:ext cx="10362640" cy="1741916"/>
            <a:chOff x="873492" y="817645"/>
            <a:chExt cx="10362640" cy="1530535"/>
          </a:xfrm>
        </p:grpSpPr>
        <p:grpSp>
          <p:nvGrpSpPr>
            <p:cNvPr id="9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11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2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3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10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981710" y="868358"/>
              <a:ext cx="10122825" cy="1271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</a:t>
              </a:r>
              <a:r>
                <a:rPr lang="en-US" sz="4400" b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Trung bình cộng của các số tự nhiên liên tiếp từ 1 đến 9 là:</a:t>
              </a:r>
              <a:endPara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38773" y="3132342"/>
            <a:ext cx="5009148" cy="1152000"/>
            <a:chOff x="873492" y="2490890"/>
            <a:chExt cx="5009148" cy="1152000"/>
          </a:xfrm>
        </p:grpSpPr>
        <p:grpSp>
          <p:nvGrpSpPr>
            <p:cNvPr id="15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7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8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6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94655" y="2631211"/>
              <a:ext cx="329510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5 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274643" y="3123528"/>
            <a:ext cx="4926770" cy="1152000"/>
            <a:chOff x="6309362" y="2482076"/>
            <a:chExt cx="4926770" cy="1152000"/>
          </a:xfrm>
        </p:grpSpPr>
        <p:grpSp>
          <p:nvGrpSpPr>
            <p:cNvPr id="20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22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3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1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217143" y="2644710"/>
              <a:ext cx="39480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endParaRPr lang="vi-VN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949869"/>
            <a:ext cx="4924401" cy="1152000"/>
            <a:chOff x="958238" y="4423396"/>
            <a:chExt cx="4924401" cy="1152000"/>
          </a:xfrm>
        </p:grpSpPr>
        <p:grpSp>
          <p:nvGrpSpPr>
            <p:cNvPr id="25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7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8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00053"/>
              <a:ext cx="35745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980472"/>
            <a:ext cx="4987834" cy="1153269"/>
            <a:chOff x="6309362" y="4453999"/>
            <a:chExt cx="4987834" cy="1153269"/>
          </a:xfrm>
        </p:grpSpPr>
        <p:grpSp>
          <p:nvGrpSpPr>
            <p:cNvPr id="30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32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3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1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398322" y="4584555"/>
              <a:ext cx="35745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827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4" descr="组 2 拷贝 2"/>
          <p:cNvPicPr>
            <a:picLocks noChangeAspect="1"/>
          </p:cNvPicPr>
          <p:nvPr/>
        </p:nvPicPr>
        <p:blipFill>
          <a:blip r:embed="rId5"/>
          <a:srcRect b="33737"/>
          <a:stretch>
            <a:fillRect/>
          </a:stretch>
        </p:blipFill>
        <p:spPr>
          <a:xfrm>
            <a:off x="-10160" y="3392805"/>
            <a:ext cx="12192000" cy="2814955"/>
          </a:xfrm>
          <a:prstGeom prst="rect">
            <a:avLst/>
          </a:prstGeom>
        </p:spPr>
      </p:pic>
      <p:sp>
        <p:nvSpPr>
          <p:cNvPr id="3" name="椭圆 38"/>
          <p:cNvSpPr/>
          <p:nvPr/>
        </p:nvSpPr>
        <p:spPr>
          <a:xfrm>
            <a:off x="1677946" y="-531502"/>
            <a:ext cx="8294370" cy="8294370"/>
          </a:xfrm>
          <a:prstGeom prst="ellipse">
            <a:avLst/>
          </a:prstGeom>
          <a:solidFill>
            <a:srgbClr val="BC0001">
              <a:alpha val="35000"/>
            </a:srgbClr>
          </a:solidFill>
          <a:ln w="152400">
            <a:solidFill>
              <a:srgbClr val="F8A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4" name="图片 101" descr="组 2"/>
          <p:cNvPicPr>
            <a:picLocks noChangeAspect="1"/>
          </p:cNvPicPr>
          <p:nvPr/>
        </p:nvPicPr>
        <p:blipFill>
          <a:blip r:embed="rId6"/>
          <a:srcRect b="18313"/>
          <a:stretch>
            <a:fillRect/>
          </a:stretch>
        </p:blipFill>
        <p:spPr>
          <a:xfrm>
            <a:off x="0" y="4288790"/>
            <a:ext cx="12282170" cy="2557780"/>
          </a:xfrm>
          <a:prstGeom prst="rect">
            <a:avLst/>
          </a:prstGeom>
        </p:spPr>
      </p:pic>
      <p:pic>
        <p:nvPicPr>
          <p:cNvPr id="5" name="图片 107" descr="D:\资料\新建文件夹\组 4.png组 4"/>
          <p:cNvPicPr>
            <a:picLocks noChangeAspect="1"/>
          </p:cNvPicPr>
          <p:nvPr/>
        </p:nvPicPr>
        <p:blipFill>
          <a:blip r:embed="rId7"/>
          <a:srcRect l="71452" b="61123"/>
          <a:stretch>
            <a:fillRect/>
          </a:stretch>
        </p:blipFill>
        <p:spPr>
          <a:xfrm>
            <a:off x="9655810" y="0"/>
            <a:ext cx="2750185" cy="1781175"/>
          </a:xfrm>
          <a:prstGeom prst="rect">
            <a:avLst/>
          </a:prstGeom>
        </p:spPr>
      </p:pic>
      <p:pic>
        <p:nvPicPr>
          <p:cNvPr id="6" name="图片 108" descr="已插入图像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 flipH="1">
            <a:off x="-1082040" y="1357630"/>
            <a:ext cx="3609340" cy="1465580"/>
          </a:xfrm>
          <a:prstGeom prst="rect">
            <a:avLst/>
          </a:prstGeom>
        </p:spPr>
      </p:pic>
      <p:grpSp>
        <p:nvGrpSpPr>
          <p:cNvPr id="7" name="组合 4"/>
          <p:cNvGrpSpPr/>
          <p:nvPr/>
        </p:nvGrpSpPr>
        <p:grpSpPr>
          <a:xfrm>
            <a:off x="0" y="-296545"/>
            <a:ext cx="12520930" cy="3295650"/>
            <a:chOff x="-177" y="-11"/>
            <a:chExt cx="19718" cy="5190"/>
          </a:xfrm>
        </p:grpSpPr>
        <p:pic>
          <p:nvPicPr>
            <p:cNvPr id="8" name="图片 1" descr="素材中国 sccnn.com 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-177" y="-11"/>
              <a:ext cx="5507" cy="5190"/>
            </a:xfrm>
            <a:prstGeom prst="rect">
              <a:avLst/>
            </a:prstGeom>
          </p:spPr>
        </p:pic>
        <p:pic>
          <p:nvPicPr>
            <p:cNvPr id="9" name="图片 2" descr="素材中国 sccnn.com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flipH="1">
              <a:off x="14035" y="-11"/>
              <a:ext cx="5507" cy="5190"/>
            </a:xfrm>
            <a:prstGeom prst="rect">
              <a:avLst/>
            </a:prstGeom>
          </p:spPr>
        </p:pic>
        <p:pic>
          <p:nvPicPr>
            <p:cNvPr id="10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" y="-11"/>
              <a:ext cx="19055" cy="2704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4701" y="1779112"/>
            <a:ext cx="9498391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1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04434" y="588908"/>
            <a:ext cx="10755824" cy="1770529"/>
            <a:chOff x="821358" y="588908"/>
            <a:chExt cx="10535805" cy="1770529"/>
          </a:xfrm>
        </p:grpSpPr>
        <p:sp>
          <p:nvSpPr>
            <p:cNvPr id="2" name="Rounded Rectangle 1"/>
            <p:cNvSpPr/>
            <p:nvPr/>
          </p:nvSpPr>
          <p:spPr>
            <a:xfrm>
              <a:off x="821358" y="588908"/>
              <a:ext cx="10535805" cy="141037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22888" y="697444"/>
              <a:ext cx="10186054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4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nhụy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nhụy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trung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cộng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cánh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" r="1"/>
          <a:stretch/>
        </p:blipFill>
        <p:spPr>
          <a:xfrm>
            <a:off x="2127739" y="2359437"/>
            <a:ext cx="6874794" cy="33249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9437" y="5684363"/>
            <a:ext cx="10604508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80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704,&quot;width&quot;:1905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704,&quot;width&quot;:1905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704,&quot;width&quot;:1905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704,&quot;width&quot;:19055}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</TotalTime>
  <Words>942</Words>
  <Application>Microsoft Office PowerPoint</Application>
  <PresentationFormat>Widescreen</PresentationFormat>
  <Paragraphs>93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#9Slide05 Bodega Script</vt:lpstr>
      <vt:lpstr>#9Slide07 HoneyCream</vt:lpstr>
      <vt:lpstr>Arial</vt:lpstr>
      <vt:lpstr>Calibri</vt:lpstr>
      <vt:lpstr>Cambria</vt:lpstr>
      <vt:lpstr>等线</vt:lpstr>
      <vt:lpstr>SVN-Newton</vt:lpstr>
      <vt:lpstr>Times New Roman</vt:lpstr>
      <vt:lpstr>UTM Avo</vt:lpstr>
      <vt:lpstr>思源黑体 CN Regular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Administrator</cp:lastModifiedBy>
  <cp:revision>41</cp:revision>
  <dcterms:created xsi:type="dcterms:W3CDTF">2023-12-27T01:09:55Z</dcterms:created>
  <dcterms:modified xsi:type="dcterms:W3CDTF">2024-01-31T05:06:45Z</dcterms:modified>
</cp:coreProperties>
</file>