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embeddedFont>
    <p:embeddedFont>
      <p:font typeface="#9Slide07 HoneyCream" panose="020B0604020202020204" charset="0"/>
      <p:regular r:id="rId43"/>
    </p:embeddedFont>
    <p:embeddedFont>
      <p:font typeface="UTM Beautiful Caps" panose="02040603050506020204" pitchFamily="18" charset="0"/>
      <p:regular r:id="rId44"/>
    </p:embeddedFont>
    <p:embeddedFont>
      <p:font typeface="UTM Times" panose="0204060305050602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4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0" Type="http://schemas.openxmlformats.org/officeDocument/2006/relationships/slide" Target="slides/slide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2024/8/7</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2024/8/7</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0.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png"/><Relationship Id="rId1" Type="http://schemas.openxmlformats.org/officeDocument/2006/relationships/slideLayout" Target="../slideLayouts/slideLayout84.xml"/><Relationship Id="rId4" Type="http://schemas.openxmlformats.org/officeDocument/2006/relationships/image" Target="../media/image83.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png"/><Relationship Id="rId1" Type="http://schemas.openxmlformats.org/officeDocument/2006/relationships/slideLayout" Target="../slideLayouts/slideLayout84.xml"/><Relationship Id="rId4" Type="http://schemas.openxmlformats.org/officeDocument/2006/relationships/image" Target="../media/image83.JP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84.xml"/><Relationship Id="rId6" Type="http://schemas.openxmlformats.org/officeDocument/2006/relationships/image" Target="../media/image83.JPG"/><Relationship Id="rId5" Type="http://schemas.openxmlformats.org/officeDocument/2006/relationships/image" Target="../media/image8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94.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7.png"/><Relationship Id="rId3" Type="http://schemas.openxmlformats.org/officeDocument/2006/relationships/notesSlide" Target="../notesSlides/notesSlide12.xml"/><Relationship Id="rId7" Type="http://schemas.openxmlformats.org/officeDocument/2006/relationships/image" Target="../media/image34.png"/><Relationship Id="rId12" Type="http://schemas.openxmlformats.org/officeDocument/2006/relationships/image" Target="../media/image96.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5.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1.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6.pn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103.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2.png"/><Relationship Id="rId4" Type="http://schemas.openxmlformats.org/officeDocument/2006/relationships/image" Target="../media/image41.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7.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106.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4.png"/><Relationship Id="rId10" Type="http://schemas.openxmlformats.org/officeDocument/2006/relationships/image" Target="../media/image105.png"/><Relationship Id="rId4" Type="http://schemas.openxmlformats.org/officeDocument/2006/relationships/image" Target="../media/image41.png"/><Relationship Id="rId9" Type="http://schemas.openxmlformats.org/officeDocument/2006/relationships/image" Target="../media/image101.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8.png"/><Relationship Id="rId1" Type="http://schemas.openxmlformats.org/officeDocument/2006/relationships/slideLayout" Target="../slideLayouts/slideLayout11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3" Type="http://schemas.openxmlformats.org/officeDocument/2006/relationships/image" Target="../media/image109.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0.png"/><Relationship Id="rId16" Type="http://schemas.openxmlformats.org/officeDocument/2006/relationships/image" Target="../media/image118.png"/><Relationship Id="rId1" Type="http://schemas.openxmlformats.org/officeDocument/2006/relationships/slideLayout" Target="../slideLayouts/slideLayout117.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7.png"/><Relationship Id="rId10" Type="http://schemas.openxmlformats.org/officeDocument/2006/relationships/image" Target="../media/image114.png"/><Relationship Id="rId4" Type="http://schemas.openxmlformats.org/officeDocument/2006/relationships/image" Target="../media/image110.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0.png"/><Relationship Id="rId7" Type="http://schemas.openxmlformats.org/officeDocument/2006/relationships/image" Target="../media/image113.png"/><Relationship Id="rId2" Type="http://schemas.openxmlformats.org/officeDocument/2006/relationships/image" Target="../media/image119.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7.png"/><Relationship Id="rId5" Type="http://schemas.openxmlformats.org/officeDocument/2006/relationships/image" Target="../media/image112.png"/><Relationship Id="rId10" Type="http://schemas.microsoft.com/office/2007/relationships/hdphoto" Target="../media/hdphoto15.wdp"/><Relationship Id="rId4" Type="http://schemas.openxmlformats.org/officeDocument/2006/relationships/image" Target="../media/image121.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8.xml"/><Relationship Id="rId5" Type="http://schemas.openxmlformats.org/officeDocument/2006/relationships/image" Target="../media/image124.GIF"/><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17.wdp"/><Relationship Id="rId2" Type="http://schemas.openxmlformats.org/officeDocument/2006/relationships/image" Target="../media/image125.png"/><Relationship Id="rId1" Type="http://schemas.openxmlformats.org/officeDocument/2006/relationships/slideLayout" Target="../slideLayouts/slideLayout11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3.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62.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1.png"/><Relationship Id="rId5" Type="http://schemas.openxmlformats.org/officeDocument/2006/relationships/image" Target="../media/image33.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1.pn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2.xml"/><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1.png"/><Relationship Id="rId7" Type="http://schemas.microsoft.com/office/2007/relationships/hdphoto" Target="../media/hdphoto5.wdp"/><Relationship Id="rId12"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7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microsoft.com/office/2007/relationships/hdphoto" Target="../media/hdphoto4.wdp"/><Relationship Id="rId9" Type="http://schemas.openxmlformats.org/officeDocument/2006/relationships/image" Target="../media/image75.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097511" y="4065079"/>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53958" y="4072650"/>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sp>
        <p:nvSpPr>
          <p:cNvPr id="9" name="Hình chữ nhật 8">
            <a:extLst>
              <a:ext uri="{FF2B5EF4-FFF2-40B4-BE49-F238E27FC236}">
                <a16:creationId xmlns:a16="http://schemas.microsoft.com/office/drawing/2014/main" id="{3C08BE53-F94C-25DC-43E6-25E88BBBED3E}"/>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59B00956-302E-1513-DA84-2ABC4C626CAD}"/>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2B87A832-E05B-4F62-DCE8-708D17DCD010}"/>
              </a:ext>
            </a:extLst>
          </p:cNvPr>
          <p:cNvSpPr txBox="1"/>
          <p:nvPr/>
        </p:nvSpPr>
        <p:spPr>
          <a:xfrm>
            <a:off x="1441393" y="1889208"/>
            <a:ext cx="9740078" cy="2554545"/>
          </a:xfrm>
          <a:prstGeom prst="rect">
            <a:avLst/>
          </a:prstGeom>
          <a:noFill/>
        </p:spPr>
        <p:txBody>
          <a:bodyPr wrap="square" rtlCol="0">
            <a:spAutoFit/>
          </a:bodyPr>
          <a:lstStyle/>
          <a:p>
            <a:pPr algn="ct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Tính</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chất</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của</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nước</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và</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nước</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với</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cuộc</a:t>
            </a:r>
            <a:r>
              <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Aachen" panose="02020500000000000000" pitchFamily="18" charset="0"/>
                <a:cs typeface="Times New Roman" panose="02020603050405020304" pitchFamily="18" charset="0"/>
              </a:rPr>
              <a:t>sống</a:t>
            </a:r>
            <a:endParaRPr lang="en-US" sz="8000" b="1" dirty="0">
              <a:solidFill>
                <a:srgbClr val="002060"/>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469478" y="1864736"/>
            <a:ext cx="8674470" cy="3785652"/>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Nước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lỏng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trong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suốt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màu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mùi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vị</a:t>
            </a:r>
            <a:r>
              <a:rPr lang="vi-VN" sz="6000" b="1" dirty="0">
                <a:latin typeface="Times New Roman" panose="02020603050405020304" pitchFamily="18" charset="0"/>
                <a:cs typeface="Times New Roman" panose="02020603050405020304" pitchFamily="18" charset="0"/>
              </a:rPr>
              <a:t>, không có hình dạng nhất định</a:t>
            </a:r>
            <a:r>
              <a:rPr lang="en-US" sz="60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
        <p:nvSpPr>
          <p:cNvPr id="5" name="Hình chữ nhật 4">
            <a:extLst>
              <a:ext uri="{FF2B5EF4-FFF2-40B4-BE49-F238E27FC236}">
                <a16:creationId xmlns:a16="http://schemas.microsoft.com/office/drawing/2014/main" id="{9B2FD10A-3D4C-D234-BF5F-4E96159991A1}"/>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
        <p:nvSpPr>
          <p:cNvPr id="4" name="Hình chữ nhật 3">
            <a:extLst>
              <a:ext uri="{FF2B5EF4-FFF2-40B4-BE49-F238E27FC236}">
                <a16:creationId xmlns:a16="http://schemas.microsoft.com/office/drawing/2014/main" id="{5D8D747E-DEB7-0CA6-B32C-200CA325917F}"/>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7F9B1C4A-5F32-A7C5-B93E-18410AE607BC}"/>
              </a:ext>
            </a:extLst>
          </p:cNvPr>
          <p:cNvSpPr/>
          <p:nvPr/>
        </p:nvSpPr>
        <p:spPr>
          <a:xfrm>
            <a:off x="2755217" y="3015634"/>
            <a:ext cx="6915227" cy="1231106"/>
          </a:xfrm>
          <a:prstGeom prst="rect">
            <a:avLst/>
          </a:prstGeom>
          <a:noFill/>
        </p:spPr>
        <p:txBody>
          <a:bodyPr wrap="none" lIns="121920" tIns="60960" rIns="121920" bIns="60960">
            <a:spAutoFit/>
          </a:bodyPr>
          <a:lstStyle/>
          <a:p>
            <a:pPr algn="ctr" defTabSz="914377"/>
            <a:r>
              <a:rPr lang="vi-VN"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a:t>
            </a:r>
            <a:r>
              <a:rPr lang="en-US"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2</a:t>
            </a:r>
          </a:p>
        </p:txBody>
      </p:sp>
      <p:sp>
        <p:nvSpPr>
          <p:cNvPr id="7" name="Hình chữ nhật 6">
            <a:extLst>
              <a:ext uri="{FF2B5EF4-FFF2-40B4-BE49-F238E27FC236}">
                <a16:creationId xmlns:a16="http://schemas.microsoft.com/office/drawing/2014/main" id="{CC8CB67B-EB3C-6E46-F5E3-9C92F327790E}"/>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7326390A-60C7-B789-D931-D71C10A2A8B4}"/>
              </a:ext>
            </a:extLst>
          </p:cNvPr>
          <p:cNvSpPr/>
          <p:nvPr/>
        </p:nvSpPr>
        <p:spPr>
          <a:xfrm>
            <a:off x="4790250" y="1352032"/>
            <a:ext cx="2389437" cy="697563"/>
          </a:xfrm>
          <a:prstGeom prst="rect">
            <a:avLst/>
          </a:prstGeom>
          <a:noFill/>
        </p:spPr>
        <p:txBody>
          <a:bodyPr wrap="squar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par>
                                <p:cTn id="111" presetID="10" presetClass="entr" presetSubtype="0" fill="hold" nodeType="withEffect">
                                  <p:stCondLst>
                                    <p:cond delay="250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56" presetClass="entr" presetSubtype="0" fill="hold" grpId="0" nodeType="clickEffect">
                                  <p:stCondLst>
                                    <p:cond delay="0"/>
                                  </p:stCondLst>
                                  <p:iterate type="lt">
                                    <p:tmPct val="10000"/>
                                  </p:iterate>
                                  <p:childTnLst>
                                    <p:set>
                                      <p:cBhvr>
                                        <p:cTn id="117" dur="1" fill="hold">
                                          <p:stCondLst>
                                            <p:cond delay="0"/>
                                          </p:stCondLst>
                                        </p:cTn>
                                        <p:tgtEl>
                                          <p:spTgt spid="6"/>
                                        </p:tgtEl>
                                        <p:attrNameLst>
                                          <p:attrName>style.visibility</p:attrName>
                                        </p:attrNameLst>
                                      </p:cBhvr>
                                      <p:to>
                                        <p:strVal val="visible"/>
                                      </p:to>
                                    </p:set>
                                    <p:anim by="(-#ppt_w*2)" calcmode="lin" valueType="num">
                                      <p:cBhvr rctx="PPT">
                                        <p:cTn id="118" dur="250" autoRev="1" fill="hold">
                                          <p:stCondLst>
                                            <p:cond delay="0"/>
                                          </p:stCondLst>
                                        </p:cTn>
                                        <p:tgtEl>
                                          <p:spTgt spid="6"/>
                                        </p:tgtEl>
                                        <p:attrNameLst>
                                          <p:attrName>ppt_w</p:attrName>
                                        </p:attrNameLst>
                                      </p:cBhvr>
                                    </p:anim>
                                    <p:anim by="(#ppt_w*0.50)" calcmode="lin" valueType="num">
                                      <p:cBhvr>
                                        <p:cTn id="119" dur="250" decel="50000" autoRev="1" fill="hold">
                                          <p:stCondLst>
                                            <p:cond delay="0"/>
                                          </p:stCondLst>
                                        </p:cTn>
                                        <p:tgtEl>
                                          <p:spTgt spid="6"/>
                                        </p:tgtEl>
                                        <p:attrNameLst>
                                          <p:attrName>ppt_x</p:attrName>
                                        </p:attrNameLst>
                                      </p:cBhvr>
                                    </p:anim>
                                    <p:anim from="(-#ppt_h/2)" to="(#ppt_y)" calcmode="lin" valueType="num">
                                      <p:cBhvr>
                                        <p:cTn id="120" dur="500" fill="hold">
                                          <p:stCondLst>
                                            <p:cond delay="0"/>
                                          </p:stCondLst>
                                        </p:cTn>
                                        <p:tgtEl>
                                          <p:spTgt spid="6"/>
                                        </p:tgtEl>
                                        <p:attrNameLst>
                                          <p:attrName>ppt_y</p:attrName>
                                        </p:attrNameLst>
                                      </p:cBhvr>
                                    </p:anim>
                                    <p:animRot by="21600000">
                                      <p:cBhvr>
                                        <p:cTn id="121" dur="500" fill="hold">
                                          <p:stCondLst>
                                            <p:cond delay="0"/>
                                          </p:stCondLst>
                                        </p:cTn>
                                        <p:tgtEl>
                                          <p:spTgt spid="6"/>
                                        </p:tgtEl>
                                        <p:attrNameLst>
                                          <p:attrName>r</p:attrName>
                                        </p:attrNameLst>
                                      </p:cBhvr>
                                    </p:animRot>
                                  </p:childTnLst>
                                </p:cTn>
                              </p:par>
                              <p:par>
                                <p:cTn id="122" presetID="56" presetClass="entr" presetSubtype="0" fill="hold" grpId="0" nodeType="withEffect">
                                  <p:stCondLst>
                                    <p:cond delay="0"/>
                                  </p:stCondLst>
                                  <p:iterate type="lt">
                                    <p:tmPct val="10000"/>
                                  </p:iterate>
                                  <p:childTnLst>
                                    <p:set>
                                      <p:cBhvr>
                                        <p:cTn id="123" dur="1" fill="hold">
                                          <p:stCondLst>
                                            <p:cond delay="0"/>
                                          </p:stCondLst>
                                        </p:cTn>
                                        <p:tgtEl>
                                          <p:spTgt spid="8"/>
                                        </p:tgtEl>
                                        <p:attrNameLst>
                                          <p:attrName>style.visibility</p:attrName>
                                        </p:attrNameLst>
                                      </p:cBhvr>
                                      <p:to>
                                        <p:strVal val="visible"/>
                                      </p:to>
                                    </p:set>
                                    <p:anim by="(-#ppt_w*2)" calcmode="lin" valueType="num">
                                      <p:cBhvr rctx="PPT">
                                        <p:cTn id="124" dur="250" autoRev="1" fill="hold">
                                          <p:stCondLst>
                                            <p:cond delay="0"/>
                                          </p:stCondLst>
                                        </p:cTn>
                                        <p:tgtEl>
                                          <p:spTgt spid="8"/>
                                        </p:tgtEl>
                                        <p:attrNameLst>
                                          <p:attrName>ppt_w</p:attrName>
                                        </p:attrNameLst>
                                      </p:cBhvr>
                                    </p:anim>
                                    <p:anim by="(#ppt_w*0.50)" calcmode="lin" valueType="num">
                                      <p:cBhvr>
                                        <p:cTn id="125" dur="250" decel="50000" autoRev="1" fill="hold">
                                          <p:stCondLst>
                                            <p:cond delay="0"/>
                                          </p:stCondLst>
                                        </p:cTn>
                                        <p:tgtEl>
                                          <p:spTgt spid="8"/>
                                        </p:tgtEl>
                                        <p:attrNameLst>
                                          <p:attrName>ppt_x</p:attrName>
                                        </p:attrNameLst>
                                      </p:cBhvr>
                                    </p:anim>
                                    <p:anim from="(-#ppt_h/2)" to="(#ppt_y)" calcmode="lin" valueType="num">
                                      <p:cBhvr>
                                        <p:cTn id="126" dur="500" fill="hold">
                                          <p:stCondLst>
                                            <p:cond delay="0"/>
                                          </p:stCondLst>
                                        </p:cTn>
                                        <p:tgtEl>
                                          <p:spTgt spid="8"/>
                                        </p:tgtEl>
                                        <p:attrNameLst>
                                          <p:attrName>ppt_y</p:attrName>
                                        </p:attrNameLst>
                                      </p:cBhvr>
                                    </p:anim>
                                    <p:animRot by="21600000">
                                      <p:cBhvr>
                                        <p:cTn id="127" dur="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r>
              <a:rPr lang="en-US" sz="54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dirty="0" err="1">
                <a:solidFill>
                  <a:srgbClr val="000099"/>
                </a:solidFill>
                <a:latin typeface="Times New Roman" pitchFamily="18" charset="0"/>
              </a:rPr>
              <a:t>Thí</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3" name="Hình chữ nhật 2">
            <a:extLst>
              <a:ext uri="{FF2B5EF4-FFF2-40B4-BE49-F238E27FC236}">
                <a16:creationId xmlns:a16="http://schemas.microsoft.com/office/drawing/2014/main" id="{579181EF-EB84-AEAE-AD5C-5E3AD69C8C3B}"/>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B31BD204-B1DF-9ACC-33B0-89CA25EEC025}"/>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Tiến</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hành</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3" name="Hình chữ nhật 2">
            <a:extLst>
              <a:ext uri="{FF2B5EF4-FFF2-40B4-BE49-F238E27FC236}">
                <a16:creationId xmlns:a16="http://schemas.microsoft.com/office/drawing/2014/main" id="{20ADAFEC-93F5-16C3-1424-61A25B00B16A}"/>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BFBBF93D-5CE5-0A60-FCD0-CA7B0B475596}"/>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167245" y="259028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3" name="Hình chữ nhật 2">
            <a:extLst>
              <a:ext uri="{FF2B5EF4-FFF2-40B4-BE49-F238E27FC236}">
                <a16:creationId xmlns:a16="http://schemas.microsoft.com/office/drawing/2014/main" id="{5AD84601-92CD-DCF2-D443-A7563F490134}"/>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B42E2E10-68BB-A07C-D341-54333AB1380C}"/>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979315">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
        <p:nvSpPr>
          <p:cNvPr id="2" name="Hình chữ nhật 1">
            <a:extLst>
              <a:ext uri="{FF2B5EF4-FFF2-40B4-BE49-F238E27FC236}">
                <a16:creationId xmlns:a16="http://schemas.microsoft.com/office/drawing/2014/main" id="{FAAC3518-CFFB-95FB-07AB-5EC9B4678FFC}"/>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1D2A2A33-215E-E6F5-0243-293178512145}"/>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
        <p:nvSpPr>
          <p:cNvPr id="3" name="Hình chữ nhật 2">
            <a:extLst>
              <a:ext uri="{FF2B5EF4-FFF2-40B4-BE49-F238E27FC236}">
                <a16:creationId xmlns:a16="http://schemas.microsoft.com/office/drawing/2014/main" id="{F76BD7E7-B8C9-C84A-9DD4-818867072E2B}"/>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F79C377D-94D1-7CE2-16FF-1C9DD4DC03C9}"/>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
        <p:nvSpPr>
          <p:cNvPr id="4" name="Hình chữ nhật 3">
            <a:extLst>
              <a:ext uri="{FF2B5EF4-FFF2-40B4-BE49-F238E27FC236}">
                <a16:creationId xmlns:a16="http://schemas.microsoft.com/office/drawing/2014/main" id="{299DD655-7F84-BF78-53B2-FC953BCE4677}"/>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1221A72C-412C-7344-46ED-261715D19738}"/>
              </a:ext>
            </a:extLst>
          </p:cNvPr>
          <p:cNvSpPr/>
          <p:nvPr/>
        </p:nvSpPr>
        <p:spPr>
          <a:xfrm>
            <a:off x="2755217" y="3015634"/>
            <a:ext cx="6915227" cy="1231106"/>
          </a:xfrm>
          <a:prstGeom prst="rect">
            <a:avLst/>
          </a:prstGeom>
          <a:noFill/>
        </p:spPr>
        <p:txBody>
          <a:bodyPr wrap="none" lIns="121920" tIns="60960" rIns="121920" bIns="60960">
            <a:spAutoFit/>
          </a:bodyPr>
          <a:lstStyle/>
          <a:p>
            <a:pPr algn="ctr" defTabSz="914377"/>
            <a:r>
              <a:rPr lang="vi-VN"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a:t>
            </a:r>
            <a:r>
              <a:rPr lang="en-US"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3</a:t>
            </a:r>
          </a:p>
        </p:txBody>
      </p:sp>
      <p:sp>
        <p:nvSpPr>
          <p:cNvPr id="7" name="Hình chữ nhật 6">
            <a:extLst>
              <a:ext uri="{FF2B5EF4-FFF2-40B4-BE49-F238E27FC236}">
                <a16:creationId xmlns:a16="http://schemas.microsoft.com/office/drawing/2014/main" id="{0ED82194-F3C5-7049-CF37-B3616B9C98DF}"/>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3CC601EE-9123-EEA7-44DD-50A8550C3732}"/>
              </a:ext>
            </a:extLst>
          </p:cNvPr>
          <p:cNvSpPr/>
          <p:nvPr/>
        </p:nvSpPr>
        <p:spPr>
          <a:xfrm>
            <a:off x="4790250" y="1352032"/>
            <a:ext cx="2389437" cy="697563"/>
          </a:xfrm>
          <a:prstGeom prst="rect">
            <a:avLst/>
          </a:prstGeom>
          <a:noFill/>
        </p:spPr>
        <p:txBody>
          <a:bodyPr wrap="squar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par>
                                <p:cTn id="111" presetID="10" presetClass="entr" presetSubtype="0" fill="hold" nodeType="withEffect">
                                  <p:stCondLst>
                                    <p:cond delay="250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56" presetClass="entr" presetSubtype="0" fill="hold" grpId="0" nodeType="clickEffect">
                                  <p:stCondLst>
                                    <p:cond delay="0"/>
                                  </p:stCondLst>
                                  <p:iterate type="lt">
                                    <p:tmPct val="10000"/>
                                  </p:iterate>
                                  <p:childTnLst>
                                    <p:set>
                                      <p:cBhvr>
                                        <p:cTn id="117" dur="1" fill="hold">
                                          <p:stCondLst>
                                            <p:cond delay="0"/>
                                          </p:stCondLst>
                                        </p:cTn>
                                        <p:tgtEl>
                                          <p:spTgt spid="6"/>
                                        </p:tgtEl>
                                        <p:attrNameLst>
                                          <p:attrName>style.visibility</p:attrName>
                                        </p:attrNameLst>
                                      </p:cBhvr>
                                      <p:to>
                                        <p:strVal val="visible"/>
                                      </p:to>
                                    </p:set>
                                    <p:anim by="(-#ppt_w*2)" calcmode="lin" valueType="num">
                                      <p:cBhvr rctx="PPT">
                                        <p:cTn id="118" dur="250" autoRev="1" fill="hold">
                                          <p:stCondLst>
                                            <p:cond delay="0"/>
                                          </p:stCondLst>
                                        </p:cTn>
                                        <p:tgtEl>
                                          <p:spTgt spid="6"/>
                                        </p:tgtEl>
                                        <p:attrNameLst>
                                          <p:attrName>ppt_w</p:attrName>
                                        </p:attrNameLst>
                                      </p:cBhvr>
                                    </p:anim>
                                    <p:anim by="(#ppt_w*0.50)" calcmode="lin" valueType="num">
                                      <p:cBhvr>
                                        <p:cTn id="119" dur="250" decel="50000" autoRev="1" fill="hold">
                                          <p:stCondLst>
                                            <p:cond delay="0"/>
                                          </p:stCondLst>
                                        </p:cTn>
                                        <p:tgtEl>
                                          <p:spTgt spid="6"/>
                                        </p:tgtEl>
                                        <p:attrNameLst>
                                          <p:attrName>ppt_x</p:attrName>
                                        </p:attrNameLst>
                                      </p:cBhvr>
                                    </p:anim>
                                    <p:anim from="(-#ppt_h/2)" to="(#ppt_y)" calcmode="lin" valueType="num">
                                      <p:cBhvr>
                                        <p:cTn id="120" dur="500" fill="hold">
                                          <p:stCondLst>
                                            <p:cond delay="0"/>
                                          </p:stCondLst>
                                        </p:cTn>
                                        <p:tgtEl>
                                          <p:spTgt spid="6"/>
                                        </p:tgtEl>
                                        <p:attrNameLst>
                                          <p:attrName>ppt_y</p:attrName>
                                        </p:attrNameLst>
                                      </p:cBhvr>
                                    </p:anim>
                                    <p:animRot by="21600000">
                                      <p:cBhvr>
                                        <p:cTn id="121" dur="500" fill="hold">
                                          <p:stCondLst>
                                            <p:cond delay="0"/>
                                          </p:stCondLst>
                                        </p:cTn>
                                        <p:tgtEl>
                                          <p:spTgt spid="6"/>
                                        </p:tgtEl>
                                        <p:attrNameLst>
                                          <p:attrName>r</p:attrName>
                                        </p:attrNameLst>
                                      </p:cBhvr>
                                    </p:animRot>
                                  </p:childTnLst>
                                </p:cTn>
                              </p:par>
                              <p:par>
                                <p:cTn id="122" presetID="56" presetClass="entr" presetSubtype="0" fill="hold" grpId="0" nodeType="withEffect">
                                  <p:stCondLst>
                                    <p:cond delay="0"/>
                                  </p:stCondLst>
                                  <p:iterate type="lt">
                                    <p:tmPct val="10000"/>
                                  </p:iterate>
                                  <p:childTnLst>
                                    <p:set>
                                      <p:cBhvr>
                                        <p:cTn id="123" dur="1" fill="hold">
                                          <p:stCondLst>
                                            <p:cond delay="0"/>
                                          </p:stCondLst>
                                        </p:cTn>
                                        <p:tgtEl>
                                          <p:spTgt spid="8"/>
                                        </p:tgtEl>
                                        <p:attrNameLst>
                                          <p:attrName>style.visibility</p:attrName>
                                        </p:attrNameLst>
                                      </p:cBhvr>
                                      <p:to>
                                        <p:strVal val="visible"/>
                                      </p:to>
                                    </p:set>
                                    <p:anim by="(-#ppt_w*2)" calcmode="lin" valueType="num">
                                      <p:cBhvr rctx="PPT">
                                        <p:cTn id="124" dur="250" autoRev="1" fill="hold">
                                          <p:stCondLst>
                                            <p:cond delay="0"/>
                                          </p:stCondLst>
                                        </p:cTn>
                                        <p:tgtEl>
                                          <p:spTgt spid="8"/>
                                        </p:tgtEl>
                                        <p:attrNameLst>
                                          <p:attrName>ppt_w</p:attrName>
                                        </p:attrNameLst>
                                      </p:cBhvr>
                                    </p:anim>
                                    <p:anim by="(#ppt_w*0.50)" calcmode="lin" valueType="num">
                                      <p:cBhvr>
                                        <p:cTn id="125" dur="250" decel="50000" autoRev="1" fill="hold">
                                          <p:stCondLst>
                                            <p:cond delay="0"/>
                                          </p:stCondLst>
                                        </p:cTn>
                                        <p:tgtEl>
                                          <p:spTgt spid="8"/>
                                        </p:tgtEl>
                                        <p:attrNameLst>
                                          <p:attrName>ppt_x</p:attrName>
                                        </p:attrNameLst>
                                      </p:cBhvr>
                                    </p:anim>
                                    <p:anim from="(-#ppt_h/2)" to="(#ppt_y)" calcmode="lin" valueType="num">
                                      <p:cBhvr>
                                        <p:cTn id="126" dur="500" fill="hold">
                                          <p:stCondLst>
                                            <p:cond delay="0"/>
                                          </p:stCondLst>
                                        </p:cTn>
                                        <p:tgtEl>
                                          <p:spTgt spid="8"/>
                                        </p:tgtEl>
                                        <p:attrNameLst>
                                          <p:attrName>ppt_y</p:attrName>
                                        </p:attrNameLst>
                                      </p:cBhvr>
                                    </p:anim>
                                    <p:animRot by="21600000">
                                      <p:cBhvr>
                                        <p:cTn id="127" dur="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769441"/>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2 khăn mặt, 2 đĩa, 2 tờ giấy ăn khô, 1 thìa, nước</a:t>
            </a:r>
            <a:r>
              <a:rPr lang="en-US" sz="4400" dirty="0">
                <a:latin typeface="Times New Roman" panose="02020603050405020304" pitchFamily="18" charset="0"/>
                <a:cs typeface="Times New Roman" panose="02020603050405020304" pitchFamily="18" charset="0"/>
              </a:rPr>
              <a:t>.</a:t>
            </a: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54980B29-3E1C-846D-CB10-7D461169C2DB}"/>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ACA4E8AA-91A7-CDB9-FAFA-D7A66BE55042}"/>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1452" y="-266178"/>
            <a:ext cx="7211785" cy="3158353"/>
          </a:xfrm>
          <a:prstGeom prst="rect">
            <a:avLst/>
          </a:prstGeom>
        </p:spPr>
      </p:pic>
      <p:sp>
        <p:nvSpPr>
          <p:cNvPr id="10" name="TextBox 9"/>
          <p:cNvSpPr txBox="1"/>
          <p:nvPr/>
        </p:nvSpPr>
        <p:spPr>
          <a:xfrm>
            <a:off x="4807659" y="2250109"/>
            <a:ext cx="7211785" cy="3785652"/>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Đặt khăn mặt, đĩa và giấy ăn chồng lên nhau như hình 3. Đổ một thìa nước lên mặt trên của mỗi chồng khăn mặt, đĩa và giấy ăn. Nhấc khăn mặt, đĩa và giấy ăn ở bên trên ra.</a:t>
            </a:r>
            <a:endParaRPr lang="en-US"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
        <p:nvSpPr>
          <p:cNvPr id="3" name="Hình chữ nhật 2">
            <a:extLst>
              <a:ext uri="{FF2B5EF4-FFF2-40B4-BE49-F238E27FC236}">
                <a16:creationId xmlns:a16="http://schemas.microsoft.com/office/drawing/2014/main" id="{7F66B69D-55D6-852E-A097-B1E80781AFB3}"/>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91D63D3E-F182-A4BA-7E6C-3F92B47E0EE7}"/>
              </a:ext>
            </a:extLst>
          </p:cNvPr>
          <p:cNvSpPr txBox="1"/>
          <p:nvPr/>
        </p:nvSpPr>
        <p:spPr>
          <a:xfrm>
            <a:off x="6891498" y="827780"/>
            <a:ext cx="2976772" cy="830997"/>
          </a:xfrm>
          <a:prstGeom prst="rect">
            <a:avLst/>
          </a:prstGeom>
          <a:noFill/>
        </p:spPr>
        <p:txBody>
          <a:bodyPr wrap="square">
            <a:spAutoFit/>
          </a:bodyPr>
          <a:lstStyle/>
          <a:p>
            <a:pPr algn="ctr" defTabSz="914377"/>
            <a:r>
              <a:rPr lang="en-US" sz="4800" b="1" dirty="0" err="1">
                <a:solidFill>
                  <a:srgbClr val="000099"/>
                </a:solidFill>
                <a:latin typeface="Times New Roman" pitchFamily="18" charset="0"/>
              </a:rPr>
              <a:t>Tiến</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hành</a:t>
            </a:r>
            <a:endParaRPr lang="en-US" sz="4800" b="1" dirty="0">
              <a:solidFill>
                <a:srgbClr val="000099"/>
              </a:solidFill>
              <a:latin typeface="Times New Roman" pitchFamily="18" charset="0"/>
            </a:endParaRPr>
          </a:p>
        </p:txBody>
      </p:sp>
      <p:sp>
        <p:nvSpPr>
          <p:cNvPr id="7" name="Hình chữ nhật 6">
            <a:extLst>
              <a:ext uri="{FF2B5EF4-FFF2-40B4-BE49-F238E27FC236}">
                <a16:creationId xmlns:a16="http://schemas.microsoft.com/office/drawing/2014/main" id="{C23301F6-5B4E-CBD3-8F4F-E13A68392074}"/>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1000"/>
                                        <p:tgtEl>
                                          <p:spTgt spid="10">
                                            <p:txEl>
                                              <p:pRg st="0" end="0"/>
                                            </p:txEl>
                                          </p:spTgt>
                                        </p:tgtEl>
                                      </p:cBhvr>
                                    </p:animEffect>
                                    <p:anim calcmode="lin" valueType="num">
                                      <p:cBhvr>
                                        <p:cTn id="1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269" y="-563465"/>
            <a:ext cx="9097978" cy="7984929"/>
          </a:xfrm>
          <a:prstGeom prst="rect">
            <a:avLst/>
          </a:prstGeom>
        </p:spPr>
      </p:pic>
      <p:sp>
        <p:nvSpPr>
          <p:cNvPr id="12" name="Rectangle 11"/>
          <p:cNvSpPr/>
          <p:nvPr/>
        </p:nvSpPr>
        <p:spPr>
          <a:xfrm>
            <a:off x="2968198" y="1173507"/>
            <a:ext cx="4363695"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b="1" dirty="0" err="1">
                <a:solidFill>
                  <a:srgbClr val="FF0000"/>
                </a:solidFill>
                <a:latin typeface="Times New Roman" panose="02020603050405020304" pitchFamily="18" charset="0"/>
                <a:cs typeface="Times New Roman" panose="02020603050405020304" pitchFamily="18" charset="0"/>
              </a:rPr>
              <a:t>Khởi</a:t>
            </a:r>
            <a:r>
              <a:rPr lang="en-US" altLang="zh-CN" sz="7200" b="1" dirty="0">
                <a:solidFill>
                  <a:srgbClr val="FF0000"/>
                </a:solidFill>
                <a:latin typeface="Times New Roman" panose="02020603050405020304" pitchFamily="18" charset="0"/>
                <a:cs typeface="Times New Roman" panose="02020603050405020304" pitchFamily="18" charset="0"/>
              </a:rPr>
              <a:t> </a:t>
            </a:r>
            <a:r>
              <a:rPr lang="en-US" altLang="zh-CN" sz="7200" b="1" dirty="0" err="1">
                <a:solidFill>
                  <a:srgbClr val="FF0000"/>
                </a:solidFill>
                <a:latin typeface="Times New Roman" panose="02020603050405020304" pitchFamily="18" charset="0"/>
                <a:cs typeface="Times New Roman" panose="02020603050405020304" pitchFamily="18" charset="0"/>
              </a:rPr>
              <a:t>động</a:t>
            </a:r>
            <a:endParaRPr kumimoji="0" lang="en-US"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579914" y="3368405"/>
            <a:ext cx="7217229" cy="2554545"/>
          </a:xfrm>
          <a:prstGeom prst="rect">
            <a:avLst/>
          </a:prstGeom>
        </p:spPr>
        <p:txBody>
          <a:bodyPr wrap="square">
            <a:spAutoFit/>
          </a:bodyPr>
          <a:lstStyle/>
          <a:p>
            <a:r>
              <a:rPr lang="vi-VN" sz="4000" dirty="0">
                <a:latin typeface="Times New Roman" panose="02020603050405020304" pitchFamily="18" charset="0"/>
                <a:cs typeface="Times New Roman" panose="02020603050405020304" pitchFamily="18" charset="0"/>
              </a:rPr>
              <a:t>+ Kể những 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của con người sử dụng đến nước</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a:t>
            </a:r>
          </a:p>
          <a:p>
            <a:r>
              <a:rPr lang="vi-VN" sz="4000" dirty="0">
                <a:latin typeface="Times New Roman" panose="02020603050405020304" pitchFamily="18" charset="0"/>
                <a:cs typeface="Times New Roman" panose="02020603050405020304" pitchFamily="18" charset="0"/>
              </a:rPr>
              <a:t>+  Con người đã vận dụng những tính chất nào của nước</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8FC0D9A6-EC3D-1887-E015-EFFB813D8349}"/>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F128302-E6B5-7B40-CD93-9DFA6B3A3D4D}"/>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493109" y="1194083"/>
            <a:ext cx="4368022" cy="707886"/>
          </a:xfrm>
          <a:prstGeom prst="rect">
            <a:avLst/>
          </a:prstGeom>
          <a:noFill/>
        </p:spPr>
        <p:txBody>
          <a:bodyPr wrap="square" lIns="91440" tIns="45720" rIns="91440" bIns="45720">
            <a:spAutoFit/>
          </a:bodyPr>
          <a:lstStyle/>
          <a:p>
            <a:pPr algn="ctr"/>
            <a:r>
              <a:rPr lang="en-US" sz="40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4000" b="1" cap="none" spc="0" dirty="0">
                <a:ln w="0"/>
                <a:solidFill>
                  <a:srgbClr val="C00000"/>
                </a:solidFill>
                <a:effectLst/>
                <a:latin typeface="Times New Roman" panose="02020603050405020304" pitchFamily="18" charset="0"/>
                <a:cs typeface="Times New Roman" panose="02020603050405020304" pitchFamily="18" charset="0"/>
              </a:rPr>
              <a:t> </a:t>
            </a:r>
            <a:r>
              <a:rPr lang="en-US" sz="40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4000" b="1" cap="none" spc="0" dirty="0">
                <a:ln w="0"/>
                <a:solidFill>
                  <a:srgbClr val="C00000"/>
                </a:solidFill>
                <a:effectLst/>
                <a:latin typeface="Times New Roman" panose="02020603050405020304" pitchFamily="18" charset="0"/>
                <a:cs typeface="Times New Roman" panose="02020603050405020304" pitchFamily="18" charset="0"/>
              </a:rPr>
              <a:t> qua</a:t>
            </a:r>
          </a:p>
        </p:txBody>
      </p:sp>
      <p:sp>
        <p:nvSpPr>
          <p:cNvPr id="20" name="Rectangle 19"/>
          <p:cNvSpPr/>
          <p:nvPr/>
        </p:nvSpPr>
        <p:spPr>
          <a:xfrm>
            <a:off x="6212473" y="2018556"/>
            <a:ext cx="6181183" cy="707886"/>
          </a:xfrm>
          <a:prstGeom prst="rect">
            <a:avLst/>
          </a:prstGeom>
          <a:noFill/>
        </p:spPr>
        <p:txBody>
          <a:bodyPr wrap="square" lIns="91440" tIns="45720" rIns="91440" bIns="45720">
            <a:spAutoFit/>
          </a:bodyPr>
          <a:lstStyle/>
          <a:p>
            <a:pPr algn="ctr"/>
            <a:r>
              <a:rPr lang="en-US" sz="40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4000" b="1" cap="none" spc="0" dirty="0">
                <a:ln w="0"/>
                <a:solidFill>
                  <a:srgbClr val="C00000"/>
                </a:solidFill>
                <a:effectLst/>
                <a:latin typeface="Times New Roman" panose="02020603050405020304" pitchFamily="18" charset="0"/>
                <a:cs typeface="Times New Roman" panose="02020603050405020304" pitchFamily="18" charset="0"/>
              </a:rPr>
              <a:t> </a:t>
            </a:r>
            <a:r>
              <a:rPr lang="en-US" sz="4000" b="1" cap="none" spc="0" dirty="0" err="1">
                <a:ln w="0"/>
                <a:solidFill>
                  <a:srgbClr val="C00000"/>
                </a:solidFill>
                <a:effectLst/>
                <a:latin typeface="Times New Roman" panose="02020603050405020304" pitchFamily="18" charset="0"/>
                <a:cs typeface="Times New Roman" panose="02020603050405020304" pitchFamily="18" charset="0"/>
              </a:rPr>
              <a:t>không</a:t>
            </a:r>
            <a:r>
              <a:rPr lang="en-US" sz="4000" b="1" cap="none" spc="0" dirty="0">
                <a:ln w="0"/>
                <a:solidFill>
                  <a:srgbClr val="C00000"/>
                </a:solidFill>
                <a:effectLst/>
                <a:latin typeface="Times New Roman" panose="02020603050405020304" pitchFamily="18" charset="0"/>
                <a:cs typeface="Times New Roman" panose="02020603050405020304" pitchFamily="18" charset="0"/>
              </a:rPr>
              <a:t> </a:t>
            </a:r>
            <a:r>
              <a:rPr lang="en-US" sz="40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4000" b="1" cap="none" spc="0" dirty="0">
                <a:ln w="0"/>
                <a:solidFill>
                  <a:srgbClr val="C00000"/>
                </a:solidFill>
                <a:effectLst/>
                <a:latin typeface="Times New Roman" panose="02020603050405020304" pitchFamily="18" charset="0"/>
                <a:cs typeface="Times New Roman" panose="02020603050405020304" pitchFamily="18"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
        <p:nvSpPr>
          <p:cNvPr id="2" name="Hình chữ nhật 1">
            <a:extLst>
              <a:ext uri="{FF2B5EF4-FFF2-40B4-BE49-F238E27FC236}">
                <a16:creationId xmlns:a16="http://schemas.microsoft.com/office/drawing/2014/main" id="{81BECCD5-70E2-4E70-77AA-B5E168391F40}"/>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5EC6A8AF-96F3-487F-751D-28A15F04101D}"/>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
        <p:nvSpPr>
          <p:cNvPr id="2" name="Hình chữ nhật 1">
            <a:extLst>
              <a:ext uri="{FF2B5EF4-FFF2-40B4-BE49-F238E27FC236}">
                <a16:creationId xmlns:a16="http://schemas.microsoft.com/office/drawing/2014/main" id="{38AE2A6E-B595-1B8C-A5E5-73BF3C68204C}"/>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7557C69F-6F68-FB73-66D7-F52B5978B20B}"/>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
        <p:nvSpPr>
          <p:cNvPr id="4" name="Hình chữ nhật 3">
            <a:extLst>
              <a:ext uri="{FF2B5EF4-FFF2-40B4-BE49-F238E27FC236}">
                <a16:creationId xmlns:a16="http://schemas.microsoft.com/office/drawing/2014/main" id="{BC1E107A-6ACF-7019-E4DB-934E65CBB0FC}"/>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id="{342DE573-7A84-8EE6-FC3C-B0DAE4F4600A}"/>
              </a:ext>
            </a:extLst>
          </p:cNvPr>
          <p:cNvSpPr/>
          <p:nvPr/>
        </p:nvSpPr>
        <p:spPr>
          <a:xfrm>
            <a:off x="2755217" y="3015634"/>
            <a:ext cx="6915227" cy="1231106"/>
          </a:xfrm>
          <a:prstGeom prst="rect">
            <a:avLst/>
          </a:prstGeom>
          <a:noFill/>
        </p:spPr>
        <p:txBody>
          <a:bodyPr wrap="none" lIns="121920" tIns="60960" rIns="121920" bIns="60960">
            <a:spAutoFit/>
          </a:bodyPr>
          <a:lstStyle/>
          <a:p>
            <a:pPr algn="ctr" defTabSz="914377"/>
            <a:r>
              <a:rPr lang="vi-VN"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a:t>
            </a:r>
            <a:r>
              <a:rPr lang="en-US"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4</a:t>
            </a:r>
          </a:p>
        </p:txBody>
      </p:sp>
      <p:sp>
        <p:nvSpPr>
          <p:cNvPr id="8" name="Hình chữ nhật 7">
            <a:extLst>
              <a:ext uri="{FF2B5EF4-FFF2-40B4-BE49-F238E27FC236}">
                <a16:creationId xmlns:a16="http://schemas.microsoft.com/office/drawing/2014/main" id="{159F1722-4739-28F3-68A6-7360AF2570EA}"/>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a:extLst>
              <a:ext uri="{FF2B5EF4-FFF2-40B4-BE49-F238E27FC236}">
                <a16:creationId xmlns:a16="http://schemas.microsoft.com/office/drawing/2014/main" id="{8FB9C6B1-9EE8-0B45-0E22-ED0AABDD2B6E}"/>
              </a:ext>
            </a:extLst>
          </p:cNvPr>
          <p:cNvSpPr/>
          <p:nvPr/>
        </p:nvSpPr>
        <p:spPr>
          <a:xfrm>
            <a:off x="4790250" y="1352032"/>
            <a:ext cx="2389437" cy="697563"/>
          </a:xfrm>
          <a:prstGeom prst="rect">
            <a:avLst/>
          </a:prstGeom>
          <a:noFill/>
        </p:spPr>
        <p:txBody>
          <a:bodyPr wrap="squar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par>
                                <p:cTn id="111" presetID="10" presetClass="entr" presetSubtype="0" fill="hold" nodeType="withEffect">
                                  <p:stCondLst>
                                    <p:cond delay="250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56" presetClass="entr" presetSubtype="0" fill="hold" grpId="0" nodeType="clickEffect">
                                  <p:stCondLst>
                                    <p:cond delay="0"/>
                                  </p:stCondLst>
                                  <p:iterate type="lt">
                                    <p:tmPct val="10000"/>
                                  </p:iterate>
                                  <p:childTnLst>
                                    <p:set>
                                      <p:cBhvr>
                                        <p:cTn id="117" dur="1" fill="hold">
                                          <p:stCondLst>
                                            <p:cond delay="0"/>
                                          </p:stCondLst>
                                        </p:cTn>
                                        <p:tgtEl>
                                          <p:spTgt spid="7"/>
                                        </p:tgtEl>
                                        <p:attrNameLst>
                                          <p:attrName>style.visibility</p:attrName>
                                        </p:attrNameLst>
                                      </p:cBhvr>
                                      <p:to>
                                        <p:strVal val="visible"/>
                                      </p:to>
                                    </p:set>
                                    <p:anim by="(-#ppt_w*2)" calcmode="lin" valueType="num">
                                      <p:cBhvr rctx="PPT">
                                        <p:cTn id="118" dur="250" autoRev="1" fill="hold">
                                          <p:stCondLst>
                                            <p:cond delay="0"/>
                                          </p:stCondLst>
                                        </p:cTn>
                                        <p:tgtEl>
                                          <p:spTgt spid="7"/>
                                        </p:tgtEl>
                                        <p:attrNameLst>
                                          <p:attrName>ppt_w</p:attrName>
                                        </p:attrNameLst>
                                      </p:cBhvr>
                                    </p:anim>
                                    <p:anim by="(#ppt_w*0.50)" calcmode="lin" valueType="num">
                                      <p:cBhvr>
                                        <p:cTn id="119" dur="250" decel="50000" autoRev="1" fill="hold">
                                          <p:stCondLst>
                                            <p:cond delay="0"/>
                                          </p:stCondLst>
                                        </p:cTn>
                                        <p:tgtEl>
                                          <p:spTgt spid="7"/>
                                        </p:tgtEl>
                                        <p:attrNameLst>
                                          <p:attrName>ppt_x</p:attrName>
                                        </p:attrNameLst>
                                      </p:cBhvr>
                                    </p:anim>
                                    <p:anim from="(-#ppt_h/2)" to="(#ppt_y)" calcmode="lin" valueType="num">
                                      <p:cBhvr>
                                        <p:cTn id="120" dur="500" fill="hold">
                                          <p:stCondLst>
                                            <p:cond delay="0"/>
                                          </p:stCondLst>
                                        </p:cTn>
                                        <p:tgtEl>
                                          <p:spTgt spid="7"/>
                                        </p:tgtEl>
                                        <p:attrNameLst>
                                          <p:attrName>ppt_y</p:attrName>
                                        </p:attrNameLst>
                                      </p:cBhvr>
                                    </p:anim>
                                    <p:animRot by="21600000">
                                      <p:cBhvr>
                                        <p:cTn id="121" dur="500" fill="hold">
                                          <p:stCondLst>
                                            <p:cond delay="0"/>
                                          </p:stCondLst>
                                        </p:cTn>
                                        <p:tgtEl>
                                          <p:spTgt spid="7"/>
                                        </p:tgtEl>
                                        <p:attrNameLst>
                                          <p:attrName>r</p:attrName>
                                        </p:attrNameLst>
                                      </p:cBhvr>
                                    </p:animRot>
                                  </p:childTnLst>
                                </p:cTn>
                              </p:par>
                              <p:par>
                                <p:cTn id="122" presetID="56" presetClass="entr" presetSubtype="0" fill="hold" grpId="0" nodeType="withEffect">
                                  <p:stCondLst>
                                    <p:cond delay="0"/>
                                  </p:stCondLst>
                                  <p:iterate type="lt">
                                    <p:tmPct val="10000"/>
                                  </p:iterate>
                                  <p:childTnLst>
                                    <p:set>
                                      <p:cBhvr>
                                        <p:cTn id="123" dur="1" fill="hold">
                                          <p:stCondLst>
                                            <p:cond delay="0"/>
                                          </p:stCondLst>
                                        </p:cTn>
                                        <p:tgtEl>
                                          <p:spTgt spid="9"/>
                                        </p:tgtEl>
                                        <p:attrNameLst>
                                          <p:attrName>style.visibility</p:attrName>
                                        </p:attrNameLst>
                                      </p:cBhvr>
                                      <p:to>
                                        <p:strVal val="visible"/>
                                      </p:to>
                                    </p:set>
                                    <p:anim by="(-#ppt_w*2)" calcmode="lin" valueType="num">
                                      <p:cBhvr rctx="PPT">
                                        <p:cTn id="124" dur="250" autoRev="1" fill="hold">
                                          <p:stCondLst>
                                            <p:cond delay="0"/>
                                          </p:stCondLst>
                                        </p:cTn>
                                        <p:tgtEl>
                                          <p:spTgt spid="9"/>
                                        </p:tgtEl>
                                        <p:attrNameLst>
                                          <p:attrName>ppt_w</p:attrName>
                                        </p:attrNameLst>
                                      </p:cBhvr>
                                    </p:anim>
                                    <p:anim by="(#ppt_w*0.50)" calcmode="lin" valueType="num">
                                      <p:cBhvr>
                                        <p:cTn id="125" dur="250" decel="50000" autoRev="1" fill="hold">
                                          <p:stCondLst>
                                            <p:cond delay="0"/>
                                          </p:stCondLst>
                                        </p:cTn>
                                        <p:tgtEl>
                                          <p:spTgt spid="9"/>
                                        </p:tgtEl>
                                        <p:attrNameLst>
                                          <p:attrName>ppt_x</p:attrName>
                                        </p:attrNameLst>
                                      </p:cBhvr>
                                    </p:anim>
                                    <p:anim from="(-#ppt_h/2)" to="(#ppt_y)" calcmode="lin" valueType="num">
                                      <p:cBhvr>
                                        <p:cTn id="126" dur="500" fill="hold">
                                          <p:stCondLst>
                                            <p:cond delay="0"/>
                                          </p:stCondLst>
                                        </p:cTn>
                                        <p:tgtEl>
                                          <p:spTgt spid="9"/>
                                        </p:tgtEl>
                                        <p:attrNameLst>
                                          <p:attrName>ppt_y</p:attrName>
                                        </p:attrNameLst>
                                      </p:cBhvr>
                                    </p:anim>
                                    <p:animRot by="21600000">
                                      <p:cBhvr>
                                        <p:cTn id="127"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56" y="-123314"/>
            <a:ext cx="3485204" cy="2079175"/>
          </a:xfrm>
          <a:prstGeom prst="rect">
            <a:avLst/>
          </a:prstGeom>
        </p:spPr>
      </p:pic>
      <p:sp>
        <p:nvSpPr>
          <p:cNvPr id="44" name="Rectangle 43"/>
          <p:cNvSpPr/>
          <p:nvPr/>
        </p:nvSpPr>
        <p:spPr>
          <a:xfrm>
            <a:off x="228699" y="580629"/>
            <a:ext cx="222689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CHUẨN BỊ</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5" name="TextBox 44"/>
          <p:cNvSpPr txBox="1"/>
          <p:nvPr/>
        </p:nvSpPr>
        <p:spPr>
          <a:xfrm>
            <a:off x="2730292" y="519073"/>
            <a:ext cx="10422979"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3 cốc thủy tinh, 3 thìa, muối ăn, cát, 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962627" y="1950176"/>
            <a:ext cx="25234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TIẾN</a:t>
            </a:r>
            <a:r>
              <a:rPr kumimoji="0" lang="vi-VN" sz="3200" b="1" i="0" u="none" strike="noStrike" kern="1200" cap="none" spc="0" normalizeH="0" noProof="0" dirty="0">
                <a:ln w="0"/>
                <a:solidFill>
                  <a:srgbClr val="C00000"/>
                </a:solidFill>
                <a:effectLst/>
                <a:uLnTx/>
                <a:uFillTx/>
                <a:latin typeface="Times New Roman" panose="02020603050405020304" pitchFamily="18" charset="0"/>
                <a:cs typeface="Times New Roman" panose="02020603050405020304" pitchFamily="18" charset="0"/>
              </a:rPr>
              <a:t> HÀNH</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9" name="TextBox 48"/>
          <p:cNvSpPr txBox="1"/>
          <p:nvPr/>
        </p:nvSpPr>
        <p:spPr>
          <a:xfrm>
            <a:off x="141439" y="2712770"/>
            <a:ext cx="4433169" cy="2862322"/>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Lấy 3 cốc nước như nhau, cho vào từng cốc các chất: muối ăn, cát, đường như hình 4, rồi khuấy đều</a:t>
            </a:r>
            <a:endParaRPr lang="en-US" sz="3600" dirty="0">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Hình chữ nhật 2">
            <a:extLst>
              <a:ext uri="{FF2B5EF4-FFF2-40B4-BE49-F238E27FC236}">
                <a16:creationId xmlns:a16="http://schemas.microsoft.com/office/drawing/2014/main" id="{B6B69027-4765-D7F3-D0C1-F904AA18D610}"/>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id="{941ABE0C-6C82-DADA-F465-66032778CA86}"/>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523220"/>
          </a:xfrm>
          <a:prstGeom prst="rect">
            <a:avLst/>
          </a:prstGeom>
          <a:noFill/>
        </p:spPr>
        <p:txBody>
          <a:bodyPr wrap="square" rtlCol="0">
            <a:spAutoFit/>
          </a:bodyPr>
          <a:lstStyle/>
          <a:p>
            <a:pPr defTabSz="914377"/>
            <a:r>
              <a:rPr lang="en-US" sz="28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48371"/>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661005" y="2642264"/>
            <a:ext cx="4176784"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5940177" y="2696773"/>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không</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10">
            <a:extLst>
              <a:ext uri="{FF2B5EF4-FFF2-40B4-BE49-F238E27FC236}">
                <a16:creationId xmlns:a16="http://schemas.microsoft.com/office/drawing/2014/main" id="{3A473718-D973-4FC2-9360-8ED71E28B5F0}"/>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1C399D7C-2691-2D62-7B00-6288DA346CD0}"/>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141914" y="2349173"/>
            <a:ext cx="5798344" cy="1754326"/>
          </a:xfrm>
          <a:prstGeom prst="rect">
            <a:avLst/>
          </a:prstGeom>
          <a:noFill/>
        </p:spPr>
        <p:txBody>
          <a:bodyPr wrap="square" rtlCol="0">
            <a:spAutoFit/>
          </a:bodyPr>
          <a:lstStyle/>
          <a:p>
            <a:pPr algn="ctr" defTabSz="914377"/>
            <a:r>
              <a:rPr lang="en-US" sz="5400" b="1" dirty="0" err="1">
                <a:solidFill>
                  <a:srgbClr val="00B050"/>
                </a:solidFill>
                <a:latin typeface="Times New Roman" pitchFamily="18" charset="0"/>
                <a:cs typeface="Times New Roman" pitchFamily="18" charset="0"/>
              </a:rPr>
              <a:t>Nước</a:t>
            </a:r>
            <a:r>
              <a:rPr lang="en-US" sz="5400" b="1" dirty="0">
                <a:solidFill>
                  <a:srgbClr val="00B050"/>
                </a:solidFill>
                <a:latin typeface="Times New Roman" pitchFamily="18" charset="0"/>
                <a:cs typeface="Times New Roman" pitchFamily="18" charset="0"/>
              </a:rPr>
              <a:t> </a:t>
            </a:r>
            <a:r>
              <a:rPr lang="en-US" sz="5400" b="1" dirty="0" err="1">
                <a:solidFill>
                  <a:srgbClr val="00B050"/>
                </a:solidFill>
                <a:latin typeface="Times New Roman" pitchFamily="18" charset="0"/>
                <a:cs typeface="Times New Roman" pitchFamily="18" charset="0"/>
              </a:rPr>
              <a:t>hoà</a:t>
            </a:r>
            <a:r>
              <a:rPr lang="en-US" sz="5400" b="1" dirty="0">
                <a:solidFill>
                  <a:srgbClr val="00B050"/>
                </a:solidFill>
                <a:latin typeface="Times New Roman" pitchFamily="18" charset="0"/>
                <a:cs typeface="Times New Roman" pitchFamily="18" charset="0"/>
              </a:rPr>
              <a:t> tan </a:t>
            </a:r>
            <a:r>
              <a:rPr lang="en-US" sz="5400" b="1" dirty="0" err="1">
                <a:solidFill>
                  <a:srgbClr val="00B050"/>
                </a:solidFill>
                <a:latin typeface="Times New Roman" pitchFamily="18" charset="0"/>
                <a:cs typeface="Times New Roman" pitchFamily="18" charset="0"/>
              </a:rPr>
              <a:t>được</a:t>
            </a:r>
            <a:r>
              <a:rPr lang="en-US" sz="5400" b="1" dirty="0">
                <a:solidFill>
                  <a:srgbClr val="00B050"/>
                </a:solidFill>
                <a:latin typeface="Times New Roman" pitchFamily="18" charset="0"/>
                <a:cs typeface="Times New Roman" pitchFamily="18" charset="0"/>
              </a:rPr>
              <a:t> </a:t>
            </a:r>
            <a:r>
              <a:rPr lang="en-US" sz="5400" b="1" dirty="0" err="1">
                <a:solidFill>
                  <a:srgbClr val="00B050"/>
                </a:solidFill>
                <a:latin typeface="Times New Roman" pitchFamily="18" charset="0"/>
                <a:cs typeface="Times New Roman" pitchFamily="18" charset="0"/>
              </a:rPr>
              <a:t>một</a:t>
            </a:r>
            <a:r>
              <a:rPr lang="en-US" sz="5400" b="1" dirty="0">
                <a:solidFill>
                  <a:srgbClr val="00B050"/>
                </a:solidFill>
                <a:latin typeface="Times New Roman" pitchFamily="18" charset="0"/>
                <a:cs typeface="Times New Roman" pitchFamily="18" charset="0"/>
              </a:rPr>
              <a:t> </a:t>
            </a:r>
            <a:r>
              <a:rPr lang="en-US" sz="5400" b="1" dirty="0" err="1">
                <a:solidFill>
                  <a:srgbClr val="00B050"/>
                </a:solidFill>
                <a:latin typeface="Times New Roman" pitchFamily="18" charset="0"/>
                <a:cs typeface="Times New Roman" pitchFamily="18" charset="0"/>
              </a:rPr>
              <a:t>số</a:t>
            </a:r>
            <a:r>
              <a:rPr lang="en-US" sz="5400" b="1" dirty="0">
                <a:solidFill>
                  <a:srgbClr val="00B050"/>
                </a:solidFill>
                <a:latin typeface="Times New Roman" pitchFamily="18" charset="0"/>
                <a:cs typeface="Times New Roman" pitchFamily="18" charset="0"/>
              </a:rPr>
              <a:t> </a:t>
            </a:r>
            <a:r>
              <a:rPr lang="en-US" sz="5400" b="1" dirty="0" err="1">
                <a:solidFill>
                  <a:srgbClr val="00B050"/>
                </a:solidFill>
                <a:latin typeface="Times New Roman" pitchFamily="18" charset="0"/>
                <a:cs typeface="Times New Roman" pitchFamily="18" charset="0"/>
              </a:rPr>
              <a:t>chất</a:t>
            </a:r>
            <a:endParaRPr lang="en-US" sz="54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9245" y="246988"/>
            <a:ext cx="3867404" cy="1354217"/>
          </a:xfrm>
          <a:prstGeom prst="rect">
            <a:avLst/>
          </a:prstGeom>
          <a:noFill/>
        </p:spPr>
        <p:txBody>
          <a:bodyPr wrap="none" lIns="121920" tIns="60960" rIns="121920" bIns="60960">
            <a:spAutoFit/>
          </a:bodyPr>
          <a:lstStyle/>
          <a:p>
            <a:pPr algn="ctr" defTabSz="914377"/>
            <a:r>
              <a:rPr lang="en-US" sz="8000" b="1" i="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8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i="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luận</a:t>
            </a:r>
            <a:endParaRPr lang="en-US" sz="80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40FF7EC0-A827-FB13-1ACA-B9C552ED1847}"/>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A56F4F76-5ED7-DCAD-4AF6-7658DEBD33BF}"/>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62" y="678705"/>
            <a:ext cx="11973581" cy="5982727"/>
          </a:xfrm>
          <a:prstGeom prst="rect">
            <a:avLst/>
          </a:prstGeom>
        </p:spPr>
      </p:pic>
      <p:sp>
        <p:nvSpPr>
          <p:cNvPr id="27650" name="Rectangle 15"/>
          <p:cNvSpPr>
            <a:spLocks noChangeArrowheads="1"/>
          </p:cNvSpPr>
          <p:nvPr/>
        </p:nvSpPr>
        <p:spPr bwMode="auto">
          <a:xfrm>
            <a:off x="2299694" y="1880668"/>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mùi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khắp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mọi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phía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thấm</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hòa</a:t>
            </a:r>
            <a:r>
              <a:rPr lang="en-US" sz="4000" b="1" dirty="0">
                <a:latin typeface="Times New Roman" panose="02020603050405020304" pitchFamily="18" charset="0"/>
                <a:cs typeface="Times New Roman" panose="02020603050405020304" pitchFamily="18" charset="0"/>
              </a:rPr>
              <a:t> tan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Times New Roman" panose="02020603050405020304" pitchFamily="18" charset="0"/>
                <a:cs typeface="Times New Roman" panose="02020603050405020304" pitchFamily="18" charset="0"/>
              </a:rPr>
              <a:t>Ghi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nhớ</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79097"/>
            <a:ext cx="2785048" cy="2785048"/>
          </a:xfrm>
          <a:prstGeom prst="rect">
            <a:avLst/>
          </a:prstGeom>
        </p:spPr>
      </p:pic>
      <p:sp>
        <p:nvSpPr>
          <p:cNvPr id="5" name="Hình chữ nhật 4">
            <a:extLst>
              <a:ext uri="{FF2B5EF4-FFF2-40B4-BE49-F238E27FC236}">
                <a16:creationId xmlns:a16="http://schemas.microsoft.com/office/drawing/2014/main" id="{F36E5B5D-3536-0C8E-62B9-46C10952E24D}"/>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F1224B40-87AD-3A2D-E894-A8CA179D3E30}"/>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
        <p:nvSpPr>
          <p:cNvPr id="5" name="Hình chữ nhật 4">
            <a:extLst>
              <a:ext uri="{FF2B5EF4-FFF2-40B4-BE49-F238E27FC236}">
                <a16:creationId xmlns:a16="http://schemas.microsoft.com/office/drawing/2014/main" id="{08BC9A5A-9406-FD54-E7B7-642102BB3FC9}"/>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1FA49068-247D-55A2-7EFC-29C5A32EBA36}"/>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
        <p:nvSpPr>
          <p:cNvPr id="8" name="Hình chữ nhật 7">
            <a:extLst>
              <a:ext uri="{FF2B5EF4-FFF2-40B4-BE49-F238E27FC236}">
                <a16:creationId xmlns:a16="http://schemas.microsoft.com/office/drawing/2014/main" id="{345EBC68-11CD-A5B2-F93B-586096B11569}"/>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C3E06150-8BE0-AF8B-FA17-3B430A54D337}"/>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2631021" y="2007570"/>
            <a:ext cx="735008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Times New Roman" panose="02020603050405020304" pitchFamily="18" charset="0"/>
                <a:cs typeface="Times New Roman" panose="02020603050405020304" pitchFamily="18"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326663"/>
            <a:ext cx="10174095" cy="1938992"/>
          </a:xfrm>
          <a:prstGeom prst="rect">
            <a:avLst/>
          </a:prstGeom>
          <a:noFill/>
        </p:spPr>
        <p:txBody>
          <a:bodyPr wrap="square" rtlCol="0">
            <a:spAutoFit/>
          </a:bodyPr>
          <a:lstStyle/>
          <a:p>
            <a:pPr marL="514350" indent="-514350" algn="just">
              <a:buFont typeface="+mj-lt"/>
              <a:buAutoNum type="arabicPeriod"/>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ra 1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sp>
        <p:nvSpPr>
          <p:cNvPr id="2" name="Hình chữ nhật 1">
            <a:extLst>
              <a:ext uri="{FF2B5EF4-FFF2-40B4-BE49-F238E27FC236}">
                <a16:creationId xmlns:a16="http://schemas.microsoft.com/office/drawing/2014/main" id="{6CC162C3-41A9-507A-FCBB-3340CB26DF5D}"/>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a16="http://schemas.microsoft.com/office/drawing/2014/main" id="{7726C806-917F-81FD-4AD3-1E12A89520D0}"/>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77708" y="1856753"/>
            <a:ext cx="238224" cy="649246"/>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8970" y="1543577"/>
            <a:ext cx="3806678" cy="2386309"/>
            <a:chOff x="165370" y="1262252"/>
            <a:chExt cx="2398013" cy="161136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65370" y="1441003"/>
              <a:ext cx="2389068" cy="1432616"/>
            </a:xfrm>
            <a:prstGeom prst="rect">
              <a:avLst/>
            </a:prstGeom>
            <a:noFill/>
          </p:spPr>
          <p:txBody>
            <a:bodyPr wrap="square" rtlCol="0">
              <a:spAutoFit/>
            </a:bodyPr>
            <a:lstStyle/>
            <a:p>
              <a:pPr algn="ctr" defTabSz="914377"/>
              <a:r>
                <a:rPr lang="en-US" sz="2670" b="1" dirty="0">
                  <a:solidFill>
                    <a:prstClr val="black"/>
                  </a:solidFill>
                  <a:latin typeface="Times New Roman" pitchFamily="18" charset="0"/>
                  <a:cs typeface="Times New Roman" pitchFamily="18" charset="0"/>
                </a:rPr>
                <a:t>1. </a:t>
              </a:r>
              <a:r>
                <a:rPr lang="en-US" sz="2670" b="1" dirty="0" err="1">
                  <a:solidFill>
                    <a:prstClr val="black"/>
                  </a:solidFill>
                  <a:latin typeface="Times New Roman" pitchFamily="18" charset="0"/>
                  <a:cs typeface="Times New Roman" pitchFamily="18" charset="0"/>
                </a:rPr>
                <a:t>Nước</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có</a:t>
              </a:r>
              <a:r>
                <a:rPr lang="en-US" sz="2670" b="1" dirty="0">
                  <a:solidFill>
                    <a:prstClr val="black"/>
                  </a:solidFill>
                  <a:latin typeface="Times New Roman" pitchFamily="18" charset="0"/>
                  <a:cs typeface="Times New Roman" pitchFamily="18" charset="0"/>
                </a:rPr>
                <a:t> </a:t>
              </a:r>
              <a:r>
                <a:rPr lang="en-US" sz="2670" b="1" i="1" dirty="0" err="1">
                  <a:solidFill>
                    <a:srgbClr val="FF0000"/>
                  </a:solidFill>
                  <a:latin typeface="Times New Roman" pitchFamily="18" charset="0"/>
                  <a:cs typeface="Times New Roman" pitchFamily="18" charset="0"/>
                </a:rPr>
                <a:t>màu</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có</a:t>
              </a:r>
              <a:r>
                <a:rPr lang="en-US" sz="2670" b="1" dirty="0">
                  <a:solidFill>
                    <a:prstClr val="black"/>
                  </a:solidFill>
                  <a:latin typeface="Times New Roman" pitchFamily="18" charset="0"/>
                  <a:cs typeface="Times New Roman" pitchFamily="18" charset="0"/>
                </a:rPr>
                <a:t> </a:t>
              </a:r>
              <a:r>
                <a:rPr lang="en-US" sz="2670" b="1" i="1" dirty="0" err="1">
                  <a:solidFill>
                    <a:srgbClr val="FF0000"/>
                  </a:solidFill>
                  <a:latin typeface="Times New Roman" pitchFamily="18" charset="0"/>
                  <a:cs typeface="Times New Roman" pitchFamily="18" charset="0"/>
                </a:rPr>
                <a:t>mùi</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có</a:t>
              </a:r>
              <a:r>
                <a:rPr lang="en-US" sz="2670" b="1" dirty="0">
                  <a:solidFill>
                    <a:prstClr val="black"/>
                  </a:solidFill>
                  <a:latin typeface="Times New Roman" pitchFamily="18" charset="0"/>
                  <a:cs typeface="Times New Roman" pitchFamily="18" charset="0"/>
                </a:rPr>
                <a:t> </a:t>
              </a:r>
              <a:r>
                <a:rPr lang="en-US" sz="2670" b="1" i="1" dirty="0" err="1">
                  <a:solidFill>
                    <a:srgbClr val="FF0000"/>
                  </a:solidFill>
                  <a:latin typeface="Times New Roman" pitchFamily="18" charset="0"/>
                  <a:cs typeface="Times New Roman" pitchFamily="18" charset="0"/>
                </a:rPr>
                <a:t>vị</a:t>
              </a:r>
              <a:r>
                <a:rPr lang="en-US" sz="2670" b="1" dirty="0">
                  <a:solidFill>
                    <a:prstClr val="black"/>
                  </a:solidFill>
                  <a:latin typeface="Times New Roman" pitchFamily="18" charset="0"/>
                  <a:cs typeface="Times New Roman" pitchFamily="18" charset="0"/>
                </a:rPr>
                <a:t> hay </a:t>
              </a:r>
              <a:r>
                <a:rPr lang="en-US" sz="2670" b="1" dirty="0" err="1">
                  <a:solidFill>
                    <a:prstClr val="black"/>
                  </a:solidFill>
                  <a:latin typeface="Times New Roman" pitchFamily="18" charset="0"/>
                  <a:cs typeface="Times New Roman" pitchFamily="18" charset="0"/>
                </a:rPr>
                <a:t>không</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Làm</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sao</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để</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biết</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được</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điều</a:t>
              </a:r>
              <a:r>
                <a:rPr lang="en-US" sz="2670" b="1" dirty="0">
                  <a:solidFill>
                    <a:prstClr val="black"/>
                  </a:solidFill>
                  <a:latin typeface="Times New Roman" pitchFamily="18" charset="0"/>
                  <a:cs typeface="Times New Roman" pitchFamily="18" charset="0"/>
                </a:rPr>
                <a:t> </a:t>
              </a:r>
              <a:r>
                <a:rPr lang="en-US" sz="2670" b="1" dirty="0" err="1">
                  <a:solidFill>
                    <a:prstClr val="black"/>
                  </a:solidFill>
                  <a:latin typeface="Times New Roman" pitchFamily="18" charset="0"/>
                  <a:cs typeface="Times New Roman" pitchFamily="18" charset="0"/>
                </a:rPr>
                <a:t>đó</a:t>
              </a:r>
              <a:r>
                <a:rPr lang="en-US" sz="267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3" y="-287491"/>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
        <p:nvSpPr>
          <p:cNvPr id="2" name="Hình chữ nhật 1">
            <a:extLst>
              <a:ext uri="{FF2B5EF4-FFF2-40B4-BE49-F238E27FC236}">
                <a16:creationId xmlns:a16="http://schemas.microsoft.com/office/drawing/2014/main" id="{061D8CCA-C97C-3303-4576-A976AF807A27}"/>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AC747B06-5B68-E18E-3950-6086054C4BCA}"/>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755217" y="3015634"/>
            <a:ext cx="6915227" cy="1231106"/>
          </a:xfrm>
          <a:prstGeom prst="rect">
            <a:avLst/>
          </a:prstGeom>
          <a:noFill/>
        </p:spPr>
        <p:txBody>
          <a:bodyPr wrap="none" lIns="121920" tIns="60960" rIns="121920" bIns="60960">
            <a:spAutoFit/>
          </a:bodyPr>
          <a:lstStyle/>
          <a:p>
            <a:pPr algn="ctr" defTabSz="914377"/>
            <a:r>
              <a:rPr lang="vi-VN"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1</a:t>
            </a:r>
            <a:endParaRPr lang="en-US" sz="72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790250" y="1352032"/>
            <a:ext cx="2389437" cy="697563"/>
          </a:xfrm>
          <a:prstGeom prst="rect">
            <a:avLst/>
          </a:prstGeom>
          <a:noFill/>
        </p:spPr>
        <p:txBody>
          <a:bodyPr wrap="squar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
        <p:nvSpPr>
          <p:cNvPr id="4" name="Hình chữ nhật 3">
            <a:extLst>
              <a:ext uri="{FF2B5EF4-FFF2-40B4-BE49-F238E27FC236}">
                <a16:creationId xmlns:a16="http://schemas.microsoft.com/office/drawing/2014/main" id="{54A9C643-72BE-8185-9705-B6140B4BEB8F}"/>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FD4569E8-A682-C370-745F-A255FF9BC2ED}"/>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034048" y="2383064"/>
            <a:ext cx="10534285" cy="769441"/>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Đồ dùng thủy tinh không màu; nước sạch</a:t>
            </a: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
        <p:nvSpPr>
          <p:cNvPr id="2" name="Hình chữ nhật 1">
            <a:extLst>
              <a:ext uri="{FF2B5EF4-FFF2-40B4-BE49-F238E27FC236}">
                <a16:creationId xmlns:a16="http://schemas.microsoft.com/office/drawing/2014/main" id="{FBC64468-4197-E2F7-94A1-C924BB84AABB}"/>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9">
            <a:extLst>
              <a:ext uri="{FF2B5EF4-FFF2-40B4-BE49-F238E27FC236}">
                <a16:creationId xmlns:a16="http://schemas.microsoft.com/office/drawing/2014/main" id="{9C17D274-98D3-A3C5-1A42-458CAD68337A}"/>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164108" y="1357007"/>
            <a:ext cx="10534285" cy="2215991"/>
          </a:xfrm>
          <a:prstGeom prst="rect">
            <a:avLst/>
          </a:prstGeom>
          <a:noFill/>
        </p:spPr>
        <p:txBody>
          <a:bodyPr wrap="square" rtlCol="0">
            <a:spAutoFit/>
          </a:bodyPr>
          <a:lstStyle/>
          <a:p>
            <a:pPr algn="ctr"/>
            <a:r>
              <a:rPr lang="vi-VN" sz="4600" dirty="0">
                <a:latin typeface="Times New Roman" panose="02020603050405020304" pitchFamily="18" charset="0"/>
                <a:cs typeface="Times New Roman" panose="02020603050405020304" pitchFamily="18" charset="0"/>
              </a:rPr>
              <a:t>Rót </a:t>
            </a:r>
            <a:r>
              <a:rPr lang="en-US" sz="4600" dirty="0" err="1">
                <a:latin typeface="Times New Roman" panose="02020603050405020304" pitchFamily="18" charset="0"/>
                <a:cs typeface="Times New Roman" panose="02020603050405020304" pitchFamily="18" charset="0"/>
              </a:rPr>
              <a:t>cùng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một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lượng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nước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vào</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cốc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bát</a:t>
            </a:r>
            <a:r>
              <a:rPr lang="en-US" sz="4600" dirty="0">
                <a:latin typeface="Times New Roman" panose="02020603050405020304" pitchFamily="18" charset="0"/>
                <a:cs typeface="Times New Roman" panose="02020603050405020304" pitchFamily="18" charset="0"/>
              </a:rPr>
              <a:t>, chai </a:t>
            </a:r>
            <a:r>
              <a:rPr lang="en-US" sz="4600" dirty="0" err="1">
                <a:latin typeface="Times New Roman" panose="02020603050405020304" pitchFamily="18" charset="0"/>
                <a:cs typeface="Times New Roman" panose="02020603050405020304" pitchFamily="18" charset="0"/>
              </a:rPr>
              <a:t>như</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hình</a:t>
            </a:r>
            <a:r>
              <a:rPr lang="en-US" sz="4600" dirty="0">
                <a:latin typeface="Times New Roman" panose="02020603050405020304" pitchFamily="18" charset="0"/>
                <a:cs typeface="Times New Roman" panose="02020603050405020304" pitchFamily="18" charset="0"/>
              </a:rPr>
              <a:t> 1. </a:t>
            </a:r>
            <a:r>
              <a:rPr lang="en-US" sz="4600" dirty="0" err="1">
                <a:latin typeface="Times New Roman" panose="02020603050405020304" pitchFamily="18" charset="0"/>
                <a:cs typeface="Times New Roman" panose="02020603050405020304" pitchFamily="18" charset="0"/>
              </a:rPr>
              <a:t>Hãy</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ngửi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nếm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và</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quan</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sát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màu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sắc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hình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dạng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của</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nước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trong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mỗi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hình</a:t>
            </a:r>
            <a:r>
              <a:rPr lang="en-US" sz="46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
        <p:nvSpPr>
          <p:cNvPr id="5" name="Hình chữ nhật 4">
            <a:extLst>
              <a:ext uri="{FF2B5EF4-FFF2-40B4-BE49-F238E27FC236}">
                <a16:creationId xmlns:a16="http://schemas.microsoft.com/office/drawing/2014/main" id="{C7F2B116-9994-E120-B0EA-4D76FC89D1AA}"/>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707F9F03-86DC-75B2-7DDA-8F762D032A75}"/>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10831980" cy="1891441"/>
          </a:xfrm>
          <a:prstGeom prst="rect">
            <a:avLst/>
          </a:prstGeom>
        </p:spPr>
      </p:pic>
      <p:sp>
        <p:nvSpPr>
          <p:cNvPr id="2" name="TextBox 1"/>
          <p:cNvSpPr txBox="1"/>
          <p:nvPr/>
        </p:nvSpPr>
        <p:spPr>
          <a:xfrm>
            <a:off x="739542" y="616444"/>
            <a:ext cx="9220200" cy="615553"/>
          </a:xfrm>
          <a:prstGeom prst="rect">
            <a:avLst/>
          </a:prstGeom>
          <a:noFill/>
        </p:spPr>
        <p:txBody>
          <a:bodyPr wrap="square" rtlCol="0">
            <a:spAutoFit/>
          </a:bodyPr>
          <a:lstStyle/>
          <a:p>
            <a:pPr defTabSz="914377"/>
            <a:r>
              <a:rPr lang="en-US" sz="3400"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1690440296"/>
              </p:ext>
            </p:extLst>
          </p:nvPr>
        </p:nvGraphicFramePr>
        <p:xfrm>
          <a:off x="1145113" y="1802096"/>
          <a:ext cx="9941434" cy="4713067"/>
        </p:xfrm>
        <a:graphic>
          <a:graphicData uri="http://schemas.openxmlformats.org/drawingml/2006/table">
            <a:tbl>
              <a:tblPr/>
              <a:tblGrid>
                <a:gridCol w="3671658">
                  <a:extLst>
                    <a:ext uri="{9D8B030D-6E8A-4147-A177-3AD203B41FA5}">
                      <a16:colId xmlns:a16="http://schemas.microsoft.com/office/drawing/2014/main" val="20000"/>
                    </a:ext>
                  </a:extLst>
                </a:gridCol>
                <a:gridCol w="6269776">
                  <a:extLst>
                    <a:ext uri="{9D8B030D-6E8A-4147-A177-3AD203B41FA5}">
                      <a16:colId xmlns:a16="http://schemas.microsoft.com/office/drawing/2014/main" val="20002"/>
                    </a:ext>
                  </a:extLst>
                </a:gridCol>
              </a:tblGrid>
              <a:tr h="12650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284873" y="1911151"/>
            <a:ext cx="3316563" cy="954107"/>
          </a:xfrm>
          <a:prstGeom prst="rect">
            <a:avLst/>
          </a:prstGeom>
          <a:noFill/>
          <a:ln w="9525">
            <a:noFill/>
            <a:miter lim="800000"/>
            <a:headEnd/>
            <a:tailEnd/>
          </a:ln>
        </p:spPr>
        <p:txBody>
          <a:bodyPr wrap="square">
            <a:spAutoFit/>
          </a:bodyPr>
          <a:lstStyle/>
          <a:p>
            <a:pPr algn="ctr" defTabSz="914377">
              <a:spcBef>
                <a:spcPct val="50000"/>
              </a:spcBef>
            </a:pPr>
            <a:r>
              <a:rPr lang="en-US" sz="2800" b="1" dirty="0" err="1">
                <a:solidFill>
                  <a:srgbClr val="000099"/>
                </a:solidFill>
                <a:latin typeface="Times New Roman" pitchFamily="18" charset="0"/>
              </a:rPr>
              <a:t>Các</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giác</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quan</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cần</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sử</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dụng</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để</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quan</a:t>
            </a:r>
            <a:r>
              <a:rPr lang="en-US" sz="2800" b="1" dirty="0">
                <a:solidFill>
                  <a:srgbClr val="000099"/>
                </a:solidFill>
                <a:latin typeface="Times New Roman" pitchFamily="18" charset="0"/>
              </a:rPr>
              <a:t> </a:t>
            </a:r>
            <a:r>
              <a:rPr lang="en-US" sz="2800" b="1" dirty="0" err="1">
                <a:solidFill>
                  <a:srgbClr val="000099"/>
                </a:solidFill>
                <a:latin typeface="Times New Roman" pitchFamily="18" charset="0"/>
              </a:rPr>
              <a:t>sát</a:t>
            </a:r>
            <a:r>
              <a:rPr lang="en-US" sz="1600" b="1" dirty="0">
                <a:solidFill>
                  <a:srgbClr val="000099"/>
                </a:solidFill>
                <a:latin typeface="Times New Roman" pitchFamily="18" charset="0"/>
              </a:rPr>
              <a:t> </a:t>
            </a:r>
          </a:p>
        </p:txBody>
      </p:sp>
      <p:sp>
        <p:nvSpPr>
          <p:cNvPr id="8" name="Text Box 66"/>
          <p:cNvSpPr txBox="1">
            <a:spLocks noChangeArrowheads="1"/>
          </p:cNvSpPr>
          <p:nvPr/>
        </p:nvSpPr>
        <p:spPr bwMode="auto">
          <a:xfrm>
            <a:off x="1384859" y="3311529"/>
            <a:ext cx="3110953" cy="584775"/>
          </a:xfrm>
          <a:prstGeom prst="rect">
            <a:avLst/>
          </a:prstGeom>
          <a:noFill/>
          <a:ln w="9525">
            <a:noFill/>
            <a:miter lim="800000"/>
            <a:headEnd/>
            <a:tailEnd/>
          </a:ln>
        </p:spPr>
        <p:txBody>
          <a:bodyPr wrap="square">
            <a:spAutoFit/>
          </a:bodyPr>
          <a:lstStyle/>
          <a:p>
            <a:pPr defTabSz="914377">
              <a:spcBef>
                <a:spcPct val="50000"/>
              </a:spcBef>
            </a:pPr>
            <a:r>
              <a:rPr lang="en-US" sz="3200" b="1" dirty="0">
                <a:solidFill>
                  <a:srgbClr val="212C7A"/>
                </a:solidFill>
                <a:latin typeface="Times New Roman" pitchFamily="18" charset="0"/>
              </a:rPr>
              <a:t>1</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Mắt</a:t>
            </a:r>
            <a:r>
              <a:rPr lang="en-US" sz="3200" b="1" dirty="0">
                <a:solidFill>
                  <a:srgbClr val="000099"/>
                </a:solidFill>
                <a:latin typeface="Times New Roman" pitchFamily="18" charset="0"/>
              </a:rPr>
              <a:t> – </a:t>
            </a:r>
            <a:r>
              <a:rPr lang="en-US" sz="3200" b="1" dirty="0" err="1">
                <a:solidFill>
                  <a:srgbClr val="000099"/>
                </a:solidFill>
                <a:latin typeface="Times New Roman" pitchFamily="18" charset="0"/>
              </a:rPr>
              <a:t>nhìn</a:t>
            </a:r>
            <a:r>
              <a:rPr lang="en-US" sz="3200" b="1" dirty="0">
                <a:solidFill>
                  <a:srgbClr val="000099"/>
                </a:solidFill>
                <a:latin typeface="Times New Roman" pitchFamily="18" charset="0"/>
              </a:rPr>
              <a:t> </a:t>
            </a:r>
          </a:p>
        </p:txBody>
      </p:sp>
      <p:sp>
        <p:nvSpPr>
          <p:cNvPr id="9" name="Text Box 67"/>
          <p:cNvSpPr txBox="1">
            <a:spLocks noChangeArrowheads="1"/>
          </p:cNvSpPr>
          <p:nvPr/>
        </p:nvSpPr>
        <p:spPr bwMode="auto">
          <a:xfrm>
            <a:off x="1384859" y="5553840"/>
            <a:ext cx="2676916" cy="584775"/>
          </a:xfrm>
          <a:prstGeom prst="rect">
            <a:avLst/>
          </a:prstGeom>
          <a:noFill/>
          <a:ln w="9525">
            <a:noFill/>
            <a:miter lim="800000"/>
            <a:headEnd/>
            <a:tailEnd/>
          </a:ln>
        </p:spPr>
        <p:txBody>
          <a:bodyPr wrap="square">
            <a:spAutoFit/>
          </a:bodyPr>
          <a:lstStyle/>
          <a:p>
            <a:pPr defTabSz="914377">
              <a:spcBef>
                <a:spcPct val="50000"/>
              </a:spcBef>
            </a:pPr>
            <a:r>
              <a:rPr lang="en-US" sz="3200" b="1" dirty="0">
                <a:solidFill>
                  <a:srgbClr val="212C7A"/>
                </a:solidFill>
                <a:latin typeface="Times New Roman" pitchFamily="18" charset="0"/>
              </a:rPr>
              <a:t>3</a:t>
            </a:r>
            <a:r>
              <a:rPr lang="en-US" sz="3200" b="1">
                <a:solidFill>
                  <a:srgbClr val="212C7A"/>
                </a:solidFill>
                <a:latin typeface="Times New Roman" pitchFamily="18" charset="0"/>
              </a:rPr>
              <a:t>. </a:t>
            </a:r>
            <a:r>
              <a:rPr lang="en-US" sz="3200" b="1" dirty="0" err="1">
                <a:solidFill>
                  <a:srgbClr val="000099"/>
                </a:solidFill>
                <a:latin typeface="Times New Roman" pitchFamily="18" charset="0"/>
              </a:rPr>
              <a:t>Lưỡi</a:t>
            </a:r>
            <a:r>
              <a:rPr lang="en-US" sz="3200" b="1" dirty="0">
                <a:solidFill>
                  <a:srgbClr val="000099"/>
                </a:solidFill>
                <a:latin typeface="Times New Roman" pitchFamily="18" charset="0"/>
              </a:rPr>
              <a:t> – </a:t>
            </a:r>
            <a:r>
              <a:rPr lang="en-US" sz="3200" b="1" dirty="0" err="1">
                <a:solidFill>
                  <a:srgbClr val="000099"/>
                </a:solidFill>
                <a:latin typeface="Times New Roman" pitchFamily="18" charset="0"/>
              </a:rPr>
              <a:t>nếm</a:t>
            </a:r>
            <a:r>
              <a:rPr lang="en-US" sz="3200" b="1" dirty="0">
                <a:solidFill>
                  <a:srgbClr val="000099"/>
                </a:solidFill>
                <a:latin typeface="Times New Roman" pitchFamily="18" charset="0"/>
              </a:rPr>
              <a:t> </a:t>
            </a:r>
          </a:p>
        </p:txBody>
      </p:sp>
      <p:sp>
        <p:nvSpPr>
          <p:cNvPr id="10" name="Text Box 68"/>
          <p:cNvSpPr txBox="1">
            <a:spLocks noChangeArrowheads="1"/>
          </p:cNvSpPr>
          <p:nvPr/>
        </p:nvSpPr>
        <p:spPr bwMode="auto">
          <a:xfrm>
            <a:off x="1384859" y="4444420"/>
            <a:ext cx="2676916" cy="584775"/>
          </a:xfrm>
          <a:prstGeom prst="rect">
            <a:avLst/>
          </a:prstGeom>
          <a:noFill/>
          <a:ln w="9525">
            <a:noFill/>
            <a:miter lim="800000"/>
            <a:headEnd/>
            <a:tailEnd/>
          </a:ln>
        </p:spPr>
        <p:txBody>
          <a:bodyPr wrap="square">
            <a:spAutoFit/>
          </a:bodyPr>
          <a:lstStyle/>
          <a:p>
            <a:pPr defTabSz="914377">
              <a:spcBef>
                <a:spcPct val="50000"/>
              </a:spcBef>
            </a:pPr>
            <a:r>
              <a:rPr lang="en-US" sz="3200" b="1" dirty="0">
                <a:solidFill>
                  <a:srgbClr val="212C7A"/>
                </a:solidFill>
                <a:latin typeface="Times New Roman" pitchFamily="18" charset="0"/>
              </a:rPr>
              <a:t>2</a:t>
            </a:r>
            <a:r>
              <a:rPr lang="en-US" sz="3200" b="1">
                <a:solidFill>
                  <a:srgbClr val="212C7A"/>
                </a:solidFill>
                <a:latin typeface="Times New Roman" pitchFamily="18" charset="0"/>
              </a:rPr>
              <a:t>. </a:t>
            </a:r>
            <a:r>
              <a:rPr lang="en-US" sz="3200" b="1" dirty="0" err="1">
                <a:solidFill>
                  <a:srgbClr val="000099"/>
                </a:solidFill>
                <a:latin typeface="Times New Roman" pitchFamily="18" charset="0"/>
              </a:rPr>
              <a:t>Mũi</a:t>
            </a:r>
            <a:r>
              <a:rPr lang="en-US" sz="3200" b="1" dirty="0">
                <a:solidFill>
                  <a:srgbClr val="000099"/>
                </a:solidFill>
                <a:latin typeface="Times New Roman" pitchFamily="18" charset="0"/>
              </a:rPr>
              <a:t> – </a:t>
            </a:r>
            <a:r>
              <a:rPr lang="en-US" sz="3200" b="1" dirty="0" err="1">
                <a:solidFill>
                  <a:srgbClr val="000099"/>
                </a:solidFill>
                <a:latin typeface="Times New Roman" pitchFamily="18" charset="0"/>
              </a:rPr>
              <a:t>ngửi</a:t>
            </a:r>
            <a:r>
              <a:rPr lang="en-US" sz="3200" b="1" dirty="0">
                <a:solidFill>
                  <a:srgbClr val="000099"/>
                </a:solidFill>
                <a:latin typeface="Times New Roman" pitchFamily="18" charset="0"/>
              </a:rPr>
              <a:t> </a:t>
            </a:r>
          </a:p>
        </p:txBody>
      </p:sp>
      <p:sp>
        <p:nvSpPr>
          <p:cNvPr id="26" name="Text Box 69"/>
          <p:cNvSpPr txBox="1">
            <a:spLocks noChangeArrowheads="1"/>
          </p:cNvSpPr>
          <p:nvPr/>
        </p:nvSpPr>
        <p:spPr bwMode="auto">
          <a:xfrm>
            <a:off x="6319829" y="2027207"/>
            <a:ext cx="2362200" cy="707886"/>
          </a:xfrm>
          <a:prstGeom prst="rect">
            <a:avLst/>
          </a:prstGeom>
          <a:noFill/>
          <a:ln w="9525">
            <a:noFill/>
            <a:miter lim="800000"/>
            <a:headEnd/>
            <a:tailEnd/>
          </a:ln>
        </p:spPr>
        <p:txBody>
          <a:bodyPr>
            <a:spAutoFit/>
          </a:bodyPr>
          <a:lstStyle/>
          <a:p>
            <a:pPr algn="ctr" defTabSz="914377">
              <a:spcBef>
                <a:spcPct val="50000"/>
              </a:spcBef>
            </a:pPr>
            <a:r>
              <a:rPr lang="en-US" sz="4000" b="1" dirty="0" err="1">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5283528" y="3314068"/>
            <a:ext cx="5989783" cy="707886"/>
          </a:xfrm>
          <a:prstGeom prst="rect">
            <a:avLst/>
          </a:prstGeom>
          <a:noFill/>
          <a:ln w="9525">
            <a:noFill/>
            <a:miter lim="800000"/>
            <a:headEnd/>
            <a:tailEnd/>
          </a:ln>
        </p:spPr>
        <p:txBody>
          <a:bodyPr wrap="square">
            <a:spAutoFit/>
          </a:bodyPr>
          <a:lstStyle/>
          <a:p>
            <a:pPr defTabSz="914377">
              <a:spcBef>
                <a:spcPct val="50000"/>
              </a:spcBef>
            </a:pPr>
            <a:r>
              <a:rPr lang="en-US" sz="4000" b="1" dirty="0" err="1">
                <a:solidFill>
                  <a:srgbClr val="C00000"/>
                </a:solidFill>
                <a:latin typeface="Times New Roman" pitchFamily="18" charset="0"/>
              </a:rPr>
              <a:t>Trong</a:t>
            </a:r>
            <a:r>
              <a:rPr lang="en-US" sz="4000" b="1" dirty="0">
                <a:solidFill>
                  <a:srgbClr val="C00000"/>
                </a:solidFill>
                <a:latin typeface="Times New Roman" pitchFamily="18" charset="0"/>
              </a:rPr>
              <a:t> </a:t>
            </a:r>
            <a:r>
              <a:rPr lang="en-US" sz="4000" b="1" dirty="0" err="1">
                <a:solidFill>
                  <a:srgbClr val="C00000"/>
                </a:solidFill>
                <a:latin typeface="Times New Roman" pitchFamily="18" charset="0"/>
              </a:rPr>
              <a:t>suốt</a:t>
            </a:r>
            <a:r>
              <a:rPr lang="en-US" sz="4000" b="1" dirty="0">
                <a:solidFill>
                  <a:srgbClr val="C00000"/>
                </a:solidFill>
                <a:latin typeface="Times New Roman" pitchFamily="18" charset="0"/>
              </a:rPr>
              <a:t>, </a:t>
            </a:r>
            <a:r>
              <a:rPr lang="en-US" sz="4000" b="1" dirty="0" err="1">
                <a:solidFill>
                  <a:srgbClr val="C00000"/>
                </a:solidFill>
                <a:latin typeface="Times New Roman" pitchFamily="18" charset="0"/>
              </a:rPr>
              <a:t>không</a:t>
            </a:r>
            <a:r>
              <a:rPr lang="en-US" sz="4000" b="1" dirty="0">
                <a:solidFill>
                  <a:srgbClr val="C00000"/>
                </a:solidFill>
                <a:latin typeface="Times New Roman" pitchFamily="18" charset="0"/>
              </a:rPr>
              <a:t> </a:t>
            </a:r>
            <a:r>
              <a:rPr lang="en-US" sz="4000" b="1" dirty="0" err="1">
                <a:solidFill>
                  <a:srgbClr val="C00000"/>
                </a:solidFill>
                <a:latin typeface="Times New Roman" pitchFamily="18" charset="0"/>
              </a:rPr>
              <a:t>màu</a:t>
            </a:r>
            <a:endParaRPr lang="en-US" sz="4000" b="1" dirty="0">
              <a:solidFill>
                <a:srgbClr val="000099"/>
              </a:solidFill>
              <a:latin typeface="Times New Roman" pitchFamily="18" charset="0"/>
            </a:endParaRPr>
          </a:p>
        </p:txBody>
      </p:sp>
      <p:sp>
        <p:nvSpPr>
          <p:cNvPr id="29" name="Text Box 66"/>
          <p:cNvSpPr txBox="1">
            <a:spLocks noChangeArrowheads="1"/>
          </p:cNvSpPr>
          <p:nvPr/>
        </p:nvSpPr>
        <p:spPr bwMode="auto">
          <a:xfrm>
            <a:off x="5365183" y="5613484"/>
            <a:ext cx="2628900" cy="707886"/>
          </a:xfrm>
          <a:prstGeom prst="rect">
            <a:avLst/>
          </a:prstGeom>
          <a:noFill/>
          <a:ln w="9525">
            <a:noFill/>
            <a:miter lim="800000"/>
            <a:headEnd/>
            <a:tailEnd/>
          </a:ln>
        </p:spPr>
        <p:txBody>
          <a:bodyPr wrap="square">
            <a:spAutoFit/>
          </a:bodyPr>
          <a:lstStyle/>
          <a:p>
            <a:pPr defTabSz="914377">
              <a:spcBef>
                <a:spcPct val="50000"/>
              </a:spcBef>
            </a:pPr>
            <a:r>
              <a:rPr lang="en-US" sz="4000" b="1" dirty="0" err="1">
                <a:solidFill>
                  <a:srgbClr val="C00000"/>
                </a:solidFill>
                <a:latin typeface="Times New Roman" pitchFamily="18" charset="0"/>
              </a:rPr>
              <a:t>Không</a:t>
            </a:r>
            <a:r>
              <a:rPr lang="en-US" sz="4000" b="1" dirty="0">
                <a:solidFill>
                  <a:srgbClr val="C00000"/>
                </a:solidFill>
                <a:latin typeface="Times New Roman" pitchFamily="18" charset="0"/>
              </a:rPr>
              <a:t> </a:t>
            </a:r>
            <a:r>
              <a:rPr lang="en-US" sz="4000" b="1" dirty="0" err="1">
                <a:solidFill>
                  <a:srgbClr val="C00000"/>
                </a:solidFill>
                <a:latin typeface="Times New Roman" pitchFamily="18" charset="0"/>
              </a:rPr>
              <a:t>vị</a:t>
            </a:r>
            <a:endParaRPr lang="en-US" sz="4000" b="1" dirty="0">
              <a:solidFill>
                <a:srgbClr val="000099"/>
              </a:solidFill>
              <a:latin typeface="Times New Roman" pitchFamily="18" charset="0"/>
            </a:endParaRPr>
          </a:p>
        </p:txBody>
      </p:sp>
      <p:sp>
        <p:nvSpPr>
          <p:cNvPr id="31" name="Text Box 66"/>
          <p:cNvSpPr txBox="1">
            <a:spLocks noChangeArrowheads="1"/>
          </p:cNvSpPr>
          <p:nvPr/>
        </p:nvSpPr>
        <p:spPr bwMode="auto">
          <a:xfrm>
            <a:off x="5349642" y="4499062"/>
            <a:ext cx="4528156" cy="707886"/>
          </a:xfrm>
          <a:prstGeom prst="rect">
            <a:avLst/>
          </a:prstGeom>
          <a:noFill/>
          <a:ln w="9525">
            <a:noFill/>
            <a:miter lim="800000"/>
            <a:headEnd/>
            <a:tailEnd/>
          </a:ln>
        </p:spPr>
        <p:txBody>
          <a:bodyPr wrap="square">
            <a:spAutoFit/>
          </a:bodyPr>
          <a:lstStyle/>
          <a:p>
            <a:pPr defTabSz="914377">
              <a:spcBef>
                <a:spcPct val="50000"/>
              </a:spcBef>
            </a:pPr>
            <a:r>
              <a:rPr lang="en-US" sz="4000" b="1" dirty="0" err="1">
                <a:solidFill>
                  <a:srgbClr val="C00000"/>
                </a:solidFill>
                <a:latin typeface="Times New Roman" pitchFamily="18" charset="0"/>
              </a:rPr>
              <a:t>Không</a:t>
            </a:r>
            <a:r>
              <a:rPr lang="en-US" sz="4000" b="1" dirty="0">
                <a:solidFill>
                  <a:srgbClr val="C00000"/>
                </a:solidFill>
                <a:latin typeface="Times New Roman" pitchFamily="18" charset="0"/>
              </a:rPr>
              <a:t> </a:t>
            </a:r>
            <a:r>
              <a:rPr lang="en-US" sz="4000" b="1" dirty="0" err="1">
                <a:solidFill>
                  <a:srgbClr val="C00000"/>
                </a:solidFill>
                <a:latin typeface="Times New Roman" pitchFamily="18" charset="0"/>
              </a:rPr>
              <a:t>mùi</a:t>
            </a:r>
            <a:endParaRPr lang="en-US" sz="40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798" y="207421"/>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
        <p:nvSpPr>
          <p:cNvPr id="3" name="Hình chữ nhật 2">
            <a:extLst>
              <a:ext uri="{FF2B5EF4-FFF2-40B4-BE49-F238E27FC236}">
                <a16:creationId xmlns:a16="http://schemas.microsoft.com/office/drawing/2014/main" id="{30DC83DF-B699-F516-C6CE-2A6D4F736645}"/>
              </a:ext>
            </a:extLst>
          </p:cNvPr>
          <p:cNvSpPr/>
          <p:nvPr/>
        </p:nvSpPr>
        <p:spPr>
          <a:xfrm>
            <a:off x="-1676400" y="-298"/>
            <a:ext cx="1639166" cy="1880966"/>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7DCF964A-BFA0-4E6B-B0D5-D7ACE67AC743}"/>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1860" y="-39561"/>
            <a:ext cx="5281103"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8676" y="1520117"/>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371" y="-640821"/>
            <a:ext cx="7332231" cy="2864340"/>
          </a:xfrm>
          <a:prstGeom prst="rect">
            <a:avLst/>
          </a:prstGeom>
        </p:spPr>
      </p:pic>
      <p:sp>
        <p:nvSpPr>
          <p:cNvPr id="20" name="TextBox 19"/>
          <p:cNvSpPr txBox="1"/>
          <p:nvPr/>
        </p:nvSpPr>
        <p:spPr>
          <a:xfrm>
            <a:off x="434363" y="983368"/>
            <a:ext cx="8328638" cy="492443"/>
          </a:xfrm>
          <a:prstGeom prst="rect">
            <a:avLst/>
          </a:prstGeom>
          <a:noFill/>
        </p:spPr>
        <p:txBody>
          <a:bodyPr wrap="square" rtlCol="0">
            <a:spAutoFit/>
          </a:bodyPr>
          <a:lstStyle/>
          <a:p>
            <a:pPr defTabSz="914377"/>
            <a:r>
              <a:rPr lang="en-US" sz="26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25650" y="378495"/>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532853" y="-968098"/>
            <a:ext cx="7611148" cy="4299008"/>
            <a:chOff x="480196" y="497974"/>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196" y="497974"/>
              <a:ext cx="5708361" cy="3224255"/>
            </a:xfrm>
            <a:prstGeom prst="rect">
              <a:avLst/>
            </a:prstGeom>
          </p:spPr>
        </p:pic>
        <p:sp>
          <p:nvSpPr>
            <p:cNvPr id="28" name="TextBox 27"/>
            <p:cNvSpPr txBox="1"/>
            <p:nvPr/>
          </p:nvSpPr>
          <p:spPr>
            <a:xfrm>
              <a:off x="1815857" y="1733234"/>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19821" y="1892844"/>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
        <p:nvSpPr>
          <p:cNvPr id="2" name="Hình chữ nhật 1">
            <a:extLst>
              <a:ext uri="{FF2B5EF4-FFF2-40B4-BE49-F238E27FC236}">
                <a16:creationId xmlns:a16="http://schemas.microsoft.com/office/drawing/2014/main" id="{D7710188-FE17-3C8A-D9B7-1485E2F336A7}"/>
              </a:ext>
            </a:extLst>
          </p:cNvPr>
          <p:cNvSpPr/>
          <p:nvPr/>
        </p:nvSpPr>
        <p:spPr>
          <a:xfrm>
            <a:off x="3201503" y="6949331"/>
            <a:ext cx="3897086" cy="1385339"/>
          </a:xfrm>
          <a:prstGeom prst="rect">
            <a:avLst/>
          </a:prstGeom>
          <a:solidFill>
            <a:srgbClr val="F2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212</TotalTime>
  <Words>650</Words>
  <Application>Microsoft Office PowerPoint</Application>
  <PresentationFormat>Màn hình rộng</PresentationFormat>
  <Paragraphs>94</Paragraphs>
  <Slides>28</Slides>
  <Notes>17</Notes>
  <HiddenSlides>0</HiddenSlides>
  <MMClips>0</MMClips>
  <ScaleCrop>false</ScaleCrop>
  <HeadingPairs>
    <vt:vector size="6" baseType="variant">
      <vt:variant>
        <vt:lpstr>Phông được Dùng</vt:lpstr>
      </vt:variant>
      <vt:variant>
        <vt:i4>9</vt:i4>
      </vt:variant>
      <vt:variant>
        <vt:lpstr>Chủ đề</vt:lpstr>
      </vt:variant>
      <vt:variant>
        <vt:i4>12</vt:i4>
      </vt:variant>
      <vt:variant>
        <vt:lpstr>Tiêu đề Bản chiếu</vt:lpstr>
      </vt:variant>
      <vt:variant>
        <vt:i4>28</vt:i4>
      </vt:variant>
    </vt:vector>
  </HeadingPairs>
  <TitlesOfParts>
    <vt:vector size="49" baseType="lpstr">
      <vt:lpstr>Times New Roman</vt:lpstr>
      <vt:lpstr>SVN-Newton</vt:lpstr>
      <vt:lpstr>DFGothic-EB</vt:lpstr>
      <vt:lpstr>#9Slide07 HoneyCream</vt:lpstr>
      <vt:lpstr>Arial</vt:lpstr>
      <vt:lpstr>Calibri</vt:lpstr>
      <vt:lpstr>UTM Beautiful Caps</vt:lpstr>
      <vt:lpstr>UTM Times</vt:lpstr>
      <vt:lpstr>等线</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phamthuyhien18@gmail.com</cp:lastModifiedBy>
  <cp:revision>13</cp:revision>
  <dcterms:created xsi:type="dcterms:W3CDTF">2023-06-19T08:32:55Z</dcterms:created>
  <dcterms:modified xsi:type="dcterms:W3CDTF">2024-08-07T16:14:00Z</dcterms:modified>
  <cp:category>MT50</cp:category>
  <cp:version>MT50</cp:version>
</cp:coreProperties>
</file>