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8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#9Slide05 Aphrodite Pro" panose="020B0604020202020204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Arial Black" panose="020B0A04020102020204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1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11/21/2023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11/21/2023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11/21/2023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11/21/2023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0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11/21/2023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11/21/2023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11/21/2023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11/21/2023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11/21/2023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11/21/2023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11/21/2023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-999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888" b="-12888"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56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microsoft.com/office/2007/relationships/hdphoto" Target="../media/hdphoto1.wdp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11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12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685800" y="4662486"/>
            <a:ext cx="1493657" cy="1493657"/>
            <a:chOff x="1028700" y="6993728"/>
            <a:chExt cx="2240485" cy="2240485"/>
          </a:xfrm>
        </p:grpSpPr>
        <p:grpSp>
          <p:nvGrpSpPr>
            <p:cNvPr id="7" name="Group 7"/>
            <p:cNvGrpSpPr/>
            <p:nvPr/>
          </p:nvGrpSpPr>
          <p:grpSpPr>
            <a:xfrm>
              <a:off x="1028700" y="6993728"/>
              <a:ext cx="2240485" cy="224048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114802" y="7079835"/>
              <a:ext cx="2068281" cy="2068273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8130" t="-8865" r="-45095" b="-16410"/>
                </a:stretch>
              </a:blipFill>
            </p:spPr>
          </p:sp>
        </p:grpSp>
      </p:grpSp>
      <p:grpSp>
        <p:nvGrpSpPr>
          <p:cNvPr id="50" name="Group 49"/>
          <p:cNvGrpSpPr/>
          <p:nvPr/>
        </p:nvGrpSpPr>
        <p:grpSpPr>
          <a:xfrm>
            <a:off x="4261669" y="4775088"/>
            <a:ext cx="1436253" cy="1436253"/>
            <a:chOff x="6392503" y="7162632"/>
            <a:chExt cx="2154379" cy="2154379"/>
          </a:xfrm>
        </p:grpSpPr>
        <p:grpSp>
          <p:nvGrpSpPr>
            <p:cNvPr id="4" name="Group 4"/>
            <p:cNvGrpSpPr/>
            <p:nvPr/>
          </p:nvGrpSpPr>
          <p:grpSpPr>
            <a:xfrm>
              <a:off x="6392503" y="7162632"/>
              <a:ext cx="2154379" cy="215437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6475296" y="7245429"/>
              <a:ext cx="1988793" cy="1988785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7109" t="-19076" r="-36299" b="-3481"/>
                </a:stretch>
              </a:blipFill>
            </p:spPr>
          </p:sp>
        </p:grpSp>
      </p:grpSp>
      <p:grpSp>
        <p:nvGrpSpPr>
          <p:cNvPr id="48" name="Group 47"/>
          <p:cNvGrpSpPr/>
          <p:nvPr/>
        </p:nvGrpSpPr>
        <p:grpSpPr>
          <a:xfrm>
            <a:off x="7874000" y="4837548"/>
            <a:ext cx="1436253" cy="1436253"/>
            <a:chOff x="11811000" y="7256321"/>
            <a:chExt cx="2154379" cy="2154379"/>
          </a:xfrm>
        </p:grpSpPr>
        <p:grpSp>
          <p:nvGrpSpPr>
            <p:cNvPr id="14" name="Group 14"/>
            <p:cNvGrpSpPr/>
            <p:nvPr/>
          </p:nvGrpSpPr>
          <p:grpSpPr>
            <a:xfrm>
              <a:off x="11811000" y="7256321"/>
              <a:ext cx="2154379" cy="215437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1944473" y="7345745"/>
              <a:ext cx="1988793" cy="1988785"/>
              <a:chOff x="0" y="0"/>
              <a:chExt cx="6350000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53692" t="-3873" r="-4896" b="-54615"/>
                </a:stretch>
              </a:blipFill>
            </p:spPr>
          </p:sp>
        </p:grpSp>
      </p:grpSp>
      <p:grpSp>
        <p:nvGrpSpPr>
          <p:cNvPr id="49" name="Group 48"/>
          <p:cNvGrpSpPr/>
          <p:nvPr/>
        </p:nvGrpSpPr>
        <p:grpSpPr>
          <a:xfrm>
            <a:off x="6021772" y="4775088"/>
            <a:ext cx="1493657" cy="1493657"/>
            <a:chOff x="9032657" y="7162632"/>
            <a:chExt cx="2240485" cy="2240485"/>
          </a:xfrm>
        </p:grpSpPr>
        <p:grpSp>
          <p:nvGrpSpPr>
            <p:cNvPr id="19" name="Group 19"/>
            <p:cNvGrpSpPr/>
            <p:nvPr/>
          </p:nvGrpSpPr>
          <p:grpSpPr>
            <a:xfrm>
              <a:off x="9032657" y="7162632"/>
              <a:ext cx="2240485" cy="224048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9118759" y="7248738"/>
              <a:ext cx="2068281" cy="2068273"/>
              <a:chOff x="0" y="0"/>
              <a:chExt cx="6350000" cy="63499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80222" t="-8330" r="-8417" b="-17351"/>
                </a:stretch>
              </a:blipFill>
            </p:spPr>
          </p:sp>
        </p:grpSp>
      </p:grpSp>
      <p:grpSp>
        <p:nvGrpSpPr>
          <p:cNvPr id="47" name="Group 46"/>
          <p:cNvGrpSpPr/>
          <p:nvPr/>
        </p:nvGrpSpPr>
        <p:grpSpPr>
          <a:xfrm>
            <a:off x="9656531" y="4775088"/>
            <a:ext cx="1493657" cy="1493657"/>
            <a:chOff x="14484796" y="7162632"/>
            <a:chExt cx="2240485" cy="2240485"/>
          </a:xfrm>
        </p:grpSpPr>
        <p:grpSp>
          <p:nvGrpSpPr>
            <p:cNvPr id="29" name="Group 29"/>
            <p:cNvGrpSpPr/>
            <p:nvPr/>
          </p:nvGrpSpPr>
          <p:grpSpPr>
            <a:xfrm>
              <a:off x="14484796" y="7162632"/>
              <a:ext cx="2240485" cy="2240485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4570898" y="7248738"/>
              <a:ext cx="2068281" cy="2068273"/>
              <a:chOff x="0" y="0"/>
              <a:chExt cx="6350000" cy="634997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8783" t="-10279" r="-47356" b="-13736"/>
                </a:stretch>
              </a:blipFill>
            </p:spPr>
          </p:sp>
        </p:grpSp>
      </p:grpSp>
      <p:sp>
        <p:nvSpPr>
          <p:cNvPr id="37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703">
            <a:off x="7982014" y="-316274"/>
            <a:ext cx="6139705" cy="223561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123362">
            <a:off x="9409049" y="971947"/>
            <a:ext cx="2800350" cy="4719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369841"/>
              </a:avLst>
            </a:prstTxWarp>
            <a:spAutoFit/>
          </a:bodyPr>
          <a:lstStyle/>
          <a:p>
            <a:pPr algn="ctr" defTabSz="609630"/>
            <a:r>
              <a:rPr lang="vi-VN" sz="5334" dirty="0">
                <a:solidFill>
                  <a:prstClr val="black"/>
                </a:solidFill>
                <a:latin typeface="UVF ChefScript Pro" panose="03060702040507070403" pitchFamily="66" charset="0"/>
                <a:ea typeface="UVF You Make Me Smile" panose="02000603000000000000" pitchFamily="2" charset="0"/>
              </a:rPr>
              <a:t>Viết</a:t>
            </a:r>
            <a:endParaRPr lang="en-US" sz="5334" dirty="0">
              <a:solidFill>
                <a:prstClr val="black"/>
              </a:solidFill>
              <a:latin typeface="UVF ChefScript Pro" panose="03060702040507070403" pitchFamily="66" charset="0"/>
              <a:ea typeface="UVF You Make Me Smile" panose="02000603000000000000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85" y="738487"/>
            <a:ext cx="14039773" cy="50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4013200" y="787400"/>
            <a:ext cx="7448550" cy="4825921"/>
          </a:xfrm>
          <a:prstGeom prst="roundRect">
            <a:avLst>
              <a:gd name="adj" fmla="val 7714"/>
            </a:avLst>
          </a:prstGeom>
          <a:solidFill>
            <a:schemeClr val="accent2">
              <a:lumMod val="20000"/>
              <a:lumOff val="80000"/>
              <a:alpha val="88000"/>
            </a:schemeClr>
          </a:solidFill>
          <a:ln w="57150">
            <a:solidFill>
              <a:srgbClr val="D228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00583" y="953592"/>
            <a:ext cx="7073783" cy="417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vi-VN" sz="13267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cháu giỏi lắm!</a:t>
            </a:r>
            <a:endParaRPr lang="en-US" sz="13267" dirty="0">
              <a:ln w="19050"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3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-95174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3694023" y="362414"/>
            <a:ext cx="5665637" cy="1155835"/>
          </a:xfrm>
          <a:prstGeom prst="roundRect">
            <a:avLst>
              <a:gd name="adj" fmla="val 7714"/>
            </a:avLst>
          </a:prstGeom>
          <a:solidFill>
            <a:schemeClr val="accent2">
              <a:lumMod val="20000"/>
              <a:lumOff val="80000"/>
              <a:alpha val="88000"/>
            </a:schemeClr>
          </a:solidFill>
          <a:ln w="57150">
            <a:solidFill>
              <a:srgbClr val="D22829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868A0-C2DD-B0D1-6181-C5CB7F13A029}"/>
              </a:ext>
            </a:extLst>
          </p:cNvPr>
          <p:cNvSpPr/>
          <p:nvPr/>
        </p:nvSpPr>
        <p:spPr>
          <a:xfrm>
            <a:off x="353686" y="1689078"/>
            <a:ext cx="11533517" cy="4935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bài học vào thực tiễn cuộc sống: Quan sát được đặc điểm ngoại hình và hoạt động của con vật để vận dụng viết được bài văn miêu tả con vật.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lắng nghe ý kiến của bạn nêu để xem xét và thống nhất.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4013200" y="2108201"/>
            <a:ext cx="7448550" cy="2073885"/>
            <a:chOff x="4013200" y="2108201"/>
            <a:chExt cx="7448550" cy="2073885"/>
          </a:xfrm>
        </p:grpSpPr>
        <p:sp>
          <p:nvSpPr>
            <p:cNvPr id="9" name="Rounded Rectangle 8"/>
            <p:cNvSpPr/>
            <p:nvPr/>
          </p:nvSpPr>
          <p:spPr>
            <a:xfrm>
              <a:off x="4013200" y="2108201"/>
              <a:ext cx="7448550" cy="2073885"/>
            </a:xfrm>
            <a:prstGeom prst="roundRect">
              <a:avLst>
                <a:gd name="adj" fmla="val 7714"/>
              </a:avLst>
            </a:prstGeom>
            <a:solidFill>
              <a:schemeClr val="accent2">
                <a:lumMod val="20000"/>
                <a:lumOff val="80000"/>
                <a:alpha val="88000"/>
              </a:schemeClr>
            </a:solidFill>
            <a:ln w="57150">
              <a:solidFill>
                <a:srgbClr val="D2282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8358" y="2248953"/>
              <a:ext cx="6492803" cy="1792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2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组合 3"/>
          <p:cNvGrpSpPr/>
          <p:nvPr/>
        </p:nvGrpSpPr>
        <p:grpSpPr>
          <a:xfrm>
            <a:off x="604668" y="331082"/>
            <a:ext cx="3764133" cy="717863"/>
            <a:chOff x="3052324" y="3691644"/>
            <a:chExt cx="3379963" cy="882665"/>
          </a:xfrm>
        </p:grpSpPr>
        <p:grpSp>
          <p:nvGrpSpPr>
            <p:cNvPr id="14" name="组合 18"/>
            <p:cNvGrpSpPr/>
            <p:nvPr/>
          </p:nvGrpSpPr>
          <p:grpSpPr>
            <a:xfrm>
              <a:off x="3052324" y="3691644"/>
              <a:ext cx="3379963" cy="844822"/>
              <a:chOff x="2784669" y="3778507"/>
              <a:chExt cx="3379963" cy="844822"/>
            </a:xfrm>
          </p:grpSpPr>
          <p:sp>
            <p:nvSpPr>
              <p:cNvPr id="16" name="平行四边形 28"/>
              <p:cNvSpPr/>
              <p:nvPr/>
            </p:nvSpPr>
            <p:spPr>
              <a:xfrm>
                <a:off x="3086099" y="3778507"/>
                <a:ext cx="3078533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7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1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15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123495" y="3779598"/>
              <a:ext cx="2308792" cy="79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Chuẩn bị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05819" y="1340723"/>
            <a:ext cx="928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Lựa chọn con vật để quan sát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7569" y="2254389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 NUÔI TRONG NHÀ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59787" y="2216224"/>
            <a:ext cx="505188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 VẬT HOANG DÃ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768" y="3351298"/>
            <a:ext cx="928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Quan sát trực tiếp con vật hoặc quan sát qua tranh ảnh, trên ti vi,...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5701" y="4811501"/>
            <a:ext cx="928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Sử dụng các giác quan để cảm nhận (nhìn hình thức, nghe tiếng kêu, chạm vào con vật,...)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48">
            <a:extLst>
              <a:ext uri="{FF2B5EF4-FFF2-40B4-BE49-F238E27FC236}">
                <a16:creationId xmlns:a16="http://schemas.microsoft.com/office/drawing/2014/main" id="{2646822A-57DB-4754-8CFD-C7F7852D0B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62" y="4366122"/>
            <a:ext cx="1877138" cy="23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4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10" y="331085"/>
            <a:ext cx="11079333" cy="726330"/>
            <a:chOff x="3052324" y="3691644"/>
            <a:chExt cx="9948569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9948569" cy="844822"/>
              <a:chOff x="2784669" y="3778507"/>
              <a:chExt cx="9948569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9647139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2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8803757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sát và ghi chép kết quả quan sát: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3433" y="1247683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Đặc điểm ngoại hình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537796"/>
              </p:ext>
            </p:extLst>
          </p:nvPr>
        </p:nvGraphicFramePr>
        <p:xfrm>
          <a:off x="604667" y="2295598"/>
          <a:ext cx="11226801" cy="1645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216401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3268133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</a:tblGrid>
              <a:tr h="548640">
                <a:tc gridSpan="3"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ĐIỂM BAO QUÁT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5731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dạng, kích thước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sắc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lông (da)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nhỏ,....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mại,....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181406"/>
              </p:ext>
            </p:extLst>
          </p:nvPr>
        </p:nvGraphicFramePr>
        <p:xfrm>
          <a:off x="604667" y="4373880"/>
          <a:ext cx="11226800" cy="1645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62301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2024232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  <a:gridCol w="3144667">
                  <a:extLst>
                    <a:ext uri="{9D8B030D-6E8A-4147-A177-3AD203B41FA5}">
                      <a16:colId xmlns:a16="http://schemas.microsoft.com/office/drawing/2014/main" val="238512349"/>
                    </a:ext>
                  </a:extLst>
                </a:gridCol>
              </a:tblGrid>
              <a:tr h="548640">
                <a:tc gridSpan="4"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ĐIỂM CỦA TỪNG BỘ PHẬN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4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5731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mũi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Miệng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khác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xoe,...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 xíu,...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Cong cong,...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6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6" descr="Những giống chó hiền lành nhất thích hợp nuôi trong nh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037" y="2976103"/>
            <a:ext cx="2684584" cy="1789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5 giống chó cảnh đáng yêu mà ai cũng muốn sở hữ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19" y="4617783"/>
            <a:ext cx="1976405" cy="1656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ế độ dinh dưỡng và thức ăn cho chó con 1 tháng tuổi | websosanh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500" y="5328020"/>
            <a:ext cx="1627009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Mèo cưng gây thương nhớ với ánh mắt long lanh - VnExpre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1" y="1268597"/>
            <a:ext cx="2478519" cy="1640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Chú mèo nổi tiếng trên mạng nhờ mặc đồ sành điệu - Mặc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166" y="1338180"/>
            <a:ext cx="2361894" cy="1571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Top 20 Điều Thú Vị Về Mèo Mướp Ít Người Biết | Friday Ca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471" y="435944"/>
            <a:ext cx="1492368" cy="969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102026" y="527962"/>
            <a:ext cx="3406323" cy="543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933" dirty="0">
                <a:solidFill>
                  <a:prstClr val="black"/>
                </a:solidFill>
                <a:latin typeface="Arial Black" panose="020B0A04020102020204" pitchFamily="34" charset="0"/>
              </a:rPr>
              <a:t>QUAN SÁT </a:t>
            </a:r>
          </a:p>
        </p:txBody>
      </p:sp>
      <p:pic>
        <p:nvPicPr>
          <p:cNvPr id="3080" name="Picture 8" descr="Hình ảnh đẹp loài chim ~ Blog Sinh học online - Hình ảnh hoa đẹ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42" y="228600"/>
            <a:ext cx="3035061" cy="1825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ộ sưu tập ảnh nền những con gà dễ thương | Tải ứng dụng apk, phần mềm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80" y="3028868"/>
            <a:ext cx="3348659" cy="2299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Những hình ảnh con Thỏ đẹp và dễ thương nhấ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61" y="2139731"/>
            <a:ext cx="2774268" cy="246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hững hình ảnh con heo đẹp và dễ thương nhấ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12" y="4440303"/>
            <a:ext cx="3259291" cy="2151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6454061" y="3154609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35137" y="508252"/>
            <a:ext cx="7585998" cy="741502"/>
          </a:xfrm>
          <a:prstGeom prst="roundRect">
            <a:avLst/>
          </a:prstGeom>
          <a:solidFill>
            <a:srgbClr val="C1451F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ngoại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endParaRPr lang="en-US" sz="3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6400" y="858123"/>
            <a:ext cx="0" cy="327444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79581" y="1383791"/>
            <a:ext cx="0" cy="34856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8942722" y="4152916"/>
            <a:ext cx="0" cy="1828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54879" y="4416295"/>
            <a:ext cx="3381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121135" y="889000"/>
            <a:ext cx="93793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and drawn pets collection Free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35463" l="6341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92" b="64266"/>
          <a:stretch/>
        </p:blipFill>
        <p:spPr bwMode="auto">
          <a:xfrm>
            <a:off x="9804819" y="176528"/>
            <a:ext cx="1698267" cy="16343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19871" y="1341536"/>
            <a:ext cx="8431411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lông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hung hung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vằn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tam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gỗ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2" descr="Đặc điểm của mèo tam thể, kinh nghiệm nuôi dưỡng mèo tam th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29" y="3541788"/>
            <a:ext cx="4421396" cy="29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08563" y="1880513"/>
            <a:ext cx="8442719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bóng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mini;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gáo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dừa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4540" y="2331840"/>
            <a:ext cx="8446738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Tai: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dong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dỏng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đứng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nhạy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0674" y="2850181"/>
            <a:ext cx="8429806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ve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nhãn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lay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láy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6051" y="3449440"/>
            <a:ext cx="844488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hếch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5600" y="3984479"/>
            <a:ext cx="8425783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ria: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trắng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cước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luôn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vểnh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5600" y="4495800"/>
            <a:ext cx="8425783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thon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nhỏ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nhẹn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móng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sắc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nhọn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9073" y="5371981"/>
            <a:ext cx="8431407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đuôi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thướt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mượt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luôn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ngoe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nguổi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đỏng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đảnh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3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10" y="331085"/>
            <a:ext cx="11079333" cy="726330"/>
            <a:chOff x="3052324" y="3691644"/>
            <a:chExt cx="9948569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9948569" cy="844822"/>
              <a:chOff x="2784669" y="3778507"/>
              <a:chExt cx="9948569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9647139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2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8803757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sát và ghi chép kết quả quan sát: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3433" y="1247683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Hoạt động, thói quen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537887"/>
              </p:ext>
            </p:extLst>
          </p:nvPr>
        </p:nvGraphicFramePr>
        <p:xfrm>
          <a:off x="493343" y="2070202"/>
          <a:ext cx="11226800" cy="2072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9333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4198767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  <a:gridCol w="2806700">
                  <a:extLst>
                    <a:ext uri="{9D8B030D-6E8A-4147-A177-3AD203B41FA5}">
                      <a16:colId xmlns:a16="http://schemas.microsoft.com/office/drawing/2014/main" val="1011279099"/>
                    </a:ext>
                  </a:extLst>
                </a:gridCol>
              </a:tblGrid>
              <a:tr h="103632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cây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động, thói quen khác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ru,...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thoắt,...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40810" y="4182085"/>
            <a:ext cx="11079333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933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29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kĩ hoạt động, thói quen của cin vật khiến em thấy thú vị (ví dụ: mèo chạy nhảy êm ru, rùa đi rất chậm, ngựa chạy rất nhanh, tắc kè có thể đổi máu,...)</a:t>
            </a:r>
            <a:endParaRPr lang="en-US" sz="2933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58549" y="290810"/>
            <a:ext cx="5605851" cy="100478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8361680" y="-332714"/>
            <a:ext cx="0" cy="21945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and drawn pets collection Free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35463" l="6341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92" b="64266"/>
          <a:stretch/>
        </p:blipFill>
        <p:spPr bwMode="auto">
          <a:xfrm>
            <a:off x="9619088" y="290809"/>
            <a:ext cx="918373" cy="883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0401" y="1832960"/>
            <a:ext cx="636925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Ban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mèo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thảnh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thơi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nô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đùa</a:t>
            </a:r>
            <a:r>
              <a:rPr lang="vi-VN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32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0712" y="3228543"/>
            <a:ext cx="636894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ăn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gàng</a:t>
            </a:r>
            <a:r>
              <a:rPr lang="vi-VN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2933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0401" y="4226917"/>
            <a:ext cx="636925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chuột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im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phắc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mở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to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chăm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phía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bất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chợt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lao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2" descr="Đặc điểm của mèo tam thể, kinh nghiệm nuôi dưỡng mèo tam th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29" y="3541788"/>
            <a:ext cx="4421396" cy="29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0058400" y="1010669"/>
            <a:ext cx="0" cy="34856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24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09" y="331085"/>
            <a:ext cx="4134391" cy="726330"/>
            <a:chOff x="3052324" y="3691644"/>
            <a:chExt cx="3712432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3529971" cy="844822"/>
              <a:chOff x="2784669" y="3778507"/>
              <a:chExt cx="3529971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3228541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3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2750081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Sắp xếp ý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7569" y="2254388"/>
            <a:ext cx="5051883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40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 1</a:t>
            </a:r>
          </a:p>
          <a:p>
            <a:pPr marL="457223" indent="-457223" algn="just" defTabSz="609630">
              <a:buFontTx/>
              <a:buChar char="-"/>
            </a:pPr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đặc điểm ngoại hình</a:t>
            </a:r>
          </a:p>
          <a:p>
            <a:pPr marL="762038" indent="-762038" algn="just" defTabSz="609630">
              <a:buFontTx/>
              <a:buChar char="-"/>
            </a:pPr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hoạt động, thói quen</a:t>
            </a:r>
            <a:endParaRPr lang="en-US" sz="7667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59787" y="2216224"/>
            <a:ext cx="5051883" cy="3170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40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 2</a:t>
            </a:r>
          </a:p>
          <a:p>
            <a:pPr algn="ctr" defTabSz="609630"/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đặc điểm ngoại hình kết hợp với miêu tả hoạt động, thói quen.</a:t>
            </a:r>
            <a:endParaRPr lang="en-US" sz="7667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2771" y="1226705"/>
            <a:ext cx="9031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cách sắp xếp ý phù hợp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4013200" y="2108201"/>
            <a:ext cx="7448550" cy="2073885"/>
            <a:chOff x="4013200" y="2108201"/>
            <a:chExt cx="7448550" cy="2073885"/>
          </a:xfrm>
        </p:grpSpPr>
        <p:sp>
          <p:nvSpPr>
            <p:cNvPr id="9" name="Rounded Rectangle 8"/>
            <p:cNvSpPr/>
            <p:nvPr/>
          </p:nvSpPr>
          <p:spPr>
            <a:xfrm>
              <a:off x="4013200" y="2108201"/>
              <a:ext cx="7448550" cy="2073885"/>
            </a:xfrm>
            <a:prstGeom prst="roundRect">
              <a:avLst>
                <a:gd name="adj" fmla="val 7714"/>
              </a:avLst>
            </a:prstGeom>
            <a:solidFill>
              <a:schemeClr val="accent2">
                <a:lumMod val="20000"/>
                <a:lumOff val="80000"/>
                <a:alpha val="88000"/>
              </a:schemeClr>
            </a:solidFill>
            <a:ln w="57150">
              <a:solidFill>
                <a:srgbClr val="D2282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2672" y="2248953"/>
              <a:ext cx="6925656" cy="1792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5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09" y="331085"/>
            <a:ext cx="6115591" cy="726330"/>
            <a:chOff x="3052324" y="3691644"/>
            <a:chExt cx="3712432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3529971" cy="844822"/>
              <a:chOff x="2784669" y="3778507"/>
              <a:chExt cx="3529971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3228541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4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2750081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Trao đổi, góp ý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33665" y="1402994"/>
            <a:ext cx="80058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29" indent="-571529" algn="just" defTabSz="609630">
              <a:buFontTx/>
              <a:buChar char="-"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chép được các đặc điểm ngoại hình, hoạt động, thói quen của con vật.</a:t>
            </a:r>
          </a:p>
          <a:p>
            <a:pPr marL="571529" indent="-571529" algn="just" defTabSz="609630">
              <a:buFontTx/>
              <a:buChar char="-"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chép được đặc điểm nổi bật của con vật.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图片 14">
            <a:extLst>
              <a:ext uri="{FF2B5EF4-FFF2-40B4-BE49-F238E27FC236}">
                <a16:creationId xmlns:a16="http://schemas.microsoft.com/office/drawing/2014/main" id="{FCC9AB80-E728-4327-B7D2-8524DF8686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5" y="2024424"/>
            <a:ext cx="4445004" cy="5230745"/>
          </a:xfrm>
          <a:prstGeom prst="rect">
            <a:avLst/>
          </a:prstGeom>
        </p:spPr>
      </p:pic>
      <p:pic>
        <p:nvPicPr>
          <p:cNvPr id="17" name="图片 19">
            <a:extLst>
              <a:ext uri="{FF2B5EF4-FFF2-40B4-BE49-F238E27FC236}">
                <a16:creationId xmlns:a16="http://schemas.microsoft.com/office/drawing/2014/main" id="{454C3E8C-02C8-46E0-854F-1AD28D55EC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419" y="4639797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7434">
            <a:off x="5106381" y="678557"/>
            <a:ext cx="6139705" cy="2235615"/>
          </a:xfrm>
          <a:prstGeom prst="rect">
            <a:avLst/>
          </a:prstGeom>
        </p:spPr>
      </p:pic>
      <p:sp>
        <p:nvSpPr>
          <p:cNvPr id="36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685800" y="4662486"/>
            <a:ext cx="1493657" cy="1493657"/>
            <a:chOff x="1028700" y="6993728"/>
            <a:chExt cx="2240485" cy="2240485"/>
          </a:xfrm>
        </p:grpSpPr>
        <p:grpSp>
          <p:nvGrpSpPr>
            <p:cNvPr id="7" name="Group 7"/>
            <p:cNvGrpSpPr/>
            <p:nvPr/>
          </p:nvGrpSpPr>
          <p:grpSpPr>
            <a:xfrm>
              <a:off x="1028700" y="6993728"/>
              <a:ext cx="2240485" cy="224048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114802" y="7079835"/>
              <a:ext cx="2068281" cy="2068273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18130" t="-8865" r="-45095" b="-16410"/>
                </a:stretch>
              </a:blipFill>
            </p:spPr>
          </p:sp>
        </p:grpSp>
      </p:grpSp>
      <p:grpSp>
        <p:nvGrpSpPr>
          <p:cNvPr id="50" name="Group 49"/>
          <p:cNvGrpSpPr/>
          <p:nvPr/>
        </p:nvGrpSpPr>
        <p:grpSpPr>
          <a:xfrm>
            <a:off x="4261669" y="4775088"/>
            <a:ext cx="1436253" cy="1436253"/>
            <a:chOff x="6392503" y="7162632"/>
            <a:chExt cx="2154379" cy="2154379"/>
          </a:xfrm>
        </p:grpSpPr>
        <p:grpSp>
          <p:nvGrpSpPr>
            <p:cNvPr id="4" name="Group 4"/>
            <p:cNvGrpSpPr/>
            <p:nvPr/>
          </p:nvGrpSpPr>
          <p:grpSpPr>
            <a:xfrm>
              <a:off x="6392503" y="7162632"/>
              <a:ext cx="2154379" cy="215437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6475296" y="7245429"/>
              <a:ext cx="1988793" cy="1988785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7109" t="-19076" r="-36299" b="-3481"/>
                </a:stretch>
              </a:blipFill>
            </p:spPr>
          </p:sp>
        </p:grpSp>
      </p:grpSp>
      <p:grpSp>
        <p:nvGrpSpPr>
          <p:cNvPr id="48" name="Group 47"/>
          <p:cNvGrpSpPr/>
          <p:nvPr/>
        </p:nvGrpSpPr>
        <p:grpSpPr>
          <a:xfrm>
            <a:off x="7874000" y="4837548"/>
            <a:ext cx="1436253" cy="1436253"/>
            <a:chOff x="11811000" y="7256321"/>
            <a:chExt cx="2154379" cy="2154379"/>
          </a:xfrm>
        </p:grpSpPr>
        <p:grpSp>
          <p:nvGrpSpPr>
            <p:cNvPr id="14" name="Group 14"/>
            <p:cNvGrpSpPr/>
            <p:nvPr/>
          </p:nvGrpSpPr>
          <p:grpSpPr>
            <a:xfrm>
              <a:off x="11811000" y="7256321"/>
              <a:ext cx="2154379" cy="215437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1944473" y="7345745"/>
              <a:ext cx="1988793" cy="1988785"/>
              <a:chOff x="0" y="0"/>
              <a:chExt cx="6350000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53692" t="-3873" r="-4896" b="-54615"/>
                </a:stretch>
              </a:blipFill>
            </p:spPr>
          </p:sp>
        </p:grpSp>
      </p:grpSp>
      <p:grpSp>
        <p:nvGrpSpPr>
          <p:cNvPr id="49" name="Group 48"/>
          <p:cNvGrpSpPr/>
          <p:nvPr/>
        </p:nvGrpSpPr>
        <p:grpSpPr>
          <a:xfrm>
            <a:off x="6021772" y="4775088"/>
            <a:ext cx="1493657" cy="1493657"/>
            <a:chOff x="9032657" y="7162632"/>
            <a:chExt cx="2240485" cy="2240485"/>
          </a:xfrm>
        </p:grpSpPr>
        <p:grpSp>
          <p:nvGrpSpPr>
            <p:cNvPr id="19" name="Group 19"/>
            <p:cNvGrpSpPr/>
            <p:nvPr/>
          </p:nvGrpSpPr>
          <p:grpSpPr>
            <a:xfrm>
              <a:off x="9032657" y="7162632"/>
              <a:ext cx="2240485" cy="224048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9118759" y="7248738"/>
              <a:ext cx="2068281" cy="2068273"/>
              <a:chOff x="0" y="0"/>
              <a:chExt cx="6350000" cy="63499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80222" t="-8330" r="-8417" b="-17351"/>
                </a:stretch>
              </a:blipFill>
            </p:spPr>
          </p:sp>
        </p:grpSp>
      </p:grpSp>
      <p:grpSp>
        <p:nvGrpSpPr>
          <p:cNvPr id="47" name="Group 46"/>
          <p:cNvGrpSpPr/>
          <p:nvPr/>
        </p:nvGrpSpPr>
        <p:grpSpPr>
          <a:xfrm>
            <a:off x="9656531" y="4775088"/>
            <a:ext cx="1493657" cy="1493657"/>
            <a:chOff x="14484796" y="7162632"/>
            <a:chExt cx="2240485" cy="2240485"/>
          </a:xfrm>
        </p:grpSpPr>
        <p:grpSp>
          <p:nvGrpSpPr>
            <p:cNvPr id="29" name="Group 29"/>
            <p:cNvGrpSpPr/>
            <p:nvPr/>
          </p:nvGrpSpPr>
          <p:grpSpPr>
            <a:xfrm>
              <a:off x="14484796" y="7162632"/>
              <a:ext cx="2240485" cy="2240485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4570898" y="7248738"/>
              <a:ext cx="2068281" cy="2068273"/>
              <a:chOff x="0" y="0"/>
              <a:chExt cx="6350000" cy="634997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38783" t="-10279" r="-47356" b="-13736"/>
                </a:stretch>
              </a:blipFill>
            </p:spPr>
          </p:sp>
        </p:grpSp>
      </p:grpSp>
      <p:sp>
        <p:nvSpPr>
          <p:cNvPr id="37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703">
            <a:off x="3572367" y="957468"/>
            <a:ext cx="6139705" cy="2235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2493" y="1368077"/>
            <a:ext cx="3145809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4013200" y="787400"/>
            <a:ext cx="7448550" cy="4825921"/>
          </a:xfrm>
          <a:prstGeom prst="roundRect">
            <a:avLst>
              <a:gd name="adj" fmla="val 7714"/>
            </a:avLst>
          </a:prstGeom>
          <a:solidFill>
            <a:schemeClr val="accent2">
              <a:lumMod val="20000"/>
              <a:lumOff val="80000"/>
              <a:alpha val="88000"/>
            </a:schemeClr>
          </a:solidFill>
          <a:ln w="57150">
            <a:solidFill>
              <a:srgbClr val="D228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00583" y="953591"/>
            <a:ext cx="70737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vi-VN" sz="4800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mừng các cháu đến với nông trại của bác!</a:t>
            </a:r>
          </a:p>
          <a:p>
            <a:pPr algn="just" defTabSz="609630"/>
            <a:r>
              <a:rPr lang="vi-VN" sz="4800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 giờ, các cháu hãy gọi tên các con vật và thử phát ra tiếng kêu giống chúng nhé!</a:t>
            </a:r>
            <a:endParaRPr lang="en-US" sz="4800" dirty="0">
              <a:ln w="19050"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206839" y="143082"/>
            <a:ext cx="9882075" cy="6583933"/>
          </a:xfrm>
          <a:custGeom>
            <a:avLst/>
            <a:gdLst/>
            <a:ahLst/>
            <a:cxnLst/>
            <a:rect l="l" t="t" r="r" b="b"/>
            <a:pathLst>
              <a:path w="14823113" h="9875899">
                <a:moveTo>
                  <a:pt x="14823113" y="0"/>
                </a:moveTo>
                <a:lnTo>
                  <a:pt x="0" y="0"/>
                </a:lnTo>
                <a:lnTo>
                  <a:pt x="0" y="9875899"/>
                </a:lnTo>
                <a:lnTo>
                  <a:pt x="14823113" y="9875899"/>
                </a:lnTo>
                <a:lnTo>
                  <a:pt x="1482311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5790" y="913205"/>
            <a:ext cx="3506447" cy="5109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bò sữa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182362" y="120455"/>
            <a:ext cx="9931844" cy="6617091"/>
          </a:xfrm>
          <a:custGeom>
            <a:avLst/>
            <a:gdLst/>
            <a:ahLst/>
            <a:cxnLst/>
            <a:rect l="l" t="t" r="r" b="b"/>
            <a:pathLst>
              <a:path w="14897766" h="9925636">
                <a:moveTo>
                  <a:pt x="14897765" y="0"/>
                </a:moveTo>
                <a:lnTo>
                  <a:pt x="0" y="0"/>
                </a:lnTo>
                <a:lnTo>
                  <a:pt x="0" y="9925636"/>
                </a:lnTo>
                <a:lnTo>
                  <a:pt x="14897765" y="9925636"/>
                </a:lnTo>
                <a:lnTo>
                  <a:pt x="1489776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762001" y="1898965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ngựa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098460" y="108992"/>
            <a:ext cx="10022666" cy="6640017"/>
          </a:xfrm>
          <a:custGeom>
            <a:avLst/>
            <a:gdLst/>
            <a:ahLst/>
            <a:cxnLst/>
            <a:rect l="l" t="t" r="r" b="b"/>
            <a:pathLst>
              <a:path w="15033999" h="9960025">
                <a:moveTo>
                  <a:pt x="15034000" y="0"/>
                </a:moveTo>
                <a:lnTo>
                  <a:pt x="0" y="0"/>
                </a:lnTo>
                <a:lnTo>
                  <a:pt x="0" y="9960024"/>
                </a:lnTo>
                <a:lnTo>
                  <a:pt x="15034000" y="9960024"/>
                </a:lnTo>
                <a:lnTo>
                  <a:pt x="15034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609601" y="1803400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lợn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41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281225" y="132690"/>
            <a:ext cx="8806291" cy="6604718"/>
          </a:xfrm>
          <a:custGeom>
            <a:avLst/>
            <a:gdLst/>
            <a:ahLst/>
            <a:cxnLst/>
            <a:rect l="l" t="t" r="r" b="b"/>
            <a:pathLst>
              <a:path w="13209436" h="9907077">
                <a:moveTo>
                  <a:pt x="13209436" y="0"/>
                </a:moveTo>
                <a:lnTo>
                  <a:pt x="0" y="0"/>
                </a:lnTo>
                <a:lnTo>
                  <a:pt x="0" y="9907077"/>
                </a:lnTo>
                <a:lnTo>
                  <a:pt x="13209436" y="9907077"/>
                </a:lnTo>
                <a:lnTo>
                  <a:pt x="1320943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711201" y="1907294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cừu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9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89+ con mèo hình ảnh dễ thương nhất - S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44450"/>
            <a:ext cx="8293100" cy="676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914401" y="1512042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mèo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22. Cơ thể sinh vật - Hoc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02666"/>
            <a:ext cx="7362193" cy="662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914401" y="1512042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chó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4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605</Words>
  <Application>Microsoft Office PowerPoint</Application>
  <PresentationFormat>Widescreen</PresentationFormat>
  <Paragraphs>83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Cambria</vt:lpstr>
      <vt:lpstr>SVN-Newton</vt:lpstr>
      <vt:lpstr>#9Slide05 Aphrodite Pro</vt:lpstr>
      <vt:lpstr>Calibri</vt:lpstr>
      <vt:lpstr>Arial</vt:lpstr>
      <vt:lpstr>#9Slide07 HoneyCream</vt:lpstr>
      <vt:lpstr>UVF ChefScript Pro</vt:lpstr>
      <vt:lpstr>Times New Roman</vt:lpstr>
      <vt:lpstr>Arial Black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SingPC</cp:lastModifiedBy>
  <cp:revision>8</cp:revision>
  <dcterms:created xsi:type="dcterms:W3CDTF">2023-10-28T09:07:40Z</dcterms:created>
  <dcterms:modified xsi:type="dcterms:W3CDTF">2023-11-21T04:54:30Z</dcterms:modified>
</cp:coreProperties>
</file>