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57" r:id="rId2"/>
    <p:sldId id="288" r:id="rId3"/>
    <p:sldId id="260" r:id="rId4"/>
    <p:sldId id="285" r:id="rId5"/>
    <p:sldId id="261" r:id="rId6"/>
    <p:sldId id="286" r:id="rId7"/>
    <p:sldId id="266" r:id="rId8"/>
    <p:sldId id="268" r:id="rId9"/>
    <p:sldId id="272" r:id="rId10"/>
    <p:sldId id="290" r:id="rId11"/>
    <p:sldId id="28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#9Slide07 HoneyCream" panose="020B0604020202020204" charset="0"/>
      <p:regular r:id="rId18"/>
    </p:embeddedFont>
    <p:embeddedFont>
      <p:font typeface="#9Slide03 Arima Madurai Black" panose="020B0604020202020204" charset="0"/>
      <p:bold r:id="rId19"/>
    </p:embeddedFont>
    <p:embeddedFont>
      <p:font typeface="#9Slide03 Kaleko 105 Round" panose="020B0604020202020204" charset="0"/>
      <p:regular r:id="rId20"/>
    </p:embeddedFont>
    <p:embeddedFont>
      <p:font typeface="#9Slide05 SVNKitten" panose="020B0604020202020204" charset="0"/>
      <p:regular r:id="rId21"/>
    </p:embeddedFont>
    <p:embeddedFont>
      <p:font typeface="Yu Gothic Light" panose="020B0300000000000000" pitchFamily="34" charset="-128"/>
      <p:regular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2501-C56F-4A56-B795-01AF3A87052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F56F-C3D2-4515-A7C5-6E7963741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2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F56F-C3D2-4515-A7C5-6E79637413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6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48A2A-C081-4C20-B160-0DBC41927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13D38-F313-4331-A1F2-2005EBC34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11C64-5E93-4851-9BF5-71ABA2EE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1CEEF-D3FF-4320-B0EE-B7AADD77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24C36-DF94-460A-9FF8-82468407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0744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2413F-110B-4505-97B5-E0308A80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9763D-F9F5-4F8E-BCB9-2CC91ABC8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9D1A9-F7E3-4736-8696-286EABE0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5DE06-E2F4-4046-80B7-537F8309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1EC2-028F-4E0B-B128-155C5262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26156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4C77DA-6295-45C1-902E-7117C6F52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198C0-2652-4737-907D-21EDECB79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9AE8B-C0E4-44CB-A56C-90EC31EB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BC954-AE7A-4F6D-9214-E90DACCB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770C8-ABCA-4BEB-A64E-08B3D596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87739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72111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BE09-027C-4161-9C49-4703A3F2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48C7B-8C05-4805-841D-8F24FCB25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5B165-60E2-452C-BAC1-15578A86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35C38-9C24-4153-8A83-4B29E85C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98E0E-C2E3-445D-AF47-E156F827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24128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6B3A-C380-40D6-9BB9-89457AE3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692AC-22D8-4288-9C66-EDB8A44EB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1268B-E15F-44F5-A970-493A0F6E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678AC-B0F7-4F65-BF96-57E941D9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809C2-DA95-4458-883F-6D517854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717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52A5-1857-4177-813D-FCAAF74C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2305-CB48-4833-B6E4-905A908E6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F8723-D796-44B4-8574-E8E530D14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E74A5-23B9-438A-805D-A72984A3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14B2C-48E3-4DC7-9B05-B17A1097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CA6E0-917B-4A87-A0FE-DA1B352A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64462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8C162-0FE4-4FEB-B9F2-BF6C218B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202A4-8B87-4BA1-988C-F44591FE1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CABE5-CD25-41BE-89B0-366D66C58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9B9D6-F7A0-4B98-A25F-88DF954B59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B9A435-FF1C-445C-A269-E0239651D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606A4-7631-482A-A143-0A288D48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FD3FE-78D2-45AE-BAA8-CBDF4E13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58C102-742B-4A32-812D-0333329E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65767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8153-A4EA-44E0-9BB9-BEB21907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E24E4-7A99-4512-BEC2-6D515498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88156-8C52-4B1A-97C7-B40E207E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32FA2-C245-4698-9506-15D8AEEC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83889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820A9-3C63-4F14-9912-DF483E29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E4A3-1DC6-403E-A411-1C5713B8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6D512-9793-4FA8-8429-45B92C94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03931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A6B7-0CC4-42E6-8208-EE802B51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75C4-3923-4B26-B113-B2708F269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36B68-72FB-428B-BBA0-E1F3EA39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78ED9-D41D-4E49-8A83-927A651E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6CC9A-92A1-4003-A06E-4FE7680D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F9BEE-2A18-46C4-BBA1-F6672D83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81705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4DA4-F0A4-47D4-A3E7-C2CA9AE74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425FD-904A-4496-93DE-2F4FC95C7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16118-AA2C-4C7F-8686-0D775BE7D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1501A-1199-4ABE-8DBB-DD598A63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1EF10-EE0A-40BE-AD30-A7B42DB1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749AF-2474-4589-BBB7-9187386B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15489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9F305F2-9497-4888-84A4-0B8CE471112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088D2F-D8DA-4125-AFB0-A7E26D58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8608-2886-4C38-8ACC-19827D5F2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92CDB-B059-4C3A-80C7-CC91BFCBB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72C97-18AB-42D3-94E3-CE8DDABCD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23541-0EC4-4507-A649-7608019D5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87A76E-2408-4F09-8CCE-E55B6ECBE5F1}"/>
              </a:ext>
            </a:extLst>
          </p:cNvPr>
          <p:cNvSpPr/>
          <p:nvPr userDrawn="1"/>
        </p:nvSpPr>
        <p:spPr>
          <a:xfrm>
            <a:off x="11630628" y="6550223"/>
            <a:ext cx="561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MNT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9D0F00-1D24-446E-8E23-27FEA2B7253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12719" y="5846891"/>
            <a:ext cx="2058990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0983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8008E5-31E4-4298-B103-73A4D84ADAE8}"/>
              </a:ext>
            </a:extLst>
          </p:cNvPr>
          <p:cNvSpPr txBox="1"/>
          <p:nvPr/>
        </p:nvSpPr>
        <p:spPr>
          <a:xfrm>
            <a:off x="6620510" y="5428682"/>
            <a:ext cx="147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#9Slide05 SVNKitten" pitchFamily="2" charset="0"/>
                <a:ea typeface="Vogue-ExtraBold" panose="020B0500000000000000" pitchFamily="34" charset="0"/>
                <a:cs typeface="Vogue-ExtraBold" panose="020B0500000000000000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#9Slide05 SVNKitten" pitchFamily="2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#9Slide05 SVNKitten" pitchFamily="2" charset="0"/>
                <a:ea typeface="Vogue-ExtraBold" panose="020B0500000000000000" pitchFamily="34" charset="0"/>
                <a:cs typeface="Vogue-ExtraBold" panose="020B0500000000000000" pitchFamily="34" charset="0"/>
              </a:rPr>
              <a:t> 1)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65" y="462151"/>
            <a:ext cx="2462997" cy="12924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58" y="1085552"/>
            <a:ext cx="8882642" cy="4749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17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5C92C247-12F6-4C3D-8444-1269933E9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4D5CC3-2328-4983-8572-DDDDE913C26D}"/>
              </a:ext>
            </a:extLst>
          </p:cNvPr>
          <p:cNvSpPr txBox="1"/>
          <p:nvPr/>
        </p:nvSpPr>
        <p:spPr>
          <a:xfrm>
            <a:off x="3387790" y="628650"/>
            <a:ext cx="5416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/>
              <a:t>VẬN DỤNG - CỦNG CỐ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872031-A13A-4CBF-A10C-958F73D4EA8A}"/>
              </a:ext>
            </a:extLst>
          </p:cNvPr>
          <p:cNvSpPr txBox="1"/>
          <p:nvPr/>
        </p:nvSpPr>
        <p:spPr>
          <a:xfrm>
            <a:off x="647700" y="1734353"/>
            <a:ext cx="9860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1. Nêu những kiến thức đã đ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ợc ôn tập qua tiết học?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24EB2F-7CA3-4354-9A03-6F2222EA1C86}"/>
              </a:ext>
            </a:extLst>
          </p:cNvPr>
          <p:cNvSpPr txBox="1"/>
          <p:nvPr/>
        </p:nvSpPr>
        <p:spPr>
          <a:xfrm>
            <a:off x="647700" y="2363002"/>
            <a:ext cx="9820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2. Khi đọc, viết số có nhiều chữ số cần l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u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1742842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8DDEC94-B35C-4D99-B992-39C6D5E7F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D9E1885-B5ED-439D-9B41-13D83EAC3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4" y="2339438"/>
            <a:ext cx="6674270" cy="4518561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id="{40C1B1A2-D61E-4272-ACE5-EE13CBEF6C02}"/>
              </a:ext>
            </a:extLst>
          </p:cNvPr>
          <p:cNvSpPr/>
          <p:nvPr/>
        </p:nvSpPr>
        <p:spPr>
          <a:xfrm>
            <a:off x="5995712" y="486888"/>
            <a:ext cx="6568382" cy="5600263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7EF27-4B74-46EA-9379-D33469BCEA10}"/>
              </a:ext>
            </a:extLst>
          </p:cNvPr>
          <p:cNvSpPr txBox="1"/>
          <p:nvPr/>
        </p:nvSpPr>
        <p:spPr>
          <a:xfrm>
            <a:off x="6638306" y="2009746"/>
            <a:ext cx="4994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Tạm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biệt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bạn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60922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8C1DFF52-E2E6-421C-AEF4-CF6971C6C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6A2FDEBD-4B5A-4DC1-9E66-8CFD464C9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71697"/>
            <a:ext cx="11684000" cy="627562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C687E7-BAC3-4EBE-A6EE-E557AA16091A}"/>
              </a:ext>
            </a:extLst>
          </p:cNvPr>
          <p:cNvGrpSpPr/>
          <p:nvPr/>
        </p:nvGrpSpPr>
        <p:grpSpPr>
          <a:xfrm>
            <a:off x="2522141" y="214470"/>
            <a:ext cx="6389848" cy="1192564"/>
            <a:chOff x="3218445" y="891050"/>
            <a:chExt cx="4971966" cy="1192564"/>
          </a:xfrm>
        </p:grpSpPr>
        <p:pic>
          <p:nvPicPr>
            <p:cNvPr id="6" name="图片 24">
              <a:extLst>
                <a:ext uri="{FF2B5EF4-FFF2-40B4-BE49-F238E27FC236}">
                  <a16:creationId xmlns:a16="http://schemas.microsoft.com/office/drawing/2014/main" id="{0C5B213A-4A6A-471E-903A-6AB01777A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8445" y="891050"/>
              <a:ext cx="4971966" cy="1192564"/>
            </a:xfrm>
            <a:prstGeom prst="rect">
              <a:avLst/>
            </a:prstGeom>
          </p:spPr>
        </p:pic>
        <p:sp>
          <p:nvSpPr>
            <p:cNvPr id="7" name="文本框 38">
              <a:extLst>
                <a:ext uri="{FF2B5EF4-FFF2-40B4-BE49-F238E27FC236}">
                  <a16:creationId xmlns:a16="http://schemas.microsoft.com/office/drawing/2014/main" id="{CBD496C4-FFB7-4044-9321-AAED5D5825DA}"/>
                </a:ext>
              </a:extLst>
            </p:cNvPr>
            <p:cNvSpPr txBox="1"/>
            <p:nvPr/>
          </p:nvSpPr>
          <p:spPr>
            <a:xfrm>
              <a:off x="4695270" y="1102611"/>
              <a:ext cx="29666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>
                  <a:solidFill>
                    <a:srgbClr val="FFFF00"/>
                  </a:solidFill>
                  <a:latin typeface="UTM Azuki" panose="02040603050506020204" pitchFamily="18" charset="0"/>
                  <a:ea typeface="思源黑体 CN Medium" panose="020B0600000000000000" pitchFamily="34" charset="-122"/>
                </a:rPr>
                <a:t>YÊU CẦU CẦN ĐẠT</a:t>
              </a:r>
              <a:endParaRPr lang="zh-CN" altLang="en-US" sz="3600" dirty="0">
                <a:solidFill>
                  <a:srgbClr val="FFFF00"/>
                </a:solidFill>
                <a:latin typeface="UTM Azuki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B561B88-AB80-4E48-A285-E44259D14712}"/>
              </a:ext>
            </a:extLst>
          </p:cNvPr>
          <p:cNvSpPr/>
          <p:nvPr/>
        </p:nvSpPr>
        <p:spPr>
          <a:xfrm>
            <a:off x="1034143" y="1840878"/>
            <a:ext cx="101237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1. Đọc, viết, so sánh được các số trong phạm vi 100 000.</a:t>
            </a:r>
          </a:p>
          <a:p>
            <a:pPr algn="just"/>
            <a:r>
              <a:rPr lang="en-US" sz="25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2. Nhận biết được cấu tạo thập phân của số trong phạm vi 100 000.</a:t>
            </a:r>
          </a:p>
          <a:p>
            <a:pPr algn="just"/>
            <a:r>
              <a:rPr lang="en-US" sz="25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3. Viết được số thành tổng các chục nghìn, nghìn, trăm, chục, đơn vị và ngược lại.</a:t>
            </a:r>
          </a:p>
          <a:p>
            <a:pPr algn="just"/>
            <a:r>
              <a:rPr lang="en-US" sz="25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4. Tìm được số liền trước, số liền sau của một số; số lớn nhất, số bé nhất trong các số đã cho.</a:t>
            </a:r>
          </a:p>
        </p:txBody>
      </p:sp>
    </p:spTree>
    <p:extLst>
      <p:ext uri="{BB962C8B-B14F-4D97-AF65-F5344CB8AC3E}">
        <p14:creationId xmlns:p14="http://schemas.microsoft.com/office/powerpoint/2010/main" val="3582700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Bài 1: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Số?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73292"/>
              </p:ext>
            </p:extLst>
          </p:nvPr>
        </p:nvGraphicFramePr>
        <p:xfrm>
          <a:off x="583772" y="1105186"/>
          <a:ext cx="11120548" cy="4389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33460">
                  <a:extLst>
                    <a:ext uri="{9D8B030D-6E8A-4147-A177-3AD203B41FA5}">
                      <a16:colId xmlns:a16="http://schemas.microsoft.com/office/drawing/2014/main" val="3885363090"/>
                    </a:ext>
                  </a:extLst>
                </a:gridCol>
                <a:gridCol w="1325032">
                  <a:extLst>
                    <a:ext uri="{9D8B030D-6E8A-4147-A177-3AD203B41FA5}">
                      <a16:colId xmlns:a16="http://schemas.microsoft.com/office/drawing/2014/main" val="1344629119"/>
                    </a:ext>
                  </a:extLst>
                </a:gridCol>
                <a:gridCol w="1305403">
                  <a:extLst>
                    <a:ext uri="{9D8B030D-6E8A-4147-A177-3AD203B41FA5}">
                      <a16:colId xmlns:a16="http://schemas.microsoft.com/office/drawing/2014/main" val="1294113303"/>
                    </a:ext>
                  </a:extLst>
                </a:gridCol>
                <a:gridCol w="1167992">
                  <a:extLst>
                    <a:ext uri="{9D8B030D-6E8A-4147-A177-3AD203B41FA5}">
                      <a16:colId xmlns:a16="http://schemas.microsoft.com/office/drawing/2014/main" val="618548243"/>
                    </a:ext>
                  </a:extLst>
                </a:gridCol>
                <a:gridCol w="1266142">
                  <a:extLst>
                    <a:ext uri="{9D8B030D-6E8A-4147-A177-3AD203B41FA5}">
                      <a16:colId xmlns:a16="http://schemas.microsoft.com/office/drawing/2014/main" val="3440379940"/>
                    </a:ext>
                  </a:extLst>
                </a:gridCol>
                <a:gridCol w="1426157">
                  <a:extLst>
                    <a:ext uri="{9D8B030D-6E8A-4147-A177-3AD203B41FA5}">
                      <a16:colId xmlns:a16="http://schemas.microsoft.com/office/drawing/2014/main" val="377140406"/>
                    </a:ext>
                  </a:extLst>
                </a:gridCol>
                <a:gridCol w="3196362">
                  <a:extLst>
                    <a:ext uri="{9D8B030D-6E8A-4147-A177-3AD203B41FA5}">
                      <a16:colId xmlns:a16="http://schemas.microsoft.com/office/drawing/2014/main" val="1570917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Viết</a:t>
                      </a:r>
                      <a:r>
                        <a:rPr lang="vi-VN" sz="3000" baseline="0" dirty="0"/>
                        <a:t> số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chục nghìn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nghìn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trăm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chục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đơn vị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Đọc số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01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36 515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3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6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5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1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5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Ba mươi</a:t>
                      </a:r>
                      <a:r>
                        <a:rPr lang="vi-VN" sz="3000" baseline="0" dirty="0"/>
                        <a:t> sáu nghìn năm trăm mười lăm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6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6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0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3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Sáu</a:t>
                      </a:r>
                      <a:r>
                        <a:rPr lang="vi-VN" sz="3000" baseline="0" dirty="0"/>
                        <a:t> mươi mốt nghìn không trăm ba mươi tư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88199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83772" y="4043359"/>
            <a:ext cx="1437532" cy="14509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61 034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3869" y="4043359"/>
            <a:ext cx="1294758" cy="14509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77617" y="4043358"/>
            <a:ext cx="1431116" cy="14509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85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Bài 1: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Số?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UTM Alberta Heavy" panose="02040603050506020204" pitchFamily="18" charset="0"/>
              <a:ea typeface="Yu Gothic Light" panose="020B0300000000000000" pitchFamily="34" charset="-128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UTM Alberta Heavy" panose="02040603050506020204" pitchFamily="18" charset="0"/>
              <a:ea typeface="Yu Gothic Light" panose="020B0300000000000000" pitchFamily="34" charset="-128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38856"/>
              </p:ext>
            </p:extLst>
          </p:nvPr>
        </p:nvGraphicFramePr>
        <p:xfrm>
          <a:off x="583772" y="1105186"/>
          <a:ext cx="11120548" cy="4389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33460">
                  <a:extLst>
                    <a:ext uri="{9D8B030D-6E8A-4147-A177-3AD203B41FA5}">
                      <a16:colId xmlns:a16="http://schemas.microsoft.com/office/drawing/2014/main" val="3885363090"/>
                    </a:ext>
                  </a:extLst>
                </a:gridCol>
                <a:gridCol w="1325032">
                  <a:extLst>
                    <a:ext uri="{9D8B030D-6E8A-4147-A177-3AD203B41FA5}">
                      <a16:colId xmlns:a16="http://schemas.microsoft.com/office/drawing/2014/main" val="1344629119"/>
                    </a:ext>
                  </a:extLst>
                </a:gridCol>
                <a:gridCol w="1305403">
                  <a:extLst>
                    <a:ext uri="{9D8B030D-6E8A-4147-A177-3AD203B41FA5}">
                      <a16:colId xmlns:a16="http://schemas.microsoft.com/office/drawing/2014/main" val="1294113303"/>
                    </a:ext>
                  </a:extLst>
                </a:gridCol>
                <a:gridCol w="1167992">
                  <a:extLst>
                    <a:ext uri="{9D8B030D-6E8A-4147-A177-3AD203B41FA5}">
                      <a16:colId xmlns:a16="http://schemas.microsoft.com/office/drawing/2014/main" val="618548243"/>
                    </a:ext>
                  </a:extLst>
                </a:gridCol>
                <a:gridCol w="1266142">
                  <a:extLst>
                    <a:ext uri="{9D8B030D-6E8A-4147-A177-3AD203B41FA5}">
                      <a16:colId xmlns:a16="http://schemas.microsoft.com/office/drawing/2014/main" val="3440379940"/>
                    </a:ext>
                  </a:extLst>
                </a:gridCol>
                <a:gridCol w="1426157">
                  <a:extLst>
                    <a:ext uri="{9D8B030D-6E8A-4147-A177-3AD203B41FA5}">
                      <a16:colId xmlns:a16="http://schemas.microsoft.com/office/drawing/2014/main" val="377140406"/>
                    </a:ext>
                  </a:extLst>
                </a:gridCol>
                <a:gridCol w="3196362">
                  <a:extLst>
                    <a:ext uri="{9D8B030D-6E8A-4147-A177-3AD203B41FA5}">
                      <a16:colId xmlns:a16="http://schemas.microsoft.com/office/drawing/2014/main" val="1570917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Viết</a:t>
                      </a:r>
                      <a:r>
                        <a:rPr lang="vi-VN" sz="3000" baseline="0" dirty="0"/>
                        <a:t> số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chục nghìn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nghìn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trăm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chục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đơn vị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Đọc số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01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7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9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Bảy nghìn</a:t>
                      </a:r>
                      <a:r>
                        <a:rPr lang="vi-VN" sz="3000" baseline="0" dirty="0"/>
                        <a:t> chín trăm bốn mươi mốt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6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0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9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Hai mươi</a:t>
                      </a:r>
                      <a:r>
                        <a:rPr lang="vi-VN" sz="3000" baseline="0" dirty="0"/>
                        <a:t> nghìn tám trăm linh chín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88199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83772" y="2583896"/>
            <a:ext cx="1437532" cy="14509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7 941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2484" y="2583896"/>
            <a:ext cx="1294758" cy="14509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7242" y="2574271"/>
            <a:ext cx="1431116" cy="14509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3772" y="4036702"/>
            <a:ext cx="1437532" cy="14509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20 809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82859" y="4043359"/>
            <a:ext cx="1294758" cy="14509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30929" y="4027077"/>
            <a:ext cx="1294758" cy="14509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9751" y="4034843"/>
            <a:ext cx="1147653" cy="14509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85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8" grpId="0" animBg="1"/>
      <p:bldP spid="9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152400" y="203364"/>
            <a:ext cx="11826436" cy="64512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F7D48-D63C-408C-8808-9BD126A03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092" y="-2556440"/>
            <a:ext cx="9027646" cy="5697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2: Viết</a:t>
            </a:r>
            <a:r>
              <a:rPr kumimoji="0" lang="vi-VN" sz="4000" b="0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số rồi đọc số, biết số đó gồm: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2451" y="1424539"/>
            <a:ext cx="893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a) 4 chục nghìn, 2 nghìn, 5 trăm và 3 chục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784" y="3953937"/>
            <a:ext cx="893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b) 8 nghìn, 8 trăm, 8 chục và 8 đơn vị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0556" y="2593528"/>
            <a:ext cx="2194560" cy="1070604"/>
          </a:xfrm>
          <a:prstGeom prst="rect">
            <a:avLst/>
          </a:prstGeom>
          <a:ln w="28575">
            <a:prstDash val="dashDot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42 530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7516" y="2443333"/>
            <a:ext cx="7247823" cy="13604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Bốn mươi hai nghìn năm trăm ba mươi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24552" y="5010357"/>
            <a:ext cx="2194560" cy="1070604"/>
          </a:xfrm>
          <a:prstGeom prst="rect">
            <a:avLst/>
          </a:prstGeom>
          <a:ln w="38100">
            <a:prstDash val="dash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8 888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1512" y="4860162"/>
            <a:ext cx="7247823" cy="13604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Tám nghìn tám trăm tám mươi tám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71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2" grpId="0"/>
      <p:bldP spid="6" grpId="0" animBg="1"/>
      <p:bldP spid="8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152400" y="203364"/>
            <a:ext cx="11826436" cy="64512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F7D48-D63C-408C-8808-9BD126A03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092" y="-2556440"/>
            <a:ext cx="9027646" cy="5697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2: Viết</a:t>
            </a:r>
            <a:r>
              <a:rPr kumimoji="0" lang="vi-VN" sz="4000" b="0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số rồi đọc số, biết số đó gồm: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UTM Alberta Heavy" panose="02040603050506020204" pitchFamily="18" charset="0"/>
              <a:ea typeface="Yu Gothic Light" panose="020B0300000000000000" pitchFamily="34" charset="-128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UTM Alberta Heavy" panose="02040603050506020204" pitchFamily="18" charset="0"/>
              <a:ea typeface="Yu Gothic Light" panose="020B0300000000000000" pitchFamily="34" charset="-128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2451" y="1424539"/>
            <a:ext cx="893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c) 5 chục nghìn, 7 trăm, 1 chục và 4 đơn vị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784" y="3953937"/>
            <a:ext cx="893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d) 9 chục nghìn, 4 nghìn và 5 đơn vị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0556" y="2593528"/>
            <a:ext cx="2194560" cy="1070604"/>
          </a:xfrm>
          <a:prstGeom prst="rect">
            <a:avLst/>
          </a:prstGeom>
          <a:ln w="28575">
            <a:prstDash val="dashDot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50 714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7516" y="2443333"/>
            <a:ext cx="7247823" cy="13604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Năm mươi nghìn bảy trăm mười bốn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3201" y="5010357"/>
            <a:ext cx="2385911" cy="1070604"/>
          </a:xfrm>
          <a:prstGeom prst="rect">
            <a:avLst/>
          </a:prstGeom>
          <a:ln w="38100">
            <a:prstDash val="dash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94 005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1512" y="4860162"/>
            <a:ext cx="7247823" cy="13604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Chín mươi bốn nghìn không trăm linh năm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40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2" grpId="0"/>
      <p:bldP spid="6" grpId="0" animBg="1"/>
      <p:bldP spid="8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73BB2-74AA-4468-89F0-F555478C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artoon of a city&#10;&#10;Description automatically generated with low confidence">
            <a:extLst>
              <a:ext uri="{FF2B5EF4-FFF2-40B4-BE49-F238E27FC236}">
                <a16:creationId xmlns:a16="http://schemas.microsoft.com/office/drawing/2014/main" id="{11AB97DF-01B8-4FA8-9901-FC6D50A73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79389222-A930-49C2-AEA5-264C7165F5F7}"/>
              </a:ext>
            </a:extLst>
          </p:cNvPr>
          <p:cNvSpPr/>
          <p:nvPr/>
        </p:nvSpPr>
        <p:spPr>
          <a:xfrm>
            <a:off x="114300" y="88900"/>
            <a:ext cx="11950699" cy="63623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2EDC6-3DBC-4286-A6DE-88CFD308CA83}"/>
              </a:ext>
            </a:extLst>
          </p:cNvPr>
          <p:cNvSpPr txBox="1"/>
          <p:nvPr/>
        </p:nvSpPr>
        <p:spPr>
          <a:xfrm>
            <a:off x="419100" y="212571"/>
            <a:ext cx="28534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3: Số?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lberta Heavy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1200" y="1308618"/>
            <a:ext cx="8932244" cy="764140"/>
            <a:chOff x="711200" y="1308618"/>
            <a:chExt cx="8932244" cy="764140"/>
          </a:xfrm>
        </p:grpSpPr>
        <p:sp>
          <p:nvSpPr>
            <p:cNvPr id="7" name="TextBox 6"/>
            <p:cNvSpPr txBox="1"/>
            <p:nvPr/>
          </p:nvSpPr>
          <p:spPr>
            <a:xfrm>
              <a:off x="711200" y="1336745"/>
              <a:ext cx="89322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chemeClr val="accent1">
                      <a:lumMod val="50000"/>
                    </a:schemeClr>
                  </a:solidFill>
                  <a:latin typeface="#9Slide03 Kaleko 105 Round" pitchFamily="2" charset="0"/>
                  <a:cs typeface="#9Slide03 Arima Madurai Black" panose="00000A00000000000000" pitchFamily="2" charset="0"/>
                </a:rPr>
                <a:t>a) 6 825 = 6 000 + 800 + 20 + 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#9Slide03 Kaleko 105 Round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8091102" y="1308618"/>
              <a:ext cx="764140" cy="7641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1200" y="2463709"/>
            <a:ext cx="10683239" cy="764140"/>
            <a:chOff x="780448" y="2359636"/>
            <a:chExt cx="10683239" cy="764140"/>
          </a:xfrm>
        </p:grpSpPr>
        <p:sp>
          <p:nvSpPr>
            <p:cNvPr id="9" name="TextBox 8"/>
            <p:cNvSpPr txBox="1"/>
            <p:nvPr/>
          </p:nvSpPr>
          <p:spPr>
            <a:xfrm>
              <a:off x="780448" y="2415890"/>
              <a:ext cx="10683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chemeClr val="accent2">
                      <a:lumMod val="50000"/>
                    </a:schemeClr>
                  </a:solidFill>
                  <a:latin typeface="#9Slide03 Kaleko 105 Round" pitchFamily="2" charset="0"/>
                  <a:cs typeface="#9Slide03 Arima Madurai Black" panose="00000A00000000000000" pitchFamily="2" charset="0"/>
                </a:rPr>
                <a:t>b) 33 471 = 30 000 + 3 000 + 400 + 70 + 1</a:t>
              </a:r>
              <a:endParaRPr lang="en-US" sz="4000" dirty="0">
                <a:solidFill>
                  <a:schemeClr val="accent2">
                    <a:lumMod val="50000"/>
                  </a:schemeClr>
                </a:solidFill>
                <a:latin typeface="#9Slide03 Kaleko 105 Round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829615" y="2359636"/>
              <a:ext cx="1025627" cy="7641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1200" y="3618800"/>
            <a:ext cx="9655208" cy="795088"/>
            <a:chOff x="838200" y="3725694"/>
            <a:chExt cx="9655208" cy="795088"/>
          </a:xfrm>
        </p:grpSpPr>
        <p:sp>
          <p:nvSpPr>
            <p:cNvPr id="10" name="TextBox 9"/>
            <p:cNvSpPr txBox="1"/>
            <p:nvPr/>
          </p:nvSpPr>
          <p:spPr>
            <a:xfrm>
              <a:off x="838200" y="3725694"/>
              <a:ext cx="9655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chemeClr val="accent1">
                      <a:lumMod val="50000"/>
                    </a:schemeClr>
                  </a:solidFill>
                  <a:latin typeface="#9Slide03 Kaleko 105 Round" pitchFamily="2" charset="0"/>
                  <a:cs typeface="#9Slide03 Arima Madurai Black" panose="00000A00000000000000" pitchFamily="2" charset="0"/>
                </a:rPr>
                <a:t>c) 75 850 = 70 000 + 5 000 + 800 + 50 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#9Slide03 Kaleko 105 Round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410698" y="3756642"/>
              <a:ext cx="907584" cy="7641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1200" y="4804839"/>
            <a:ext cx="9655208" cy="764140"/>
            <a:chOff x="838200" y="4804839"/>
            <a:chExt cx="9655208" cy="764140"/>
          </a:xfrm>
        </p:grpSpPr>
        <p:sp>
          <p:nvSpPr>
            <p:cNvPr id="11" name="TextBox 10"/>
            <p:cNvSpPr txBox="1"/>
            <p:nvPr/>
          </p:nvSpPr>
          <p:spPr>
            <a:xfrm>
              <a:off x="838200" y="4804839"/>
              <a:ext cx="9655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chemeClr val="accent2">
                      <a:lumMod val="50000"/>
                    </a:schemeClr>
                  </a:solidFill>
                  <a:latin typeface="#9Slide03 Kaleko 105 Round" pitchFamily="2" charset="0"/>
                  <a:cs typeface="#9Slide03 Arima Madurai Black" panose="00000A00000000000000" pitchFamily="2" charset="0"/>
                </a:rPr>
                <a:t>d) 86 209 = 80 000 + 6 000 + 200 + 9</a:t>
              </a:r>
              <a:endParaRPr lang="en-US" sz="4000" dirty="0">
                <a:solidFill>
                  <a:schemeClr val="accent2">
                    <a:lumMod val="50000"/>
                  </a:schemeClr>
                </a:solidFill>
                <a:latin typeface="#9Slide03 Kaleko 105 Round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960358" y="4804839"/>
              <a:ext cx="1048888" cy="7641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227060" y="1357430"/>
            <a:ext cx="681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#9Slide03 Kaleko 105 Round" pitchFamily="2" charset="0"/>
                <a:cs typeface="#9Slide03 Arima Madurai Black" panose="00000A00000000000000" pitchFamily="2" charset="0"/>
              </a:rPr>
              <a:t>5</a:t>
            </a:r>
            <a:endParaRPr lang="en-US" sz="4000" dirty="0">
              <a:solidFill>
                <a:schemeClr val="bg1"/>
              </a:solidFill>
              <a:latin typeface="#9Slide03 Kaleko 105 Round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24473" y="2504185"/>
            <a:ext cx="1266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#9Slide03 Kaleko 105 Round" pitchFamily="2" charset="0"/>
                <a:cs typeface="#9Slide03 Arima Madurai Black" panose="00000A00000000000000" pitchFamily="2" charset="0"/>
              </a:rPr>
              <a:t>400</a:t>
            </a:r>
            <a:endParaRPr lang="en-US" sz="4000" dirty="0">
              <a:solidFill>
                <a:schemeClr val="bg1"/>
              </a:solidFill>
              <a:latin typeface="#9Slide03 Kaleko 105 Round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66183" y="3706002"/>
            <a:ext cx="88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#9Slide03 Kaleko 105 Round" pitchFamily="2" charset="0"/>
                <a:cs typeface="#9Slide03 Arima Madurai Black" panose="00000A00000000000000" pitchFamily="2" charset="0"/>
              </a:rPr>
              <a:t>50</a:t>
            </a:r>
            <a:endParaRPr lang="en-US" sz="4000" dirty="0">
              <a:solidFill>
                <a:schemeClr val="bg1"/>
              </a:solidFill>
              <a:latin typeface="#9Slide03 Kaleko 105 Round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33358" y="4832966"/>
            <a:ext cx="1179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#9Slide03 Kaleko 105 Round" pitchFamily="2" charset="0"/>
                <a:cs typeface="#9Slide03 Arima Madurai Black" panose="00000A00000000000000" pitchFamily="2" charset="0"/>
              </a:rPr>
              <a:t>200</a:t>
            </a:r>
            <a:endParaRPr lang="en-US" sz="4000" dirty="0">
              <a:solidFill>
                <a:schemeClr val="bg1"/>
              </a:solidFill>
              <a:latin typeface="#9Slide03 Kaleko 105 Round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51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73BB2-74AA-4468-89F0-F555478C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artoon of a city&#10;&#10;Description automatically generated with low confidence">
            <a:extLst>
              <a:ext uri="{FF2B5EF4-FFF2-40B4-BE49-F238E27FC236}">
                <a16:creationId xmlns:a16="http://schemas.microsoft.com/office/drawing/2014/main" id="{11AB97DF-01B8-4FA8-9901-FC6D50A73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79389222-A930-49C2-AEA5-264C7165F5F7}"/>
              </a:ext>
            </a:extLst>
          </p:cNvPr>
          <p:cNvSpPr/>
          <p:nvPr/>
        </p:nvSpPr>
        <p:spPr>
          <a:xfrm>
            <a:off x="114300" y="88900"/>
            <a:ext cx="11950699" cy="63623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2EDC6-3DBC-4286-A6DE-88CFD308CA83}"/>
              </a:ext>
            </a:extLst>
          </p:cNvPr>
          <p:cNvSpPr txBox="1"/>
          <p:nvPr/>
        </p:nvSpPr>
        <p:spPr>
          <a:xfrm>
            <a:off x="419099" y="212571"/>
            <a:ext cx="11353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Times New Roman" pitchFamily="18" charset="0"/>
              </a:rPr>
              <a:t> 4: Số?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lberta Heavy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6774" y="1690688"/>
            <a:ext cx="11577053" cy="385011"/>
            <a:chOff x="114300" y="1626669"/>
            <a:chExt cx="11002879" cy="55826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14300" y="1915427"/>
              <a:ext cx="1100287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9099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27977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236855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45733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054611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463489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872367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281245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9303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17 595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531220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17 596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996265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17 597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990590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17 599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360294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17 602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87229" y="2125762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525545" y="2093256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17 598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7423761" y="2116432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8906011" y="2116432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396774" y="4190358"/>
            <a:ext cx="11577053" cy="385011"/>
            <a:chOff x="114300" y="1626669"/>
            <a:chExt cx="11002879" cy="558265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114300" y="1915427"/>
              <a:ext cx="1100287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19099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827977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3236855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4645733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054611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463489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8872367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0281245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39303" y="455615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30 000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531220" y="455615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40 000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401988" y="4574556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60 000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877895" y="4563950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90 000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3009484" y="4607061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5919932" y="4622219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>
            <a:off x="7436634" y="4607061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7423761" y="2072659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17 600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918279" y="2093256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17 601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10310080" y="4574556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2977618" y="4582608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50 000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920430" y="4589713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70 000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423612" y="4609424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80 000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0209440" y="4542050"/>
            <a:ext cx="203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100 000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42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95" grpId="0"/>
      <p:bldP spid="96" grpId="0"/>
      <p:bldP spid="97" grpId="0"/>
      <p:bldP spid="98" grpId="0"/>
      <p:bldP spid="13" grpId="0" animBg="1"/>
      <p:bldP spid="99" grpId="0"/>
      <p:bldP spid="100" grpId="0" animBg="1"/>
      <p:bldP spid="101" grpId="0" animBg="1"/>
      <p:bldP spid="112" grpId="0"/>
      <p:bldP spid="113" grpId="0"/>
      <p:bldP spid="114" grpId="0"/>
      <p:bldP spid="115" grpId="0"/>
      <p:bldP spid="117" grpId="0" animBg="1"/>
      <p:bldP spid="119" grpId="0" animBg="1"/>
      <p:bldP spid="120" grpId="0" animBg="1"/>
      <p:bldP spid="121" grpId="0"/>
      <p:bldP spid="122" grpId="0"/>
      <p:bldP spid="123" grpId="0" animBg="1"/>
      <p:bldP spid="124" grpId="0"/>
      <p:bldP spid="125" grpId="0"/>
      <p:bldP spid="126" grpId="0"/>
      <p:bldP spid="1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8E32-2159-4643-B39C-42B15E82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DFF0559-A2EF-4940-9484-86F83D163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169D0BF2-B0B0-4F71-ACB3-065673F3D274}"/>
              </a:ext>
            </a:extLst>
          </p:cNvPr>
          <p:cNvSpPr/>
          <p:nvPr/>
        </p:nvSpPr>
        <p:spPr>
          <a:xfrm>
            <a:off x="557151" y="406728"/>
            <a:ext cx="10905507" cy="6044542"/>
          </a:xfrm>
          <a:prstGeom prst="roundRect">
            <a:avLst>
              <a:gd name="adj" fmla="val 11782"/>
            </a:avLst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79B2EF-C287-449E-94B7-4E8AB3B009FC}"/>
              </a:ext>
            </a:extLst>
          </p:cNvPr>
          <p:cNvSpPr txBox="1"/>
          <p:nvPr/>
        </p:nvSpPr>
        <p:spPr>
          <a:xfrm>
            <a:off x="1043050" y="483112"/>
            <a:ext cx="9933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5: Số?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UTM Alberta Heavy" panose="02040603050506020204" pitchFamily="18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941615"/>
              </p:ext>
            </p:extLst>
          </p:nvPr>
        </p:nvGraphicFramePr>
        <p:xfrm>
          <a:off x="1657096" y="1767072"/>
          <a:ext cx="9052560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7520">
                  <a:extLst>
                    <a:ext uri="{9D8B030D-6E8A-4147-A177-3AD203B41FA5}">
                      <a16:colId xmlns:a16="http://schemas.microsoft.com/office/drawing/2014/main" val="1708032252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86419128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3165892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Số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liền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trước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Số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đã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cho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Số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liền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sau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88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8 289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8 290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8 291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052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42 135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89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112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99 999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30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754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134</TotalTime>
  <Words>506</Words>
  <Application>Microsoft Office PowerPoint</Application>
  <PresentationFormat>Widescreen</PresentationFormat>
  <Paragraphs>120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Calibri</vt:lpstr>
      <vt:lpstr>UTM Alberta Heavy</vt:lpstr>
      <vt:lpstr>Arial</vt:lpstr>
      <vt:lpstr>#9Slide07 HoneyCream</vt:lpstr>
      <vt:lpstr>Vogue-ExtraBold</vt:lpstr>
      <vt:lpstr>Oi</vt:lpstr>
      <vt:lpstr>思源黑体 CN Medium</vt:lpstr>
      <vt:lpstr>#9Slide03 Arima Madurai Black</vt:lpstr>
      <vt:lpstr>UTM Showcard</vt:lpstr>
      <vt:lpstr>UTM Azuki</vt:lpstr>
      <vt:lpstr>#9Slide03 Kaleko 105 Round</vt:lpstr>
      <vt:lpstr>UTM Avo</vt:lpstr>
      <vt:lpstr>#9Slide05 SVNKitten</vt:lpstr>
      <vt:lpstr>Yu Gothic Light</vt:lpstr>
      <vt:lpstr>Calibri Light</vt:lpstr>
      <vt:lpstr>Times New Roman</vt:lpstr>
      <vt:lpstr>UTM Seagull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cp:keywords>MANG NON</cp:keywords>
  <dc:description>9Slide.vn</dc:description>
  <cp:lastModifiedBy>Windows User</cp:lastModifiedBy>
  <cp:revision>18</cp:revision>
  <dcterms:created xsi:type="dcterms:W3CDTF">2023-06-14T12:43:52Z</dcterms:created>
  <dcterms:modified xsi:type="dcterms:W3CDTF">2024-09-25T04:52:25Z</dcterms:modified>
  <cp:category>9Slide.vn</cp:category>
  <cp:version>MT50</cp:version>
</cp:coreProperties>
</file>