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6" r:id="rId3"/>
  </p:sldMasterIdLst>
  <p:notesMasterIdLst>
    <p:notesMasterId r:id="rId14"/>
  </p:notesMasterIdLst>
  <p:sldIdLst>
    <p:sldId id="257" r:id="rId4"/>
    <p:sldId id="259" r:id="rId5"/>
    <p:sldId id="265" r:id="rId6"/>
    <p:sldId id="266" r:id="rId7"/>
    <p:sldId id="2007577111" r:id="rId8"/>
    <p:sldId id="2007577112" r:id="rId9"/>
    <p:sldId id="2007577113" r:id="rId10"/>
    <p:sldId id="2007577114" r:id="rId11"/>
    <p:sldId id="2007577116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E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178" y="111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28AB8-76E5-4CE8-9DDF-CC12F9DBA9D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AE581-B9C8-48E8-B69E-D2A797FFC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5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AE581-B9C8-48E8-B69E-D2A797FFCB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8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AE581-B9C8-48E8-B69E-D2A797FFCB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2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58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4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06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6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0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0A06-5942-9C6B-12CB-CA5C949AA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90949-150D-EB28-32CA-1E4B4CFF7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5446-D18C-AE31-3434-6E8E1284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AC39-E70E-8F17-CAA4-D4BA06C4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63C0A-5437-F4AF-7DC0-113235D7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07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D18-51A5-3AEC-56B4-87B92C2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71D1-EA22-57AC-126D-2A13BC61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CD00-605B-24ED-CF4D-A80B58C2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FF54-E086-4328-F3F2-F981D55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99AD-4922-EE68-7D65-ED8B160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3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81B0-9231-67F2-C610-DF436A28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0EDEF-DB8E-9CC6-0AA7-D9B8D60B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D7D62-D27C-7F9B-0354-99355C1C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3CBF-94BE-334D-4CDA-F1BA0CA4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0214-BCBE-A821-9BC4-9023F175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1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6BA2-73B7-31FD-D3F2-5B7286AB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DD8A-5DB0-3C92-CD5B-74953B1FB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38706-1E5B-F8EE-1215-2F7037CB8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577FD-A18F-E907-A6A1-DB12ABB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3C78-EEC3-2696-CC6D-479B6B38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8DBF-A404-238F-9B4B-0A601565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19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58FD-1DEE-C9C1-1923-69E650AD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E71F-01ED-81F8-C67D-DFE39D074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269B0-18D5-060E-F297-1621BF505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78B95-B2DA-872F-4798-E0A893E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A8147-6410-9A41-37C7-0A355693F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BF60B-57E7-BEB5-DE84-1639AE01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68101-1A27-E1DB-2F8F-C8B9FB1F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D931B-F2FB-8583-AAF7-F547E556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07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F303-90BD-3347-4A5C-70EEA140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89E27-C0F2-D34A-D217-0C23237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4BB85-122B-1CC5-AAAC-937E0061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BDABC-A549-0108-5F05-8FE113B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33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E69D6-7520-0926-FC55-04EC74F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F066C-FFB2-BA74-75C1-A1B6003A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9244-646D-DD25-A241-2559B0E6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3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7A66-0880-A9FC-42E6-94617482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FD40-AEF0-A95F-9C11-F4BC5EE7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D9242-CDCD-6F27-9A8D-B79130F9A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837E-2057-11AF-DD51-63AC65B6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EBA48-4765-C52F-7CB9-55F4ECFC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D9C02-2456-A8E7-E805-52902E45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5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AC6-01F3-035F-82AF-CD77BD3C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6B7F-BEEF-5789-B1CC-A821FB5B7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142FF-9280-BC5C-DCB5-775D7D8BE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CC65E-26FF-C9D7-454A-9977598C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E7CDF-D200-D60B-865C-23E1B586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5F34E-1AAB-A279-943D-68F1FB7A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81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7E05-7021-D73C-814E-02D480ED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89C79-388E-CE3A-9FA4-05B610A77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259D-8F06-5FC1-0254-AD5EBD6C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D933-8824-B1D2-2736-52960CE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6D14-2EBA-040B-96AE-F42FD66C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8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CEE28-8EFF-64D4-A161-AB250C47F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0D4EC-82EA-82FA-9818-F1CBC0491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4EDF-7164-DD23-63C4-A6D5ED5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B71B-84CE-44B6-AE65-D6B76D6BAA92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4F041-CA66-E131-0041-213225F4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8442-C55F-C694-A4A7-E733C1A5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1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5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5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5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8E862E7-48D1-F297-5498-C00BDD72671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104" y="0"/>
            <a:ext cx="1836555" cy="183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394F1A7-0A5A-6223-381F-9AFD8DE8BA7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104" y="0"/>
            <a:ext cx="1836555" cy="183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5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39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511175" y="15956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811" y="1697931"/>
            <a:ext cx="3782830" cy="37828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" y="-236619"/>
            <a:ext cx="1841977" cy="184197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35" y="3220673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8B4247-0CF4-14A2-A8AD-EFD628C07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0994" y="904874"/>
            <a:ext cx="8236847" cy="1656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1548D-1F31-08B6-3CC0-3034AFBDB7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9337" y="2606755"/>
            <a:ext cx="259102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939800" y="130991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7611" y="1536006"/>
            <a:ext cx="3782830" cy="37828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" y="-236619"/>
            <a:ext cx="1841977" cy="1841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A25D84-801D-56E2-114B-ED79E3B2F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851" y="1867748"/>
            <a:ext cx="7074502" cy="30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 descr="C:\Users\TUAN\Downloads\Luyện tập 1.png">
            <a:extLst>
              <a:ext uri="{FF2B5EF4-FFF2-40B4-BE49-F238E27FC236}">
                <a16:creationId xmlns:a16="http://schemas.microsoft.com/office/drawing/2014/main" id="{0A0C9C57-9D04-F422-5498-3331FDA61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246"/>
            <a:ext cx="2834086" cy="1093588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19B9664-67CB-0817-BDA2-DE81CB7DC92A}"/>
              </a:ext>
            </a:extLst>
          </p:cNvPr>
          <p:cNvGrpSpPr/>
          <p:nvPr/>
        </p:nvGrpSpPr>
        <p:grpSpPr>
          <a:xfrm>
            <a:off x="1055330" y="1124233"/>
            <a:ext cx="605826" cy="830997"/>
            <a:chOff x="3174278" y="237323"/>
            <a:chExt cx="605826" cy="8309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876C29-CBC7-0577-908A-398136F425E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A99631-A6F0-6B48-3D01-5FA88C15D0B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BD91F70-B2CF-EB3C-D221-0D0F1B0E974D}"/>
              </a:ext>
            </a:extLst>
          </p:cNvPr>
          <p:cNvSpPr txBox="1"/>
          <p:nvPr/>
        </p:nvSpPr>
        <p:spPr>
          <a:xfrm>
            <a:off x="1715525" y="1349342"/>
            <a:ext cx="952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giá trị của biểu thức.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0F3C7B-44B0-6107-B7B2-E7C354AC456D}"/>
              </a:ext>
            </a:extLst>
          </p:cNvPr>
          <p:cNvSpPr/>
          <p:nvPr/>
        </p:nvSpPr>
        <p:spPr>
          <a:xfrm>
            <a:off x="657226" y="2343150"/>
            <a:ext cx="3971924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a) 3 713 – 200 x 5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AA31E1-F372-A211-9C55-83817B06EF12}"/>
              </a:ext>
            </a:extLst>
          </p:cNvPr>
          <p:cNvSpPr/>
          <p:nvPr/>
        </p:nvSpPr>
        <p:spPr>
          <a:xfrm>
            <a:off x="6276975" y="2314575"/>
            <a:ext cx="5457825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b) 1 500 + (750 + 250) : 2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C910B-D842-F66B-551A-C830FBAF66AE}"/>
              </a:ext>
            </a:extLst>
          </p:cNvPr>
          <p:cNvSpPr txBox="1"/>
          <p:nvPr/>
        </p:nvSpPr>
        <p:spPr>
          <a:xfrm>
            <a:off x="590550" y="3390900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= 3 713 – 1 000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161AE-B1C0-3505-2044-F8366E077C39}"/>
              </a:ext>
            </a:extLst>
          </p:cNvPr>
          <p:cNvSpPr txBox="1"/>
          <p:nvPr/>
        </p:nvSpPr>
        <p:spPr>
          <a:xfrm>
            <a:off x="638175" y="4286250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= 2 713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EF6BF9-22D7-FADF-EA77-5702162D6085}"/>
              </a:ext>
            </a:extLst>
          </p:cNvPr>
          <p:cNvSpPr txBox="1"/>
          <p:nvPr/>
        </p:nvSpPr>
        <p:spPr>
          <a:xfrm>
            <a:off x="6191250" y="3390900"/>
            <a:ext cx="616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 = 1 500 + 1 000 : 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E60E32-35F8-95A8-EB27-60895F991588}"/>
              </a:ext>
            </a:extLst>
          </p:cNvPr>
          <p:cNvSpPr txBox="1"/>
          <p:nvPr/>
        </p:nvSpPr>
        <p:spPr>
          <a:xfrm>
            <a:off x="6238875" y="4286250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= 1 500 + 500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E8ED9C-92B9-4B1D-19D1-83F517BBF7BE}"/>
              </a:ext>
            </a:extLst>
          </p:cNvPr>
          <p:cNvSpPr txBox="1"/>
          <p:nvPr/>
        </p:nvSpPr>
        <p:spPr>
          <a:xfrm>
            <a:off x="6267450" y="5038725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= 2 000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8800E1-A571-0B3E-3B25-8A2215C3E8E7}"/>
              </a:ext>
            </a:extLst>
          </p:cNvPr>
          <p:cNvSpPr txBox="1"/>
          <p:nvPr/>
        </p:nvSpPr>
        <p:spPr>
          <a:xfrm>
            <a:off x="1503380" y="422823"/>
            <a:ext cx="9522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chữ số thích hợp.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9C61DE-0873-F945-DC34-21D868697DFF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2F044E8-5038-D641-4B16-E8C0D9040A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5ED0A1-D5D0-3945-BCA0-DDC92139D6B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BDF624-76EF-939B-5870-F097481D9650}"/>
              </a:ext>
            </a:extLst>
          </p:cNvPr>
          <p:cNvGrpSpPr/>
          <p:nvPr/>
        </p:nvGrpSpPr>
        <p:grpSpPr>
          <a:xfrm>
            <a:off x="247650" y="1219200"/>
            <a:ext cx="5905500" cy="2564547"/>
            <a:chOff x="819150" y="1200150"/>
            <a:chExt cx="5905500" cy="25645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6626BE-24F4-21D8-22F0-708933E4ED7D}"/>
                </a:ext>
              </a:extLst>
            </p:cNvPr>
            <p:cNvSpPr txBox="1"/>
            <p:nvPr/>
          </p:nvSpPr>
          <p:spPr>
            <a:xfrm>
              <a:off x="819150" y="1285875"/>
              <a:ext cx="1933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F729F0-44BA-5258-9D71-B14EEAF26F87}"/>
                </a:ext>
              </a:extLst>
            </p:cNvPr>
            <p:cNvSpPr txBox="1"/>
            <p:nvPr/>
          </p:nvSpPr>
          <p:spPr>
            <a:xfrm>
              <a:off x="1419225" y="1200150"/>
              <a:ext cx="491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6   0   6   1  8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023E31-BFFA-F260-A512-A8F79F5C1E26}"/>
                </a:ext>
              </a:extLst>
            </p:cNvPr>
            <p:cNvSpPr txBox="1"/>
            <p:nvPr/>
          </p:nvSpPr>
          <p:spPr>
            <a:xfrm>
              <a:off x="1447800" y="2000250"/>
              <a:ext cx="5276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4   3        1  4  9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62CB96-A627-D3FA-603F-0B92FA8FB8D1}"/>
                </a:ext>
              </a:extLst>
            </p:cNvPr>
            <p:cNvCxnSpPr>
              <a:cxnSpLocks/>
            </p:cNvCxnSpPr>
            <p:nvPr/>
          </p:nvCxnSpPr>
          <p:spPr>
            <a:xfrm>
              <a:off x="1485900" y="2895600"/>
              <a:ext cx="39052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FB8F2E-0A73-CD51-EE1F-0CD3A8327EE9}"/>
                </a:ext>
              </a:extLst>
            </p:cNvPr>
            <p:cNvSpPr txBox="1"/>
            <p:nvPr/>
          </p:nvSpPr>
          <p:spPr>
            <a:xfrm>
              <a:off x="1495425" y="2933700"/>
              <a:ext cx="491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1   7  1        3  3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C777B50-368C-F01C-93BB-A63781208A24}"/>
                </a:ext>
              </a:extLst>
            </p:cNvPr>
            <p:cNvSpPr/>
            <p:nvPr/>
          </p:nvSpPr>
          <p:spPr>
            <a:xfrm>
              <a:off x="4810125" y="1381125"/>
              <a:ext cx="476250" cy="485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3D8D1C8-D0DD-7104-E03F-9D9D1640AF6D}"/>
                </a:ext>
              </a:extLst>
            </p:cNvPr>
            <p:cNvSpPr/>
            <p:nvPr/>
          </p:nvSpPr>
          <p:spPr>
            <a:xfrm>
              <a:off x="2876550" y="2162175"/>
              <a:ext cx="476250" cy="485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04FC398-903B-0FFC-BBBB-1EB4E3FA1C44}"/>
                </a:ext>
              </a:extLst>
            </p:cNvPr>
            <p:cNvSpPr/>
            <p:nvPr/>
          </p:nvSpPr>
          <p:spPr>
            <a:xfrm>
              <a:off x="3514725" y="3076575"/>
              <a:ext cx="53340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38FA9D-6F44-3DC3-F7B5-CA269215B63F}"/>
              </a:ext>
            </a:extLst>
          </p:cNvPr>
          <p:cNvGrpSpPr/>
          <p:nvPr/>
        </p:nvGrpSpPr>
        <p:grpSpPr>
          <a:xfrm>
            <a:off x="6267450" y="1343025"/>
            <a:ext cx="6000750" cy="4079022"/>
            <a:chOff x="723900" y="1200150"/>
            <a:chExt cx="6000750" cy="407902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FE6624-41F1-0F2E-A839-9307618A6F99}"/>
                </a:ext>
              </a:extLst>
            </p:cNvPr>
            <p:cNvSpPr txBox="1"/>
            <p:nvPr/>
          </p:nvSpPr>
          <p:spPr>
            <a:xfrm>
              <a:off x="819150" y="1285875"/>
              <a:ext cx="1933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4BF8DD-D1A7-A5A4-22AE-BB69FAA4D7CC}"/>
                </a:ext>
              </a:extLst>
            </p:cNvPr>
            <p:cNvSpPr txBox="1"/>
            <p:nvPr/>
          </p:nvSpPr>
          <p:spPr>
            <a:xfrm>
              <a:off x="1419225" y="1200150"/>
              <a:ext cx="491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1      0  2  1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CE7269-4995-0731-5987-D9999BB08580}"/>
                </a:ext>
              </a:extLst>
            </p:cNvPr>
            <p:cNvSpPr txBox="1"/>
            <p:nvPr/>
          </p:nvSpPr>
          <p:spPr>
            <a:xfrm>
              <a:off x="1447800" y="2000250"/>
              <a:ext cx="5276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            5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0F11C71-7D59-3006-793B-9B0FFD751C07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50" y="2847975"/>
              <a:ext cx="319087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3E35ED5-166B-4598-4011-D04B54607FF5}"/>
                </a:ext>
              </a:extLst>
            </p:cNvPr>
            <p:cNvSpPr/>
            <p:nvPr/>
          </p:nvSpPr>
          <p:spPr>
            <a:xfrm>
              <a:off x="1990725" y="1390650"/>
              <a:ext cx="476250" cy="485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E76A714-BFDA-0B4C-8FDE-EFB914847D07}"/>
                </a:ext>
              </a:extLst>
            </p:cNvPr>
            <p:cNvSpPr/>
            <p:nvPr/>
          </p:nvSpPr>
          <p:spPr>
            <a:xfrm>
              <a:off x="3714750" y="2181225"/>
              <a:ext cx="476250" cy="485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1A3417-91E0-C200-7D4A-6A6FA291403C}"/>
                </a:ext>
              </a:extLst>
            </p:cNvPr>
            <p:cNvSpPr txBox="1"/>
            <p:nvPr/>
          </p:nvSpPr>
          <p:spPr>
            <a:xfrm>
              <a:off x="1362075" y="2838450"/>
              <a:ext cx="491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1  5  0  2  1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BCEFA3-0B95-255E-2370-F0197F84C3B9}"/>
                </a:ext>
              </a:extLst>
            </p:cNvPr>
            <p:cNvSpPr txBox="1"/>
            <p:nvPr/>
          </p:nvSpPr>
          <p:spPr>
            <a:xfrm>
              <a:off x="790575" y="3562350"/>
              <a:ext cx="491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7  5  1  0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02FBFB6-B527-1152-1A74-2E195BE919FB}"/>
                </a:ext>
              </a:extLst>
            </p:cNvPr>
            <p:cNvSpPr/>
            <p:nvPr/>
          </p:nvSpPr>
          <p:spPr>
            <a:xfrm>
              <a:off x="3124200" y="3752850"/>
              <a:ext cx="476250" cy="485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00163BC-B793-7D42-16EE-4C6142D17928}"/>
                </a:ext>
              </a:extLst>
            </p:cNvPr>
            <p:cNvCxnSpPr>
              <a:cxnSpLocks/>
            </p:cNvCxnSpPr>
            <p:nvPr/>
          </p:nvCxnSpPr>
          <p:spPr>
            <a:xfrm>
              <a:off x="723900" y="4381500"/>
              <a:ext cx="372427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DECF40-5267-AA93-8259-1F80B204AB5B}"/>
                </a:ext>
              </a:extLst>
            </p:cNvPr>
            <p:cNvSpPr txBox="1"/>
            <p:nvPr/>
          </p:nvSpPr>
          <p:spPr>
            <a:xfrm>
              <a:off x="752475" y="4448175"/>
              <a:ext cx="491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7  6  6  0  7  1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5E1502B-1E77-F9F0-48DD-8D6A118425A5}"/>
              </a:ext>
            </a:extLst>
          </p:cNvPr>
          <p:cNvSpPr/>
          <p:nvPr/>
        </p:nvSpPr>
        <p:spPr>
          <a:xfrm>
            <a:off x="4238625" y="1400175"/>
            <a:ext cx="476250" cy="4857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71939CE-6476-1973-FE2A-2291094CD878}"/>
              </a:ext>
            </a:extLst>
          </p:cNvPr>
          <p:cNvSpPr/>
          <p:nvPr/>
        </p:nvSpPr>
        <p:spPr>
          <a:xfrm>
            <a:off x="2943226" y="3095625"/>
            <a:ext cx="523874" cy="4857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5815E34-D7A8-E556-D008-69D299E6D5A4}"/>
              </a:ext>
            </a:extLst>
          </p:cNvPr>
          <p:cNvSpPr/>
          <p:nvPr/>
        </p:nvSpPr>
        <p:spPr>
          <a:xfrm>
            <a:off x="2286001" y="2171700"/>
            <a:ext cx="523874" cy="4857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FE7535C-6AF7-5B65-14B4-F4627C6C7FB2}"/>
              </a:ext>
            </a:extLst>
          </p:cNvPr>
          <p:cNvSpPr/>
          <p:nvPr/>
        </p:nvSpPr>
        <p:spPr>
          <a:xfrm>
            <a:off x="9258300" y="2324100"/>
            <a:ext cx="476250" cy="4857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AF1AF6E-C964-1E30-4904-400EE8B05245}"/>
              </a:ext>
            </a:extLst>
          </p:cNvPr>
          <p:cNvSpPr/>
          <p:nvPr/>
        </p:nvSpPr>
        <p:spPr>
          <a:xfrm>
            <a:off x="7524750" y="1533525"/>
            <a:ext cx="476250" cy="4857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617D357-57EF-DF30-68C0-4ED4B68C4064}"/>
              </a:ext>
            </a:extLst>
          </p:cNvPr>
          <p:cNvSpPr/>
          <p:nvPr/>
        </p:nvSpPr>
        <p:spPr>
          <a:xfrm>
            <a:off x="8658225" y="3895725"/>
            <a:ext cx="476250" cy="4857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1C0A8-C482-C071-9F54-79D473294201}"/>
              </a:ext>
            </a:extLst>
          </p:cNvPr>
          <p:cNvSpPr txBox="1"/>
          <p:nvPr/>
        </p:nvSpPr>
        <p:spPr>
          <a:xfrm>
            <a:off x="638175" y="1809750"/>
            <a:ext cx="35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C11F0-A248-AB8A-D53E-0811C06A6443}"/>
              </a:ext>
            </a:extLst>
          </p:cNvPr>
          <p:cNvSpPr txBox="1"/>
          <p:nvPr/>
        </p:nvSpPr>
        <p:spPr>
          <a:xfrm>
            <a:off x="6315075" y="2028825"/>
            <a:ext cx="35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1884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 animBg="1"/>
      <p:bldP spid="46" grpId="0" animBg="1"/>
      <p:bldP spid="47" grpId="0" animBg="1"/>
      <p:bldP spid="59" grpId="0" animBg="1"/>
      <p:bldP spid="60" grpId="0" animBg="1"/>
      <p:bldP spid="61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72D38E-60D3-E5E7-F239-701E2361BEE5}"/>
              </a:ext>
            </a:extLst>
          </p:cNvPr>
          <p:cNvGrpSpPr/>
          <p:nvPr/>
        </p:nvGrpSpPr>
        <p:grpSpPr>
          <a:xfrm>
            <a:off x="518609" y="277222"/>
            <a:ext cx="633900" cy="830997"/>
            <a:chOff x="3174278" y="237323"/>
            <a:chExt cx="605826" cy="8309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B0BF69-7453-8EA2-2AA2-31B8E4CB3E7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D818E6-1991-645C-CD3F-9A3A9666783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7E68FEC-A565-19EA-AB0C-1234F287B5E0}"/>
              </a:ext>
            </a:extLst>
          </p:cNvPr>
          <p:cNvSpPr txBox="1"/>
          <p:nvPr/>
        </p:nvSpPr>
        <p:spPr>
          <a:xfrm>
            <a:off x="1210703" y="332210"/>
            <a:ext cx="7961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Tính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bằng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thuận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tiện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B402E1-E4A5-DAA7-158A-A6D38B4B3304}"/>
              </a:ext>
            </a:extLst>
          </p:cNvPr>
          <p:cNvSpPr/>
          <p:nvPr/>
        </p:nvSpPr>
        <p:spPr>
          <a:xfrm>
            <a:off x="552451" y="1647825"/>
            <a:ext cx="3495674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a) 25 x 99 x 4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395538-D41A-CD20-4F6A-4997E4D8FAD6}"/>
              </a:ext>
            </a:extLst>
          </p:cNvPr>
          <p:cNvSpPr/>
          <p:nvPr/>
        </p:nvSpPr>
        <p:spPr>
          <a:xfrm>
            <a:off x="5991226" y="1666875"/>
            <a:ext cx="5638800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rgbClr val="002060"/>
                </a:solidFill>
              </a:rPr>
              <a:t>b) 2 025 x 17 + 83 x 2 025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4C9B5-CC6E-3A25-3979-3726448C1D57}"/>
              </a:ext>
            </a:extLst>
          </p:cNvPr>
          <p:cNvSpPr txBox="1"/>
          <p:nvPr/>
        </p:nvSpPr>
        <p:spPr>
          <a:xfrm>
            <a:off x="666750" y="2505075"/>
            <a:ext cx="432435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</a:rPr>
              <a:t>= (25 x 4) x 99 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</a:rPr>
              <a:t>= 100 x 99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</a:rPr>
              <a:t>= 9 900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B68A1-544D-6A0F-503C-227F74FA5950}"/>
              </a:ext>
            </a:extLst>
          </p:cNvPr>
          <p:cNvSpPr txBox="1"/>
          <p:nvPr/>
        </p:nvSpPr>
        <p:spPr>
          <a:xfrm>
            <a:off x="6267450" y="2514600"/>
            <a:ext cx="432435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</a:rPr>
              <a:t>= 2 025 x (17 + 83)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</a:rPr>
              <a:t>= 2 025 x 100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</a:rPr>
              <a:t>= 202 500</a:t>
            </a:r>
          </a:p>
        </p:txBody>
      </p:sp>
    </p:spTree>
    <p:extLst>
      <p:ext uri="{BB962C8B-B14F-4D97-AF65-F5344CB8AC3E}">
        <p14:creationId xmlns:p14="http://schemas.microsoft.com/office/powerpoint/2010/main" val="20110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D43826-C64A-D5FA-03B6-5BA9F54B7145}"/>
              </a:ext>
            </a:extLst>
          </p:cNvPr>
          <p:cNvGrpSpPr/>
          <p:nvPr/>
        </p:nvGrpSpPr>
        <p:grpSpPr>
          <a:xfrm>
            <a:off x="397402" y="22624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685142A-FC5B-A500-A86C-958BF85DC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170089-53CD-8DBB-5F1A-CAB02C09A0D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B9C8898-A734-E919-C74F-4251376EA142}"/>
              </a:ext>
            </a:extLst>
          </p:cNvPr>
          <p:cNvSpPr txBox="1"/>
          <p:nvPr/>
        </p:nvSpPr>
        <p:spPr>
          <a:xfrm>
            <a:off x="1028010" y="350318"/>
            <a:ext cx="10277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đã bán bốn bức tranh với giá tiền tương ứng như hình dưới đây.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F1E8CC-3218-83EC-92E3-138BBDDEE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6" y="1317030"/>
            <a:ext cx="10639424" cy="253107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D2ADBD7-9E43-86CC-A8A3-66023BB2E1B0}"/>
              </a:ext>
            </a:extLst>
          </p:cNvPr>
          <p:cNvSpPr/>
          <p:nvPr/>
        </p:nvSpPr>
        <p:spPr>
          <a:xfrm>
            <a:off x="1095376" y="3867150"/>
            <a:ext cx="2114549" cy="581025"/>
          </a:xfrm>
          <a:prstGeom prst="roundRect">
            <a:avLst/>
          </a:prstGeom>
          <a:solidFill>
            <a:srgbClr val="85E1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2060"/>
                </a:solidFill>
              </a:rPr>
              <a:t>85 500 đồng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B3F5E9A-8F85-719B-061C-7315C534F45D}"/>
              </a:ext>
            </a:extLst>
          </p:cNvPr>
          <p:cNvSpPr/>
          <p:nvPr/>
        </p:nvSpPr>
        <p:spPr>
          <a:xfrm>
            <a:off x="3486150" y="3876675"/>
            <a:ext cx="2343149" cy="581025"/>
          </a:xfrm>
          <a:prstGeom prst="roundRect">
            <a:avLst/>
          </a:prstGeom>
          <a:solidFill>
            <a:srgbClr val="85E1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2060"/>
                </a:solidFill>
              </a:rPr>
              <a:t>150 000 đồng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8A61CF-3CC4-D59B-E734-A4D8C35A42E2}"/>
              </a:ext>
            </a:extLst>
          </p:cNvPr>
          <p:cNvSpPr/>
          <p:nvPr/>
        </p:nvSpPr>
        <p:spPr>
          <a:xfrm>
            <a:off x="6096000" y="3867150"/>
            <a:ext cx="2343149" cy="581025"/>
          </a:xfrm>
          <a:prstGeom prst="roundRect">
            <a:avLst/>
          </a:prstGeom>
          <a:solidFill>
            <a:srgbClr val="85E1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2060"/>
                </a:solidFill>
              </a:rPr>
              <a:t>425 000 đồng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E9EB2C7-33F7-CC06-0FD4-24E2D9D12B88}"/>
              </a:ext>
            </a:extLst>
          </p:cNvPr>
          <p:cNvSpPr/>
          <p:nvPr/>
        </p:nvSpPr>
        <p:spPr>
          <a:xfrm>
            <a:off x="8715375" y="3886200"/>
            <a:ext cx="2343149" cy="581025"/>
          </a:xfrm>
          <a:prstGeom prst="roundRect">
            <a:avLst/>
          </a:prstGeom>
          <a:solidFill>
            <a:srgbClr val="85E1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002060"/>
                </a:solidFill>
              </a:rPr>
              <a:t>55 500 đồng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C4BBD4-AD3D-9C50-CB87-D2C83CBDCB13}"/>
              </a:ext>
            </a:extLst>
          </p:cNvPr>
          <p:cNvSpPr txBox="1"/>
          <p:nvPr/>
        </p:nvSpPr>
        <p:spPr>
          <a:xfrm>
            <a:off x="771525" y="4505325"/>
            <a:ext cx="1060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tiền</a:t>
            </a:r>
            <a:r>
              <a:rPr lang="en-US" sz="28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12358B-11E3-C401-F1E2-2D105FCF2B3D}"/>
              </a:ext>
            </a:extLst>
          </p:cNvPr>
          <p:cNvSpPr txBox="1"/>
          <p:nvPr/>
        </p:nvSpPr>
        <p:spPr>
          <a:xfrm>
            <a:off x="602614" y="5260339"/>
            <a:ext cx="10601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Trung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mỗi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Rô-bốt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tiền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(85 500 + 150 000 + 425 000 + 55 500) : 4 = 179 000 (</a:t>
            </a:r>
            <a:r>
              <a:rPr lang="en-US" sz="2800" dirty="0" err="1">
                <a:solidFill>
                  <a:srgbClr val="FF0000"/>
                </a:solidFill>
              </a:rPr>
              <a:t>đồng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Đáp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: 179 000 </a:t>
            </a:r>
            <a:r>
              <a:rPr lang="en-US" sz="2800" dirty="0" err="1">
                <a:solidFill>
                  <a:srgbClr val="FF0000"/>
                </a:solidFill>
              </a:rPr>
              <a:t>đồng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5F5DB3-808F-DE14-4CAB-4FA1FA39BEF5}"/>
              </a:ext>
            </a:extLst>
          </p:cNvPr>
          <p:cNvGrpSpPr/>
          <p:nvPr/>
        </p:nvGrpSpPr>
        <p:grpSpPr>
          <a:xfrm>
            <a:off x="469046" y="337577"/>
            <a:ext cx="605826" cy="830997"/>
            <a:chOff x="3174278" y="237323"/>
            <a:chExt cx="605826" cy="8309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57B78A5-7560-9DE0-2F40-4E6386DAEF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D75F29-C55B-66E3-CA16-C23EE4E2564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6C87778-5534-D1A6-2E85-5B66A4458459}"/>
              </a:ext>
            </a:extLst>
          </p:cNvPr>
          <p:cNvSpPr txBox="1"/>
          <p:nvPr/>
        </p:nvSpPr>
        <p:spPr>
          <a:xfrm>
            <a:off x="1107975" y="374463"/>
            <a:ext cx="1088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Ba chia 525 kg gạo vào các túi, mỗi túi 15 kg.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7 túi như vậy có bao nhiêu ki-lô-gam gạo?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Biết rằng bác Ba bán mỗi túi gạo đó với giá 250 000 đồng. Hỏi bác Ba thu được bao nhiêu tiền khi bán hết số gạo đó?</a:t>
            </a:r>
            <a:endParaRPr kumimoji="0" lang="en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ình ảnh Bao Gạo Trắng Vectơ PNG , Cơm, Món ăn, Cơm PNG trong suốt và  Vector để tải xuống miễn phí">
            <a:extLst>
              <a:ext uri="{FF2B5EF4-FFF2-40B4-BE49-F238E27FC236}">
                <a16:creationId xmlns:a16="http://schemas.microsoft.com/office/drawing/2014/main" id="{43C70017-626A-C3ED-3FCD-A932B0A5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70" y="1571624"/>
            <a:ext cx="596173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B482C6-FF77-3845-C494-A6AE35E41828}"/>
              </a:ext>
            </a:extLst>
          </p:cNvPr>
          <p:cNvSpPr txBox="1"/>
          <p:nvPr/>
        </p:nvSpPr>
        <p:spPr>
          <a:xfrm>
            <a:off x="790575" y="2247900"/>
            <a:ext cx="70389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Số ki-lô-gam gạo trong 7 túi là: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x 7 = 105 (kg)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túi gạo bác Ba chia được là: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525 : 15 = 35 (túi)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Ba thu được số tiền là: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250 000 x 35 = 8 750 000 (đồng)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105 kg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b)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8 750 000 đồng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 rot="364806">
            <a:off x="-146051" y="-819834"/>
            <a:ext cx="12484100" cy="8078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299" y="73011"/>
            <a:ext cx="120607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BT </a:t>
            </a:r>
            <a:r>
              <a:rPr lang="en-US" sz="3200" b="1" dirty="0" err="1" smtClean="0">
                <a:solidFill>
                  <a:srgbClr val="C00000"/>
                </a:solidFill>
              </a:rPr>
              <a:t>thêm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</a:rPr>
              <a:t> 1.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lắp</a:t>
            </a:r>
            <a:r>
              <a:rPr lang="en-US" sz="3200" dirty="0" smtClean="0"/>
              <a:t> </a:t>
            </a:r>
            <a:r>
              <a:rPr lang="en-US" sz="3200" dirty="0" err="1" smtClean="0"/>
              <a:t>ráp</a:t>
            </a:r>
            <a:r>
              <a:rPr lang="en-US" sz="3200" dirty="0" smtClean="0"/>
              <a:t> 645 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máy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, </a:t>
            </a:r>
            <a:r>
              <a:rPr lang="en-US" sz="3200" dirty="0" err="1" smtClean="0"/>
              <a:t>mỗi</a:t>
            </a:r>
            <a:r>
              <a:rPr lang="en-US" sz="3200" dirty="0" smtClean="0"/>
              <a:t> </a:t>
            </a:r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</a:t>
            </a:r>
            <a:r>
              <a:rPr lang="en-US" sz="3200" dirty="0" err="1" smtClean="0"/>
              <a:t>lắp</a:t>
            </a:r>
            <a:r>
              <a:rPr lang="en-US" sz="3200" dirty="0" smtClean="0"/>
              <a:t> </a:t>
            </a:r>
            <a:r>
              <a:rPr lang="en-US" sz="3200" dirty="0" err="1" smtClean="0"/>
              <a:t>ráp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15 </a:t>
            </a:r>
            <a:r>
              <a:rPr lang="en-US" sz="3200" dirty="0" err="1" smtClean="0"/>
              <a:t>xe</a:t>
            </a:r>
            <a:r>
              <a:rPr lang="en-US" sz="32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200" dirty="0" err="1" smtClean="0"/>
              <a:t>Trong</a:t>
            </a:r>
            <a:r>
              <a:rPr lang="en-US" sz="3200" dirty="0" smtClean="0"/>
              <a:t> 30 </a:t>
            </a:r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vậy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 </a:t>
            </a:r>
            <a:r>
              <a:rPr lang="en-US" sz="3200" dirty="0" err="1" smtClean="0"/>
              <a:t>lắp</a:t>
            </a:r>
            <a:r>
              <a:rPr lang="en-US" sz="3200" dirty="0" smtClean="0"/>
              <a:t> </a:t>
            </a:r>
            <a:r>
              <a:rPr lang="en-US" sz="3200" dirty="0" err="1" smtClean="0"/>
              <a:t>ráp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máy</a:t>
            </a:r>
            <a:r>
              <a:rPr lang="en-US" sz="3200" dirty="0" smtClean="0"/>
              <a:t>?</a:t>
            </a:r>
          </a:p>
          <a:p>
            <a:pPr marL="742950" indent="-742950">
              <a:buAutoNum type="alphaLcPeriod"/>
            </a:pPr>
            <a:r>
              <a:rPr lang="en-US" sz="3200" dirty="0" err="1" smtClean="0"/>
              <a:t>Mỗi</a:t>
            </a:r>
            <a:r>
              <a:rPr lang="en-US" sz="3200" dirty="0" smtClean="0"/>
              <a:t> </a:t>
            </a:r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lắp</a:t>
            </a:r>
            <a:r>
              <a:rPr lang="en-US" sz="3200" dirty="0" smtClean="0"/>
              <a:t> 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90 000 </a:t>
            </a:r>
            <a:r>
              <a:rPr lang="en-US" sz="3200" dirty="0" err="1" smtClean="0"/>
              <a:t>đồng</a:t>
            </a:r>
            <a:r>
              <a:rPr lang="en-US" sz="3200" dirty="0" smtClean="0"/>
              <a:t>. </a:t>
            </a:r>
            <a:r>
              <a:rPr lang="en-US" sz="3200" dirty="0" err="1" smtClean="0"/>
              <a:t>Hỏi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ấy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tiền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lắp</a:t>
            </a:r>
            <a:r>
              <a:rPr lang="en-US" sz="3200" dirty="0" smtClean="0"/>
              <a:t> </a:t>
            </a:r>
            <a:r>
              <a:rPr lang="en-US" sz="3200" dirty="0" err="1" smtClean="0"/>
              <a:t>xong</a:t>
            </a:r>
            <a:r>
              <a:rPr lang="en-US" sz="3200" dirty="0" smtClean="0"/>
              <a:t> </a:t>
            </a:r>
            <a:r>
              <a:rPr lang="en-US" sz="3200" dirty="0" err="1" smtClean="0"/>
              <a:t>hết</a:t>
            </a:r>
            <a:r>
              <a:rPr lang="en-US" sz="3200" dirty="0" smtClean="0"/>
              <a:t> </a:t>
            </a:r>
            <a:r>
              <a:rPr lang="en-US" sz="3200" dirty="0" err="1" smtClean="0"/>
              <a:t>chỗ</a:t>
            </a:r>
            <a:r>
              <a:rPr lang="en-US" sz="3200" dirty="0" smtClean="0"/>
              <a:t> 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máy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. 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</a:rPr>
              <a:t> 2. </a:t>
            </a:r>
            <a:r>
              <a:rPr lang="en-US" sz="3200" dirty="0" smtClean="0"/>
              <a:t>An </a:t>
            </a:r>
            <a:r>
              <a:rPr lang="en-US" sz="3200" dirty="0" err="1" smtClean="0"/>
              <a:t>lấy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nhiên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nhiều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54 </a:t>
            </a:r>
            <a:r>
              <a:rPr lang="en-US" sz="3200" dirty="0" err="1" smtClean="0"/>
              <a:t>nhưng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đặt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,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ấy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quên</a:t>
            </a:r>
            <a:r>
              <a:rPr lang="en-US" sz="3200" dirty="0" smtClean="0"/>
              <a:t> </a:t>
            </a:r>
            <a:r>
              <a:rPr lang="en-US" sz="3200" dirty="0" err="1" smtClean="0"/>
              <a:t>đặt</a:t>
            </a:r>
            <a:r>
              <a:rPr lang="en-US" sz="3200" dirty="0" smtClean="0"/>
              <a:t> 2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riêng</a:t>
            </a:r>
            <a:r>
              <a:rPr lang="en-US" sz="3200" dirty="0" smtClean="0"/>
              <a:t> </a:t>
            </a:r>
            <a:r>
              <a:rPr lang="en-US" sz="3200" dirty="0" err="1" smtClean="0"/>
              <a:t>thẳng</a:t>
            </a:r>
            <a:r>
              <a:rPr lang="en-US" sz="3200" dirty="0" smtClean="0"/>
              <a:t> </a:t>
            </a:r>
            <a:r>
              <a:rPr lang="en-US" sz="3200" dirty="0" err="1" smtClean="0"/>
              <a:t>hàng</a:t>
            </a:r>
            <a:r>
              <a:rPr lang="en-US" sz="3200" dirty="0" smtClean="0"/>
              <a:t> </a:t>
            </a:r>
            <a:r>
              <a:rPr lang="en-US" sz="3200" dirty="0" err="1" smtClean="0"/>
              <a:t>nên</a:t>
            </a:r>
            <a:r>
              <a:rPr lang="en-US" sz="3200" dirty="0" smtClean="0"/>
              <a:t> </a:t>
            </a:r>
            <a:r>
              <a:rPr lang="en-US" sz="3200" dirty="0" err="1" smtClean="0"/>
              <a:t>kết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en-US" sz="3200" dirty="0" err="1" smtClean="0"/>
              <a:t>là</a:t>
            </a:r>
            <a:r>
              <a:rPr lang="en-US" sz="3200" dirty="0" smtClean="0"/>
              <a:t> 2781. 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phép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53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444</Words>
  <Application>Microsoft Office PowerPoint</Application>
  <PresentationFormat>Widescreen</PresentationFormat>
  <Paragraphs>79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#9Slide05 Bodega Script</vt:lpstr>
      <vt:lpstr>#9Slide07 HoneyCream</vt:lpstr>
      <vt:lpstr>Arial</vt:lpstr>
      <vt:lpstr>Calibri</vt:lpstr>
      <vt:lpstr>Calibri Light</vt:lpstr>
      <vt:lpstr>等线</vt:lpstr>
      <vt:lpstr>等线 Light</vt:lpstr>
      <vt:lpstr>SVN-Newton</vt:lpstr>
      <vt:lpstr>Times New Roman</vt:lpstr>
      <vt:lpstr>UTM Aquarelle</vt:lpstr>
      <vt:lpstr>UTM Avo</vt:lpstr>
      <vt:lpstr>字魂151号-联盟综艺体</vt:lpstr>
      <vt:lpstr>Office 主题​​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Phuong Linh</cp:lastModifiedBy>
  <cp:revision>34</cp:revision>
  <dcterms:created xsi:type="dcterms:W3CDTF">2024-06-02T08:02:26Z</dcterms:created>
  <dcterms:modified xsi:type="dcterms:W3CDTF">2024-09-14T09:34:27Z</dcterms:modified>
</cp:coreProperties>
</file>