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4" r:id="rId3"/>
    <p:sldId id="279" r:id="rId4"/>
    <p:sldId id="280" r:id="rId5"/>
    <p:sldId id="293" r:id="rId6"/>
    <p:sldId id="281" r:id="rId7"/>
    <p:sldId id="282" r:id="rId8"/>
    <p:sldId id="284" r:id="rId9"/>
    <p:sldId id="291" r:id="rId10"/>
    <p:sldId id="292" r:id="rId11"/>
    <p:sldId id="290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FFFF99"/>
    <a:srgbClr val="FFCCFF"/>
    <a:srgbClr val="FF0066"/>
    <a:srgbClr val="0000CC"/>
    <a:srgbClr val="FFCC99"/>
    <a:srgbClr val="CCFFFF"/>
    <a:srgbClr val="FF99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17/10/2022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GV </a:t>
            </a:r>
            <a:r>
              <a:rPr lang="en-US" dirty="0" err="1"/>
              <a:t>cho</a:t>
            </a:r>
            <a:r>
              <a:rPr lang="en-US" dirty="0"/>
              <a:t> HS so </a:t>
            </a:r>
            <a:r>
              <a:rPr lang="en-US" dirty="0" err="1"/>
              <a:t>sánh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a,b,c</a:t>
            </a:r>
            <a:r>
              <a:rPr lang="en-US" baseline="0" dirty="0"/>
              <a:t>. =&gt;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87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 (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đc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lớn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 –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cảm</a:t>
            </a:r>
            <a:r>
              <a:rPr lang="en-US" baseline="0" dirty="0"/>
              <a:t> </a:t>
            </a:r>
            <a:r>
              <a:rPr lang="en-US" baseline="0" dirty="0" err="1"/>
              <a:t>ơn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- 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45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817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17/10/2022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17/10/2022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" y="1009964"/>
            <a:ext cx="1207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11: Phép trừ (qua 10) trong phạm vi 20 (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3101" y="2359153"/>
            <a:ext cx="6514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(trang 46)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94034" y="630448"/>
            <a:ext cx="6281931" cy="141991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25466" y="801797"/>
            <a:ext cx="63291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Khi trình bày bài giải của bài toán có lời văn, cần viết mấy phần?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52803" y="2377965"/>
            <a:ext cx="5074524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>
                <a:latin typeface="Arial" pitchFamily="34" charset="0"/>
                <a:cs typeface="Arial" pitchFamily="34" charset="0"/>
              </a:rPr>
              <a:t>1) Viết câu lời giải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52803" y="3276921"/>
            <a:ext cx="5074524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>
                <a:latin typeface="Arial" pitchFamily="34" charset="0"/>
                <a:cs typeface="Arial" pitchFamily="34" charset="0"/>
              </a:rPr>
              <a:t>2) Phép tính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52802" y="4237245"/>
            <a:ext cx="5074524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>
                <a:latin typeface="Arial" pitchFamily="34" charset="0"/>
                <a:cs typeface="Arial" pitchFamily="34" charset="0"/>
              </a:rPr>
              <a:t>3) Đáp số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07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4720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7506" y="1997198"/>
            <a:ext cx="400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6284" y="2513812"/>
            <a:ext cx="576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được </a:t>
            </a:r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phép cộng, phép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 (qua 10) đã học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37565" y="3590088"/>
            <a:ext cx="5467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và trình bày được bài giải của bài toán có lời văn liên quan đến phép trừ (qua 10) trong phạm vi 20.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234" y="3571530"/>
            <a:ext cx="501119" cy="4489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02601" y="2532296"/>
            <a:ext cx="49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1</a:t>
            </a:r>
            <a:endParaRPr lang="vi-VN"/>
          </a:p>
        </p:txBody>
      </p:sp>
      <p:sp>
        <p:nvSpPr>
          <p:cNvPr id="16" name="TextBox 15"/>
          <p:cNvSpPr txBox="1"/>
          <p:nvPr/>
        </p:nvSpPr>
        <p:spPr>
          <a:xfrm>
            <a:off x="2940024" y="3612916"/>
            <a:ext cx="49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2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297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4720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7506" y="1997198"/>
            <a:ext cx="400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6284" y="2513812"/>
            <a:ext cx="576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được </a:t>
            </a:r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phép cộng, phép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 (qua 10) </a:t>
            </a:r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học.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37565" y="3590088"/>
            <a:ext cx="5467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và trình bày được bài giải của bài toán có lời văn liên quan đến phép trừ (qua 10) trong phạm vi 20.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234" y="3571530"/>
            <a:ext cx="501119" cy="4489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02601" y="2532296"/>
            <a:ext cx="49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1</a:t>
            </a:r>
            <a:endParaRPr lang="vi-VN"/>
          </a:p>
        </p:txBody>
      </p:sp>
      <p:sp>
        <p:nvSpPr>
          <p:cNvPr id="16" name="TextBox 15"/>
          <p:cNvSpPr txBox="1"/>
          <p:nvPr/>
        </p:nvSpPr>
        <p:spPr>
          <a:xfrm>
            <a:off x="2940024" y="3612916"/>
            <a:ext cx="49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2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3905" y="12380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07104" y="1315331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73105" y="2295901"/>
            <a:ext cx="10199857" cy="3480231"/>
            <a:chOff x="903691" y="981757"/>
            <a:chExt cx="10199857" cy="3480231"/>
          </a:xfrm>
        </p:grpSpPr>
        <p:sp>
          <p:nvSpPr>
            <p:cNvPr id="9" name="Cloud 8"/>
            <p:cNvSpPr/>
            <p:nvPr/>
          </p:nvSpPr>
          <p:spPr>
            <a:xfrm rot="11028509">
              <a:off x="6282144" y="1130953"/>
              <a:ext cx="2014086" cy="1351141"/>
            </a:xfrm>
            <a:prstGeom prst="cloud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loud 9"/>
            <p:cNvSpPr/>
            <p:nvPr/>
          </p:nvSpPr>
          <p:spPr>
            <a:xfrm rot="11028509">
              <a:off x="8778176" y="981757"/>
              <a:ext cx="2072747" cy="1340244"/>
            </a:xfrm>
            <a:prstGeom prst="cloud">
              <a:avLst/>
            </a:prstGeom>
            <a:solidFill>
              <a:srgbClr val="FFCC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loud 10"/>
            <p:cNvSpPr/>
            <p:nvPr/>
          </p:nvSpPr>
          <p:spPr>
            <a:xfrm rot="11028509">
              <a:off x="903905" y="3201877"/>
              <a:ext cx="2070241" cy="1256771"/>
            </a:xfrm>
            <a:prstGeom prst="cloud">
              <a:avLst/>
            </a:prstGeom>
            <a:solidFill>
              <a:srgbClr val="CCFFFF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loud 11"/>
            <p:cNvSpPr/>
            <p:nvPr/>
          </p:nvSpPr>
          <p:spPr>
            <a:xfrm rot="11028509">
              <a:off x="3669088" y="3153027"/>
              <a:ext cx="1971392" cy="1308961"/>
            </a:xfrm>
            <a:prstGeom prst="cloud">
              <a:avLst/>
            </a:prstGeom>
            <a:solidFill>
              <a:srgbClr val="FF9999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loud 12"/>
            <p:cNvSpPr/>
            <p:nvPr/>
          </p:nvSpPr>
          <p:spPr>
            <a:xfrm rot="11028509">
              <a:off x="6283073" y="3032177"/>
              <a:ext cx="2113994" cy="1382413"/>
            </a:xfrm>
            <a:prstGeom prst="cloud">
              <a:avLst/>
            </a:prstGeom>
            <a:solidFill>
              <a:srgbClr val="FFCCFF"/>
            </a:solidFill>
            <a:ln>
              <a:solidFill>
                <a:srgbClr val="CC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loud 13"/>
            <p:cNvSpPr/>
            <p:nvPr/>
          </p:nvSpPr>
          <p:spPr>
            <a:xfrm rot="11028509">
              <a:off x="8944615" y="3063939"/>
              <a:ext cx="2083163" cy="1318887"/>
            </a:xfrm>
            <a:prstGeom prst="cloud">
              <a:avLst/>
            </a:prstGeom>
            <a:solidFill>
              <a:srgbClr val="CCFFCC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903691" y="1190169"/>
              <a:ext cx="2187297" cy="1253391"/>
              <a:chOff x="903691" y="1190169"/>
              <a:chExt cx="2187297" cy="1253391"/>
            </a:xfrm>
          </p:grpSpPr>
          <p:sp>
            <p:nvSpPr>
              <p:cNvPr id="7" name="Cloud 6"/>
              <p:cNvSpPr/>
              <p:nvPr/>
            </p:nvSpPr>
            <p:spPr>
              <a:xfrm rot="11028509">
                <a:off x="903691" y="1190169"/>
                <a:ext cx="2161941" cy="1253391"/>
              </a:xfrm>
              <a:prstGeom prst="cloud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47705" y="1544913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11 – 6 =  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2444217" y="1493478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063090" y="1143501"/>
              <a:ext cx="10040458" cy="3048452"/>
              <a:chOff x="1063090" y="1143501"/>
              <a:chExt cx="10040458" cy="3048452"/>
            </a:xfrm>
          </p:grpSpPr>
          <p:sp>
            <p:nvSpPr>
              <p:cNvPr id="8" name="Cloud 7"/>
              <p:cNvSpPr/>
              <p:nvPr/>
            </p:nvSpPr>
            <p:spPr>
              <a:xfrm rot="11028509">
                <a:off x="3601611" y="1143501"/>
                <a:ext cx="2141142" cy="1196043"/>
              </a:xfrm>
              <a:prstGeom prst="cloud">
                <a:avLst/>
              </a:prstGeom>
              <a:solidFill>
                <a:srgbClr val="FFCCFF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703592" y="1493478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13 – 8 =  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5111204" y="1442043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360696" y="1554061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15 – 7 =  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7806408" y="1502626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360696" y="3510540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11 – 8 =  </a:t>
                </a: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7806408" y="3459105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798844" y="3596617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14 – 5 =  </a:t>
                </a: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5257256" y="3545182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63090" y="3575936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17 – 8 =  </a:t>
                </a: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496102" y="3524501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998365" y="3499029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12 – 4 =  </a:t>
                </a: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10456777" y="3447594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841604" y="1442978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18 – 9 =  </a:t>
                </a: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10388916" y="1391543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2500930" y="2774727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863121" y="2787668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582347" y="4802130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339369" y="4836772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887898" y="4741796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538890" y="472775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458330" y="2707263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180855" y="2717423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68258" y="888274"/>
            <a:ext cx="7094301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Các phép trừ nào có cùng kết quả?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68787" y="2365302"/>
            <a:ext cx="2405350" cy="14916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Oval 43"/>
          <p:cNvSpPr/>
          <p:nvPr/>
        </p:nvSpPr>
        <p:spPr>
          <a:xfrm>
            <a:off x="3620784" y="2345415"/>
            <a:ext cx="2405350" cy="14916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ectangle 34"/>
          <p:cNvSpPr/>
          <p:nvPr/>
        </p:nvSpPr>
        <p:spPr>
          <a:xfrm>
            <a:off x="6246400" y="2375283"/>
            <a:ext cx="2338702" cy="144565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Rectangle 44"/>
          <p:cNvSpPr/>
          <p:nvPr/>
        </p:nvSpPr>
        <p:spPr>
          <a:xfrm>
            <a:off x="8919695" y="4264164"/>
            <a:ext cx="2338702" cy="144565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Flowchart: Decision 45"/>
          <p:cNvSpPr/>
          <p:nvPr/>
        </p:nvSpPr>
        <p:spPr>
          <a:xfrm>
            <a:off x="8679078" y="2192483"/>
            <a:ext cx="2795454" cy="1651012"/>
          </a:xfrm>
          <a:prstGeom prst="flowChartDecision">
            <a:avLst/>
          </a:prstGeom>
          <a:noFill/>
          <a:ln w="2857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Flowchart: Decision 46"/>
          <p:cNvSpPr/>
          <p:nvPr/>
        </p:nvSpPr>
        <p:spPr>
          <a:xfrm>
            <a:off x="750034" y="4304715"/>
            <a:ext cx="2795454" cy="1651012"/>
          </a:xfrm>
          <a:prstGeom prst="flowChartDecision">
            <a:avLst/>
          </a:prstGeom>
          <a:noFill/>
          <a:ln w="2857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Flowchart: Decision 47"/>
          <p:cNvSpPr/>
          <p:nvPr/>
        </p:nvSpPr>
        <p:spPr>
          <a:xfrm>
            <a:off x="3513455" y="4324311"/>
            <a:ext cx="2795454" cy="1651012"/>
          </a:xfrm>
          <a:prstGeom prst="flowChartDecision">
            <a:avLst/>
          </a:prstGeom>
          <a:noFill/>
          <a:ln w="2857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029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2" grpId="0" animBg="1"/>
      <p:bldP spid="3" grpId="0" animBg="1"/>
      <p:bldP spid="44" grpId="0" animBg="1"/>
      <p:bldP spid="35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62890" y="-38100"/>
            <a:ext cx="11656696" cy="6521451"/>
            <a:chOff x="262890" y="0"/>
            <a:chExt cx="11656696" cy="6521451"/>
          </a:xfrm>
        </p:grpSpPr>
        <p:pic>
          <p:nvPicPr>
            <p:cNvPr id="4" name="图片 4101" descr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890" y="1485900"/>
              <a:ext cx="3688307" cy="4743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" name="图片 4101" descr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9110" y="0"/>
              <a:ext cx="3564256" cy="45839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" name="图片 4101" descr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31279" y="1778001"/>
              <a:ext cx="3688307" cy="47434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897111" y="2883779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+ 5 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5160" y="3672820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+ 7  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0914" y="4461861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12 - 7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5459" y="5210979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12 - 5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25510" y="3151366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+ 8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10942" y="3928216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+ 9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60410" y="4645089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17 - 9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60410" y="5401013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17 - 8 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03462" y="1426889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+ 6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14464" y="2217780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+ 8 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71791" y="2969096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14 - 8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59593" y="3744590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14 - 6  </a:t>
              </a:r>
            </a:p>
          </p:txBody>
        </p:sp>
      </p:grpSp>
      <p:pic>
        <p:nvPicPr>
          <p:cNvPr id="7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100" y="5490667"/>
            <a:ext cx="2014743" cy="13673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116" y="11414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7997" y="225843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5384" y="2928861"/>
            <a:ext cx="66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3127" y="3704451"/>
            <a:ext cx="66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83128" y="4485316"/>
            <a:ext cx="66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83127" y="5249079"/>
            <a:ext cx="66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8" name="Oval 27"/>
          <p:cNvSpPr/>
          <p:nvPr/>
        </p:nvSpPr>
        <p:spPr>
          <a:xfrm>
            <a:off x="2269918" y="2785761"/>
            <a:ext cx="1126986" cy="75541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9" name="Oval 28"/>
          <p:cNvSpPr/>
          <p:nvPr/>
        </p:nvSpPr>
        <p:spPr>
          <a:xfrm>
            <a:off x="2258073" y="3587502"/>
            <a:ext cx="955838" cy="75541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0" name="Oval 29"/>
          <p:cNvSpPr/>
          <p:nvPr/>
        </p:nvSpPr>
        <p:spPr>
          <a:xfrm>
            <a:off x="2245373" y="4376543"/>
            <a:ext cx="814045" cy="75541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2257218" y="5176796"/>
            <a:ext cx="814045" cy="75541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53056" y="1457667"/>
            <a:ext cx="66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40799" y="2233257"/>
            <a:ext cx="66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40800" y="3001422"/>
            <a:ext cx="66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40799" y="3727085"/>
            <a:ext cx="66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6" name="Oval 35"/>
          <p:cNvSpPr/>
          <p:nvPr/>
        </p:nvSpPr>
        <p:spPr>
          <a:xfrm>
            <a:off x="6227590" y="1263767"/>
            <a:ext cx="956250" cy="75541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7" name="Oval 36"/>
          <p:cNvSpPr/>
          <p:nvPr/>
        </p:nvSpPr>
        <p:spPr>
          <a:xfrm>
            <a:off x="6215745" y="2065508"/>
            <a:ext cx="955838" cy="75541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8" name="Oval 37"/>
          <p:cNvSpPr/>
          <p:nvPr/>
        </p:nvSpPr>
        <p:spPr>
          <a:xfrm>
            <a:off x="6203045" y="2854549"/>
            <a:ext cx="814045" cy="75541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9" name="Oval 38"/>
          <p:cNvSpPr/>
          <p:nvPr/>
        </p:nvSpPr>
        <p:spPr>
          <a:xfrm>
            <a:off x="6214890" y="3654802"/>
            <a:ext cx="814045" cy="75541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854253" y="3970656"/>
            <a:ext cx="66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854254" y="4675321"/>
            <a:ext cx="66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854253" y="5400984"/>
            <a:ext cx="66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Oval 42"/>
          <p:cNvSpPr/>
          <p:nvPr/>
        </p:nvSpPr>
        <p:spPr>
          <a:xfrm>
            <a:off x="10229199" y="3802907"/>
            <a:ext cx="955838" cy="755410"/>
          </a:xfrm>
          <a:prstGeom prst="ellipse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4" name="Oval 43"/>
          <p:cNvSpPr/>
          <p:nvPr/>
        </p:nvSpPr>
        <p:spPr>
          <a:xfrm>
            <a:off x="10216499" y="4591948"/>
            <a:ext cx="814045" cy="755410"/>
          </a:xfrm>
          <a:prstGeom prst="ellipse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5" name="Oval 44"/>
          <p:cNvSpPr/>
          <p:nvPr/>
        </p:nvSpPr>
        <p:spPr>
          <a:xfrm>
            <a:off x="10228344" y="5392201"/>
            <a:ext cx="814045" cy="755410"/>
          </a:xfrm>
          <a:prstGeom prst="ellipse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841110" y="3137189"/>
            <a:ext cx="66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7" name="Oval 46"/>
          <p:cNvSpPr/>
          <p:nvPr/>
        </p:nvSpPr>
        <p:spPr>
          <a:xfrm>
            <a:off x="10228345" y="2968689"/>
            <a:ext cx="943550" cy="755410"/>
          </a:xfrm>
          <a:prstGeom prst="ellipse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" name="Oval 1"/>
          <p:cNvSpPr/>
          <p:nvPr/>
        </p:nvSpPr>
        <p:spPr>
          <a:xfrm>
            <a:off x="474251" y="2374594"/>
            <a:ext cx="3290781" cy="20593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Oval 2"/>
          <p:cNvSpPr/>
          <p:nvPr/>
        </p:nvSpPr>
        <p:spPr>
          <a:xfrm>
            <a:off x="8124853" y="4444843"/>
            <a:ext cx="3688307" cy="19375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Oval 47"/>
          <p:cNvSpPr/>
          <p:nvPr/>
        </p:nvSpPr>
        <p:spPr>
          <a:xfrm>
            <a:off x="4374057" y="919673"/>
            <a:ext cx="3290781" cy="20593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Oval 48"/>
          <p:cNvSpPr/>
          <p:nvPr/>
        </p:nvSpPr>
        <p:spPr>
          <a:xfrm>
            <a:off x="8195719" y="2625138"/>
            <a:ext cx="3290781" cy="20593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Oval Callout 49"/>
          <p:cNvSpPr/>
          <p:nvPr/>
        </p:nvSpPr>
        <p:spPr>
          <a:xfrm>
            <a:off x="1089046" y="439786"/>
            <a:ext cx="3435531" cy="1737655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TextBox 25"/>
          <p:cNvSpPr txBox="1"/>
          <p:nvPr/>
        </p:nvSpPr>
        <p:spPr>
          <a:xfrm>
            <a:off x="1201591" y="817777"/>
            <a:ext cx="321043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phép tính cộng này có điểm gì giống và khác nhau?</a:t>
            </a:r>
            <a:endParaRPr lang="vi-VN" sz="24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87737" y="1269"/>
            <a:ext cx="567768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66"/>
                </a:solidFill>
              </a:rPr>
              <a:t>Trong phép cộng, nếu đổi chỗ các số hạng cho nhau thì kết quả không thay đổi</a:t>
            </a:r>
            <a:r>
              <a:rPr lang="en-US" sz="2400"/>
              <a:t> </a:t>
            </a:r>
          </a:p>
          <a:p>
            <a:pPr algn="ctr"/>
            <a:r>
              <a:rPr lang="en-US" sz="2400"/>
              <a:t>=&gt; Tính chất giao hoán của phép cộng</a:t>
            </a:r>
            <a:endParaRPr lang="vi-VN" sz="2400"/>
          </a:p>
        </p:txBody>
      </p:sp>
      <p:sp>
        <p:nvSpPr>
          <p:cNvPr id="52" name="TextBox 51"/>
          <p:cNvSpPr txBox="1"/>
          <p:nvPr/>
        </p:nvSpPr>
        <p:spPr>
          <a:xfrm>
            <a:off x="3429176" y="5640262"/>
            <a:ext cx="567768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66"/>
                </a:solidFill>
              </a:rPr>
              <a:t>Nếu lấy kết quả của phép cộng trừ đi số hạng này thì sẽ được số hạng còn lại</a:t>
            </a:r>
            <a:endParaRPr lang="en-US" sz="2400"/>
          </a:p>
          <a:p>
            <a:pPr algn="ctr"/>
            <a:r>
              <a:rPr lang="en-US" sz="2400"/>
              <a:t>=&gt; Mối quan hệ giữa phép cộng và phép trừ</a:t>
            </a:r>
            <a:endParaRPr lang="vi-VN" sz="2400"/>
          </a:p>
        </p:txBody>
      </p:sp>
      <p:sp>
        <p:nvSpPr>
          <p:cNvPr id="53" name="Oval 52"/>
          <p:cNvSpPr/>
          <p:nvPr/>
        </p:nvSpPr>
        <p:spPr>
          <a:xfrm>
            <a:off x="4113546" y="2710152"/>
            <a:ext cx="3688307" cy="19375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Oval 53"/>
          <p:cNvSpPr/>
          <p:nvPr/>
        </p:nvSpPr>
        <p:spPr>
          <a:xfrm>
            <a:off x="79654" y="4253695"/>
            <a:ext cx="3688307" cy="19375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962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 animBg="1"/>
      <p:bldP spid="44" grpId="0" animBg="1"/>
      <p:bldP spid="45" grpId="0" animBg="1"/>
      <p:bldP spid="46" grpId="0"/>
      <p:bldP spid="47" grpId="0" animBg="1"/>
      <p:bldP spid="2" grpId="0" animBg="1"/>
      <p:bldP spid="2" grpId="1" animBg="1"/>
      <p:bldP spid="3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26" grpId="0"/>
      <p:bldP spid="26" grpId="1"/>
      <p:bldP spid="51" grpId="0" animBg="1"/>
      <p:bldP spid="52" grpId="0" animBg="1"/>
      <p:bldP spid="53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116" y="11414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7997" y="225843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066794" y="1132334"/>
            <a:ext cx="3695179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/>
              <a:t>12 – 5   = 7</a:t>
            </a:r>
          </a:p>
          <a:p>
            <a:r>
              <a:rPr lang="en-US" sz="6000" dirty="0" smtClean="0"/>
              <a:t>12 – 7 = 5</a:t>
            </a:r>
            <a:endParaRPr lang="en-US" sz="6000" dirty="0"/>
          </a:p>
        </p:txBody>
      </p:sp>
      <p:sp>
        <p:nvSpPr>
          <p:cNvPr id="56" name="TextBox 55"/>
          <p:cNvSpPr txBox="1"/>
          <p:nvPr/>
        </p:nvSpPr>
        <p:spPr>
          <a:xfrm>
            <a:off x="6622508" y="1284734"/>
            <a:ext cx="4777012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phép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trừ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nếu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giữ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bị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trừ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thêm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vào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trừ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bao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nhiêu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đơn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vị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</a:t>
            </a:r>
            <a:r>
              <a:rPr lang="en-US" sz="2800" dirty="0" err="1" smtClean="0">
                <a:solidFill>
                  <a:srgbClr val="FF0000"/>
                </a:solidFill>
              </a:rPr>
              <a:t>hì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hiệu</a:t>
            </a:r>
            <a:r>
              <a:rPr lang="en-US" sz="2800" dirty="0" smtClean="0">
                <a:solidFill>
                  <a:srgbClr val="FF0000"/>
                </a:solidFill>
              </a:rPr>
              <a:t> GIẢM </a:t>
            </a:r>
            <a:r>
              <a:rPr lang="en-US" sz="2800" dirty="0" err="1" smtClean="0">
                <a:solidFill>
                  <a:srgbClr val="FF0000"/>
                </a:solidFill>
              </a:rPr>
              <a:t>bấy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nhiêu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đơn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vị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5761973" y="1914144"/>
            <a:ext cx="736363" cy="18768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024122" y="3747518"/>
            <a:ext cx="3695179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/>
              <a:t>14 – 8   = 6</a:t>
            </a:r>
          </a:p>
          <a:p>
            <a:r>
              <a:rPr lang="en-US" sz="6000" dirty="0" smtClean="0"/>
              <a:t>17 – 8 = 9</a:t>
            </a:r>
            <a:endParaRPr lang="en-US" sz="6000" dirty="0"/>
          </a:p>
        </p:txBody>
      </p:sp>
      <p:sp>
        <p:nvSpPr>
          <p:cNvPr id="60" name="TextBox 59"/>
          <p:cNvSpPr txBox="1"/>
          <p:nvPr/>
        </p:nvSpPr>
        <p:spPr>
          <a:xfrm>
            <a:off x="6774908" y="3802382"/>
            <a:ext cx="4892836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Trong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phép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trừ</a:t>
            </a:r>
            <a:r>
              <a:rPr lang="en-US" sz="2800" b="1" dirty="0" smtClean="0">
                <a:solidFill>
                  <a:srgbClr val="0070C0"/>
                </a:solidFill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</a:rPr>
              <a:t>nếu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giữ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 </a:t>
            </a:r>
            <a:r>
              <a:rPr lang="en-US" sz="2800" b="1" dirty="0" err="1" smtClean="0">
                <a:solidFill>
                  <a:srgbClr val="0070C0"/>
                </a:solidFill>
              </a:rPr>
              <a:t>trừ</a:t>
            </a:r>
            <a:r>
              <a:rPr lang="en-US" sz="2800" b="1" dirty="0" smtClean="0">
                <a:solidFill>
                  <a:srgbClr val="0070C0"/>
                </a:solidFill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</a:rPr>
              <a:t>thêm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vào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bị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trừ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bao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nhiêu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đơn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vị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</a:t>
            </a:r>
            <a:r>
              <a:rPr lang="en-US" sz="2800" b="1" dirty="0" err="1" smtClean="0">
                <a:solidFill>
                  <a:srgbClr val="0070C0"/>
                </a:solidFill>
              </a:rPr>
              <a:t>hì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hiệu</a:t>
            </a:r>
            <a:r>
              <a:rPr lang="en-US" sz="2800" b="1" dirty="0" smtClean="0">
                <a:solidFill>
                  <a:srgbClr val="0070C0"/>
                </a:solidFill>
              </a:rPr>
              <a:t> TĂNG </a:t>
            </a:r>
            <a:r>
              <a:rPr lang="en-US" sz="2800" b="1" dirty="0" err="1" smtClean="0">
                <a:solidFill>
                  <a:srgbClr val="0070C0"/>
                </a:solidFill>
              </a:rPr>
              <a:t>bấy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nhiêu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đơn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vị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1" name="Right Arrow 60"/>
          <p:cNvSpPr/>
          <p:nvPr/>
        </p:nvSpPr>
        <p:spPr>
          <a:xfrm>
            <a:off x="5914373" y="4431792"/>
            <a:ext cx="736363" cy="18768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8" grpId="0" animBg="1"/>
      <p:bldP spid="59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0705" y="3744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459" y="466026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6563" y="1233527"/>
            <a:ext cx="3610548" cy="22688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3458" y="1412060"/>
            <a:ext cx="209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13 - 3 - 4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98474" y="148984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6562" y="1447111"/>
            <a:ext cx="51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3458" y="2581095"/>
            <a:ext cx="1384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13 - 7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270306" y="1213186"/>
            <a:ext cx="3553751" cy="22688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8188161" y="1213186"/>
            <a:ext cx="3567766" cy="22688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608334" y="1439086"/>
            <a:ext cx="209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15 - 5 - 3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42789" y="2589467"/>
            <a:ext cx="1384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14 - 5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54788" y="1505884"/>
            <a:ext cx="209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14 - 4 - 1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70306" y="1469863"/>
            <a:ext cx="599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25178" y="1536442"/>
            <a:ext cx="51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36104" y="2558470"/>
            <a:ext cx="1384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15 - 8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87989" y="1796181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816021" y="1381061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73303" y="269419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169250" y="2558470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45607" y="144663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00636" y="1846321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869765" y="135408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04981" y="262890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414285" y="2570643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557058" y="1536442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092756" y="1952534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981216" y="1443888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009833" y="2651022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527326" y="2589246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70159" y="3863229"/>
            <a:ext cx="355695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13 - 3 - 4 = 13 - 7</a:t>
            </a:r>
          </a:p>
          <a:p>
            <a:pPr algn="ctr"/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vì cùng bằng 6</a:t>
            </a:r>
            <a:endParaRPr lang="vi-VN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0159" y="5149918"/>
            <a:ext cx="3556952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Vậy ta có thể tính nhẩm 13 - 3 - 4 để tìm kết quả của 13 - 7</a:t>
            </a:r>
            <a:endParaRPr lang="vi-VN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1838469" y="3500634"/>
            <a:ext cx="169712" cy="37584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Down Arrow 60"/>
          <p:cNvSpPr/>
          <p:nvPr/>
        </p:nvSpPr>
        <p:spPr>
          <a:xfrm>
            <a:off x="1879739" y="4863942"/>
            <a:ext cx="169712" cy="37584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TextBox 62"/>
          <p:cNvSpPr txBox="1"/>
          <p:nvPr/>
        </p:nvSpPr>
        <p:spPr>
          <a:xfrm>
            <a:off x="4137254" y="3865901"/>
            <a:ext cx="3686803" cy="1015663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Em tính nhẩm 15 - 8 bằng những cách nào?</a:t>
            </a:r>
            <a:endParaRPr lang="vi-VN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77425" y="5265467"/>
            <a:ext cx="3686803" cy="107721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Tách số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Hoặc lấy 15 - 5 - 3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Down Arrow 64"/>
          <p:cNvSpPr/>
          <p:nvPr/>
        </p:nvSpPr>
        <p:spPr>
          <a:xfrm>
            <a:off x="5984618" y="3497695"/>
            <a:ext cx="169712" cy="37584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Down Arrow 65"/>
          <p:cNvSpPr/>
          <p:nvPr/>
        </p:nvSpPr>
        <p:spPr>
          <a:xfrm>
            <a:off x="6020826" y="4900356"/>
            <a:ext cx="169712" cy="37584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955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8" grpId="0"/>
      <p:bldP spid="39" grpId="0" animBg="1"/>
      <p:bldP spid="40" grpId="0"/>
      <p:bldP spid="41" grpId="0" animBg="1"/>
      <p:bldP spid="43" grpId="0"/>
      <p:bldP spid="45" grpId="0"/>
      <p:bldP spid="46" grpId="0" animBg="1"/>
      <p:bldP spid="47" grpId="0"/>
      <p:bldP spid="48" grpId="0" animBg="1"/>
      <p:bldP spid="49" grpId="0"/>
      <p:bldP spid="51" grpId="0"/>
      <p:bldP spid="52" grpId="0" animBg="1"/>
      <p:bldP spid="53" grpId="0"/>
      <p:bldP spid="54" grpId="0" animBg="1"/>
      <p:bldP spid="57" grpId="0" animBg="1"/>
      <p:bldP spid="59" grpId="0" animBg="1"/>
      <p:bldP spid="2" grpId="0" animBg="1"/>
      <p:bldP spid="61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80646" y="39585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2786" y="395851"/>
            <a:ext cx="1356314" cy="6148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grpSp>
        <p:nvGrpSpPr>
          <p:cNvPr id="1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12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988023" y="2140644"/>
            <a:ext cx="10507149" cy="2646500"/>
            <a:chOff x="988023" y="2140644"/>
            <a:chExt cx="10507149" cy="2646500"/>
          </a:xfrm>
        </p:grpSpPr>
        <p:sp>
          <p:nvSpPr>
            <p:cNvPr id="6" name="Oval 5"/>
            <p:cNvSpPr/>
            <p:nvPr/>
          </p:nvSpPr>
          <p:spPr>
            <a:xfrm>
              <a:off x="988023" y="2194740"/>
              <a:ext cx="1206500" cy="12065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618385" y="3191618"/>
              <a:ext cx="1232081" cy="1211546"/>
              <a:chOff x="3373477" y="3655078"/>
              <a:chExt cx="1232081" cy="1211546"/>
            </a:xfrm>
          </p:grpSpPr>
          <p:sp>
            <p:nvSpPr>
              <p:cNvPr id="8" name="Rectangle 7"/>
              <p:cNvSpPr/>
              <p:nvPr/>
            </p:nvSpPr>
            <p:spPr>
              <a:xfrm rot="2382877">
                <a:off x="3373477" y="3655078"/>
                <a:ext cx="1232081" cy="121154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746500" y="3937685"/>
                <a:ext cx="8255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895196" y="2140644"/>
              <a:ext cx="1237407" cy="1211546"/>
              <a:chOff x="6598493" y="2192216"/>
              <a:chExt cx="1237407" cy="1211546"/>
            </a:xfrm>
          </p:grpSpPr>
          <p:sp>
            <p:nvSpPr>
              <p:cNvPr id="10" name="Rectangle 9"/>
              <p:cNvSpPr/>
              <p:nvPr/>
            </p:nvSpPr>
            <p:spPr>
              <a:xfrm rot="2382877">
                <a:off x="6598493" y="2192216"/>
                <a:ext cx="1232081" cy="1211546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10400" y="2474823"/>
                <a:ext cx="8255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9589239" y="3002795"/>
              <a:ext cx="1905933" cy="1784349"/>
              <a:chOff x="9578601" y="3336113"/>
              <a:chExt cx="1905933" cy="1784349"/>
            </a:xfrm>
          </p:grpSpPr>
          <p:sp>
            <p:nvSpPr>
              <p:cNvPr id="9" name="8-Point Star 8"/>
              <p:cNvSpPr/>
              <p:nvPr/>
            </p:nvSpPr>
            <p:spPr>
              <a:xfrm>
                <a:off x="9578601" y="3336113"/>
                <a:ext cx="1905933" cy="1784349"/>
              </a:xfrm>
              <a:prstGeom prst="star8">
                <a:avLst/>
              </a:prstGeom>
              <a:solidFill>
                <a:srgbClr val="FF9999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248900" y="3937684"/>
                <a:ext cx="8255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cxnSp>
          <p:nvCxnSpPr>
            <p:cNvPr id="21" name="Straight Arrow Connector 20"/>
            <p:cNvCxnSpPr>
              <a:stCxn id="8" idx="0"/>
              <a:endCxn id="10" idx="1"/>
            </p:cNvCxnSpPr>
            <p:nvPr/>
          </p:nvCxnSpPr>
          <p:spPr>
            <a:xfrm flipV="1">
              <a:off x="4621493" y="2352789"/>
              <a:ext cx="2415863" cy="9786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6" idx="6"/>
              <a:endCxn id="8" idx="1"/>
            </p:cNvCxnSpPr>
            <p:nvPr/>
          </p:nvCxnSpPr>
          <p:spPr>
            <a:xfrm>
              <a:off x="2194523" y="2797990"/>
              <a:ext cx="1566022" cy="6057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8073059" y="3002795"/>
              <a:ext cx="1776345" cy="6015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1083615">
              <a:off x="2413000" y="2361696"/>
              <a:ext cx="960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- 9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0110944">
              <a:off x="4970473" y="2372450"/>
              <a:ext cx="960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+ 6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1255104">
              <a:off x="8759621" y="2677731"/>
              <a:ext cx="960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- 7</a:t>
              </a:r>
            </a:p>
          </p:txBody>
        </p:sp>
      </p:grpSp>
      <p:sp>
        <p:nvSpPr>
          <p:cNvPr id="37" name="Oval 36"/>
          <p:cNvSpPr/>
          <p:nvPr/>
        </p:nvSpPr>
        <p:spPr>
          <a:xfrm>
            <a:off x="3706476" y="3257933"/>
            <a:ext cx="1004607" cy="1004607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37"/>
          <p:cNvSpPr/>
          <p:nvPr/>
        </p:nvSpPr>
        <p:spPr>
          <a:xfrm>
            <a:off x="7017950" y="2167537"/>
            <a:ext cx="1004607" cy="1004607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9" name="Oval 38"/>
          <p:cNvSpPr/>
          <p:nvPr/>
        </p:nvSpPr>
        <p:spPr>
          <a:xfrm>
            <a:off x="10061851" y="3401240"/>
            <a:ext cx="1004607" cy="1004607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3710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10485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7183" y="2366602"/>
            <a:ext cx="7720255" cy="3445725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7644" y="2654362"/>
            <a:ext cx="5346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6678" y="3347590"/>
            <a:ext cx="767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Có: 15 vận động viên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6678" y="3986589"/>
            <a:ext cx="6265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qua cầu: 6 vận động viên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6678" y="4679817"/>
            <a:ext cx="707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 qua cầu: ……… vận động viên?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162594" y="707582"/>
            <a:ext cx="3685527" cy="85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7" idx="3"/>
          </p:cNvCxnSpPr>
          <p:nvPr/>
        </p:nvCxnSpPr>
        <p:spPr>
          <a:xfrm>
            <a:off x="7121421" y="716166"/>
            <a:ext cx="4386638" cy="48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677017" y="1217577"/>
            <a:ext cx="7825520" cy="2997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45417" t="31905" r="36547" b="34338"/>
          <a:stretch/>
        </p:blipFill>
        <p:spPr>
          <a:xfrm rot="521151">
            <a:off x="8455703" y="2110592"/>
            <a:ext cx="3298371" cy="34725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16" name="Straight Connector 15"/>
          <p:cNvCxnSpPr/>
          <p:nvPr/>
        </p:nvCxnSpPr>
        <p:spPr>
          <a:xfrm>
            <a:off x="1022389" y="1241363"/>
            <a:ext cx="8325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36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940446" y="644203"/>
            <a:ext cx="6281931" cy="141991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9937" y="815552"/>
            <a:ext cx="60629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Khi thực hiện giải bài toán có lời văn, cần làm theo mấy bước?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27167" y="2221211"/>
            <a:ext cx="9189325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>
                <a:latin typeface="Arial" pitchFamily="34" charset="0"/>
                <a:cs typeface="Arial" pitchFamily="34" charset="0"/>
              </a:rPr>
              <a:t>+ Bước 1: Tìm hiểu, phân tích, tóm tắt đề bài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27167" y="3120167"/>
            <a:ext cx="9189325" cy="107721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>
                <a:latin typeface="Arial" pitchFamily="34" charset="0"/>
                <a:cs typeface="Arial" pitchFamily="34" charset="0"/>
              </a:rPr>
              <a:t>+ Bước 2: Tìm cách giải bài toán </a:t>
            </a:r>
          </a:p>
          <a:p>
            <a:r>
              <a:rPr lang="en-US" sz="3200">
                <a:latin typeface="Arial" pitchFamily="34" charset="0"/>
                <a:cs typeface="Arial" pitchFamily="34" charset="0"/>
              </a:rPr>
              <a:t>                 (tìm phép tính, câu lời giải)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27166" y="4511566"/>
            <a:ext cx="9189325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>
                <a:latin typeface="Arial" pitchFamily="34" charset="0"/>
                <a:cs typeface="Arial" pitchFamily="34" charset="0"/>
              </a:rPr>
              <a:t>+ Bước 3: Trình bày bài giải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7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2302</TotalTime>
  <Words>722</Words>
  <Application>Microsoft Office PowerPoint</Application>
  <PresentationFormat>Custom</PresentationFormat>
  <Paragraphs>161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131</cp:revision>
  <dcterms:created xsi:type="dcterms:W3CDTF">2021-05-28T09:26:39Z</dcterms:created>
  <dcterms:modified xsi:type="dcterms:W3CDTF">2022-10-17T04:09:42Z</dcterms:modified>
</cp:coreProperties>
</file>