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86" r:id="rId3"/>
    <p:sldId id="294" r:id="rId4"/>
    <p:sldId id="303" r:id="rId5"/>
    <p:sldId id="298" r:id="rId6"/>
    <p:sldId id="299" r:id="rId7"/>
    <p:sldId id="305" r:id="rId8"/>
    <p:sldId id="302" r:id="rId9"/>
    <p:sldId id="284" r:id="rId10"/>
  </p:sldIdLst>
  <p:sldSz cx="16778288" cy="9475788"/>
  <p:notesSz cx="6858000" cy="9144000"/>
  <p:defaultTextStyle>
    <a:defPPr>
      <a:defRPr lang="zh-CN"/>
    </a:defPPr>
    <a:lvl1pPr marL="0" lvl="0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015" lvl="1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028" lvl="2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047" lvl="3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061" lvl="4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5074" lvl="5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2087" lvl="6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199105" lvl="7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6116" lvl="8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18F"/>
    <a:srgbClr val="99D359"/>
    <a:srgbClr val="00FF00"/>
    <a:srgbClr val="66FF33"/>
    <a:srgbClr val="66FF66"/>
    <a:srgbClr val="99FF99"/>
    <a:srgbClr val="FF3300"/>
    <a:srgbClr val="FFFF00"/>
    <a:srgbClr val="EAF5F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4" autoAdjust="0"/>
    <p:restoredTop sz="95018" autoAdjust="0"/>
  </p:normalViewPr>
  <p:slideViewPr>
    <p:cSldViewPr showGuides="1">
      <p:cViewPr varScale="1">
        <p:scale>
          <a:sx n="50" d="100"/>
          <a:sy n="50" d="100"/>
        </p:scale>
        <p:origin x="288" y="90"/>
      </p:cViewPr>
      <p:guideLst>
        <p:guide orient="horz" pos="2985"/>
        <p:guide pos="52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015" lvl="1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028" lvl="2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047" lvl="3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061" lvl="4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5074" lvl="5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2087" lvl="6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199105" lvl="7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6116" lvl="8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9371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60772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8" y="1550836"/>
            <a:ext cx="12583954" cy="3299089"/>
          </a:xfrm>
          <a:prstGeom prst="rect">
            <a:avLst/>
          </a:prstGeom>
        </p:spPr>
        <p:txBody>
          <a:bodyPr lIns="91404" tIns="45701" rIns="91404" bIns="45701" anchor="b"/>
          <a:lstStyle>
            <a:lvl1pPr algn="ctr">
              <a:defRPr sz="8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8" y="4977149"/>
            <a:ext cx="12583954" cy="2287864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 algn="ctr">
              <a:buNone/>
              <a:defRPr sz="3300"/>
            </a:lvl1pPr>
            <a:lvl2pPr marL="629031" indent="0" algn="ctr">
              <a:buNone/>
              <a:defRPr sz="2800"/>
            </a:lvl2pPr>
            <a:lvl3pPr marL="1258062" indent="0" algn="ctr">
              <a:buNone/>
              <a:defRPr sz="2500"/>
            </a:lvl3pPr>
            <a:lvl4pPr marL="1887093" indent="0" algn="ctr">
              <a:buNone/>
              <a:defRPr sz="2200"/>
            </a:lvl4pPr>
            <a:lvl5pPr marL="2515487" indent="0" algn="ctr">
              <a:buNone/>
              <a:defRPr sz="2200"/>
            </a:lvl5pPr>
            <a:lvl6pPr marL="3144514" indent="0" algn="ctr">
              <a:buNone/>
              <a:defRPr sz="2200"/>
            </a:lvl6pPr>
            <a:lvl7pPr marL="3773546" indent="0" algn="ctr">
              <a:buNone/>
              <a:defRPr sz="2200"/>
            </a:lvl7pPr>
            <a:lvl8pPr marL="4402575" indent="0" algn="ctr">
              <a:buNone/>
              <a:defRPr sz="2200"/>
            </a:lvl8pPr>
            <a:lvl9pPr marL="5031606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1600209"/>
            <a:ext cx="8229600" cy="4526281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6"/>
            <a:ext cx="3617887" cy="8030560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31" y="504516"/>
            <a:ext cx="10643927" cy="8030560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85"/>
            <a:ext cx="7130907" cy="2899863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29"/>
            <a:ext cx="7130907" cy="2902057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0"/>
            <a:ext cx="16773317" cy="9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3140885" y="8602069"/>
            <a:ext cx="567807" cy="2515384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2422096" y="8602069"/>
            <a:ext cx="567807" cy="2076308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425041" y="8602069"/>
            <a:ext cx="560396" cy="2076308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739434" y="8602068"/>
            <a:ext cx="555763" cy="3576794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1081769" y="8602068"/>
            <a:ext cx="563174" cy="4341456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6301562" y="8602069"/>
            <a:ext cx="567807" cy="2515384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5493603" y="8602069"/>
            <a:ext cx="567807" cy="2076308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3858735" y="8602069"/>
            <a:ext cx="560396" cy="2076308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4635438" y="8602081"/>
            <a:ext cx="555763" cy="299528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5785707" y="8602068"/>
            <a:ext cx="563174" cy="4341456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7051976" y="8602081"/>
            <a:ext cx="555763" cy="299528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11843024" y="8602070"/>
            <a:ext cx="567807" cy="2515384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11124236" y="8602072"/>
            <a:ext cx="567807" cy="2064438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5003703" y="8602071"/>
            <a:ext cx="567807" cy="2069795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4195744" y="8602070"/>
            <a:ext cx="567807" cy="1794975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12560876" y="8602070"/>
            <a:ext cx="560396" cy="1789346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13337577" y="8602082"/>
            <a:ext cx="555763" cy="291054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10278025" y="8602073"/>
            <a:ext cx="563174" cy="3333564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9448543" y="8602070"/>
            <a:ext cx="567807" cy="2076308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7825515" y="8602072"/>
            <a:ext cx="560396" cy="1794976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8602217" y="8602082"/>
            <a:ext cx="555763" cy="299528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5219" y="320259"/>
            <a:ext cx="1044172" cy="957886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5228" y="1273887"/>
            <a:ext cx="16767855" cy="63155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64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2" y="1600209"/>
            <a:ext cx="8229600" cy="4526281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801" y="2362456"/>
            <a:ext cx="14471547" cy="3941797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8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801" y="6341544"/>
            <a:ext cx="14471547" cy="2072897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62903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5806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88709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54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45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354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25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16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25" y="504518"/>
            <a:ext cx="14471547" cy="1831608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5" y="2457372"/>
            <a:ext cx="6707002" cy="1138449"/>
          </a:xfrm>
          <a:prstGeom prst="rect">
            <a:avLst/>
          </a:prstGeom>
        </p:spPr>
        <p:txBody>
          <a:bodyPr lIns="91404" tIns="45701" rIns="91404" bIns="45701" anchor="ctr" anchorCtr="0"/>
          <a:lstStyle>
            <a:lvl1pPr marL="0" indent="0">
              <a:buNone/>
              <a:defRPr sz="3900"/>
            </a:lvl1pPr>
            <a:lvl2pPr marL="629031" indent="0">
              <a:buNone/>
              <a:defRPr sz="3300"/>
            </a:lvl2pPr>
            <a:lvl3pPr marL="1258062" indent="0">
              <a:buNone/>
              <a:defRPr sz="2800"/>
            </a:lvl3pPr>
            <a:lvl4pPr marL="1887093" indent="0">
              <a:buNone/>
              <a:defRPr sz="2500"/>
            </a:lvl4pPr>
            <a:lvl5pPr marL="2515487" indent="0">
              <a:buNone/>
              <a:defRPr sz="2500"/>
            </a:lvl5pPr>
            <a:lvl6pPr marL="3144514" indent="0">
              <a:buNone/>
              <a:defRPr sz="2500"/>
            </a:lvl6pPr>
            <a:lvl7pPr marL="3773546" indent="0">
              <a:buNone/>
              <a:defRPr sz="2500"/>
            </a:lvl7pPr>
            <a:lvl8pPr marL="4402575" indent="0">
              <a:buNone/>
              <a:defRPr sz="2500"/>
            </a:lvl8pPr>
            <a:lvl9pPr marL="5031606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5" y="3682912"/>
            <a:ext cx="6707002" cy="486971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95" y="2457372"/>
            <a:ext cx="6740035" cy="1138449"/>
          </a:xfrm>
          <a:prstGeom prst="rect">
            <a:avLst/>
          </a:prstGeom>
        </p:spPr>
        <p:txBody>
          <a:bodyPr lIns="91404" tIns="45701" rIns="91404" bIns="45701" anchor="ctr" anchorCtr="0"/>
          <a:lstStyle>
            <a:lvl1pPr marL="0" indent="0">
              <a:buNone/>
              <a:defRPr sz="3900"/>
            </a:lvl1pPr>
            <a:lvl2pPr marL="629031" indent="0">
              <a:buNone/>
              <a:defRPr sz="3300"/>
            </a:lvl2pPr>
            <a:lvl3pPr marL="1258062" indent="0">
              <a:buNone/>
              <a:defRPr sz="2800"/>
            </a:lvl3pPr>
            <a:lvl4pPr marL="1887093" indent="0">
              <a:buNone/>
              <a:defRPr sz="2500"/>
            </a:lvl4pPr>
            <a:lvl5pPr marL="2515487" indent="0">
              <a:buNone/>
              <a:defRPr sz="2500"/>
            </a:lvl5pPr>
            <a:lvl6pPr marL="3144514" indent="0">
              <a:buNone/>
              <a:defRPr sz="2500"/>
            </a:lvl6pPr>
            <a:lvl7pPr marL="3773546" indent="0">
              <a:buNone/>
              <a:defRPr sz="2500"/>
            </a:lvl7pPr>
            <a:lvl8pPr marL="4402575" indent="0">
              <a:buNone/>
              <a:defRPr sz="2500"/>
            </a:lvl8pPr>
            <a:lvl9pPr marL="5031606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95" y="3682912"/>
            <a:ext cx="6740035" cy="486971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5" y="631742"/>
            <a:ext cx="5411536" cy="2211090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104" y="1364384"/>
            <a:ext cx="8494169" cy="6734176"/>
          </a:xfrm>
          <a:prstGeom prst="rect">
            <a:avLst/>
          </a:prstGeom>
        </p:spPr>
        <p:txBody>
          <a:bodyPr lIns="91404" tIns="45701" rIns="91404" bIns="45701"/>
          <a:lstStyle>
            <a:lvl1pPr>
              <a:defRPr sz="44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5" y="2842832"/>
            <a:ext cx="5411536" cy="5266698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2200"/>
            </a:lvl1pPr>
            <a:lvl2pPr marL="629031" indent="0">
              <a:buNone/>
              <a:defRPr sz="1900"/>
            </a:lvl2pPr>
            <a:lvl3pPr marL="1258062" indent="0">
              <a:buNone/>
              <a:defRPr sz="1700"/>
            </a:lvl3pPr>
            <a:lvl4pPr marL="1887093" indent="0">
              <a:buNone/>
              <a:defRPr sz="1400"/>
            </a:lvl4pPr>
            <a:lvl5pPr marL="2515487" indent="0">
              <a:buNone/>
              <a:defRPr sz="1400"/>
            </a:lvl5pPr>
            <a:lvl6pPr marL="3144514" indent="0">
              <a:buNone/>
              <a:defRPr sz="1400"/>
            </a:lvl6pPr>
            <a:lvl7pPr marL="3773546" indent="0">
              <a:buNone/>
              <a:defRPr sz="1400"/>
            </a:lvl7pPr>
            <a:lvl8pPr marL="4402575" indent="0">
              <a:buNone/>
              <a:defRPr sz="1400"/>
            </a:lvl8pPr>
            <a:lvl9pPr marL="5031606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6" y="631742"/>
            <a:ext cx="5732345" cy="2211090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104" y="631742"/>
            <a:ext cx="8494169" cy="7466820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4400"/>
            </a:lvl1pPr>
            <a:lvl2pPr marL="629031" indent="0">
              <a:buNone/>
              <a:defRPr sz="3900"/>
            </a:lvl2pPr>
            <a:lvl3pPr marL="1258062" indent="0">
              <a:buNone/>
              <a:defRPr sz="3300"/>
            </a:lvl3pPr>
            <a:lvl4pPr marL="1887093" indent="0">
              <a:buNone/>
              <a:defRPr sz="2800"/>
            </a:lvl4pPr>
            <a:lvl5pPr marL="2515487" indent="0">
              <a:buNone/>
              <a:defRPr sz="2800"/>
            </a:lvl5pPr>
            <a:lvl6pPr marL="3144514" indent="0">
              <a:buNone/>
              <a:defRPr sz="2800"/>
            </a:lvl6pPr>
            <a:lvl7pPr marL="3773546" indent="0">
              <a:buNone/>
              <a:defRPr sz="2800"/>
            </a:lvl7pPr>
            <a:lvl8pPr marL="4402575" indent="0">
              <a:buNone/>
              <a:defRPr sz="2800"/>
            </a:lvl8pPr>
            <a:lvl9pPr marL="5031606" indent="0">
              <a:buNone/>
              <a:defRPr sz="2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6" y="2842832"/>
            <a:ext cx="5732345" cy="5266698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2800"/>
            </a:lvl1pPr>
            <a:lvl2pPr marL="629031" indent="0">
              <a:buNone/>
              <a:defRPr sz="2500"/>
            </a:lvl2pPr>
            <a:lvl3pPr marL="1258062" indent="0">
              <a:buNone/>
              <a:defRPr sz="2200"/>
            </a:lvl3pPr>
            <a:lvl4pPr marL="1887093" indent="0">
              <a:buNone/>
              <a:defRPr sz="1900"/>
            </a:lvl4pPr>
            <a:lvl5pPr marL="2515487" indent="0">
              <a:buNone/>
              <a:defRPr sz="1900"/>
            </a:lvl5pPr>
            <a:lvl6pPr marL="3144514" indent="0">
              <a:buNone/>
              <a:defRPr sz="1900"/>
            </a:lvl6pPr>
            <a:lvl7pPr marL="3773546" indent="0">
              <a:buNone/>
              <a:defRPr sz="1900"/>
            </a:lvl7pPr>
            <a:lvl8pPr marL="4402575" indent="0">
              <a:buNone/>
              <a:defRPr sz="1900"/>
            </a:lvl8pPr>
            <a:lvl9pPr marL="5031606" indent="0">
              <a:buNone/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88" y="1600"/>
            <a:ext cx="16775112" cy="9472611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 advTm="3000">
    <p:random/>
  </p:transition>
  <p:hf sldNum="0" hdr="0"/>
  <p:txStyles>
    <p:titleStyle>
      <a:lvl1pPr marL="0" lvl="0" indent="0" algn="ctr" defTabSz="149989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745" lvl="0" indent="-561745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8705" lvl="1" indent="-4697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4394" lvl="2" indent="-374499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4662" lvl="3" indent="-375767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3658" lvl="4" indent="-374499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581" lvl="5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0598" lvl="6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7610" lvl="7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4627" lvl="8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015" lvl="1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028" lvl="2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047" lvl="3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061" lvl="4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5074" lvl="5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2087" lvl="6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99105" lvl="7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6116" lvl="8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4" y="-93575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4" y="1125541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-467069" y="525396"/>
            <a:ext cx="16921508" cy="1200290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Bài</a:t>
            </a:r>
            <a:r>
              <a:rPr lang="en-US" altLang="zh-CN" sz="7200" b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 12: </a:t>
            </a:r>
            <a:r>
              <a:rPr lang="en-US" altLang="zh-CN" sz="7200" b="1" dirty="0" err="1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Bảng</a:t>
            </a:r>
            <a:r>
              <a:rPr lang="en-US" altLang="zh-CN" sz="7200" b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trừ</a:t>
            </a:r>
            <a:r>
              <a:rPr lang="en-US" altLang="zh-CN" sz="7200" b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 (qua 10</a:t>
            </a:r>
            <a:r>
              <a:rPr lang="en-US" altLang="zh-CN" sz="7200" b="1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) </a:t>
            </a:r>
            <a:r>
              <a:rPr lang="en-US" altLang="zh-CN" sz="7200" b="1" smtClean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- T</a:t>
            </a:r>
            <a:r>
              <a:rPr lang="en-US" altLang="zh-CN" sz="7200" b="1" smtClean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iết </a:t>
            </a:r>
            <a:r>
              <a:rPr lang="en-US" altLang="zh-CN" sz="7200" b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2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51" y="1490614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7225" y="1507307"/>
            <a:ext cx="3457576" cy="160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2055"/>
          <p:cNvSpPr txBox="1"/>
          <p:nvPr/>
        </p:nvSpPr>
        <p:spPr>
          <a:xfrm>
            <a:off x="4028012" y="6682110"/>
            <a:ext cx="9329213" cy="1200290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ctr" defTabSz="1499898">
              <a:spcBef>
                <a:spcPct val="50000"/>
              </a:spcBef>
            </a:pPr>
            <a:r>
              <a:rPr lang="en-US" altLang="zh-CN" sz="7200" b="1" smtClean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Luyện tập (trang 49)</a:t>
            </a:r>
            <a:endParaRPr lang="en-US" altLang="zh-CN" sz="7200" b="1" dirty="0">
              <a:solidFill>
                <a:srgbClr val="FF0000"/>
              </a:solidFill>
              <a:latin typeface="+mn-lt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750" y="4803777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2" y="2073276"/>
            <a:ext cx="8136135" cy="22320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13" y="4230564"/>
            <a:ext cx="8136134" cy="259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7020991" y="2499257"/>
            <a:ext cx="6909611" cy="1200290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600" smtClean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1. Thực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hiện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được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phép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trừ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(qua 10)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trong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phạm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vi 20.</a:t>
            </a:r>
            <a:endParaRPr lang="zh-CN" altLang="en-US" sz="3600" dirty="0">
              <a:solidFill>
                <a:srgbClr val="0070C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6926325" y="4576479"/>
            <a:ext cx="7272809" cy="1569622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200" smtClean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2. Giải và trình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bày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được</a:t>
            </a:r>
            <a:r>
              <a:rPr lang="en-US" altLang="zh-CN" sz="320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smtClean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bài giải  của bài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toán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lời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văn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liên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quan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đến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các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phép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trừ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(qua 10)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trong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phạm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vi 20.</a:t>
            </a:r>
            <a:endParaRPr lang="zh-CN" altLang="en-US" sz="3200" dirty="0">
              <a:solidFill>
                <a:srgbClr val="0070C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99" y="7473960"/>
            <a:ext cx="3927475" cy="584775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defTabSz="1499898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+mn-lt"/>
                <a:ea typeface="黑体" panose="02010609060101010101" pitchFamily="2" charset="-122"/>
              </a:rPr>
              <a:t>Title 4</a:t>
            </a:r>
            <a:endParaRPr lang="zh-CN" altLang="en-US" sz="3200">
              <a:solidFill>
                <a:schemeClr val="bg1"/>
              </a:solidFill>
              <a:latin typeface="+mn-lt"/>
              <a:ea typeface="黑体" panose="02010609060101010101" pitchFamily="2" charset="-122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577" y="993786"/>
            <a:ext cx="3095624" cy="178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17407" y="357603"/>
            <a:ext cx="7895037" cy="1107957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+mn-lt"/>
              </a:rPr>
              <a:t>YÊU CẦU CẦN ĐẠT</a:t>
            </a:r>
            <a:endParaRPr lang="en-US" sz="6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3" y="6650335"/>
            <a:ext cx="8136135" cy="22320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71690"/>
          <p:cNvSpPr txBox="1"/>
          <p:nvPr/>
        </p:nvSpPr>
        <p:spPr>
          <a:xfrm>
            <a:off x="7237016" y="7331962"/>
            <a:ext cx="6909611" cy="646292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600" smtClean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3. Củng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cố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so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sánh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số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.</a:t>
            </a:r>
            <a:endParaRPr lang="zh-CN" altLang="en-US" sz="3600" dirty="0">
              <a:solidFill>
                <a:srgbClr val="0070C0"/>
              </a:solidFill>
              <a:latin typeface="+mn-lt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861" y="270594"/>
            <a:ext cx="626483" cy="10109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18273" y="273400"/>
            <a:ext cx="4979023" cy="2674506"/>
            <a:chOff x="358880" y="-596117"/>
            <a:chExt cx="3489007" cy="2515060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796328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pic>
        <p:nvPicPr>
          <p:cNvPr id="38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4" y="2930742"/>
            <a:ext cx="5045416" cy="3607356"/>
          </a:xfrm>
          <a:prstGeom prst="rect">
            <a:avLst/>
          </a:prstGeom>
        </p:spPr>
      </p:pic>
      <p:pic>
        <p:nvPicPr>
          <p:cNvPr id="41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08" y="2858730"/>
            <a:ext cx="5045416" cy="3607356"/>
          </a:xfrm>
          <a:prstGeom prst="rect">
            <a:avLst/>
          </a:prstGeom>
        </p:spPr>
      </p:pic>
      <p:pic>
        <p:nvPicPr>
          <p:cNvPr id="42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624" y="2930738"/>
            <a:ext cx="5045416" cy="360735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67853" y="3873798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4000" b="1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</a:t>
            </a:r>
            <a:r>
              <a:rPr lang="en-US" sz="4000" b="1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13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- 6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44939" y="3873798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4000" b="1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</a:t>
            </a:r>
            <a:r>
              <a:rPr lang="en-US" sz="4000" b="1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11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- 2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989555" y="380179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4000" b="1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4000" b="1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16 - 8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72990" y="3876596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17604" y="3897500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365818" y="3804589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7853" y="470161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15 - 7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72990" y="4704404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72920" y="4735096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 14 - 5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722095" y="4758799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989555" y="476201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18 - 9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365808" y="4764805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3081" y1="21429" x2="22384" y2="28571"/>
                        <a14:foregroundMark x1="33140" y1="68182" x2="59884" y2="79221"/>
                        <a14:foregroundMark x1="61919" y1="79221" x2="65116" y2="81169"/>
                        <a14:foregroundMark x1="65407" y1="81169" x2="67151" y2="81169"/>
                        <a14:foregroundMark x1="67151" y1="81169" x2="67151" y2="81169"/>
                        <a14:foregroundMark x1="75000" y1="65584" x2="96512" y2="79221"/>
                        <a14:foregroundMark x1="96512" y1="76623" x2="96512" y2="76623"/>
                        <a14:foregroundMark x1="37791" y1="59091" x2="53198" y2="66234"/>
                        <a14:foregroundMark x1="53488" y1="66234" x2="53488" y2="66234"/>
                        <a14:foregroundMark x1="53488" y1="66234" x2="53488" y2="66234"/>
                        <a14:foregroundMark x1="54651" y1="62338" x2="56977" y2="62338"/>
                        <a14:foregroundMark x1="56977" y1="62338" x2="56977" y2="62338"/>
                        <a14:foregroundMark x1="62500" y1="63636" x2="62500" y2="63636"/>
                        <a14:foregroundMark x1="65116" y1="62338" x2="68314" y2="70130"/>
                        <a14:foregroundMark x1="34593" y1="81818" x2="45930" y2="81818"/>
                        <a14:foregroundMark x1="45930" y1="81818" x2="45930" y2="81818"/>
                        <a14:foregroundMark x1="73547" y1="72078" x2="73547" y2="72078"/>
                        <a14:foregroundMark x1="75000" y1="54545" x2="80523" y2="66234"/>
                        <a14:foregroundMark x1="86047" y1="56494" x2="88663" y2="64935"/>
                        <a14:foregroundMark x1="89826" y1="63636" x2="95349" y2="66234"/>
                        <a14:foregroundMark x1="95930" y1="66234" x2="95930" y2="66234"/>
                        <a14:foregroundMark x1="76163" y1="83117" x2="83721" y2="79221"/>
                        <a14:foregroundMark x1="83721" y1="79221" x2="83721" y2="79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16" y="-41719"/>
            <a:ext cx="3771004" cy="16881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86184" y="5542174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12 - 4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91321" y="5544968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989555" y="5542175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12 - 3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365808" y="5544970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68429" y="5529982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 17 - 8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17604" y="5553685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grpSp>
        <p:nvGrpSpPr>
          <p:cNvPr id="34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39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0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4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pic>
        <p:nvPicPr>
          <p:cNvPr id="61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62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63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6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0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7" grpId="0"/>
      <p:bldP spid="58" grpId="0"/>
      <p:bldP spid="59" grpId="0"/>
      <p:bldP spid="60" grpId="0"/>
      <p:bldP spid="25" grpId="0"/>
      <p:bldP spid="26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18273" y="-734714"/>
            <a:ext cx="4979023" cy="2674506"/>
            <a:chOff x="358880" y="-596117"/>
            <a:chExt cx="3489007" cy="2515060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796328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2.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nhẩm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pic>
        <p:nvPicPr>
          <p:cNvPr id="3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" y="1713558"/>
            <a:ext cx="5486400" cy="3411531"/>
          </a:xfrm>
          <a:prstGeom prst="rect">
            <a:avLst/>
          </a:prstGeom>
        </p:spPr>
      </p:pic>
      <p:pic>
        <p:nvPicPr>
          <p:cNvPr id="41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40" y="3112546"/>
            <a:ext cx="5486400" cy="3479114"/>
          </a:xfrm>
          <a:prstGeom prst="rect">
            <a:avLst/>
          </a:prstGeom>
        </p:spPr>
      </p:pic>
      <p:pic>
        <p:nvPicPr>
          <p:cNvPr id="42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440" y="4199621"/>
            <a:ext cx="5486400" cy="392264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24248" y="2615441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a) 14 - 4 - 3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01358" y="4127613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b) </a:t>
            </a:r>
            <a:r>
              <a:rPr lang="en-US" sz="4000" b="1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12 </a:t>
            </a:r>
            <a:r>
              <a:rPr lang="en-US" sz="4000" b="1" smtClean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- </a:t>
            </a:r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2 - 6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341472" y="5249685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c) 16 - 6 - 3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60552" y="2615445"/>
            <a:ext cx="1315385" cy="707848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cs typeface="Arial" pitchFamily="34" charset="0"/>
              </a:rPr>
              <a:t>=  </a:t>
            </a:r>
            <a:r>
              <a:rPr lang="en-US" sz="4000" b="1" smtClean="0">
                <a:solidFill>
                  <a:srgbClr val="FF0000"/>
                </a:solidFill>
                <a:cs typeface="Arial" pitchFamily="34" charset="0"/>
              </a:rPr>
              <a:t>7</a:t>
            </a:r>
            <a:endParaRPr 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48819" y="4100356"/>
            <a:ext cx="1152493" cy="707848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cs typeface="Arial" pitchFamily="34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149794" y="5252484"/>
            <a:ext cx="1122369" cy="707848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cs typeface="Arial" pitchFamily="34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1995" y="3746413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14 - 7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76291" y="3749207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cs typeface="Arial" pitchFamily="34" charset="0"/>
              </a:rPr>
              <a:t>=  </a:t>
            </a:r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7</a:t>
            </a:r>
            <a:endParaRPr 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73552" y="6573680"/>
            <a:ext cx="2405207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16 - 9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112248" y="6591660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80079" y="5229949"/>
            <a:ext cx="2642291" cy="707848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 12 - 8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36417" y="5249723"/>
            <a:ext cx="1924677" cy="707848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4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4773186" y="500358"/>
            <a:ext cx="3931920" cy="1920240"/>
          </a:xfrm>
          <a:prstGeom prst="wedgeEllipseCallout">
            <a:avLst>
              <a:gd name="adj1" fmla="val -37023"/>
              <a:gd name="adj2" fmla="val 65413"/>
            </a:avLst>
          </a:prstGeom>
          <a:solidFill>
            <a:srgbClr val="EAF5F6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00B050"/>
                </a:solidFill>
              </a:rPr>
              <a:t>Nhận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xét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kết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quả</a:t>
            </a:r>
            <a:r>
              <a:rPr lang="en-US" sz="3600" dirty="0">
                <a:solidFill>
                  <a:srgbClr val="00B050"/>
                </a:solidFill>
              </a:rPr>
              <a:t> 2 </a:t>
            </a:r>
            <a:r>
              <a:rPr lang="en-US" sz="3600" dirty="0" err="1">
                <a:solidFill>
                  <a:srgbClr val="00B050"/>
                </a:solidFill>
              </a:rPr>
              <a:t>phép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tính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err="1">
                <a:solidFill>
                  <a:srgbClr val="00B050"/>
                </a:solidFill>
              </a:rPr>
              <a:t>phần</a:t>
            </a:r>
            <a:r>
              <a:rPr lang="en-US" sz="3600">
                <a:solidFill>
                  <a:srgbClr val="00B050"/>
                </a:solidFill>
              </a:rPr>
              <a:t> </a:t>
            </a:r>
            <a:r>
              <a:rPr lang="en-US" sz="3600" smtClean="0">
                <a:solidFill>
                  <a:srgbClr val="00B050"/>
                </a:solidFill>
              </a:rPr>
              <a:t>a?</a:t>
            </a:r>
            <a:endParaRPr lang="en-US" sz="3600" dirty="0">
              <a:solidFill>
                <a:srgbClr val="00B050"/>
              </a:solidFill>
            </a:endParaRPr>
          </a:p>
        </p:txBody>
      </p:sp>
      <p:grpSp>
        <p:nvGrpSpPr>
          <p:cNvPr id="21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22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3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25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27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28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29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1340794" y="3112546"/>
            <a:ext cx="984914" cy="707848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cs typeface="Arial" pitchFamily="34" charset="0"/>
              </a:rPr>
              <a:t>10</a:t>
            </a:r>
            <a:endParaRPr 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70230" y="4614810"/>
            <a:ext cx="984914" cy="707848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cs typeface="Arial" pitchFamily="34" charset="0"/>
              </a:rPr>
              <a:t>10</a:t>
            </a:r>
            <a:endParaRPr 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321466" y="5856728"/>
            <a:ext cx="984914" cy="707848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cs typeface="Arial" pitchFamily="34" charset="0"/>
              </a:rPr>
              <a:t>10</a:t>
            </a:r>
            <a:endParaRPr 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4992" y="980533"/>
            <a:ext cx="11391056" cy="1077218"/>
          </a:xfrm>
          <a:prstGeom prst="rect">
            <a:avLst/>
          </a:prstGeom>
          <a:solidFill>
            <a:srgbClr val="BAE1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14 - 4 - 3 = 14 - 7 (cùng bằng 7)</a:t>
            </a:r>
          </a:p>
          <a:p>
            <a:pPr algn="ctr"/>
            <a:r>
              <a:rPr lang="en-US" sz="3200" smtClean="0">
                <a:solidFill>
                  <a:srgbClr val="FF0000"/>
                </a:solidFill>
              </a:rPr>
              <a:t>Vậy ta có thể tính nhẩm 14 - 4 - 3 để tìm kết quả của 14 - 7 </a:t>
            </a:r>
            <a:endParaRPr lang="vi-VN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3" grpId="0"/>
      <p:bldP spid="31" grpId="0"/>
      <p:bldP spid="33" grpId="0"/>
      <p:bldP spid="2" grpId="0" animBg="1"/>
      <p:bldP spid="2" grpId="1" animBg="1"/>
      <p:bldP spid="34" grpId="0"/>
      <p:bldP spid="39" grpId="0"/>
      <p:bldP spid="40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/>
          <p:cNvSpPr txBox="1"/>
          <p:nvPr/>
        </p:nvSpPr>
        <p:spPr>
          <a:xfrm>
            <a:off x="239693" y="3051004"/>
            <a:ext cx="8423781" cy="367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			</a:t>
            </a:r>
            <a:r>
              <a:rPr lang="en-US" sz="4000" b="1">
                <a:solidFill>
                  <a:srgbClr val="0070C0"/>
                </a:solidFill>
                <a:cs typeface="Arial" panose="020B0604020202020204" pitchFamily="34" charset="0"/>
              </a:rPr>
              <a:t>                 </a:t>
            </a: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12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bạn</a:t>
            </a:r>
            <a:endParaRPr lang="vi-VN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			</a:t>
            </a:r>
            <a:r>
              <a:rPr lang="en-US" sz="4000" b="1">
                <a:solidFill>
                  <a:srgbClr val="0070C0"/>
                </a:solidFill>
                <a:cs typeface="Arial" panose="020B0604020202020204" pitchFamily="34" charset="0"/>
              </a:rPr>
              <a:t>                 </a:t>
            </a: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9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bóng</a:t>
            </a:r>
            <a:endParaRPr lang="vi-VN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err="1">
                <a:solidFill>
                  <a:srgbClr val="0070C0"/>
                </a:solidFill>
                <a:cs typeface="Arial" panose="020B0604020202020204" pitchFamily="34" charset="0"/>
              </a:rPr>
              <a:t>Không</a:t>
            </a:r>
            <a:r>
              <a:rPr lang="en-US" sz="4000" b="1">
                <a:solidFill>
                  <a:srgbClr val="0070C0"/>
                </a:solidFill>
                <a:cs typeface="Arial" panose="020B0604020202020204" pitchFamily="34" charset="0"/>
              </a:rPr>
              <a:t> lấy được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bóng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: ....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bạn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448003" y="2993969"/>
            <a:ext cx="82809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lấy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bóng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là</a:t>
            </a: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12 – 9 </a:t>
            </a: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3 (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vi-VN" sz="40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</a:t>
            </a:r>
            <a:r>
              <a:rPr lang="en-US" sz="4000" b="1">
                <a:solidFill>
                  <a:srgbClr val="7030A0"/>
                </a:solidFill>
                <a:cs typeface="Arial" panose="020B0604020202020204" pitchFamily="34" charset="0"/>
              </a:rPr>
              <a:t>3</a:t>
            </a:r>
            <a:r>
              <a:rPr lang="vi-VN" sz="4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320769" y="-547906"/>
            <a:ext cx="16414768" cy="2674506"/>
            <a:chOff x="264783" y="-294617"/>
            <a:chExt cx="11502506" cy="2515060"/>
          </a:xfrm>
        </p:grpSpPr>
        <p:sp>
          <p:nvSpPr>
            <p:cNvPr id="127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88156"/>
              <a:ext cx="10715730" cy="1276154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3.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12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9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quả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bóng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lấy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quả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bao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nhiêu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bạn</a:t>
              </a:r>
              <a:endParaRPr lang="en-US" sz="32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           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không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lấy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bóng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28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83" y="-294617"/>
              <a:ext cx="1909679" cy="2515060"/>
            </a:xfrm>
            <a:prstGeom prst="rect">
              <a:avLst/>
            </a:prstGeom>
          </p:spPr>
        </p:pic>
      </p:grpSp>
      <p:cxnSp>
        <p:nvCxnSpPr>
          <p:cNvPr id="129" name="Straight Connector 128"/>
          <p:cNvCxnSpPr/>
          <p:nvPr/>
        </p:nvCxnSpPr>
        <p:spPr>
          <a:xfrm>
            <a:off x="5004768" y="921470"/>
            <a:ext cx="219456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439904" y="1497534"/>
            <a:ext cx="4023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2422589" y="913682"/>
            <a:ext cx="202899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2396524" y="921470"/>
            <a:ext cx="3265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4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2340472" y="3419098"/>
            <a:ext cx="510107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14 - 6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9             8 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845685" y="3419098"/>
            <a:ext cx="444063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15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8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11</a:t>
            </a:r>
            <a:r>
              <a:rPr lang="vi-VN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en-US" sz="3200" b="1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2</a:t>
            </a:r>
          </a:p>
          <a:p>
            <a:pPr>
              <a:lnSpc>
                <a:spcPct val="200000"/>
              </a:lnSpc>
            </a:pP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7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13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356696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428704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11053440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1064180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316548" y="419497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4367436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314344" y="620751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4439444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1039687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9949820" y="619820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11053440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2460578" y="620751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279436" y="705446"/>
            <a:ext cx="4389473" cy="2674506"/>
            <a:chOff x="358880" y="-596117"/>
            <a:chExt cx="3075885" cy="2515060"/>
          </a:xfrm>
        </p:grpSpPr>
        <p:sp>
          <p:nvSpPr>
            <p:cNvPr id="120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383206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4. &gt;, &lt;; = ?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21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9849060" y="417948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2460578" y="422832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33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34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36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sp>
        <p:nvSpPr>
          <p:cNvPr id="37" name="Flowchart: Document 36"/>
          <p:cNvSpPr/>
          <p:nvPr/>
        </p:nvSpPr>
        <p:spPr>
          <a:xfrm>
            <a:off x="0" y="-62336"/>
            <a:ext cx="16840200" cy="786235"/>
          </a:xfrm>
          <a:prstGeom prst="flowChartDocument">
            <a:avLst/>
          </a:prstGeom>
          <a:solidFill>
            <a:srgbClr val="BAE1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Document 37"/>
          <p:cNvSpPr/>
          <p:nvPr/>
        </p:nvSpPr>
        <p:spPr>
          <a:xfrm>
            <a:off x="0" y="-249376"/>
            <a:ext cx="16840200" cy="786235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43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821263"/>
            <a:ext cx="626483" cy="101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650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 animBg="1"/>
      <p:bldP spid="105" grpId="0"/>
      <p:bldP spid="106" grpId="0" animBg="1"/>
      <p:bldP spid="107" grpId="0" animBg="1"/>
      <p:bldP spid="110" grpId="0"/>
      <p:bldP spid="111" grpId="0" animBg="1"/>
      <p:bldP spid="114" grpId="0"/>
      <p:bldP spid="124" grpId="0"/>
      <p:bldP spid="1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750" y="4803777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2" y="2073276"/>
            <a:ext cx="8136135" cy="22320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13" y="4230564"/>
            <a:ext cx="8136134" cy="259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7020991" y="2499257"/>
            <a:ext cx="6909611" cy="1200290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600" smtClean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1. Thực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hiện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được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phép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trừ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(qua 10)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trong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phạm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vi 20.</a:t>
            </a:r>
            <a:endParaRPr lang="zh-CN" altLang="en-US" sz="3600" dirty="0">
              <a:solidFill>
                <a:srgbClr val="0070C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6926325" y="4576479"/>
            <a:ext cx="7272809" cy="1569622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200" smtClean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2. Giải và trình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bày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được</a:t>
            </a:r>
            <a:r>
              <a:rPr lang="en-US" altLang="zh-CN" sz="320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smtClean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bài giải  của bài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toán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lời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văn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liên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quan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đến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các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phép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trừ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(qua 10)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trong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phạm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vi 20.</a:t>
            </a:r>
            <a:endParaRPr lang="zh-CN" altLang="en-US" sz="3200" dirty="0">
              <a:solidFill>
                <a:srgbClr val="0070C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99" y="7473960"/>
            <a:ext cx="3927475" cy="584775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defTabSz="1499898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+mn-lt"/>
                <a:ea typeface="黑体" panose="02010609060101010101" pitchFamily="2" charset="-122"/>
              </a:rPr>
              <a:t>Title 4</a:t>
            </a:r>
            <a:endParaRPr lang="zh-CN" altLang="en-US" sz="3200">
              <a:solidFill>
                <a:schemeClr val="bg1"/>
              </a:solidFill>
              <a:latin typeface="+mn-lt"/>
              <a:ea typeface="黑体" panose="02010609060101010101" pitchFamily="2" charset="-122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577" y="993786"/>
            <a:ext cx="3095624" cy="178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17407" y="357603"/>
            <a:ext cx="7895037" cy="1107957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+mn-lt"/>
              </a:rPr>
              <a:t>YÊU CẦU CẦN ĐẠT</a:t>
            </a:r>
            <a:endParaRPr lang="en-US" sz="6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3" y="6650335"/>
            <a:ext cx="8136135" cy="22320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71690"/>
          <p:cNvSpPr txBox="1"/>
          <p:nvPr/>
        </p:nvSpPr>
        <p:spPr>
          <a:xfrm>
            <a:off x="7237016" y="7331962"/>
            <a:ext cx="6909611" cy="646292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600" smtClean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3. Củng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cố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so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sánh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số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.</a:t>
            </a:r>
            <a:endParaRPr lang="zh-CN" altLang="en-US" sz="3600" dirty="0">
              <a:solidFill>
                <a:srgbClr val="0070C0"/>
              </a:solidFill>
              <a:latin typeface="+mn-lt"/>
              <a:ea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82631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48" y="5166668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2" y="2073276"/>
            <a:ext cx="8136135" cy="273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13" y="5166668"/>
            <a:ext cx="7992118" cy="259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7020991" y="2499257"/>
            <a:ext cx="6909611" cy="1446550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4400" smtClean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- Ôn </a:t>
            </a:r>
            <a:r>
              <a:rPr lang="en-US" altLang="zh-CN" sz="44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tập</a:t>
            </a:r>
            <a:r>
              <a:rPr lang="en-US" altLang="zh-CN" sz="44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bảng</a:t>
            </a:r>
            <a:r>
              <a:rPr lang="en-US" altLang="zh-CN" sz="44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trừ</a:t>
            </a:r>
            <a:r>
              <a:rPr lang="en-US" altLang="zh-CN" sz="44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(qua 10) </a:t>
            </a:r>
            <a:r>
              <a:rPr lang="en-US" altLang="zh-CN" sz="44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trong</a:t>
            </a:r>
            <a:r>
              <a:rPr lang="en-US" altLang="zh-CN" sz="44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phạm</a:t>
            </a:r>
            <a:r>
              <a:rPr lang="en-US" altLang="zh-CN" sz="44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vi 20.</a:t>
            </a:r>
            <a:endParaRPr lang="zh-CN" altLang="en-US" sz="4400" dirty="0">
              <a:solidFill>
                <a:srgbClr val="0070C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7020991" y="5646714"/>
            <a:ext cx="6787305" cy="707848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4000" smtClean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- Xem </a:t>
            </a:r>
            <a:r>
              <a:rPr lang="en-US" altLang="zh-CN" sz="40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trước</a:t>
            </a:r>
            <a:r>
              <a:rPr lang="en-US" altLang="zh-CN" sz="40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bài</a:t>
            </a:r>
            <a:r>
              <a:rPr lang="en-US" altLang="zh-CN" sz="40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13.</a:t>
            </a:r>
            <a:endParaRPr lang="zh-CN" altLang="en-US" sz="4000" dirty="0">
              <a:solidFill>
                <a:srgbClr val="0070C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99" y="7473960"/>
            <a:ext cx="3927475" cy="584775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defTabSz="1499898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+mn-lt"/>
                <a:ea typeface="黑体" panose="02010609060101010101" pitchFamily="2" charset="-122"/>
              </a:rPr>
              <a:t>Title 4</a:t>
            </a:r>
            <a:endParaRPr lang="zh-CN" altLang="en-US" sz="3200">
              <a:solidFill>
                <a:schemeClr val="bg1"/>
              </a:solidFill>
              <a:latin typeface="+mn-lt"/>
              <a:ea typeface="黑体" panose="02010609060101010101" pitchFamily="2" charset="-122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577" y="993786"/>
            <a:ext cx="3095624" cy="178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807807" y="345431"/>
            <a:ext cx="7946333" cy="1107957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+mn-lt"/>
              </a:rPr>
              <a:t> </a:t>
            </a:r>
            <a:r>
              <a:rPr lang="en-US" sz="6600" smtClean="0">
                <a:solidFill>
                  <a:srgbClr val="FF0000"/>
                </a:solidFill>
                <a:latin typeface="+mn-lt"/>
              </a:rPr>
              <a:t>Định hướng học tập</a:t>
            </a:r>
            <a:endParaRPr lang="en-US" sz="6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64403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" y="6352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064" y="2217739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13" y="1512889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24"/>
            <a:ext cx="3457576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" y="417513"/>
            <a:ext cx="2339975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4500712" y="5529982"/>
            <a:ext cx="9001000" cy="2308286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latin typeface="+mn-lt"/>
                <a:ea typeface="黑体" panose="02010609060101010101" pitchFamily="2" charset="-122"/>
              </a:rPr>
              <a:t>Hẹn</a:t>
            </a:r>
            <a:r>
              <a:rPr lang="en-US" altLang="zh-CN" sz="7200" b="1" dirty="0"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latin typeface="+mn-lt"/>
                <a:ea typeface="黑体" panose="02010609060101010101" pitchFamily="2" charset="-122"/>
              </a:rPr>
              <a:t>gặp</a:t>
            </a:r>
            <a:r>
              <a:rPr lang="en-US" altLang="zh-CN" sz="7200" b="1" dirty="0"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latin typeface="+mn-lt"/>
                <a:ea typeface="黑体" panose="02010609060101010101" pitchFamily="2" charset="-122"/>
              </a:rPr>
              <a:t>lại</a:t>
            </a:r>
            <a:r>
              <a:rPr lang="en-US" altLang="zh-CN" sz="7200" b="1" dirty="0"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latin typeface="+mn-lt"/>
                <a:ea typeface="黑体" panose="02010609060101010101" pitchFamily="2" charset="-122"/>
              </a:rPr>
              <a:t>các</a:t>
            </a:r>
            <a:r>
              <a:rPr lang="en-US" altLang="zh-CN" sz="7200" b="1" dirty="0">
                <a:latin typeface="+mn-lt"/>
                <a:ea typeface="黑体" panose="02010609060101010101" pitchFamily="2" charset="-122"/>
              </a:rPr>
              <a:t> con </a:t>
            </a:r>
            <a:r>
              <a:rPr lang="en-US" altLang="zh-CN" sz="7200" b="1" dirty="0" err="1">
                <a:latin typeface="+mn-lt"/>
                <a:ea typeface="黑体" panose="02010609060101010101" pitchFamily="2" charset="-122"/>
              </a:rPr>
              <a:t>trong</a:t>
            </a:r>
            <a:r>
              <a:rPr lang="en-US" altLang="zh-CN" sz="7200" b="1" dirty="0"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latin typeface="+mn-lt"/>
                <a:ea typeface="黑体" panose="02010609060101010101" pitchFamily="2" charset="-122"/>
              </a:rPr>
              <a:t>tiết</a:t>
            </a:r>
            <a:r>
              <a:rPr lang="en-US" altLang="zh-CN" sz="7200" b="1" dirty="0"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latin typeface="+mn-lt"/>
                <a:ea typeface="黑体" panose="02010609060101010101" pitchFamily="2" charset="-122"/>
              </a:rPr>
              <a:t>học</a:t>
            </a:r>
            <a:r>
              <a:rPr lang="en-US" altLang="zh-CN" sz="7200" b="1" dirty="0"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latin typeface="+mn-lt"/>
                <a:ea typeface="黑体" panose="02010609060101010101" pitchFamily="2" charset="-122"/>
              </a:rPr>
              <a:t>sau</a:t>
            </a:r>
            <a:r>
              <a:rPr lang="en-US" altLang="zh-CN" sz="7200" b="1" dirty="0">
                <a:latin typeface="+mn-lt"/>
                <a:ea typeface="黑体" panose="02010609060101010101" pitchFamily="2" charset="-122"/>
              </a:rPr>
              <a:t>!</a:t>
            </a:r>
            <a:endParaRPr lang="zh-CN" altLang="en-US" sz="7200" b="1" dirty="0">
              <a:latin typeface="+mn-lt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1221</TotalTime>
  <Words>395</Words>
  <Application>Microsoft Office PowerPoint</Application>
  <PresentationFormat>Custom</PresentationFormat>
  <Paragraphs>95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宋体</vt:lpstr>
      <vt:lpstr>Arial</vt:lpstr>
      <vt:lpstr>黑体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MyPC</cp:lastModifiedBy>
  <cp:revision>359</cp:revision>
  <dcterms:created xsi:type="dcterms:W3CDTF">2015-09-14T06:10:05Z</dcterms:created>
  <dcterms:modified xsi:type="dcterms:W3CDTF">2022-10-15T08:31:01Z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