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</p:sldMasterIdLst>
  <p:notesMasterIdLst>
    <p:notesMasterId r:id="rId23"/>
  </p:notesMasterIdLst>
  <p:sldIdLst>
    <p:sldId id="263" r:id="rId3"/>
    <p:sldId id="291" r:id="rId4"/>
    <p:sldId id="292" r:id="rId5"/>
    <p:sldId id="293" r:id="rId6"/>
    <p:sldId id="294" r:id="rId7"/>
    <p:sldId id="295" r:id="rId8"/>
    <p:sldId id="257" r:id="rId9"/>
    <p:sldId id="285" r:id="rId10"/>
    <p:sldId id="300" r:id="rId11"/>
    <p:sldId id="299" r:id="rId12"/>
    <p:sldId id="286" r:id="rId13"/>
    <p:sldId id="297" r:id="rId14"/>
    <p:sldId id="296" r:id="rId15"/>
    <p:sldId id="289" r:id="rId16"/>
    <p:sldId id="298" r:id="rId17"/>
    <p:sldId id="290" r:id="rId18"/>
    <p:sldId id="258" r:id="rId19"/>
    <p:sldId id="259" r:id="rId20"/>
    <p:sldId id="301" r:id="rId21"/>
    <p:sldId id="283" r:id="rId22"/>
  </p:sldIdLst>
  <p:sldSz cx="12192000" cy="6858000"/>
  <p:notesSz cx="6858000" cy="9144000"/>
  <p:embeddedFontLst>
    <p:embeddedFont>
      <p:font typeface="#9Slide05 IcielRukola" panose="02000506050000020003" pitchFamily="2" charset="77"/>
      <p:regular r:id="rId24"/>
    </p:embeddedFont>
    <p:embeddedFont>
      <p:font typeface="#9Slide07 HoneyCream" pitchFamily="2" charset="77"/>
      <p:regular r:id="rId25"/>
    </p:embeddedFont>
    <p:embeddedFont>
      <p:font typeface="#9Slide07 SVNDessert Menu Scrip" pitchFamily="2" charset="77"/>
      <p:regular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Calibri Light" panose="020F0302020204030204" pitchFamily="34" charset="0"/>
      <p:regular r:id="rId31"/>
      <p:italic r:id="rId32"/>
    </p:embeddedFont>
    <p:embeddedFont>
      <p:font typeface="SVN-Channel" panose="02040603050506020204" pitchFamily="18" charset="0"/>
      <p:regular r:id="rId3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F8A6A"/>
    <a:srgbClr val="E3A2A8"/>
    <a:srgbClr val="EBACD2"/>
    <a:srgbClr val="FB9868"/>
    <a:srgbClr val="EBA061"/>
    <a:srgbClr val="36A08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2" autoAdjust="0"/>
    <p:restoredTop sz="94660"/>
  </p:normalViewPr>
  <p:slideViewPr>
    <p:cSldViewPr snapToGrid="0">
      <p:cViewPr varScale="1">
        <p:scale>
          <a:sx n="77" d="100"/>
          <a:sy n="77" d="100"/>
        </p:scale>
        <p:origin x="200" y="4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3.fntdata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33CE6E-46A9-4998-B828-2A2FBBB72E2B}" type="datetimeFigureOut">
              <a:rPr lang="en-US" smtClean="0"/>
              <a:t>9/23/24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4CC996-A675-4E21-BA5E-6A527C0807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3442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13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92190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3551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47483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55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936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8442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600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94695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10327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59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36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29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7_标题幻灯片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39F22D8-0D2D-051E-26C6-7F4A2A53E4D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3" name="圆角矩形 52"/>
          <p:cNvSpPr/>
          <p:nvPr userDrawn="1"/>
        </p:nvSpPr>
        <p:spPr>
          <a:xfrm>
            <a:off x="800100" y="777240"/>
            <a:ext cx="10591800" cy="5257800"/>
          </a:xfrm>
          <a:prstGeom prst="roundRect">
            <a:avLst>
              <a:gd name="adj" fmla="val 4202"/>
            </a:avLst>
          </a:prstGeom>
          <a:solidFill>
            <a:schemeClr val="accent1">
              <a:alpha val="48000"/>
            </a:schemeClr>
          </a:solidFill>
          <a:ln>
            <a:noFill/>
          </a:ln>
          <a:effectLst>
            <a:glow rad="101600">
              <a:srgbClr val="8ECCAB">
                <a:alpha val="40000"/>
              </a:srgbClr>
            </a:glow>
            <a:outerShdw blurRad="165100" dist="127000" sx="105000" sy="105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圆角矩形 53"/>
          <p:cNvSpPr/>
          <p:nvPr userDrawn="1"/>
        </p:nvSpPr>
        <p:spPr>
          <a:xfrm>
            <a:off x="964565" y="950595"/>
            <a:ext cx="10262870" cy="4956175"/>
          </a:xfrm>
          <a:prstGeom prst="roundRect">
            <a:avLst>
              <a:gd name="adj" fmla="val 42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ECD8B-DBBB-4CD5-28BF-8C8B878FB4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5197962"/>
            <a:ext cx="4079631" cy="166003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7B2827-DE17-F0E9-C5E4-B39CD60728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01559" y="5519195"/>
            <a:ext cx="3090441" cy="133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1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30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89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724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327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998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144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6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9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4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8455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91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43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79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75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78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81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9/23/24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32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4916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1" name="TextBox 20"/>
          <p:cNvSpPr txBox="1"/>
          <p:nvPr userDrawn="1"/>
        </p:nvSpPr>
        <p:spPr>
          <a:xfrm>
            <a:off x="145903" y="6488668"/>
            <a:ext cx="8755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90000"/>
                  </a:srgbClr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HongLinh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90000"/>
                </a:srgbClr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085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2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6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10" Type="http://schemas.openxmlformats.org/officeDocument/2006/relationships/image" Target="../media/image21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677" y="1812156"/>
            <a:ext cx="782730" cy="78273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38" y="3147308"/>
            <a:ext cx="4236835" cy="423683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8184" y="2203521"/>
            <a:ext cx="10549812" cy="235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905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6218"/>
            <a:ext cx="12192000" cy="689851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0" name="圆角矩形 1"/>
          <p:cNvSpPr/>
          <p:nvPr/>
        </p:nvSpPr>
        <p:spPr>
          <a:xfrm>
            <a:off x="1716756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65 237</a:t>
            </a:r>
          </a:p>
        </p:txBody>
      </p:sp>
      <p:sp>
        <p:nvSpPr>
          <p:cNvPr id="12" name="圆角矩形 1"/>
          <p:cNvSpPr/>
          <p:nvPr/>
        </p:nvSpPr>
        <p:spPr>
          <a:xfrm>
            <a:off x="4003160" y="1318821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63 794</a:t>
            </a:r>
          </a:p>
        </p:txBody>
      </p:sp>
      <p:sp>
        <p:nvSpPr>
          <p:cNvPr id="13" name="圆角矩形 1"/>
          <p:cNvSpPr/>
          <p:nvPr/>
        </p:nvSpPr>
        <p:spPr>
          <a:xfrm>
            <a:off x="6289564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</a:t>
            </a:r>
          </a:p>
        </p:txBody>
      </p:sp>
      <p:sp>
        <p:nvSpPr>
          <p:cNvPr id="15" name="圆角矩形 1"/>
          <p:cNvSpPr/>
          <p:nvPr/>
        </p:nvSpPr>
        <p:spPr>
          <a:xfrm>
            <a:off x="8575123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9473" y="1987219"/>
            <a:ext cx="10133053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000" b="1" dirty="0">
                <a:cs typeface="+mn-ea"/>
                <a:sym typeface="+mn-lt"/>
              </a:rPr>
              <a:t>a)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chẵn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lẻ</a:t>
            </a:r>
            <a:r>
              <a:rPr lang="en-US" altLang="zh-CN" sz="3000" b="1" dirty="0">
                <a:cs typeface="+mn-ea"/>
                <a:sym typeface="+mn-lt"/>
              </a:rPr>
              <a:t>?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b) </a:t>
            </a:r>
            <a:r>
              <a:rPr lang="en-US" altLang="zh-CN" sz="3000" b="1" dirty="0" err="1">
                <a:cs typeface="+mn-ea"/>
                <a:sym typeface="+mn-lt"/>
              </a:rPr>
              <a:t>Viết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theo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tự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từ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c) </a:t>
            </a: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d) </a:t>
            </a: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nghìn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</p:txBody>
      </p:sp>
      <p:sp>
        <p:nvSpPr>
          <p:cNvPr id="17" name="圆角矩形 1"/>
          <p:cNvSpPr/>
          <p:nvPr/>
        </p:nvSpPr>
        <p:spPr>
          <a:xfrm>
            <a:off x="1444999" y="2516569"/>
            <a:ext cx="4330236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chẵn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: 63 794, 59 872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6249623" y="2504346"/>
            <a:ext cx="3820352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/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lẻ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: 65 237, 66 053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1444999" y="3475756"/>
            <a:ext cx="5430363" cy="433044"/>
          </a:xfrm>
          <a:prstGeom prst="roundRect">
            <a:avLst>
              <a:gd name="adj" fmla="val 50000"/>
            </a:avLst>
          </a:prstGeom>
          <a:solidFill>
            <a:srgbClr val="EBAC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59 872, 63 794, 65 237, 66 053 </a:t>
            </a:r>
          </a:p>
        </p:txBody>
      </p:sp>
      <p:sp>
        <p:nvSpPr>
          <p:cNvPr id="20" name="圆角矩形 1"/>
          <p:cNvSpPr/>
          <p:nvPr/>
        </p:nvSpPr>
        <p:spPr>
          <a:xfrm>
            <a:off x="1444999" y="4378527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59 872 -&gt; 59 870 </a:t>
            </a:r>
          </a:p>
        </p:txBody>
      </p:sp>
      <p:sp>
        <p:nvSpPr>
          <p:cNvPr id="21" name="圆角矩形 1"/>
          <p:cNvSpPr/>
          <p:nvPr/>
        </p:nvSpPr>
        <p:spPr>
          <a:xfrm>
            <a:off x="1444999" y="5278736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AF8A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66 053 -&gt; 70 000</a:t>
            </a:r>
          </a:p>
        </p:txBody>
      </p:sp>
    </p:spTree>
    <p:extLst>
      <p:ext uri="{BB962C8B-B14F-4D97-AF65-F5344CB8AC3E}">
        <p14:creationId xmlns:p14="http://schemas.microsoft.com/office/powerpoint/2010/main" val="6233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59022" y="1275301"/>
            <a:ext cx="4618108" cy="637046"/>
            <a:chOff x="1147447" y="988291"/>
            <a:chExt cx="4618108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2546294" y="2232829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</a:p>
        </p:txBody>
      </p:sp>
      <p:sp>
        <p:nvSpPr>
          <p:cNvPr id="9" name="圆角矩形 1"/>
          <p:cNvSpPr/>
          <p:nvPr/>
        </p:nvSpPr>
        <p:spPr>
          <a:xfrm>
            <a:off x="7097637" y="2232829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</a:p>
        </p:txBody>
      </p:sp>
      <p:sp>
        <p:nvSpPr>
          <p:cNvPr id="10" name="圆角矩形 1"/>
          <p:cNvSpPr/>
          <p:nvPr/>
        </p:nvSpPr>
        <p:spPr>
          <a:xfrm>
            <a:off x="2467856" y="3481205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</a:p>
        </p:txBody>
      </p:sp>
      <p:sp>
        <p:nvSpPr>
          <p:cNvPr id="11" name="圆角矩形 1"/>
          <p:cNvSpPr/>
          <p:nvPr/>
        </p:nvSpPr>
        <p:spPr>
          <a:xfrm>
            <a:off x="7097637" y="3470700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977583" y="2710848"/>
            <a:ext cx="4236835" cy="4844506"/>
            <a:chOff x="4078309" y="2641400"/>
            <a:chExt cx="4236835" cy="4844506"/>
          </a:xfrm>
        </p:grpSpPr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15" name="Cloud Callout 1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/>
                <a:t>Làm</a:t>
              </a:r>
              <a:r>
                <a:rPr lang="en-US" sz="2800" b="1" dirty="0"/>
                <a:t> </a:t>
              </a:r>
              <a:r>
                <a:rPr lang="en-US" sz="2800" b="1" dirty="0" err="1"/>
                <a:t>bài</a:t>
              </a:r>
              <a:r>
                <a:rPr lang="en-US" sz="2800" b="1" dirty="0"/>
                <a:t> </a:t>
              </a:r>
              <a:r>
                <a:rPr lang="en-US" sz="2800" b="1" dirty="0" err="1"/>
                <a:t>vào</a:t>
              </a:r>
              <a:r>
                <a:rPr lang="en-US" sz="2800" b="1" dirty="0"/>
                <a:t> </a:t>
              </a:r>
              <a:r>
                <a:rPr lang="en-US" sz="2800" b="1" dirty="0" err="1"/>
                <a:t>vở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9493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sp>
        <p:nvSpPr>
          <p:cNvPr id="27" name="圆角矩形 1"/>
          <p:cNvSpPr/>
          <p:nvPr/>
        </p:nvSpPr>
        <p:spPr>
          <a:xfrm>
            <a:off x="2145709" y="1810958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</a:p>
        </p:txBody>
      </p:sp>
      <p:sp>
        <p:nvSpPr>
          <p:cNvPr id="29" name="圆角矩形 1"/>
          <p:cNvSpPr/>
          <p:nvPr/>
        </p:nvSpPr>
        <p:spPr>
          <a:xfrm>
            <a:off x="6415139" y="182146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</a:p>
        </p:txBody>
      </p:sp>
      <p:grpSp>
        <p:nvGrpSpPr>
          <p:cNvPr id="3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618108" cy="637046"/>
            <a:chOff x="1147447" y="988291"/>
            <a:chExt cx="4618108" cy="637046"/>
          </a:xfrm>
        </p:grpSpPr>
        <p:sp>
          <p:nvSpPr>
            <p:cNvPr id="3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3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7" name="Group 36"/>
          <p:cNvGrpSpPr/>
          <p:nvPr/>
        </p:nvGrpSpPr>
        <p:grpSpPr>
          <a:xfrm>
            <a:off x="1718421" y="2726477"/>
            <a:ext cx="2662268" cy="2308324"/>
            <a:chOff x="1919790" y="2262182"/>
            <a:chExt cx="2662268" cy="2308324"/>
          </a:xfrm>
        </p:grpSpPr>
        <p:sp>
          <p:nvSpPr>
            <p:cNvPr id="38" name="Rectangle 3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63 758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5 364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58 394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-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395278" y="2671654"/>
            <a:ext cx="2662268" cy="2308324"/>
            <a:chOff x="1919790" y="2262182"/>
            <a:chExt cx="2662268" cy="2308324"/>
          </a:xfrm>
        </p:grpSpPr>
        <p:sp>
          <p:nvSpPr>
            <p:cNvPr id="41" name="Rectangle 40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37 429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49 235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86 664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kern="0" dirty="0">
                  <a:solidFill>
                    <a:srgbClr val="FB9868"/>
                  </a:solidFill>
                </a:rPr>
                <a:t>+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4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45" name="Cloud Callout 4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/>
                <a:t>Chia </a:t>
              </a:r>
              <a:r>
                <a:rPr lang="en-US" sz="2800" b="1" dirty="0" err="1"/>
                <a:t>sẻ</a:t>
              </a:r>
              <a:r>
                <a:rPr lang="en-US" sz="2800" b="1" dirty="0"/>
                <a:t> </a:t>
              </a:r>
              <a:r>
                <a:rPr lang="en-US" sz="2800" b="1" dirty="0" err="1"/>
                <a:t>kết</a:t>
              </a:r>
              <a:r>
                <a:rPr lang="en-US" sz="2800" b="1" dirty="0"/>
                <a:t> </a:t>
              </a:r>
              <a:r>
                <a:rPr lang="en-US" sz="2800" b="1" dirty="0" err="1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7408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grpSp>
        <p:nvGrpSpPr>
          <p:cNvPr id="10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927528" y="895694"/>
            <a:ext cx="4618108" cy="637046"/>
            <a:chOff x="1147447" y="988291"/>
            <a:chExt cx="4618108" cy="637046"/>
          </a:xfrm>
        </p:grpSpPr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3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15" name="圆角矩形 1"/>
          <p:cNvSpPr/>
          <p:nvPr/>
        </p:nvSpPr>
        <p:spPr>
          <a:xfrm>
            <a:off x="1837827" y="172380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</a:p>
        </p:txBody>
      </p:sp>
      <p:sp>
        <p:nvSpPr>
          <p:cNvPr id="16" name="圆角矩形 1"/>
          <p:cNvSpPr/>
          <p:nvPr/>
        </p:nvSpPr>
        <p:spPr>
          <a:xfrm>
            <a:off x="6185695" y="1723801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041316" y="2601373"/>
            <a:ext cx="2154018" cy="2308324"/>
            <a:chOff x="1653923" y="2262182"/>
            <a:chExt cx="2928135" cy="2308324"/>
          </a:xfrm>
        </p:grpSpPr>
        <p:sp>
          <p:nvSpPr>
            <p:cNvPr id="18" name="Rectangle 1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8 107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       9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72 963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53923" y="2627452"/>
              <a:ext cx="8953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x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20015" y="2601373"/>
            <a:ext cx="3669240" cy="3379495"/>
            <a:chOff x="8228119" y="3375325"/>
            <a:chExt cx="3669240" cy="3379495"/>
          </a:xfrm>
        </p:grpSpPr>
        <p:grpSp>
          <p:nvGrpSpPr>
            <p:cNvPr id="21" name="Group 20"/>
            <p:cNvGrpSpPr/>
            <p:nvPr/>
          </p:nvGrpSpPr>
          <p:grpSpPr>
            <a:xfrm>
              <a:off x="8228119" y="3375325"/>
              <a:ext cx="3669240" cy="3379495"/>
              <a:chOff x="1291700" y="1811482"/>
              <a:chExt cx="3669240" cy="337949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3312042" y="1811482"/>
                <a:ext cx="8242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7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373073" y="2542234"/>
                <a:ext cx="158786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6236</a:t>
                </a:r>
                <a:endParaRPr lang="en-US" sz="4800" b="1" kern="0" dirty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291700" y="1821074"/>
                <a:ext cx="206232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43 652</a:t>
                </a:r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3362596" y="1924013"/>
                <a:ext cx="1498392" cy="1324353"/>
                <a:chOff x="6096000" y="1051768"/>
                <a:chExt cx="1498392" cy="1324353"/>
              </a:xfrm>
            </p:grpSpPr>
            <p:cxnSp>
              <p:nvCxnSpPr>
                <p:cNvPr id="32" name="Straight Connector 31"/>
                <p:cNvCxnSpPr/>
                <p:nvPr/>
              </p:nvCxnSpPr>
              <p:spPr>
                <a:xfrm>
                  <a:off x="6096000" y="1051768"/>
                  <a:ext cx="10477" cy="1324353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6096000" y="1641048"/>
                  <a:ext cx="1498392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28" name="TextBox 27"/>
              <p:cNvSpPr txBox="1"/>
              <p:nvPr/>
            </p:nvSpPr>
            <p:spPr>
              <a:xfrm>
                <a:off x="1610644" y="2542233"/>
                <a:ext cx="11012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1 6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720090" y="4359980"/>
                <a:ext cx="865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0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69860" y="3136473"/>
                <a:ext cx="83042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25</a:t>
                </a: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9450596" y="5312070"/>
              <a:ext cx="8304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4800" b="1" kern="0" dirty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rPr>
                <a:t>42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35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36" name="Cloud Callout 35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/>
                <a:t>Chia </a:t>
              </a:r>
              <a:r>
                <a:rPr lang="en-US" sz="2800" b="1" dirty="0" err="1"/>
                <a:t>sẻ</a:t>
              </a:r>
              <a:r>
                <a:rPr lang="en-US" sz="2800" b="1" dirty="0"/>
                <a:t> </a:t>
              </a:r>
              <a:r>
                <a:rPr lang="en-US" sz="2800" b="1" dirty="0" err="1"/>
                <a:t>kết</a:t>
              </a:r>
              <a:r>
                <a:rPr lang="en-US" sz="2800" b="1" dirty="0"/>
                <a:t> </a:t>
              </a:r>
              <a:r>
                <a:rPr lang="en-US" sz="2800" b="1" dirty="0" err="1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7604668" cy="1621931"/>
            <a:chOff x="1147447" y="988291"/>
            <a:chExt cx="7604668" cy="162193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703369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3.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Giá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trị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biểu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thức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dưới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đây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(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đồng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)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nào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nhất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?</a:t>
              </a: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0"/>
          <a:stretch/>
        </p:blipFill>
        <p:spPr>
          <a:xfrm>
            <a:off x="1718419" y="2610222"/>
            <a:ext cx="8563714" cy="298104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8752115" y="1131366"/>
            <a:ext cx="3417195" cy="2969379"/>
            <a:chOff x="3740359" y="1744683"/>
            <a:chExt cx="6450949" cy="5763870"/>
          </a:xfrm>
        </p:grpSpPr>
        <p:pic>
          <p:nvPicPr>
            <p:cNvPr id="9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54473" y="3271718"/>
              <a:ext cx="4236835" cy="4236835"/>
            </a:xfrm>
            <a:prstGeom prst="rect">
              <a:avLst/>
            </a:prstGeom>
          </p:spPr>
        </p:pic>
        <p:sp>
          <p:nvSpPr>
            <p:cNvPr id="10" name="Cloud Callout 9"/>
            <p:cNvSpPr/>
            <p:nvPr/>
          </p:nvSpPr>
          <p:spPr>
            <a:xfrm>
              <a:off x="3740359" y="1744683"/>
              <a:ext cx="4912732" cy="2087708"/>
            </a:xfrm>
            <a:prstGeom prst="cloudCallout">
              <a:avLst>
                <a:gd name="adj1" fmla="val 1813"/>
                <a:gd name="adj2" fmla="val 89499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/>
                <a:t>Thảo</a:t>
              </a:r>
              <a:r>
                <a:rPr lang="en-US" sz="2800" b="1" dirty="0"/>
                <a:t> </a:t>
              </a:r>
              <a:r>
                <a:rPr lang="en-US" sz="2800" b="1" dirty="0" err="1"/>
                <a:t>luận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nhóm</a:t>
              </a:r>
              <a:r>
                <a:rPr lang="en-US" sz="2800" b="1" dirty="0"/>
                <a:t> </a:t>
              </a:r>
              <a:r>
                <a:rPr lang="en-US" sz="2800" b="1" dirty="0" err="1"/>
                <a:t>đôi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26628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" r="760"/>
          <a:stretch/>
        </p:blipFill>
        <p:spPr>
          <a:xfrm>
            <a:off x="1145895" y="1387356"/>
            <a:ext cx="9688008" cy="2981047"/>
          </a:xfrm>
          <a:prstGeom prst="rect">
            <a:avLst/>
          </a:prstGeom>
        </p:spPr>
      </p:pic>
      <p:sp>
        <p:nvSpPr>
          <p:cNvPr id="18" name="圆角矩形 1"/>
          <p:cNvSpPr/>
          <p:nvPr/>
        </p:nvSpPr>
        <p:spPr>
          <a:xfrm>
            <a:off x="537678" y="4162370"/>
            <a:ext cx="3490190" cy="1073903"/>
          </a:xfrm>
          <a:prstGeom prst="roundRect">
            <a:avLst>
              <a:gd name="adj" fmla="val 50000"/>
            </a:avLst>
          </a:prstGeom>
          <a:solidFill>
            <a:srgbClr val="EBA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20 000 + 60 000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80 000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4298819" y="4155712"/>
            <a:ext cx="3594361" cy="1073903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35 000 + 50 000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85 000</a:t>
            </a:r>
          </a:p>
        </p:txBody>
      </p:sp>
      <p:sp>
        <p:nvSpPr>
          <p:cNvPr id="20" name="圆角矩形 1"/>
          <p:cNvSpPr/>
          <p:nvPr/>
        </p:nvSpPr>
        <p:spPr>
          <a:xfrm>
            <a:off x="8027464" y="4162370"/>
            <a:ext cx="3594361" cy="107390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50 000 + 18 000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68 000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5819" y="4911424"/>
            <a:ext cx="1481470" cy="1611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615042" cy="2114374"/>
            <a:chOff x="1147447" y="988291"/>
            <a:chExt cx="9615042" cy="2114374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904406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4.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Một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trận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đấu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bóng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đá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37 636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vào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sân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xem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trực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tiếp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,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trong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9 273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nam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hơn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bao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nhiêu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người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?</a:t>
              </a: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01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6164" y="2273481"/>
            <a:ext cx="782730" cy="782730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F78F77F9-FC0A-8C17-A961-AA1FF705F6A0}"/>
              </a:ext>
            </a:extLst>
          </p:cNvPr>
          <p:cNvSpPr txBox="1">
            <a:spLocks/>
          </p:cNvSpPr>
          <p:nvPr/>
        </p:nvSpPr>
        <p:spPr>
          <a:xfrm>
            <a:off x="1133948" y="1557647"/>
            <a:ext cx="2045326" cy="17316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zh-CN" b="1" dirty="0" err="1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Tóm</a:t>
            </a:r>
            <a:r>
              <a:rPr lang="en-US" altLang="zh-CN" b="1" dirty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b="1" dirty="0" err="1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tắt</a:t>
            </a:r>
            <a:endParaRPr lang="zh-CN" altLang="en-US" b="1" dirty="0">
              <a:solidFill>
                <a:schemeClr val="accent1"/>
              </a:solidFill>
              <a:latin typeface="+mn-lt"/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36" name="图片 35">
            <a:extLst>
              <a:ext uri="{FF2B5EF4-FFF2-40B4-BE49-F238E27FC236}">
                <a16:creationId xmlns:a16="http://schemas.microsoft.com/office/drawing/2014/main" id="{8C7D17C1-94DF-0DB3-660D-E2D2F5F4011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6555" y="3094673"/>
            <a:ext cx="3507725" cy="21586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57483" y="2038789"/>
            <a:ext cx="907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err="1">
                <a:solidFill>
                  <a:srgbClr val="FB9868"/>
                </a:solidFill>
              </a:rPr>
              <a:t>Nữ</a:t>
            </a:r>
            <a:r>
              <a:rPr lang="en-US" sz="3600" dirty="0">
                <a:solidFill>
                  <a:srgbClr val="FB9868"/>
                </a:solidFill>
              </a:rPr>
              <a:t>: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4949286" y="2478469"/>
            <a:ext cx="2303362" cy="0"/>
          </a:xfrm>
          <a:prstGeom prst="line">
            <a:avLst/>
          </a:prstGeom>
          <a:ln w="38100">
            <a:solidFill>
              <a:srgbClr val="FB98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468336" y="2826093"/>
            <a:ext cx="119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rgbClr val="FB9868"/>
                </a:solidFill>
              </a:rPr>
              <a:t>Nam: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4949286" y="3258504"/>
            <a:ext cx="4009519" cy="1"/>
            <a:chOff x="4949286" y="3258504"/>
            <a:chExt cx="4009519" cy="1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49286" y="3258504"/>
              <a:ext cx="2303362" cy="0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7252648" y="3258504"/>
              <a:ext cx="1706157" cy="1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Connector 36"/>
          <p:cNvCxnSpPr/>
          <p:nvPr/>
        </p:nvCxnSpPr>
        <p:spPr>
          <a:xfrm flipV="1">
            <a:off x="4949286" y="2478470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7252647" y="2478469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ight Brace 17"/>
          <p:cNvSpPr/>
          <p:nvPr/>
        </p:nvSpPr>
        <p:spPr>
          <a:xfrm>
            <a:off x="9164645" y="2057628"/>
            <a:ext cx="314989" cy="1290298"/>
          </a:xfrm>
          <a:prstGeom prst="rightBrace">
            <a:avLst>
              <a:gd name="adj1" fmla="val 57017"/>
              <a:gd name="adj2" fmla="val 52691"/>
            </a:avLst>
          </a:prstGeom>
          <a:ln w="28575">
            <a:solidFill>
              <a:srgbClr val="FB986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9283118" y="2181286"/>
            <a:ext cx="1801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6A080"/>
                </a:solidFill>
              </a:rPr>
              <a:t>37 636</a:t>
            </a:r>
          </a:p>
          <a:p>
            <a:pPr algn="ctr"/>
            <a:r>
              <a:rPr lang="en-US" sz="3200" b="1" dirty="0" err="1">
                <a:solidFill>
                  <a:srgbClr val="36A080"/>
                </a:solidFill>
              </a:rPr>
              <a:t>khán</a:t>
            </a:r>
            <a:r>
              <a:rPr lang="en-US" sz="3200" b="1" dirty="0">
                <a:solidFill>
                  <a:srgbClr val="36A080"/>
                </a:solidFill>
              </a:rPr>
              <a:t> </a:t>
            </a:r>
            <a:r>
              <a:rPr lang="en-US" sz="3200" b="1" dirty="0" err="1">
                <a:solidFill>
                  <a:srgbClr val="36A080"/>
                </a:solidFill>
              </a:rPr>
              <a:t>giả</a:t>
            </a:r>
            <a:endParaRPr lang="en-US" sz="3200" b="1" dirty="0">
              <a:solidFill>
                <a:srgbClr val="36A08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010676" y="1820068"/>
            <a:ext cx="22445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>
                <a:solidFill>
                  <a:srgbClr val="36A080"/>
                </a:solidFill>
              </a:rPr>
              <a:t>9 273 </a:t>
            </a:r>
            <a:r>
              <a:rPr lang="en-US" sz="3200" b="1" dirty="0" err="1">
                <a:solidFill>
                  <a:srgbClr val="36A080"/>
                </a:solidFill>
              </a:rPr>
              <a:t>người</a:t>
            </a:r>
            <a:endParaRPr lang="en-US" sz="3200" b="1" dirty="0">
              <a:solidFill>
                <a:srgbClr val="36A08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264192" y="2427507"/>
            <a:ext cx="1691082" cy="830997"/>
            <a:chOff x="7264192" y="2427507"/>
            <a:chExt cx="1691082" cy="830997"/>
          </a:xfrm>
        </p:grpSpPr>
        <p:sp>
          <p:nvSpPr>
            <p:cNvPr id="40" name="Rectangle 39"/>
            <p:cNvSpPr/>
            <p:nvPr/>
          </p:nvSpPr>
          <p:spPr>
            <a:xfrm>
              <a:off x="7395231" y="2427507"/>
              <a:ext cx="156004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3200" b="1" dirty="0">
                  <a:solidFill>
                    <a:srgbClr val="C00000"/>
                  </a:solidFill>
                </a:rPr>
                <a:t>? </a:t>
              </a:r>
              <a:r>
                <a:rPr lang="en-US" sz="3200" b="1" dirty="0" err="1">
                  <a:solidFill>
                    <a:srgbClr val="C00000"/>
                  </a:solidFill>
                </a:rPr>
                <a:t>người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  <p:sp>
          <p:nvSpPr>
            <p:cNvPr id="41" name="Right Brace 40"/>
            <p:cNvSpPr/>
            <p:nvPr/>
          </p:nvSpPr>
          <p:spPr>
            <a:xfrm rot="16200000">
              <a:off x="7912917" y="2224162"/>
              <a:ext cx="385617" cy="1683067"/>
            </a:xfrm>
            <a:prstGeom prst="rightBrace">
              <a:avLst>
                <a:gd name="adj1" fmla="val 57017"/>
                <a:gd name="adj2" fmla="val 52003"/>
              </a:avLst>
            </a:prstGeom>
            <a:ln w="28575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316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0" grpId="0"/>
      <p:bldP spid="23" grpId="0"/>
      <p:bldP spid="18" grpId="0" animBg="1"/>
      <p:bldP spid="39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1" name="圆角矩形 3">
            <a:extLst>
              <a:ext uri="{FF2B5EF4-FFF2-40B4-BE49-F238E27FC236}">
                <a16:creationId xmlns:a16="http://schemas.microsoft.com/office/drawing/2014/main" id="{953EF38D-3D35-253E-4D91-638355F6BE9E}"/>
              </a:ext>
            </a:extLst>
          </p:cNvPr>
          <p:cNvSpPr/>
          <p:nvPr/>
        </p:nvSpPr>
        <p:spPr>
          <a:xfrm>
            <a:off x="5215456" y="1447033"/>
            <a:ext cx="1691640" cy="538480"/>
          </a:xfrm>
          <a:prstGeom prst="round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71755" rtlCol="0" anchor="ctr"/>
          <a:lstStyle/>
          <a:p>
            <a:pPr algn="ctr"/>
            <a:r>
              <a:rPr lang="en-US" altLang="zh-CN" sz="3600" b="1" u="sng" dirty="0" err="1">
                <a:ea typeface="思源宋体 Medium" panose="02020500000000000000" pitchFamily="18" charset="-122"/>
                <a:cs typeface="+mn-ea"/>
                <a:sym typeface="+mn-lt"/>
              </a:rPr>
              <a:t>Bài</a:t>
            </a:r>
            <a:r>
              <a:rPr lang="en-US" altLang="zh-CN" sz="3600" b="1" u="sng" dirty="0"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sz="3600" b="1" u="sng" dirty="0" err="1">
                <a:ea typeface="思源宋体 Medium" panose="02020500000000000000" pitchFamily="18" charset="-122"/>
                <a:cs typeface="+mn-ea"/>
                <a:sym typeface="+mn-lt"/>
              </a:rPr>
              <a:t>giải</a:t>
            </a:r>
            <a:endParaRPr lang="zh-CN" altLang="en-US" sz="3600" b="1" u="sng" dirty="0"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344" y="3247012"/>
            <a:ext cx="4236835" cy="4236835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534" y="933543"/>
            <a:ext cx="782730" cy="78273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79729" y="2113964"/>
            <a:ext cx="88430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có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37 636 - 9 273 = 28 363 (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nhiều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hơn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nữ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28 363 - 9 273 = 19 090 (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		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Đáp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 19 090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43971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lớn nhất; viết được số 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1661510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38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8087" y="2202336"/>
            <a:ext cx="10235826" cy="2928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13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72 132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4 263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8 619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33 323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Đâu</a:t>
            </a:r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là số chẵn?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22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54 625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56 542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56 245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52 645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 lớn nhất là?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2028" y="2362823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92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70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0 000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biểu thức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50 000 – 15 000 x 2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2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30 000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23 000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24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20 000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Làm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tròn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23 857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đến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hàng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chục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nghìn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ta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sz="48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58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524004"/>
            <a:ext cx="12193057" cy="580999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774462" y="2783373"/>
            <a:ext cx="8643077" cy="1588276"/>
            <a:chOff x="1774462" y="2566108"/>
            <a:chExt cx="8643077" cy="1588276"/>
          </a:xfrm>
        </p:grpSpPr>
        <p:sp>
          <p:nvSpPr>
            <p:cNvPr id="12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2566108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  <p:sp>
          <p:nvSpPr>
            <p:cNvPr id="30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4082075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05906" y="2956509"/>
            <a:ext cx="8980186" cy="129856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4884" y="4402628"/>
            <a:ext cx="1639966" cy="7559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87221" y="1357091"/>
            <a:ext cx="2585136" cy="142628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A8B9B5FD-B0D2-6945-8DA4-ECEE52539C1D}"/>
              </a:ext>
            </a:extLst>
          </p:cNvPr>
          <p:cNvSpPr/>
          <p:nvPr/>
        </p:nvSpPr>
        <p:spPr>
          <a:xfrm>
            <a:off x="9215252" y="1038841"/>
            <a:ext cx="1496291" cy="1638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lớn nhất; viết được số 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5508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356754" cy="637046"/>
            <a:chOff x="1147447" y="988291"/>
            <a:chExt cx="4356754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378578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1. Cho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các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sau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rgbClr val="00206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1809354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65 237</a:t>
            </a:r>
          </a:p>
        </p:txBody>
      </p:sp>
      <p:sp>
        <p:nvSpPr>
          <p:cNvPr id="9" name="圆角矩形 1"/>
          <p:cNvSpPr/>
          <p:nvPr/>
        </p:nvSpPr>
        <p:spPr>
          <a:xfrm>
            <a:off x="4095758" y="1914365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63 794</a:t>
            </a:r>
          </a:p>
        </p:txBody>
      </p:sp>
      <p:sp>
        <p:nvSpPr>
          <p:cNvPr id="10" name="圆角矩形 1"/>
          <p:cNvSpPr/>
          <p:nvPr/>
        </p:nvSpPr>
        <p:spPr>
          <a:xfrm>
            <a:off x="6382162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</a:t>
            </a:r>
          </a:p>
        </p:txBody>
      </p:sp>
      <p:sp>
        <p:nvSpPr>
          <p:cNvPr id="11" name="圆角矩形 1"/>
          <p:cNvSpPr/>
          <p:nvPr/>
        </p:nvSpPr>
        <p:spPr>
          <a:xfrm>
            <a:off x="8667721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20722" y="2812762"/>
            <a:ext cx="1013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chẵn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lẻ</a:t>
            </a:r>
            <a:r>
              <a:rPr lang="en-US" altLang="zh-CN" sz="3000" b="1" dirty="0">
                <a:cs typeface="+mn-ea"/>
                <a:sym typeface="+mn-lt"/>
              </a:rPr>
              <a:t>?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Viết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theo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tự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từ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nghìn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71556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222</TotalTime>
  <Words>706</Words>
  <Application>Microsoft Macintosh PowerPoint</Application>
  <PresentationFormat>Widescreen</PresentationFormat>
  <Paragraphs>120</Paragraphs>
  <Slides>20</Slides>
  <Notes>11</Notes>
  <HiddenSlides>0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Arial</vt:lpstr>
      <vt:lpstr>SVN-Channel</vt:lpstr>
      <vt:lpstr>Caveat Brush</vt:lpstr>
      <vt:lpstr>Calibri Light</vt:lpstr>
      <vt:lpstr>Baloo 2</vt:lpstr>
      <vt:lpstr>#9Slide07 SVNDessert Menu Scrip</vt:lpstr>
      <vt:lpstr>#9Slide05 IcielRukola</vt:lpstr>
      <vt:lpstr>Calibri</vt:lpstr>
      <vt:lpstr>#9Slide07 HoneyCream</vt:lpstr>
      <vt:lpstr>Office Theme</vt:lpstr>
      <vt:lpstr>Kawaii Bubble Tea Bran MK Plan by Slidesgo</vt:lpstr>
      <vt:lpstr>PowerPoint Presentation</vt:lpstr>
      <vt:lpstr>Ở đây có bán trà sữa</vt:lpstr>
      <vt:lpstr>Đâu là số chẵn?</vt:lpstr>
      <vt:lpstr>Số lớn nhất là?</vt:lpstr>
      <vt:lpstr>Giá trị của biểu thức 50 000 – 15 000 x 2</vt:lpstr>
      <vt:lpstr>Làm tròn số 23 857 đến hàng chục nghìn ta được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Laptop T&amp;T</dc:creator>
  <cp:lastModifiedBy>Microsoft Office User</cp:lastModifiedBy>
  <cp:revision>56</cp:revision>
  <dcterms:created xsi:type="dcterms:W3CDTF">2023-07-20T17:11:34Z</dcterms:created>
  <dcterms:modified xsi:type="dcterms:W3CDTF">2024-09-22T17:15:41Z</dcterms:modified>
</cp:coreProperties>
</file>