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3" r:id="rId3"/>
    <p:sldId id="257" r:id="rId4"/>
    <p:sldId id="258" r:id="rId5"/>
    <p:sldId id="259" r:id="rId6"/>
    <p:sldId id="279" r:id="rId7"/>
    <p:sldId id="260" r:id="rId8"/>
    <p:sldId id="262" r:id="rId9"/>
    <p:sldId id="264" r:id="rId10"/>
    <p:sldId id="266" r:id="rId11"/>
    <p:sldId id="280" r:id="rId12"/>
    <p:sldId id="267" r:id="rId13"/>
    <p:sldId id="261" r:id="rId14"/>
    <p:sldId id="281" r:id="rId15"/>
    <p:sldId id="269" r:id="rId16"/>
    <p:sldId id="282"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03" d="100"/>
          <a:sy n="103" d="100"/>
        </p:scale>
        <p:origin x="29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10/15/23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10/15/23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3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 Box 1"/>
          <p:cNvSpPr txBox="1"/>
          <p:nvPr/>
        </p:nvSpPr>
        <p:spPr>
          <a:xfrm>
            <a:off x="3276219" y="873125"/>
            <a:ext cx="5640197" cy="830997"/>
          </a:xfrm>
          <a:prstGeom prst="rect">
            <a:avLst/>
          </a:prstGeom>
          <a:noFill/>
        </p:spPr>
        <p:txBody>
          <a:bodyPr wrap="none" rtlCol="0">
            <a:spAutoFit/>
          </a:bodyPr>
          <a:lstStyle/>
          <a:p>
            <a:pPr algn="ctr"/>
            <a:r>
              <a:rPr lang="en-US" sz="2400" b="1" dirty="0" err="1">
                <a:ln w="12700">
                  <a:noFill/>
                  <a:prstDash val="solid"/>
                </a:ln>
                <a:solidFill>
                  <a:srgbClr val="000000"/>
                </a:solidFill>
                <a:effectLst/>
                <a:latin typeface="SVN-Genica Pro" panose="00000900000000000000" charset="0"/>
                <a:cs typeface="SVN-Genica Pro" panose="00000900000000000000" charset="0"/>
              </a:rPr>
              <a:t>Phòng</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Giáo</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dục</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và</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Đào</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tạo</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quận</a:t>
            </a:r>
            <a:r>
              <a:rPr lang="en-US" sz="2400" b="1" dirty="0">
                <a:ln w="12700">
                  <a:noFill/>
                  <a:prstDash val="solid"/>
                </a:ln>
                <a:solidFill>
                  <a:srgbClr val="000000"/>
                </a:solidFill>
                <a:effectLst/>
                <a:latin typeface="SVN-Genica Pro" panose="00000900000000000000" charset="0"/>
                <a:cs typeface="SVN-Genica Pro" panose="00000900000000000000" charset="0"/>
              </a:rPr>
              <a:t> Long </a:t>
            </a:r>
            <a:r>
              <a:rPr lang="en-US" sz="2400" b="1"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b="1"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b="1"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Tiểu</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latin typeface="SVN-Genica Pro" panose="00000900000000000000" charset="0"/>
                <a:cs typeface="SVN-Genica Pro" panose="00000900000000000000" charset="0"/>
              </a:rPr>
              <a:t>học</a:t>
            </a:r>
            <a:r>
              <a:rPr lang="en-US" sz="2400" b="1" dirty="0">
                <a:ln w="12700">
                  <a:noFill/>
                  <a:prstDash val="solid"/>
                </a:ln>
                <a:solidFill>
                  <a:srgbClr val="000000"/>
                </a:solidFill>
                <a:effectLst/>
                <a:latin typeface="SVN-Genica Pro" panose="00000900000000000000" charset="0"/>
                <a:cs typeface="SVN-Genica Pro" panose="00000900000000000000" charset="0"/>
              </a:rPr>
              <a:t> </a:t>
            </a:r>
            <a:r>
              <a:rPr lang="en-US" sz="2400" b="1" dirty="0">
                <a:ln w="12700">
                  <a:noFill/>
                  <a:prstDash val="solid"/>
                </a:ln>
                <a:solidFill>
                  <a:srgbClr val="000000"/>
                </a:solidFill>
                <a:latin typeface="SVN-Genica Pro" panose="00000900000000000000" charset="0"/>
                <a:cs typeface="SVN-Genica Pro" panose="00000900000000000000" charset="0"/>
              </a:rPr>
              <a:t>Lê </a:t>
            </a:r>
            <a:r>
              <a:rPr lang="en-US" sz="2400" b="1" dirty="0" err="1">
                <a:ln w="12700">
                  <a:noFill/>
                  <a:prstDash val="solid"/>
                </a:ln>
                <a:solidFill>
                  <a:srgbClr val="000000"/>
                </a:solidFill>
                <a:latin typeface="SVN-Genica Pro" panose="00000900000000000000" charset="0"/>
                <a:cs typeface="SVN-Genica Pro" panose="00000900000000000000" charset="0"/>
              </a:rPr>
              <a:t>Quý</a:t>
            </a:r>
            <a:r>
              <a:rPr lang="en-US" sz="2400" b="1" dirty="0">
                <a:ln w="12700">
                  <a:noFill/>
                  <a:prstDash val="solid"/>
                </a:ln>
                <a:solidFill>
                  <a:srgbClr val="000000"/>
                </a:solidFill>
                <a:latin typeface="SVN-Genica Pro" panose="00000900000000000000" charset="0"/>
                <a:cs typeface="SVN-Genica Pro" panose="00000900000000000000" charset="0"/>
              </a:rPr>
              <a:t> </a:t>
            </a:r>
            <a:r>
              <a:rPr lang="en-US" sz="2400" b="1" dirty="0" err="1">
                <a:ln w="12700">
                  <a:noFill/>
                  <a:prstDash val="solid"/>
                </a:ln>
                <a:solidFill>
                  <a:srgbClr val="000000"/>
                </a:solidFill>
                <a:latin typeface="SVN-Genica Pro" panose="00000900000000000000" charset="0"/>
                <a:cs typeface="SVN-Genica Pro" panose="00000900000000000000" charset="0"/>
              </a:rPr>
              <a:t>Đôn</a:t>
            </a:r>
            <a:endParaRPr lang="en-US" sz="2400" b="1" dirty="0">
              <a:ln w="12700">
                <a:noFill/>
                <a:prstDash val="solid"/>
              </a:ln>
              <a:solidFill>
                <a:srgbClr val="000000"/>
              </a:solidFill>
              <a:effectLst/>
              <a:latin typeface="SVN-Genica Pro" panose="00000900000000000000" charset="0"/>
              <a:cs typeface="SVN-Genica Pro" panose="00000900000000000000" charset="0"/>
            </a:endParaRPr>
          </a:p>
        </p:txBody>
      </p:sp>
      <p:sp>
        <p:nvSpPr>
          <p:cNvPr id="16" name="Text Box 2"/>
          <p:cNvSpPr txBox="1"/>
          <p:nvPr/>
        </p:nvSpPr>
        <p:spPr>
          <a:xfrm>
            <a:off x="3114739" y="2063115"/>
            <a:ext cx="5961888"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UTM Showcard" panose="02040603050506020204" pitchFamily="18" charset="0"/>
                <a:cs typeface="SVN-Genica Pro" panose="00000900000000000000" charset="0"/>
              </a:rPr>
              <a:t>TIẾNG VIỆT  4</a:t>
            </a:r>
          </a:p>
        </p:txBody>
      </p:sp>
      <p:sp>
        <p:nvSpPr>
          <p:cNvPr id="17" name="Text Box 4"/>
          <p:cNvSpPr txBox="1"/>
          <p:nvPr/>
        </p:nvSpPr>
        <p:spPr>
          <a:xfrm>
            <a:off x="2204819" y="3587750"/>
            <a:ext cx="7783028"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Lập</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dàn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ý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pic>
        <p:nvPicPr>
          <p:cNvPr id="3" name="Picture 2">
            <a:extLst>
              <a:ext uri="{FF2B5EF4-FFF2-40B4-BE49-F238E27FC236}">
                <a16:creationId xmlns:a16="http://schemas.microsoft.com/office/drawing/2014/main" id="{1979EFAF-FB2D-B44B-A9DF-2910C22BCA67}"/>
              </a:ext>
            </a:extLst>
          </p:cNvPr>
          <p:cNvPicPr>
            <a:picLocks noChangeAspect="1"/>
          </p:cNvPicPr>
          <p:nvPr/>
        </p:nvPicPr>
        <p:blipFill rotWithShape="1">
          <a:blip r:embed="rId5">
            <a:extLst>
              <a:ext uri="{28A0092B-C50C-407E-A947-70E740481C1C}">
                <a14:useLocalDpi xmlns:a14="http://schemas.microsoft.com/office/drawing/2010/main" val="0"/>
              </a:ext>
            </a:extLst>
          </a:blip>
          <a:srcRect l="24744" t="13379" r="23047" b="14414"/>
          <a:stretch/>
        </p:blipFill>
        <p:spPr>
          <a:xfrm>
            <a:off x="656977" y="666755"/>
            <a:ext cx="1272466" cy="1243736"/>
          </a:xfrm>
          <a:prstGeom prst="rect">
            <a:avLst/>
          </a:prstGeom>
        </p:spPr>
      </p:pic>
    </p:spTree>
    <p:extLst>
      <p:ext uri="{BB962C8B-B14F-4D97-AF65-F5344CB8AC3E}">
        <p14:creationId xmlns:p14="http://schemas.microsoft.com/office/powerpoint/2010/main" val="130120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par>
                          <p:cTn id="15" fill="hold">
                            <p:stCondLst>
                              <p:cond delay="2000"/>
                            </p:stCondLst>
                            <p:childTnLst>
                              <p:par>
                                <p:cTn id="16" presetID="17"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err="1">
                  <a:solidFill>
                    <a:srgbClr val="17253A"/>
                  </a:solidFill>
                  <a:latin typeface="Calibri" panose="020F0502020204030204" pitchFamily="34" charset="0"/>
                  <a:cs typeface="Calibri" panose="020F0502020204030204" pitchFamily="34" charset="0"/>
                  <a:sym typeface="Arial"/>
                </a:rPr>
                <a:t>Ôn</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lại</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bài</a:t>
              </a:r>
              <a:endParaRPr lang="en-US" sz="3200" dirty="0">
                <a:solidFill>
                  <a:srgbClr val="17253A"/>
                </a:solidFill>
                <a:latin typeface="Calibri" panose="020F0502020204030204" pitchFamily="34" charset="0"/>
                <a:cs typeface="Calibri" panose="020F0502020204030204" pitchFamily="34" charset="0"/>
                <a:sym typeface="Arial"/>
              </a:endParaRP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err="1">
                  <a:solidFill>
                    <a:srgbClr val="17253A"/>
                  </a:solidFill>
                  <a:latin typeface="Calibri" panose="020F0502020204030204" pitchFamily="34" charset="0"/>
                  <a:cs typeface="Calibri" panose="020F0502020204030204" pitchFamily="34" charset="0"/>
                  <a:sym typeface="Arial"/>
                </a:rPr>
                <a:t>Hoàn</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thành</a:t>
              </a:r>
              <a:r>
                <a:rPr lang="en-US" sz="3200" dirty="0">
                  <a:solidFill>
                    <a:srgbClr val="17253A"/>
                  </a:solidFill>
                  <a:latin typeface="Calibri" panose="020F0502020204030204" pitchFamily="34" charset="0"/>
                  <a:cs typeface="Calibri" panose="020F0502020204030204" pitchFamily="34" charset="0"/>
                  <a:sym typeface="Arial"/>
                </a:rPr>
                <a:t> VBT TV</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err="1">
                  <a:solidFill>
                    <a:srgbClr val="17253A"/>
                  </a:solidFill>
                  <a:latin typeface="Calibri" panose="020F0502020204030204" pitchFamily="34" charset="0"/>
                  <a:cs typeface="Calibri" panose="020F0502020204030204" pitchFamily="34" charset="0"/>
                  <a:sym typeface="Arial"/>
                </a:rPr>
                <a:t>Lập</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dàn</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ý</a:t>
              </a:r>
              <a:r>
                <a:rPr lang="en-US" sz="3200" dirty="0">
                  <a:solidFill>
                    <a:srgbClr val="17253A"/>
                  </a:solidFill>
                  <a:latin typeface="Calibri" panose="020F0502020204030204" pitchFamily="34" charset="0"/>
                  <a:cs typeface="Calibri" panose="020F0502020204030204" pitchFamily="34" charset="0"/>
                  <a:sym typeface="Arial"/>
                </a:rPr>
                <a:t> chi </a:t>
              </a:r>
              <a:r>
                <a:rPr lang="en-US" sz="3200" dirty="0" err="1">
                  <a:solidFill>
                    <a:srgbClr val="17253A"/>
                  </a:solidFill>
                  <a:latin typeface="Calibri" panose="020F0502020204030204" pitchFamily="34" charset="0"/>
                  <a:cs typeface="Calibri" panose="020F0502020204030204" pitchFamily="34" charset="0"/>
                  <a:sym typeface="Arial"/>
                </a:rPr>
                <a:t>tiết</a:t>
              </a:r>
              <a:endParaRPr lang="en-US" sz="3200" dirty="0">
                <a:solidFill>
                  <a:srgbClr val="17253A"/>
                </a:solidFill>
                <a:latin typeface="Calibri" panose="020F0502020204030204" pitchFamily="34" charset="0"/>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err="1">
                  <a:solidFill>
                    <a:srgbClr val="17253A"/>
                  </a:solidFill>
                  <a:latin typeface="Calibri" panose="020F0502020204030204" pitchFamily="34" charset="0"/>
                  <a:cs typeface="Calibri" panose="020F0502020204030204" pitchFamily="34" charset="0"/>
                  <a:sym typeface="Arial"/>
                </a:rPr>
                <a:t>Xem</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trước</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bài</a:t>
              </a:r>
              <a:r>
                <a:rPr lang="en-US" sz="3200" dirty="0">
                  <a:solidFill>
                    <a:srgbClr val="17253A"/>
                  </a:solidFill>
                  <a:latin typeface="Calibri" panose="020F0502020204030204" pitchFamily="34" charset="0"/>
                  <a:cs typeface="Calibri" panose="020F0502020204030204" pitchFamily="34" charset="0"/>
                  <a:sym typeface="Arial"/>
                </a:rPr>
                <a:t> </a:t>
              </a:r>
              <a:r>
                <a:rPr lang="en-US" sz="3200" dirty="0" err="1">
                  <a:solidFill>
                    <a:srgbClr val="17253A"/>
                  </a:solidFill>
                  <a:latin typeface="Calibri" panose="020F0502020204030204" pitchFamily="34" charset="0"/>
                  <a:cs typeface="Calibri" panose="020F0502020204030204" pitchFamily="34" charset="0"/>
                  <a:sym typeface="Arial"/>
                </a:rPr>
                <a:t>sau</a:t>
              </a:r>
              <a:endParaRPr lang="en-US" sz="3200" dirty="0">
                <a:solidFill>
                  <a:srgbClr val="17253A"/>
                </a:solidFill>
                <a:latin typeface="Calibri" panose="020F0502020204030204" pitchFamily="34" charset="0"/>
                <a:cs typeface="Calibri" panose="020F0502020204030204" pitchFamily="34" charset="0"/>
                <a:sym typeface="Arial"/>
              </a:endParaRP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3546389" y="730774"/>
            <a:ext cx="6697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Thứ </a:t>
            </a:r>
            <a:r>
              <a:rPr lang="vi-VN" sz="3200" kern="0" dirty="0">
                <a:solidFill>
                  <a:srgbClr val="002060"/>
                </a:solidFill>
                <a:latin typeface="Calibri" panose="020F0502020204030204" pitchFamily="34" charset="0"/>
                <a:cs typeface="Calibri" panose="020F0502020204030204" pitchFamily="34" charset="0"/>
                <a:sym typeface="Arial"/>
              </a:rPr>
              <a:t>Năm</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ngày </a:t>
            </a:r>
            <a:r>
              <a:rPr lang="vi-VN" sz="3200" kern="0" dirty="0">
                <a:solidFill>
                  <a:srgbClr val="002060"/>
                </a:solidFill>
                <a:latin typeface="Calibri" panose="020F0502020204030204" pitchFamily="34" charset="0"/>
                <a:cs typeface="Calibri" panose="020F0502020204030204" pitchFamily="34" charset="0"/>
                <a:sym typeface="Arial"/>
              </a:rPr>
              <a:t>19</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tháng 10 năm 2023</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367</Words>
  <Application>Microsoft Macintosh PowerPoint</Application>
  <PresentationFormat>Widescreen</PresentationFormat>
  <Paragraphs>42</Paragraphs>
  <Slides>16</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Cambria</vt:lpstr>
      <vt:lpstr>SVN-Genica Pro</vt:lpstr>
      <vt:lpstr>UTM Showcard</vt:lpstr>
      <vt:lpstr>思源黑体 CN 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22</cp:revision>
  <dcterms:created xsi:type="dcterms:W3CDTF">2023-08-06T13:31:04Z</dcterms:created>
  <dcterms:modified xsi:type="dcterms:W3CDTF">2023-10-15T14:36:08Z</dcterms:modified>
</cp:coreProperties>
</file>