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309" r:id="rId3"/>
    <p:sldId id="312" r:id="rId4"/>
    <p:sldId id="310" r:id="rId5"/>
    <p:sldId id="311"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0D1"/>
    <a:srgbClr val="E4EAD1"/>
    <a:srgbClr val="BFF88C"/>
    <a:srgbClr val="FFFAC2"/>
    <a:srgbClr val="F7941E"/>
    <a:srgbClr val="8CC63F"/>
    <a:srgbClr val="FDDEEB"/>
    <a:srgbClr val="D34CD6"/>
    <a:srgbClr val="FCDFDC"/>
    <a:srgbClr val="FFFB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4249" autoAdjust="0"/>
  </p:normalViewPr>
  <p:slideViewPr>
    <p:cSldViewPr snapToGrid="0">
      <p:cViewPr varScale="1">
        <p:scale>
          <a:sx n="66" d="100"/>
          <a:sy n="66" d="100"/>
        </p:scale>
        <p:origin x="-451"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pPr/>
              <a:t>11/02/2023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pPr/>
              <a:t>‹#›</a:t>
            </a:fld>
            <a:endParaRPr lang="vi-VN"/>
          </a:p>
        </p:txBody>
      </p:sp>
    </p:spTree>
    <p:extLst>
      <p:ext uri="{BB962C8B-B14F-4D97-AF65-F5344CB8AC3E}">
        <p14:creationId xmlns:p14="http://schemas.microsoft.com/office/powerpoint/2010/main" xmlns=""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xmlns=""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xmlns=""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xmlns=""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xmlns=""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xmlns=""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xmlns=""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xmlns=""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xmlns=""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xmlns=""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xmlns=""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xmlns=""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xmlns=""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xmlns=""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xmlns=""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xmlns=""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xmlns=""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xmlns=""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xmlns=""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xmlns=""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xmlns=""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xmlns=""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xmlns=""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xmlns=""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xmlns=""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xmlns=""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xmlns=""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xmlns=""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xmlns=""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xmlns=""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xmlns=""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xmlns=""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xmlns=""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xmlns=""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xmlns=""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xmlns=""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xmlns=""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xmlns=""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xmlns=""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xmlns=""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xmlns=""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xmlns=""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xmlns=""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xmlns=""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xmlns=""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1544987" y="2191642"/>
            <a:ext cx="8612872"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45</a:t>
            </a:r>
          </a:p>
          <a:p>
            <a:pPr algn="ctr">
              <a:lnSpc>
                <a:spcPct val="120000"/>
              </a:lnSpc>
            </a:pPr>
            <a:r>
              <a:rPr lang="vi-VN" sz="80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xmlns=""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359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4952" y="949124"/>
            <a:ext cx="9925967" cy="4678204"/>
          </a:xfrm>
          <a:prstGeom prst="rect">
            <a:avLst/>
          </a:prstGeom>
          <a:noFill/>
        </p:spPr>
        <p:txBody>
          <a:bodyPr wrap="square" rtlCol="0">
            <a:spAutoFit/>
          </a:bodyPr>
          <a:lstStyle/>
          <a:p>
            <a:pPr algn="ctr"/>
            <a:r>
              <a:rPr lang="pl-PL"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Củng cố mối quan hệ của phép nhân và phép chia; thực hiện được các phép nhân, phép chia đã học. </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Giải được bài toán đơn (một bước tính) có nội dung thực tế liên quan đến phép nhân.</a:t>
            </a:r>
            <a:endParaRPr lang="vi-VN"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 Qua thực hành, luyện tập sẽ phát triển năng lực sử dụng phương tiện toán học, năng lực giao tiếp Toán học. Qua giải bài toán thực tế sẽ phát triển năng lực giải quyết vấn đề Toán học</a:t>
            </a:r>
            <a:endParaRPr lang="vi-VN" sz="2800" dirty="0" smtClean="0">
              <a:latin typeface="Times New Roman" pitchFamily="18" charset="0"/>
              <a:cs typeface="Times New Roman" pitchFamily="18" charset="0"/>
            </a:endParaRPr>
          </a:p>
          <a:p>
            <a:r>
              <a:rPr lang="pl-PL" sz="2800" b="1" dirty="0" smtClean="0">
                <a:latin typeface="Times New Roman" pitchFamily="18" charset="0"/>
                <a:cs typeface="Times New Roman" pitchFamily="18" charset="0"/>
              </a:rPr>
              <a:t>- </a:t>
            </a:r>
            <a:r>
              <a:rPr lang="pl-PL" sz="2800" dirty="0" smtClean="0">
                <a:latin typeface="Times New Roman" pitchFamily="18" charset="0"/>
                <a:cs typeface="Times New Roman" pitchFamily="18" charset="0"/>
              </a:rPr>
              <a:t>Góp phần phát triển phẩm chất: chăm chỉ, trách nhiệm, nhân ái, có tinh thần hợp tác trong khi làm việc nhóm.</a:t>
            </a:r>
            <a:endParaRPr lang="vi-VN" sz="2800" dirty="0" smtClean="0">
              <a:latin typeface="Times New Roman" pitchFamily="18" charset="0"/>
              <a:cs typeface="Times New Roman" pitchFamily="18" charset="0"/>
            </a:endParaRPr>
          </a:p>
          <a:p>
            <a:endParaRPr lang="vi-V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E88D01A-92DE-40E4-9D08-BD26885540FC}"/>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60000"/>
                    </a14:imgEffect>
                    <a14:imgEffect>
                      <a14:saturation sat="200000"/>
                    </a14:imgEffect>
                  </a14:imgLayer>
                </a14:imgProps>
              </a:ext>
            </a:extLst>
          </a:blip>
          <a:stretch>
            <a:fillRect/>
          </a:stretch>
        </p:blipFill>
        <p:spPr>
          <a:xfrm>
            <a:off x="2967936" y="478381"/>
            <a:ext cx="7892322" cy="1634354"/>
          </a:xfrm>
          <a:prstGeom prst="rect">
            <a:avLst/>
          </a:prstGeom>
        </p:spPr>
      </p:pic>
      <p:sp>
        <p:nvSpPr>
          <p:cNvPr id="3" name="Oval 2">
            <a:extLst>
              <a:ext uri="{FF2B5EF4-FFF2-40B4-BE49-F238E27FC236}">
                <a16:creationId xmlns:a16="http://schemas.microsoft.com/office/drawing/2014/main" xmlns="" id="{4160270D-D75E-497A-A32D-DA2A8C3C5E89}"/>
              </a:ext>
            </a:extLst>
          </p:cNvPr>
          <p:cNvSpPr/>
          <p:nvPr/>
        </p:nvSpPr>
        <p:spPr>
          <a:xfrm>
            <a:off x="995872" y="13483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xmlns="" id="{4CE2C659-C709-4893-878C-7064848B5D80}"/>
              </a:ext>
            </a:extLst>
          </p:cNvPr>
          <p:cNvSpPr txBox="1"/>
          <p:nvPr/>
        </p:nvSpPr>
        <p:spPr>
          <a:xfrm>
            <a:off x="1433194" y="1348370"/>
            <a:ext cx="1741182" cy="461665"/>
          </a:xfrm>
          <a:prstGeom prst="rect">
            <a:avLst/>
          </a:prstGeom>
          <a:noFill/>
        </p:spPr>
        <p:txBody>
          <a:bodyPr wrap="none" rtlCol="0">
            <a:spAutoFit/>
          </a:bodyPr>
          <a:lstStyle/>
          <a:p>
            <a:r>
              <a:rPr lang="vi-VN" sz="2400" dirty="0"/>
              <a:t>Tính nhẩm.</a:t>
            </a:r>
          </a:p>
        </p:txBody>
      </p:sp>
      <p:pic>
        <p:nvPicPr>
          <p:cNvPr id="5" name="Picture 4" descr="C:\Users\TUAN\Downloads\Luyện tập 1.png">
            <a:extLst>
              <a:ext uri="{FF2B5EF4-FFF2-40B4-BE49-F238E27FC236}">
                <a16:creationId xmlns:a16="http://schemas.microsoft.com/office/drawing/2014/main" xmlns="" id="{83876C17-307E-421F-81D7-F1FA2598ABA3}"/>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TextBox 5">
            <a:extLst>
              <a:ext uri="{FF2B5EF4-FFF2-40B4-BE49-F238E27FC236}">
                <a16:creationId xmlns:a16="http://schemas.microsoft.com/office/drawing/2014/main" xmlns="" id="{28C95633-0999-4A56-B0D2-EBF893D9FF5E}"/>
              </a:ext>
            </a:extLst>
          </p:cNvPr>
          <p:cNvSpPr txBox="1"/>
          <p:nvPr/>
        </p:nvSpPr>
        <p:spPr>
          <a:xfrm>
            <a:off x="4277945" y="556098"/>
            <a:ext cx="694421" cy="523220"/>
          </a:xfrm>
          <a:prstGeom prst="rect">
            <a:avLst/>
          </a:prstGeom>
          <a:noFill/>
        </p:spPr>
        <p:txBody>
          <a:bodyPr wrap="none" rtlCol="0">
            <a:spAutoFit/>
          </a:bodyPr>
          <a:lstStyle/>
          <a:p>
            <a:r>
              <a:rPr lang="en-US" sz="2700" dirty="0">
                <a:solidFill>
                  <a:srgbClr val="FF0000"/>
                </a:solidFill>
              </a:rPr>
              <a:t>= 8</a:t>
            </a:r>
            <a:endParaRPr lang="vi-VN" sz="2700" dirty="0">
              <a:solidFill>
                <a:srgbClr val="FF0000"/>
              </a:solidFill>
            </a:endParaRPr>
          </a:p>
        </p:txBody>
      </p:sp>
      <p:sp>
        <p:nvSpPr>
          <p:cNvPr id="7" name="TextBox 6">
            <a:extLst>
              <a:ext uri="{FF2B5EF4-FFF2-40B4-BE49-F238E27FC236}">
                <a16:creationId xmlns:a16="http://schemas.microsoft.com/office/drawing/2014/main" xmlns="" id="{287FC151-AA0F-426E-9AA0-78CB0BE3E878}"/>
              </a:ext>
            </a:extLst>
          </p:cNvPr>
          <p:cNvSpPr txBox="1"/>
          <p:nvPr/>
        </p:nvSpPr>
        <p:spPr>
          <a:xfrm>
            <a:off x="4277945" y="1086760"/>
            <a:ext cx="694421" cy="523220"/>
          </a:xfrm>
          <a:prstGeom prst="rect">
            <a:avLst/>
          </a:prstGeom>
          <a:noFill/>
        </p:spPr>
        <p:txBody>
          <a:bodyPr wrap="none" rtlCol="0">
            <a:spAutoFit/>
          </a:bodyPr>
          <a:lstStyle/>
          <a:p>
            <a:r>
              <a:rPr lang="en-US" sz="2700" dirty="0">
                <a:solidFill>
                  <a:srgbClr val="FF0000"/>
                </a:solidFill>
              </a:rPr>
              <a:t>= 3</a:t>
            </a:r>
            <a:endParaRPr lang="vi-VN" sz="2700" dirty="0">
              <a:solidFill>
                <a:srgbClr val="FF0000"/>
              </a:solidFill>
            </a:endParaRPr>
          </a:p>
        </p:txBody>
      </p:sp>
      <p:sp>
        <p:nvSpPr>
          <p:cNvPr id="8" name="TextBox 7">
            <a:extLst>
              <a:ext uri="{FF2B5EF4-FFF2-40B4-BE49-F238E27FC236}">
                <a16:creationId xmlns:a16="http://schemas.microsoft.com/office/drawing/2014/main" xmlns="" id="{663CA2C3-6138-4A75-8109-CEBF0D6C19ED}"/>
              </a:ext>
            </a:extLst>
          </p:cNvPr>
          <p:cNvSpPr txBox="1"/>
          <p:nvPr/>
        </p:nvSpPr>
        <p:spPr>
          <a:xfrm>
            <a:off x="4277945" y="1580175"/>
            <a:ext cx="694421" cy="523220"/>
          </a:xfrm>
          <a:prstGeom prst="rect">
            <a:avLst/>
          </a:prstGeom>
          <a:noFill/>
        </p:spPr>
        <p:txBody>
          <a:bodyPr wrap="none" rtlCol="0">
            <a:spAutoFit/>
          </a:bodyPr>
          <a:lstStyle/>
          <a:p>
            <a:r>
              <a:rPr lang="en-US" sz="2700" dirty="0">
                <a:solidFill>
                  <a:srgbClr val="FF0000"/>
                </a:solidFill>
              </a:rPr>
              <a:t>= 2</a:t>
            </a:r>
            <a:endParaRPr lang="vi-VN" sz="2700" dirty="0">
              <a:solidFill>
                <a:srgbClr val="FF0000"/>
              </a:solidFill>
            </a:endParaRPr>
          </a:p>
        </p:txBody>
      </p:sp>
      <p:sp>
        <p:nvSpPr>
          <p:cNvPr id="9" name="TextBox 8">
            <a:extLst>
              <a:ext uri="{FF2B5EF4-FFF2-40B4-BE49-F238E27FC236}">
                <a16:creationId xmlns:a16="http://schemas.microsoft.com/office/drawing/2014/main" xmlns="" id="{ED1A0135-5146-4ED9-9F96-CD5706212C9B}"/>
              </a:ext>
            </a:extLst>
          </p:cNvPr>
          <p:cNvSpPr txBox="1"/>
          <p:nvPr/>
        </p:nvSpPr>
        <p:spPr>
          <a:xfrm>
            <a:off x="6436945" y="556098"/>
            <a:ext cx="867545" cy="507831"/>
          </a:xfrm>
          <a:prstGeom prst="rect">
            <a:avLst/>
          </a:prstGeom>
          <a:noFill/>
        </p:spPr>
        <p:txBody>
          <a:bodyPr wrap="none" rtlCol="0">
            <a:spAutoFit/>
          </a:bodyPr>
          <a:lstStyle/>
          <a:p>
            <a:r>
              <a:rPr lang="en-US" sz="2700" dirty="0">
                <a:solidFill>
                  <a:srgbClr val="FF0000"/>
                </a:solidFill>
              </a:rPr>
              <a:t>= 20</a:t>
            </a:r>
            <a:endParaRPr lang="vi-VN" sz="2700" dirty="0">
              <a:solidFill>
                <a:srgbClr val="FF0000"/>
              </a:solidFill>
            </a:endParaRPr>
          </a:p>
        </p:txBody>
      </p:sp>
      <p:sp>
        <p:nvSpPr>
          <p:cNvPr id="10" name="TextBox 9">
            <a:extLst>
              <a:ext uri="{FF2B5EF4-FFF2-40B4-BE49-F238E27FC236}">
                <a16:creationId xmlns:a16="http://schemas.microsoft.com/office/drawing/2014/main" xmlns="" id="{0CF2AB57-3723-4169-855A-121B94B74533}"/>
              </a:ext>
            </a:extLst>
          </p:cNvPr>
          <p:cNvSpPr txBox="1"/>
          <p:nvPr/>
        </p:nvSpPr>
        <p:spPr>
          <a:xfrm>
            <a:off x="6436945" y="1086760"/>
            <a:ext cx="675185" cy="507831"/>
          </a:xfrm>
          <a:prstGeom prst="rect">
            <a:avLst/>
          </a:prstGeom>
          <a:noFill/>
        </p:spPr>
        <p:txBody>
          <a:bodyPr wrap="none" rtlCol="0">
            <a:spAutoFit/>
          </a:bodyPr>
          <a:lstStyle/>
          <a:p>
            <a:r>
              <a:rPr lang="en-US" sz="2700" dirty="0">
                <a:solidFill>
                  <a:srgbClr val="FF0000"/>
                </a:solidFill>
              </a:rPr>
              <a:t>= 4</a:t>
            </a:r>
            <a:endParaRPr lang="vi-VN" sz="2700" dirty="0">
              <a:solidFill>
                <a:srgbClr val="FF0000"/>
              </a:solidFill>
            </a:endParaRPr>
          </a:p>
        </p:txBody>
      </p:sp>
      <p:sp>
        <p:nvSpPr>
          <p:cNvPr id="11" name="TextBox 10">
            <a:extLst>
              <a:ext uri="{FF2B5EF4-FFF2-40B4-BE49-F238E27FC236}">
                <a16:creationId xmlns:a16="http://schemas.microsoft.com/office/drawing/2014/main" xmlns="" id="{FC43E5D7-B0FF-42CC-8C4A-A2F1A7C417DF}"/>
              </a:ext>
            </a:extLst>
          </p:cNvPr>
          <p:cNvSpPr txBox="1"/>
          <p:nvPr/>
        </p:nvSpPr>
        <p:spPr>
          <a:xfrm>
            <a:off x="6436945" y="1580175"/>
            <a:ext cx="675185" cy="507831"/>
          </a:xfrm>
          <a:prstGeom prst="rect">
            <a:avLst/>
          </a:prstGeom>
          <a:noFill/>
        </p:spPr>
        <p:txBody>
          <a:bodyPr wrap="none" rtlCol="0">
            <a:spAutoFit/>
          </a:bodyPr>
          <a:lstStyle/>
          <a:p>
            <a:r>
              <a:rPr lang="en-US" sz="2700" dirty="0">
                <a:solidFill>
                  <a:srgbClr val="FF0000"/>
                </a:solidFill>
              </a:rPr>
              <a:t>= 5</a:t>
            </a:r>
            <a:endParaRPr lang="vi-VN" sz="2700" dirty="0">
              <a:solidFill>
                <a:srgbClr val="FF0000"/>
              </a:solidFill>
            </a:endParaRPr>
          </a:p>
        </p:txBody>
      </p:sp>
      <p:sp>
        <p:nvSpPr>
          <p:cNvPr id="12" name="TextBox 11">
            <a:extLst>
              <a:ext uri="{FF2B5EF4-FFF2-40B4-BE49-F238E27FC236}">
                <a16:creationId xmlns:a16="http://schemas.microsoft.com/office/drawing/2014/main" xmlns="" id="{AE878721-E0FA-4BB2-9BEA-CF93C8EE61E3}"/>
              </a:ext>
            </a:extLst>
          </p:cNvPr>
          <p:cNvSpPr txBox="1"/>
          <p:nvPr/>
        </p:nvSpPr>
        <p:spPr>
          <a:xfrm>
            <a:off x="8361943" y="556098"/>
            <a:ext cx="675185" cy="507831"/>
          </a:xfrm>
          <a:prstGeom prst="rect">
            <a:avLst/>
          </a:prstGeom>
          <a:noFill/>
        </p:spPr>
        <p:txBody>
          <a:bodyPr wrap="none" rtlCol="0">
            <a:spAutoFit/>
          </a:bodyPr>
          <a:lstStyle/>
          <a:p>
            <a:r>
              <a:rPr lang="en-US" sz="2700" dirty="0">
                <a:solidFill>
                  <a:srgbClr val="FF0000"/>
                </a:solidFill>
              </a:rPr>
              <a:t>= 2</a:t>
            </a:r>
            <a:endParaRPr lang="vi-VN" sz="2700" dirty="0">
              <a:solidFill>
                <a:srgbClr val="FF0000"/>
              </a:solidFill>
            </a:endParaRPr>
          </a:p>
        </p:txBody>
      </p:sp>
      <p:sp>
        <p:nvSpPr>
          <p:cNvPr id="13" name="TextBox 12">
            <a:extLst>
              <a:ext uri="{FF2B5EF4-FFF2-40B4-BE49-F238E27FC236}">
                <a16:creationId xmlns:a16="http://schemas.microsoft.com/office/drawing/2014/main" xmlns="" id="{EB6A0FEB-1110-4E9B-93C3-CBE1D1C28D3A}"/>
              </a:ext>
            </a:extLst>
          </p:cNvPr>
          <p:cNvSpPr txBox="1"/>
          <p:nvPr/>
        </p:nvSpPr>
        <p:spPr>
          <a:xfrm>
            <a:off x="8361943" y="1086760"/>
            <a:ext cx="675185" cy="507831"/>
          </a:xfrm>
          <a:prstGeom prst="rect">
            <a:avLst/>
          </a:prstGeom>
          <a:noFill/>
        </p:spPr>
        <p:txBody>
          <a:bodyPr wrap="none" rtlCol="0">
            <a:spAutoFit/>
          </a:bodyPr>
          <a:lstStyle/>
          <a:p>
            <a:r>
              <a:rPr lang="en-US" sz="2700" dirty="0">
                <a:solidFill>
                  <a:srgbClr val="FF0000"/>
                </a:solidFill>
              </a:rPr>
              <a:t>= 1</a:t>
            </a:r>
            <a:endParaRPr lang="vi-VN" sz="2700" dirty="0">
              <a:solidFill>
                <a:srgbClr val="FF0000"/>
              </a:solidFill>
            </a:endParaRPr>
          </a:p>
        </p:txBody>
      </p:sp>
      <p:sp>
        <p:nvSpPr>
          <p:cNvPr id="14" name="TextBox 13">
            <a:extLst>
              <a:ext uri="{FF2B5EF4-FFF2-40B4-BE49-F238E27FC236}">
                <a16:creationId xmlns:a16="http://schemas.microsoft.com/office/drawing/2014/main" xmlns="" id="{E843281E-DF13-4119-B55A-89BF30036A21}"/>
              </a:ext>
            </a:extLst>
          </p:cNvPr>
          <p:cNvSpPr txBox="1"/>
          <p:nvPr/>
        </p:nvSpPr>
        <p:spPr>
          <a:xfrm>
            <a:off x="8361943" y="1580175"/>
            <a:ext cx="694421" cy="523220"/>
          </a:xfrm>
          <a:prstGeom prst="rect">
            <a:avLst/>
          </a:prstGeom>
          <a:noFill/>
        </p:spPr>
        <p:txBody>
          <a:bodyPr wrap="none" rtlCol="0">
            <a:spAutoFit/>
          </a:bodyPr>
          <a:lstStyle/>
          <a:p>
            <a:r>
              <a:rPr lang="en-US" sz="2700" dirty="0">
                <a:solidFill>
                  <a:srgbClr val="FF0000"/>
                </a:solidFill>
              </a:rPr>
              <a:t>= 2</a:t>
            </a:r>
            <a:endParaRPr lang="vi-VN" sz="2700" dirty="0">
              <a:solidFill>
                <a:srgbClr val="FF0000"/>
              </a:solidFill>
            </a:endParaRPr>
          </a:p>
        </p:txBody>
      </p:sp>
      <p:sp>
        <p:nvSpPr>
          <p:cNvPr id="15" name="TextBox 14">
            <a:extLst>
              <a:ext uri="{FF2B5EF4-FFF2-40B4-BE49-F238E27FC236}">
                <a16:creationId xmlns:a16="http://schemas.microsoft.com/office/drawing/2014/main" xmlns="" id="{02D43E95-A6AD-4DBA-AE47-1984A329C18F}"/>
              </a:ext>
            </a:extLst>
          </p:cNvPr>
          <p:cNvSpPr txBox="1"/>
          <p:nvPr/>
        </p:nvSpPr>
        <p:spPr>
          <a:xfrm>
            <a:off x="10520943" y="556098"/>
            <a:ext cx="675185" cy="507831"/>
          </a:xfrm>
          <a:prstGeom prst="rect">
            <a:avLst/>
          </a:prstGeom>
          <a:noFill/>
        </p:spPr>
        <p:txBody>
          <a:bodyPr wrap="none" rtlCol="0">
            <a:spAutoFit/>
          </a:bodyPr>
          <a:lstStyle/>
          <a:p>
            <a:r>
              <a:rPr lang="en-US" sz="2700" dirty="0">
                <a:solidFill>
                  <a:srgbClr val="FF0000"/>
                </a:solidFill>
              </a:rPr>
              <a:t>= 5</a:t>
            </a:r>
            <a:endParaRPr lang="vi-VN" sz="2700" dirty="0">
              <a:solidFill>
                <a:srgbClr val="FF0000"/>
              </a:solidFill>
            </a:endParaRPr>
          </a:p>
        </p:txBody>
      </p:sp>
      <p:sp>
        <p:nvSpPr>
          <p:cNvPr id="16" name="TextBox 15">
            <a:extLst>
              <a:ext uri="{FF2B5EF4-FFF2-40B4-BE49-F238E27FC236}">
                <a16:creationId xmlns:a16="http://schemas.microsoft.com/office/drawing/2014/main" xmlns="" id="{D7E71B49-00EA-43F8-88EC-D6A46D87B17F}"/>
              </a:ext>
            </a:extLst>
          </p:cNvPr>
          <p:cNvSpPr txBox="1"/>
          <p:nvPr/>
        </p:nvSpPr>
        <p:spPr>
          <a:xfrm>
            <a:off x="10520943" y="1086760"/>
            <a:ext cx="675185" cy="507831"/>
          </a:xfrm>
          <a:prstGeom prst="rect">
            <a:avLst/>
          </a:prstGeom>
          <a:noFill/>
        </p:spPr>
        <p:txBody>
          <a:bodyPr wrap="none" rtlCol="0">
            <a:spAutoFit/>
          </a:bodyPr>
          <a:lstStyle/>
          <a:p>
            <a:r>
              <a:rPr lang="en-US" sz="2700" dirty="0">
                <a:solidFill>
                  <a:srgbClr val="FF0000"/>
                </a:solidFill>
              </a:rPr>
              <a:t>= 1</a:t>
            </a:r>
            <a:endParaRPr lang="vi-VN" sz="2700" dirty="0">
              <a:solidFill>
                <a:srgbClr val="FF0000"/>
              </a:solidFill>
            </a:endParaRPr>
          </a:p>
        </p:txBody>
      </p:sp>
      <p:sp>
        <p:nvSpPr>
          <p:cNvPr id="17" name="TextBox 16">
            <a:extLst>
              <a:ext uri="{FF2B5EF4-FFF2-40B4-BE49-F238E27FC236}">
                <a16:creationId xmlns:a16="http://schemas.microsoft.com/office/drawing/2014/main" xmlns="" id="{BE626E2A-05E3-4C83-90A9-50EB91510795}"/>
              </a:ext>
            </a:extLst>
          </p:cNvPr>
          <p:cNvSpPr txBox="1"/>
          <p:nvPr/>
        </p:nvSpPr>
        <p:spPr>
          <a:xfrm>
            <a:off x="10520943" y="1580175"/>
            <a:ext cx="675185" cy="507831"/>
          </a:xfrm>
          <a:prstGeom prst="rect">
            <a:avLst/>
          </a:prstGeom>
          <a:noFill/>
        </p:spPr>
        <p:txBody>
          <a:bodyPr wrap="none" rtlCol="0">
            <a:spAutoFit/>
          </a:bodyPr>
          <a:lstStyle/>
          <a:p>
            <a:r>
              <a:rPr lang="en-US" sz="2700" dirty="0">
                <a:solidFill>
                  <a:srgbClr val="FF0000"/>
                </a:solidFill>
              </a:rPr>
              <a:t>= 5</a:t>
            </a:r>
            <a:endParaRPr lang="vi-VN" sz="2700" dirty="0">
              <a:solidFill>
                <a:srgbClr val="FF0000"/>
              </a:solidFill>
            </a:endParaRPr>
          </a:p>
        </p:txBody>
      </p:sp>
      <p:sp>
        <p:nvSpPr>
          <p:cNvPr id="18" name="Oval 17">
            <a:extLst>
              <a:ext uri="{FF2B5EF4-FFF2-40B4-BE49-F238E27FC236}">
                <a16:creationId xmlns:a16="http://schemas.microsoft.com/office/drawing/2014/main" xmlns="" id="{92C174EB-22D4-45DE-A41C-2D2D725EC874}"/>
              </a:ext>
            </a:extLst>
          </p:cNvPr>
          <p:cNvSpPr/>
          <p:nvPr/>
        </p:nvSpPr>
        <p:spPr>
          <a:xfrm>
            <a:off x="995872" y="2120177"/>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9" name="TextBox 18">
            <a:extLst>
              <a:ext uri="{FF2B5EF4-FFF2-40B4-BE49-F238E27FC236}">
                <a16:creationId xmlns:a16="http://schemas.microsoft.com/office/drawing/2014/main" xmlns="" id="{80D1F971-4D79-45C8-8CD6-1524F8A31401}"/>
              </a:ext>
            </a:extLst>
          </p:cNvPr>
          <p:cNvSpPr txBox="1"/>
          <p:nvPr/>
        </p:nvSpPr>
        <p:spPr>
          <a:xfrm>
            <a:off x="1433194" y="2120177"/>
            <a:ext cx="6224906" cy="461665"/>
          </a:xfrm>
          <a:prstGeom prst="rect">
            <a:avLst/>
          </a:prstGeom>
          <a:noFill/>
        </p:spPr>
        <p:txBody>
          <a:bodyPr wrap="square" rtlCol="0">
            <a:spAutoFit/>
          </a:bodyPr>
          <a:lstStyle/>
          <a:p>
            <a:r>
              <a:rPr lang="vi-VN" sz="2400" dirty="0"/>
              <a:t>Viết tích thành tổng rồi tính (theo mẫu).</a:t>
            </a:r>
          </a:p>
        </p:txBody>
      </p:sp>
      <mc:AlternateContent xmlns:mc="http://schemas.openxmlformats.org/markup-compatibility/2006">
        <mc:Choice xmlns:a14="http://schemas.microsoft.com/office/drawing/2010/main" xmlns="" Requires="a14">
          <p:sp>
            <p:nvSpPr>
              <p:cNvPr id="20" name="TextBox 19">
                <a:extLst>
                  <a:ext uri="{FF2B5EF4-FFF2-40B4-BE49-F238E27FC236}">
                    <a16:creationId xmlns:a16="http://schemas.microsoft.com/office/drawing/2014/main" id="{C96559C8-062E-46CE-99F6-CBC3A46F6770}"/>
                  </a:ext>
                </a:extLst>
              </p:cNvPr>
              <p:cNvSpPr txBox="1"/>
              <p:nvPr/>
            </p:nvSpPr>
            <p:spPr>
              <a:xfrm>
                <a:off x="7076683" y="2542079"/>
                <a:ext cx="1258678" cy="461665"/>
              </a:xfrm>
              <a:prstGeom prst="rect">
                <a:avLst/>
              </a:prstGeom>
              <a:noFill/>
            </p:spPr>
            <p:txBody>
              <a:bodyPr wrap="none" rtlCol="0">
                <a:spAutoFit/>
              </a:bodyPr>
              <a:lstStyle/>
              <a:p>
                <a:r>
                  <a:rPr lang="vi-VN" sz="2400" dirty="0"/>
                  <a:t>a) 7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3</a:t>
                </a:r>
              </a:p>
            </p:txBody>
          </p:sp>
        </mc:Choice>
        <mc:Fallback>
          <p:sp>
            <p:nvSpPr>
              <p:cNvPr id="20" name="TextBox 19">
                <a:extLst>
                  <a:ext uri="{FF2B5EF4-FFF2-40B4-BE49-F238E27FC236}">
                    <a16:creationId xmlns:a16="http://schemas.microsoft.com/office/drawing/2014/main" xmlns="" xmlns:a14="http://schemas.microsoft.com/office/drawing/2010/main" id="{C96559C8-062E-46CE-99F6-CBC3A46F6770}"/>
                  </a:ext>
                </a:extLst>
              </p:cNvPr>
              <p:cNvSpPr txBox="1">
                <a:spLocks noRot="1" noChangeAspect="1" noMove="1" noResize="1" noEditPoints="1" noAdjustHandles="1" noChangeArrowheads="1" noChangeShapeType="1" noTextEdit="1"/>
              </p:cNvSpPr>
              <p:nvPr/>
            </p:nvSpPr>
            <p:spPr>
              <a:xfrm>
                <a:off x="7076683" y="2542079"/>
                <a:ext cx="1258678" cy="461665"/>
              </a:xfrm>
              <a:prstGeom prst="rect">
                <a:avLst/>
              </a:prstGeom>
              <a:blipFill>
                <a:blip r:embed="rId5" cstate="print"/>
                <a:stretch>
                  <a:fillRect l="-7767" t="-9211" r="-6796" b="-30263"/>
                </a:stretch>
              </a:blipFill>
            </p:spPr>
            <p:txBody>
              <a:bodyPr/>
              <a:lstStyle/>
              <a:p>
                <a:r>
                  <a:rPr lang="vi-VN">
                    <a:noFill/>
                  </a:rPr>
                  <a:t> </a:t>
                </a:r>
              </a:p>
            </p:txBody>
          </p:sp>
        </mc:Fallback>
      </mc:AlternateContent>
      <p:grpSp>
        <p:nvGrpSpPr>
          <p:cNvPr id="21" name="Group 20">
            <a:extLst>
              <a:ext uri="{FF2B5EF4-FFF2-40B4-BE49-F238E27FC236}">
                <a16:creationId xmlns:a16="http://schemas.microsoft.com/office/drawing/2014/main" xmlns="" id="{1CB4009A-1D3F-46A2-A81D-4026355BA196}"/>
              </a:ext>
            </a:extLst>
          </p:cNvPr>
          <p:cNvGrpSpPr/>
          <p:nvPr/>
        </p:nvGrpSpPr>
        <p:grpSpPr>
          <a:xfrm>
            <a:off x="856626" y="2647852"/>
            <a:ext cx="4635500" cy="1354354"/>
            <a:chOff x="1313001" y="2225190"/>
            <a:chExt cx="4635500" cy="1354354"/>
          </a:xfrm>
        </p:grpSpPr>
        <p:sp>
          <p:nvSpPr>
            <p:cNvPr id="22" name="Rectangle 21">
              <a:extLst>
                <a:ext uri="{FF2B5EF4-FFF2-40B4-BE49-F238E27FC236}">
                  <a16:creationId xmlns:a16="http://schemas.microsoft.com/office/drawing/2014/main" xmlns="" id="{B59DC293-20C8-4784-B543-42D19F64B358}"/>
                </a:ext>
              </a:extLst>
            </p:cNvPr>
            <p:cNvSpPr/>
            <p:nvPr/>
          </p:nvSpPr>
          <p:spPr>
            <a:xfrm>
              <a:off x="1313001" y="2225190"/>
              <a:ext cx="4635500" cy="1354354"/>
            </a:xfrm>
            <a:prstGeom prst="rect">
              <a:avLst/>
            </a:prstGeom>
            <a:solidFill>
              <a:srgbClr val="FFFBCD"/>
            </a:solidFill>
            <a:ln>
              <a:solidFill>
                <a:srgbClr val="FFFBCD"/>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xmlns="" Requires="a14">
            <p:sp>
              <p:nvSpPr>
                <p:cNvPr id="23" name="TextBox 22">
                  <a:extLst>
                    <a:ext uri="{FF2B5EF4-FFF2-40B4-BE49-F238E27FC236}">
                      <a16:creationId xmlns:a16="http://schemas.microsoft.com/office/drawing/2014/main" id="{5778A038-F298-43D5-951D-FBF76E67B825}"/>
                    </a:ext>
                  </a:extLst>
                </p:cNvPr>
                <p:cNvSpPr txBox="1"/>
                <p:nvPr/>
              </p:nvSpPr>
              <p:spPr>
                <a:xfrm>
                  <a:off x="1668515" y="2352192"/>
                  <a:ext cx="3924472" cy="1131848"/>
                </a:xfrm>
                <a:prstGeom prst="rect">
                  <a:avLst/>
                </a:prstGeom>
                <a:noFill/>
              </p:spPr>
              <p:txBody>
                <a:bodyPr wrap="none" rtlCol="0">
                  <a:spAutoFit/>
                </a:bodyPr>
                <a:lstStyle/>
                <a:p>
                  <a:pPr>
                    <a:lnSpc>
                      <a:spcPct val="150000"/>
                    </a:lnSpc>
                  </a:pPr>
                  <a:r>
                    <a:rPr lang="vi-VN" sz="2400" dirty="0"/>
                    <a:t>Mẫu: 8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3 = 8 + 8 + 8 = 24</a:t>
                  </a:r>
                </a:p>
                <a:p>
                  <a:pPr>
                    <a:lnSpc>
                      <a:spcPct val="150000"/>
                    </a:lnSpc>
                  </a:pPr>
                  <a:r>
                    <a:rPr lang="vi-VN" sz="2400" dirty="0"/>
                    <a:t>         8 </a:t>
                  </a:r>
                  <a14:m>
                    <m:oMath xmlns:m="http://schemas.openxmlformats.org/officeDocument/2006/math">
                      <m:r>
                        <a:rPr lang="vi-VN" sz="2400" i="1">
                          <a:latin typeface="Cambria Math" panose="02040503050406030204" pitchFamily="18" charset="0"/>
                          <a:ea typeface="Cambria Math" panose="02040503050406030204" pitchFamily="18" charset="0"/>
                        </a:rPr>
                        <m:t>× </m:t>
                      </m:r>
                    </m:oMath>
                  </a14:m>
                  <a:r>
                    <a:rPr lang="vi-VN" sz="2400" dirty="0"/>
                    <a:t>3 = 24</a:t>
                  </a:r>
                </a:p>
              </p:txBody>
            </p:sp>
          </mc:Choice>
          <mc:Fallback>
            <p:sp>
              <p:nvSpPr>
                <p:cNvPr id="23" name="TextBox 22">
                  <a:extLst>
                    <a:ext uri="{FF2B5EF4-FFF2-40B4-BE49-F238E27FC236}">
                      <a16:creationId xmlns:a16="http://schemas.microsoft.com/office/drawing/2014/main" xmlns="" xmlns:a14="http://schemas.microsoft.com/office/drawing/2010/main" id="{5778A038-F298-43D5-951D-FBF76E67B825}"/>
                    </a:ext>
                  </a:extLst>
                </p:cNvPr>
                <p:cNvSpPr txBox="1">
                  <a:spLocks noRot="1" noChangeAspect="1" noMove="1" noResize="1" noEditPoints="1" noAdjustHandles="1" noChangeArrowheads="1" noChangeShapeType="1" noTextEdit="1"/>
                </p:cNvSpPr>
                <p:nvPr/>
              </p:nvSpPr>
              <p:spPr>
                <a:xfrm>
                  <a:off x="1668515" y="2352192"/>
                  <a:ext cx="3924472" cy="1131848"/>
                </a:xfrm>
                <a:prstGeom prst="rect">
                  <a:avLst/>
                </a:prstGeom>
                <a:blipFill>
                  <a:blip r:embed="rId6" cstate="print"/>
                  <a:stretch>
                    <a:fillRect l="-2484" r="-1398" b="-11828"/>
                  </a:stretch>
                </a:blipFill>
              </p:spPr>
              <p:txBody>
                <a:bodyPr/>
                <a:lstStyle/>
                <a:p>
                  <a:r>
                    <a:rPr lang="vi-VN">
                      <a:noFill/>
                    </a:rPr>
                    <a:t> </a:t>
                  </a:r>
                </a:p>
              </p:txBody>
            </p:sp>
          </mc:Fallback>
        </mc:AlternateContent>
      </p:grpSp>
      <mc:AlternateContent xmlns:mc="http://schemas.openxmlformats.org/markup-compatibility/2006">
        <mc:Choice xmlns:a14="http://schemas.microsoft.com/office/drawing/2010/main" xmlns="" Requires="a14">
          <p:sp>
            <p:nvSpPr>
              <p:cNvPr id="25" name="TextBox 24">
                <a:extLst>
                  <a:ext uri="{FF2B5EF4-FFF2-40B4-BE49-F238E27FC236}">
                    <a16:creationId xmlns:a16="http://schemas.microsoft.com/office/drawing/2014/main" id="{0EDDE8BB-FCF3-4FD2-B8D4-FB0626F6C5CF}"/>
                  </a:ext>
                </a:extLst>
              </p:cNvPr>
              <p:cNvSpPr txBox="1"/>
              <p:nvPr/>
            </p:nvSpPr>
            <p:spPr>
              <a:xfrm>
                <a:off x="1709258" y="4247134"/>
                <a:ext cx="1258678" cy="461665"/>
              </a:xfrm>
              <a:prstGeom prst="rect">
                <a:avLst/>
              </a:prstGeom>
              <a:noFill/>
            </p:spPr>
            <p:txBody>
              <a:bodyPr wrap="none" rtlCol="0">
                <a:spAutoFit/>
              </a:bodyPr>
              <a:lstStyle/>
              <a:p>
                <a:r>
                  <a:rPr lang="vi-VN" sz="2400" dirty="0"/>
                  <a:t>b) 8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4</a:t>
                </a:r>
              </a:p>
            </p:txBody>
          </p:sp>
        </mc:Choice>
        <mc:Fallback>
          <p:sp>
            <p:nvSpPr>
              <p:cNvPr id="25" name="TextBox 24">
                <a:extLst>
                  <a:ext uri="{FF2B5EF4-FFF2-40B4-BE49-F238E27FC236}">
                    <a16:creationId xmlns:a16="http://schemas.microsoft.com/office/drawing/2014/main" xmlns="" xmlns:a14="http://schemas.microsoft.com/office/drawing/2010/main" id="{0EDDE8BB-FCF3-4FD2-B8D4-FB0626F6C5CF}"/>
                  </a:ext>
                </a:extLst>
              </p:cNvPr>
              <p:cNvSpPr txBox="1">
                <a:spLocks noRot="1" noChangeAspect="1" noMove="1" noResize="1" noEditPoints="1" noAdjustHandles="1" noChangeArrowheads="1" noChangeShapeType="1" noTextEdit="1"/>
              </p:cNvSpPr>
              <p:nvPr/>
            </p:nvSpPr>
            <p:spPr>
              <a:xfrm>
                <a:off x="1709258" y="4247134"/>
                <a:ext cx="1258678" cy="461665"/>
              </a:xfrm>
              <a:prstGeom prst="rect">
                <a:avLst/>
              </a:prstGeom>
              <a:blipFill>
                <a:blip r:embed="rId7" cstate="print"/>
                <a:stretch>
                  <a:fillRect l="-7246" t="-9333" r="-6763" b="-32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26" name="TextBox 25">
                <a:extLst>
                  <a:ext uri="{FF2B5EF4-FFF2-40B4-BE49-F238E27FC236}">
                    <a16:creationId xmlns:a16="http://schemas.microsoft.com/office/drawing/2014/main" id="{0CD98F68-8774-4798-B4C4-51D4FE5F2A3D}"/>
                  </a:ext>
                </a:extLst>
              </p:cNvPr>
              <p:cNvSpPr txBox="1"/>
              <p:nvPr/>
            </p:nvSpPr>
            <p:spPr>
              <a:xfrm>
                <a:off x="7085499" y="4247135"/>
                <a:ext cx="1241045" cy="461665"/>
              </a:xfrm>
              <a:prstGeom prst="rect">
                <a:avLst/>
              </a:prstGeom>
              <a:noFill/>
            </p:spPr>
            <p:txBody>
              <a:bodyPr wrap="none" rtlCol="0">
                <a:spAutoFit/>
              </a:bodyPr>
              <a:lstStyle/>
              <a:p>
                <a:r>
                  <a:rPr lang="vi-VN" sz="2400" dirty="0"/>
                  <a:t>c) 6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 </m:t>
                    </m:r>
                  </m:oMath>
                </a14:m>
                <a:r>
                  <a:rPr lang="vi-VN" sz="2400" dirty="0"/>
                  <a:t>5</a:t>
                </a:r>
              </a:p>
            </p:txBody>
          </p:sp>
        </mc:Choice>
        <mc:Fallback>
          <p:sp>
            <p:nvSpPr>
              <p:cNvPr id="26" name="TextBox 25">
                <a:extLst>
                  <a:ext uri="{FF2B5EF4-FFF2-40B4-BE49-F238E27FC236}">
                    <a16:creationId xmlns:a16="http://schemas.microsoft.com/office/drawing/2014/main" xmlns="" xmlns:a14="http://schemas.microsoft.com/office/drawing/2010/main" id="{0CD98F68-8774-4798-B4C4-51D4FE5F2A3D}"/>
                  </a:ext>
                </a:extLst>
              </p:cNvPr>
              <p:cNvSpPr txBox="1">
                <a:spLocks noRot="1" noChangeAspect="1" noMove="1" noResize="1" noEditPoints="1" noAdjustHandles="1" noChangeArrowheads="1" noChangeShapeType="1" noTextEdit="1"/>
              </p:cNvSpPr>
              <p:nvPr/>
            </p:nvSpPr>
            <p:spPr>
              <a:xfrm>
                <a:off x="7085499" y="4247135"/>
                <a:ext cx="1241045" cy="461665"/>
              </a:xfrm>
              <a:prstGeom prst="rect">
                <a:avLst/>
              </a:prstGeom>
              <a:blipFill>
                <a:blip r:embed="rId8" cstate="print"/>
                <a:stretch>
                  <a:fillRect l="-7353" t="-9333" r="-6863" b="-32000"/>
                </a:stretch>
              </a:blipFill>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27" name="TextBox 26">
                <a:extLst>
                  <a:ext uri="{FF2B5EF4-FFF2-40B4-BE49-F238E27FC236}">
                    <a16:creationId xmlns:a16="http://schemas.microsoft.com/office/drawing/2014/main" id="{1C1B3117-BAA4-4949-BD8C-96CED8EF8F91}"/>
                  </a:ext>
                </a:extLst>
              </p:cNvPr>
              <p:cNvSpPr txBox="1"/>
              <p:nvPr/>
            </p:nvSpPr>
            <p:spPr>
              <a:xfrm>
                <a:off x="6699876" y="2963981"/>
                <a:ext cx="3155031" cy="1131848"/>
              </a:xfrm>
              <a:prstGeom prst="rect">
                <a:avLst/>
              </a:prstGeom>
              <a:noFill/>
            </p:spPr>
            <p:txBody>
              <a:bodyPr wrap="none" rtlCol="0">
                <a:spAutoFit/>
              </a:bodyPr>
              <a:lstStyle/>
              <a:p>
                <a:pPr>
                  <a:lnSpc>
                    <a:spcPct val="150000"/>
                  </a:lnSpc>
                </a:pPr>
                <a:r>
                  <a:rPr lang="vi-VN" sz="2400" dirty="0">
                    <a:solidFill>
                      <a:srgbClr val="FF0000"/>
                    </a:solidFill>
                  </a:rPr>
                  <a:t>7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3 = 7 + 7 + 7 = 14</a:t>
                </a:r>
              </a:p>
              <a:p>
                <a:pPr>
                  <a:lnSpc>
                    <a:spcPct val="150000"/>
                  </a:lnSpc>
                </a:pPr>
                <a:r>
                  <a:rPr lang="vi-VN" sz="2400" dirty="0">
                    <a:solidFill>
                      <a:srgbClr val="FF0000"/>
                    </a:solidFill>
                  </a:rPr>
                  <a:t>7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3 = 14</a:t>
                </a:r>
              </a:p>
            </p:txBody>
          </p:sp>
        </mc:Choice>
        <mc:Fallback>
          <p:sp>
            <p:nvSpPr>
              <p:cNvPr id="27" name="TextBox 26">
                <a:extLst>
                  <a:ext uri="{FF2B5EF4-FFF2-40B4-BE49-F238E27FC236}">
                    <a16:creationId xmlns:a16="http://schemas.microsoft.com/office/drawing/2014/main" xmlns="" xmlns:a14="http://schemas.microsoft.com/office/drawing/2010/main" id="{1C1B3117-BAA4-4949-BD8C-96CED8EF8F91}"/>
                  </a:ext>
                </a:extLst>
              </p:cNvPr>
              <p:cNvSpPr txBox="1">
                <a:spLocks noRot="1" noChangeAspect="1" noMove="1" noResize="1" noEditPoints="1" noAdjustHandles="1" noChangeArrowheads="1" noChangeShapeType="1" noTextEdit="1"/>
              </p:cNvSpPr>
              <p:nvPr/>
            </p:nvSpPr>
            <p:spPr>
              <a:xfrm>
                <a:off x="6699876" y="2963981"/>
                <a:ext cx="3155031" cy="1131848"/>
              </a:xfrm>
              <a:prstGeom prst="rect">
                <a:avLst/>
              </a:prstGeom>
              <a:blipFill>
                <a:blip r:embed="rId9" cstate="print"/>
                <a:stretch>
                  <a:fillRect l="-2896" r="-2124" b="-1182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28" name="TextBox 27">
                <a:extLst>
                  <a:ext uri="{FF2B5EF4-FFF2-40B4-BE49-F238E27FC236}">
                    <a16:creationId xmlns:a16="http://schemas.microsoft.com/office/drawing/2014/main" id="{4C0A9C9A-EC10-4A5F-B679-ADD137DF28DB}"/>
                  </a:ext>
                </a:extLst>
              </p:cNvPr>
              <p:cNvSpPr txBox="1"/>
              <p:nvPr/>
            </p:nvSpPr>
            <p:spPr>
              <a:xfrm>
                <a:off x="1212140" y="4632026"/>
                <a:ext cx="3676006" cy="1131848"/>
              </a:xfrm>
              <a:prstGeom prst="rect">
                <a:avLst/>
              </a:prstGeom>
              <a:noFill/>
            </p:spPr>
            <p:txBody>
              <a:bodyPr wrap="none" rtlCol="0">
                <a:spAutoFit/>
              </a:bodyPr>
              <a:lstStyle/>
              <a:p>
                <a:pPr>
                  <a:lnSpc>
                    <a:spcPct val="150000"/>
                  </a:lnSpc>
                </a:pPr>
                <a:r>
                  <a:rPr lang="vi-VN" sz="2400" dirty="0">
                    <a:solidFill>
                      <a:srgbClr val="FF0000"/>
                    </a:solidFill>
                  </a:rPr>
                  <a:t>8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4 = 8 + 8 + 8 + 8 = 32</a:t>
                </a:r>
              </a:p>
              <a:p>
                <a:pPr>
                  <a:lnSpc>
                    <a:spcPct val="150000"/>
                  </a:lnSpc>
                </a:pPr>
                <a:r>
                  <a:rPr lang="vi-VN" sz="2400" dirty="0">
                    <a:solidFill>
                      <a:srgbClr val="FF0000"/>
                    </a:solidFill>
                  </a:rPr>
                  <a:t>8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4 = 32</a:t>
                </a:r>
              </a:p>
            </p:txBody>
          </p:sp>
        </mc:Choice>
        <mc:Fallback>
          <p:sp>
            <p:nvSpPr>
              <p:cNvPr id="28" name="TextBox 27">
                <a:extLst>
                  <a:ext uri="{FF2B5EF4-FFF2-40B4-BE49-F238E27FC236}">
                    <a16:creationId xmlns:a16="http://schemas.microsoft.com/office/drawing/2014/main" xmlns="" xmlns:a14="http://schemas.microsoft.com/office/drawing/2010/main" id="{4C0A9C9A-EC10-4A5F-B679-ADD137DF28DB}"/>
                  </a:ext>
                </a:extLst>
              </p:cNvPr>
              <p:cNvSpPr txBox="1">
                <a:spLocks noRot="1" noChangeAspect="1" noMove="1" noResize="1" noEditPoints="1" noAdjustHandles="1" noChangeArrowheads="1" noChangeShapeType="1" noTextEdit="1"/>
              </p:cNvSpPr>
              <p:nvPr/>
            </p:nvSpPr>
            <p:spPr>
              <a:xfrm>
                <a:off x="1212140" y="4632026"/>
                <a:ext cx="3676006" cy="1131848"/>
              </a:xfrm>
              <a:prstGeom prst="rect">
                <a:avLst/>
              </a:prstGeom>
              <a:blipFill>
                <a:blip r:embed="rId10" cstate="print"/>
                <a:stretch>
                  <a:fillRect l="-2653" r="-1658" b="-11828"/>
                </a:stretch>
              </a:blipFill>
            </p:spPr>
            <p:txBody>
              <a:bodyPr/>
              <a:lstStyle/>
              <a:p>
                <a:r>
                  <a:rPr lang="vi-VN">
                    <a:noFill/>
                  </a:rPr>
                  <a:t> </a:t>
                </a:r>
              </a:p>
            </p:txBody>
          </p:sp>
        </mc:Fallback>
      </mc:AlternateContent>
      <mc:AlternateContent xmlns:mc="http://schemas.openxmlformats.org/markup-compatibility/2006">
        <mc:Choice xmlns:a14="http://schemas.microsoft.com/office/drawing/2010/main" xmlns="" Requires="a14">
          <p:sp>
            <p:nvSpPr>
              <p:cNvPr id="29" name="TextBox 28">
                <a:extLst>
                  <a:ext uri="{FF2B5EF4-FFF2-40B4-BE49-F238E27FC236}">
                    <a16:creationId xmlns:a16="http://schemas.microsoft.com/office/drawing/2014/main" id="{E5EB46AF-D08D-4B56-9E5D-C463F1D9AA7E}"/>
                  </a:ext>
                </a:extLst>
              </p:cNvPr>
              <p:cNvSpPr txBox="1"/>
              <p:nvPr/>
            </p:nvSpPr>
            <p:spPr>
              <a:xfrm>
                <a:off x="6699876" y="4632026"/>
                <a:ext cx="4196983" cy="1131848"/>
              </a:xfrm>
              <a:prstGeom prst="rect">
                <a:avLst/>
              </a:prstGeom>
              <a:noFill/>
            </p:spPr>
            <p:txBody>
              <a:bodyPr wrap="none" rtlCol="0">
                <a:spAutoFit/>
              </a:bodyPr>
              <a:lstStyle/>
              <a:p>
                <a:pPr>
                  <a:lnSpc>
                    <a:spcPct val="150000"/>
                  </a:lnSpc>
                </a:pPr>
                <a:r>
                  <a:rPr lang="vi-VN" sz="2400" dirty="0">
                    <a:solidFill>
                      <a:srgbClr val="FF0000"/>
                    </a:solidFill>
                  </a:rPr>
                  <a:t>6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r>
                      <a:rPr lang="vi-VN" sz="2400" b="0" i="1" smtClean="0">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5 = 6 + 6 + 6 + 6 + 6 = 30</a:t>
                </a:r>
              </a:p>
              <a:p>
                <a:pPr>
                  <a:lnSpc>
                    <a:spcPct val="150000"/>
                  </a:lnSpc>
                </a:pPr>
                <a:r>
                  <a:rPr lang="vi-VN" sz="2400" dirty="0">
                    <a:solidFill>
                      <a:srgbClr val="FF0000"/>
                    </a:solidFill>
                  </a:rPr>
                  <a:t>6 </a:t>
                </a:r>
                <a14:m>
                  <m:oMath xmlns:m="http://schemas.openxmlformats.org/officeDocument/2006/math">
                    <m:r>
                      <a:rPr lang="vi-VN" sz="2400" i="1">
                        <a:solidFill>
                          <a:srgbClr val="FF0000"/>
                        </a:solidFill>
                        <a:latin typeface="Cambria Math" panose="02040503050406030204" pitchFamily="18" charset="0"/>
                        <a:ea typeface="Cambria Math" panose="02040503050406030204" pitchFamily="18" charset="0"/>
                      </a:rPr>
                      <m:t>× </m:t>
                    </m:r>
                  </m:oMath>
                </a14:m>
                <a:r>
                  <a:rPr lang="vi-VN" sz="2400" dirty="0">
                    <a:solidFill>
                      <a:srgbClr val="FF0000"/>
                    </a:solidFill>
                  </a:rPr>
                  <a:t>5 = 30</a:t>
                </a:r>
              </a:p>
            </p:txBody>
          </p:sp>
        </mc:Choice>
        <mc:Fallback>
          <p:sp>
            <p:nvSpPr>
              <p:cNvPr id="29" name="TextBox 28">
                <a:extLst>
                  <a:ext uri="{FF2B5EF4-FFF2-40B4-BE49-F238E27FC236}">
                    <a16:creationId xmlns:a16="http://schemas.microsoft.com/office/drawing/2014/main" xmlns="" xmlns:a14="http://schemas.microsoft.com/office/drawing/2010/main" id="{E5EB46AF-D08D-4B56-9E5D-C463F1D9AA7E}"/>
                  </a:ext>
                </a:extLst>
              </p:cNvPr>
              <p:cNvSpPr txBox="1">
                <a:spLocks noRot="1" noChangeAspect="1" noMove="1" noResize="1" noEditPoints="1" noAdjustHandles="1" noChangeArrowheads="1" noChangeShapeType="1" noTextEdit="1"/>
              </p:cNvSpPr>
              <p:nvPr/>
            </p:nvSpPr>
            <p:spPr>
              <a:xfrm>
                <a:off x="6699876" y="4632026"/>
                <a:ext cx="4196983" cy="1131848"/>
              </a:xfrm>
              <a:prstGeom prst="rect">
                <a:avLst/>
              </a:prstGeom>
              <a:blipFill>
                <a:blip r:embed="rId11" cstate="print"/>
                <a:stretch>
                  <a:fillRect l="-2177" r="-1306" b="-11828"/>
                </a:stretch>
              </a:blipFill>
            </p:spPr>
            <p:txBody>
              <a:bodyPr/>
              <a:lstStyle/>
              <a:p>
                <a:r>
                  <a:rPr lang="vi-VN">
                    <a:noFill/>
                  </a:rPr>
                  <a:t> </a:t>
                </a:r>
              </a:p>
            </p:txBody>
          </p:sp>
        </mc:Fallback>
      </mc:AlternateContent>
    </p:spTree>
    <p:extLst>
      <p:ext uri="{BB962C8B-B14F-4D97-AF65-F5344CB8AC3E}">
        <p14:creationId xmlns:p14="http://schemas.microsoft.com/office/powerpoint/2010/main" xmlns="" val="24497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barn(inVertical)">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7">
                                            <p:txEl>
                                              <p:pRg st="0" end="0"/>
                                            </p:txEl>
                                          </p:spTgt>
                                        </p:tgtEl>
                                        <p:attrNameLst>
                                          <p:attrName>style.visibility</p:attrName>
                                        </p:attrNameLst>
                                      </p:cBhvr>
                                      <p:to>
                                        <p:strVal val="visible"/>
                                      </p:to>
                                    </p:set>
                                    <p:animEffect transition="in" filter="barn(inVertical)">
                                      <p:cBhvr>
                                        <p:cTn id="104" dur="500"/>
                                        <p:tgtEl>
                                          <p:spTgt spid="27">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27">
                                            <p:txEl>
                                              <p:pRg st="1" end="1"/>
                                            </p:txEl>
                                          </p:spTgt>
                                        </p:tgtEl>
                                        <p:attrNameLst>
                                          <p:attrName>style.visibility</p:attrName>
                                        </p:attrNameLst>
                                      </p:cBhvr>
                                      <p:to>
                                        <p:strVal val="visible"/>
                                      </p:to>
                                    </p:set>
                                    <p:animEffect transition="in" filter="barn(inVertical)">
                                      <p:cBhvr>
                                        <p:cTn id="109" dur="500"/>
                                        <p:tgtEl>
                                          <p:spTgt spid="27">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8">
                                            <p:txEl>
                                              <p:pRg st="0" end="0"/>
                                            </p:txEl>
                                          </p:spTgt>
                                        </p:tgtEl>
                                        <p:attrNameLst>
                                          <p:attrName>style.visibility</p:attrName>
                                        </p:attrNameLst>
                                      </p:cBhvr>
                                      <p:to>
                                        <p:strVal val="visible"/>
                                      </p:to>
                                    </p:set>
                                    <p:animEffect transition="in" filter="barn(inVertical)">
                                      <p:cBhvr>
                                        <p:cTn id="114" dur="500"/>
                                        <p:tgtEl>
                                          <p:spTgt spid="28">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28">
                                            <p:txEl>
                                              <p:pRg st="1" end="1"/>
                                            </p:txEl>
                                          </p:spTgt>
                                        </p:tgtEl>
                                        <p:attrNameLst>
                                          <p:attrName>style.visibility</p:attrName>
                                        </p:attrNameLst>
                                      </p:cBhvr>
                                      <p:to>
                                        <p:strVal val="visible"/>
                                      </p:to>
                                    </p:set>
                                    <p:animEffect transition="in" filter="barn(inVertical)">
                                      <p:cBhvr>
                                        <p:cTn id="119" dur="500"/>
                                        <p:tgtEl>
                                          <p:spTgt spid="28">
                                            <p:txEl>
                                              <p:pRg st="1" end="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29">
                                            <p:txEl>
                                              <p:pRg st="0" end="0"/>
                                            </p:txEl>
                                          </p:spTgt>
                                        </p:tgtEl>
                                        <p:attrNameLst>
                                          <p:attrName>style.visibility</p:attrName>
                                        </p:attrNameLst>
                                      </p:cBhvr>
                                      <p:to>
                                        <p:strVal val="visible"/>
                                      </p:to>
                                    </p:set>
                                    <p:animEffect transition="in" filter="barn(inVertical)">
                                      <p:cBhvr>
                                        <p:cTn id="124" dur="500"/>
                                        <p:tgtEl>
                                          <p:spTgt spid="29">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29">
                                            <p:txEl>
                                              <p:pRg st="1" end="1"/>
                                            </p:txEl>
                                          </p:spTgt>
                                        </p:tgtEl>
                                        <p:attrNameLst>
                                          <p:attrName>style.visibility</p:attrName>
                                        </p:attrNameLst>
                                      </p:cBhvr>
                                      <p:to>
                                        <p:strVal val="visible"/>
                                      </p:to>
                                    </p:set>
                                    <p:animEffect transition="in" filter="barn(inVertical)">
                                      <p:cBhvr>
                                        <p:cTn id="129"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p:bldP spid="20" grpId="0" animBg="1"/>
      <p:bldP spid="25" grpId="0" animBg="1"/>
      <p:bldP spid="26" grpId="0" animBg="1"/>
      <p:bldP spid="27" grpId="0" build="p"/>
      <p:bldP spid="28" grpId="0" build="p"/>
      <p:bldP spid="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7E20A3D3-0591-45B7-B624-13C531BCA1EF}"/>
              </a:ext>
            </a:extLst>
          </p:cNvPr>
          <p:cNvSpPr/>
          <p:nvPr/>
        </p:nvSpPr>
        <p:spPr>
          <a:xfrm>
            <a:off x="3047250" y="67563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4" name="Group 3">
            <a:extLst>
              <a:ext uri="{FF2B5EF4-FFF2-40B4-BE49-F238E27FC236}">
                <a16:creationId xmlns:a16="http://schemas.microsoft.com/office/drawing/2014/main" xmlns="" id="{7273F07B-9B33-4762-8CE9-EE37292E1924}"/>
              </a:ext>
            </a:extLst>
          </p:cNvPr>
          <p:cNvGrpSpPr/>
          <p:nvPr/>
        </p:nvGrpSpPr>
        <p:grpSpPr>
          <a:xfrm>
            <a:off x="3665057" y="695597"/>
            <a:ext cx="1116312" cy="472051"/>
            <a:chOff x="1870518" y="1440653"/>
            <a:chExt cx="1116312" cy="461666"/>
          </a:xfrm>
        </p:grpSpPr>
        <p:grpSp>
          <p:nvGrpSpPr>
            <p:cNvPr id="5" name="Group 4">
              <a:extLst>
                <a:ext uri="{FF2B5EF4-FFF2-40B4-BE49-F238E27FC236}">
                  <a16:creationId xmlns:a16="http://schemas.microsoft.com/office/drawing/2014/main" xmlns="" id="{56ED0EB3-F18C-4A57-A523-1B2AAA6F45B8}"/>
                </a:ext>
              </a:extLst>
            </p:cNvPr>
            <p:cNvGrpSpPr/>
            <p:nvPr/>
          </p:nvGrpSpPr>
          <p:grpSpPr>
            <a:xfrm>
              <a:off x="1870518" y="1440654"/>
              <a:ext cx="758382" cy="461665"/>
              <a:chOff x="1870518" y="1440654"/>
              <a:chExt cx="758382" cy="461665"/>
            </a:xfrm>
          </p:grpSpPr>
          <p:sp>
            <p:nvSpPr>
              <p:cNvPr id="7" name="Rectangle: Rounded Corners 6">
                <a:extLst>
                  <a:ext uri="{FF2B5EF4-FFF2-40B4-BE49-F238E27FC236}">
                    <a16:creationId xmlns:a16="http://schemas.microsoft.com/office/drawing/2014/main" xmlns="" id="{373930F1-DE2D-4066-B8E1-0E8E44CA4EB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xmlns="" id="{ED81B410-9408-406B-91E6-0A607B71624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6" name="TextBox 5">
              <a:extLst>
                <a:ext uri="{FF2B5EF4-FFF2-40B4-BE49-F238E27FC236}">
                  <a16:creationId xmlns:a16="http://schemas.microsoft.com/office/drawing/2014/main" xmlns="" id="{B2F69417-1DB7-41A7-8DCA-1DE1EA9C078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9" name="Picture 8" descr="C:\Users\TUAN\Downloads\Luyện tập 1.png">
            <a:extLst>
              <a:ext uri="{FF2B5EF4-FFF2-40B4-BE49-F238E27FC236}">
                <a16:creationId xmlns:a16="http://schemas.microsoft.com/office/drawing/2014/main" xmlns="" id="{00AD79C7-4C95-4BEB-A2ED-A7E6A7D4D57E}"/>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13" name="Group 12">
            <a:extLst>
              <a:ext uri="{FF2B5EF4-FFF2-40B4-BE49-F238E27FC236}">
                <a16:creationId xmlns:a16="http://schemas.microsoft.com/office/drawing/2014/main" xmlns="" id="{74AB44BA-DCAF-4B8C-9FBE-3CC84F5098E5}"/>
              </a:ext>
            </a:extLst>
          </p:cNvPr>
          <p:cNvGrpSpPr/>
          <p:nvPr/>
        </p:nvGrpSpPr>
        <p:grpSpPr>
          <a:xfrm>
            <a:off x="4723509" y="140671"/>
            <a:ext cx="6667327" cy="2917530"/>
            <a:chOff x="3905544" y="276786"/>
            <a:chExt cx="6667327" cy="2917530"/>
          </a:xfrm>
        </p:grpSpPr>
        <p:pic>
          <p:nvPicPr>
            <p:cNvPr id="2" name="Picture 1">
              <a:extLst>
                <a:ext uri="{FF2B5EF4-FFF2-40B4-BE49-F238E27FC236}">
                  <a16:creationId xmlns:a16="http://schemas.microsoft.com/office/drawing/2014/main" xmlns="" id="{BAC498C6-77D0-4E84-816E-99AC17C02577}"/>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Effect>
                        <a14:saturation sat="200000"/>
                      </a14:imgEffect>
                    </a14:imgLayer>
                  </a14:imgProps>
                </a:ext>
              </a:extLst>
            </a:blip>
            <a:stretch>
              <a:fillRect/>
            </a:stretch>
          </p:blipFill>
          <p:spPr>
            <a:xfrm>
              <a:off x="4131567" y="276786"/>
              <a:ext cx="6441304" cy="1437967"/>
            </a:xfrm>
            <a:prstGeom prst="rect">
              <a:avLst/>
            </a:prstGeom>
          </p:spPr>
        </p:pic>
        <p:sp>
          <p:nvSpPr>
            <p:cNvPr id="10" name="TextBox 9">
              <a:extLst>
                <a:ext uri="{FF2B5EF4-FFF2-40B4-BE49-F238E27FC236}">
                  <a16:creationId xmlns:a16="http://schemas.microsoft.com/office/drawing/2014/main" xmlns="" id="{4A131E89-826F-4B72-A6D7-9A97ED7029D1}"/>
                </a:ext>
              </a:extLst>
            </p:cNvPr>
            <p:cNvSpPr txBox="1"/>
            <p:nvPr/>
          </p:nvSpPr>
          <p:spPr>
            <a:xfrm>
              <a:off x="3905545" y="811748"/>
              <a:ext cx="505267" cy="523220"/>
            </a:xfrm>
            <a:prstGeom prst="rect">
              <a:avLst/>
            </a:prstGeom>
            <a:noFill/>
          </p:spPr>
          <p:txBody>
            <a:bodyPr wrap="none" rtlCol="0">
              <a:spAutoFit/>
            </a:bodyPr>
            <a:lstStyle/>
            <a:p>
              <a:r>
                <a:rPr lang="en-US" sz="2800" dirty="0"/>
                <a:t>a)</a:t>
              </a:r>
              <a:endParaRPr lang="vi-VN" sz="2800" dirty="0"/>
            </a:p>
          </p:txBody>
        </p:sp>
        <p:sp>
          <p:nvSpPr>
            <p:cNvPr id="11" name="TextBox 10">
              <a:extLst>
                <a:ext uri="{FF2B5EF4-FFF2-40B4-BE49-F238E27FC236}">
                  <a16:creationId xmlns:a16="http://schemas.microsoft.com/office/drawing/2014/main" xmlns="" id="{36E03C4F-C33A-43A9-AD83-89AC07DAFCD1}"/>
                </a:ext>
              </a:extLst>
            </p:cNvPr>
            <p:cNvSpPr txBox="1"/>
            <p:nvPr/>
          </p:nvSpPr>
          <p:spPr>
            <a:xfrm>
              <a:off x="3905544" y="2336572"/>
              <a:ext cx="505267" cy="523220"/>
            </a:xfrm>
            <a:prstGeom prst="rect">
              <a:avLst/>
            </a:prstGeom>
            <a:noFill/>
          </p:spPr>
          <p:txBody>
            <a:bodyPr wrap="square" rtlCol="0">
              <a:spAutoFit/>
            </a:bodyPr>
            <a:lstStyle/>
            <a:p>
              <a:r>
                <a:rPr lang="en-US" sz="2800" dirty="0"/>
                <a:t>b)</a:t>
              </a:r>
              <a:endParaRPr lang="vi-VN" sz="2800" dirty="0"/>
            </a:p>
          </p:txBody>
        </p:sp>
        <p:pic>
          <p:nvPicPr>
            <p:cNvPr id="12" name="Picture 11">
              <a:extLst>
                <a:ext uri="{FF2B5EF4-FFF2-40B4-BE49-F238E27FC236}">
                  <a16:creationId xmlns:a16="http://schemas.microsoft.com/office/drawing/2014/main" xmlns="" id="{77AD64E2-F06E-4247-94CA-BDEF2A090019}"/>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50000"/>
                      </a14:imgEffect>
                      <a14:imgEffect>
                        <a14:saturation sat="200000"/>
                      </a14:imgEffect>
                    </a14:imgLayer>
                  </a14:imgProps>
                </a:ext>
              </a:extLst>
            </a:blip>
            <a:stretch>
              <a:fillRect/>
            </a:stretch>
          </p:blipFill>
          <p:spPr>
            <a:xfrm>
              <a:off x="4288478" y="1674104"/>
              <a:ext cx="6127481" cy="1520212"/>
            </a:xfrm>
            <a:prstGeom prst="rect">
              <a:avLst/>
            </a:prstGeom>
          </p:spPr>
        </p:pic>
      </p:grpSp>
      <p:sp>
        <p:nvSpPr>
          <p:cNvPr id="14" name="TextBox 13">
            <a:extLst>
              <a:ext uri="{FF2B5EF4-FFF2-40B4-BE49-F238E27FC236}">
                <a16:creationId xmlns:a16="http://schemas.microsoft.com/office/drawing/2014/main" xmlns="" id="{E9CB39AE-E6B3-4BE1-9F7F-B7210F4364D6}"/>
              </a:ext>
            </a:extLst>
          </p:cNvPr>
          <p:cNvSpPr txBox="1"/>
          <p:nvPr/>
        </p:nvSpPr>
        <p:spPr>
          <a:xfrm>
            <a:off x="7821369" y="614763"/>
            <a:ext cx="697627" cy="646331"/>
          </a:xfrm>
          <a:prstGeom prst="rect">
            <a:avLst/>
          </a:prstGeom>
          <a:solidFill>
            <a:schemeClr val="bg1"/>
          </a:solidFill>
          <a:effectLst>
            <a:softEdge rad="63500"/>
          </a:effectLst>
        </p:spPr>
        <p:txBody>
          <a:bodyPr wrap="none" rtlCol="0">
            <a:spAutoFit/>
          </a:bodyPr>
          <a:lstStyle/>
          <a:p>
            <a:pPr algn="ctr"/>
            <a:r>
              <a:rPr lang="vi-VN" sz="3600" b="1" dirty="0">
                <a:solidFill>
                  <a:srgbClr val="FF0000"/>
                </a:solidFill>
              </a:rPr>
              <a:t>14</a:t>
            </a:r>
          </a:p>
        </p:txBody>
      </p:sp>
      <p:sp>
        <p:nvSpPr>
          <p:cNvPr id="15" name="TextBox 14">
            <a:extLst>
              <a:ext uri="{FF2B5EF4-FFF2-40B4-BE49-F238E27FC236}">
                <a16:creationId xmlns:a16="http://schemas.microsoft.com/office/drawing/2014/main" xmlns="" id="{23A0402D-29DA-41C7-8AB8-0C3046DF26F4}"/>
              </a:ext>
            </a:extLst>
          </p:cNvPr>
          <p:cNvSpPr txBox="1"/>
          <p:nvPr/>
        </p:nvSpPr>
        <p:spPr>
          <a:xfrm>
            <a:off x="10585609" y="545221"/>
            <a:ext cx="441147" cy="646331"/>
          </a:xfrm>
          <a:prstGeom prst="rect">
            <a:avLst/>
          </a:prstGeom>
          <a:solidFill>
            <a:schemeClr val="bg1"/>
          </a:solidFill>
          <a:effectLst>
            <a:softEdge rad="63500"/>
          </a:effectLst>
        </p:spPr>
        <p:txBody>
          <a:bodyPr wrap="none" rtlCol="0">
            <a:spAutoFit/>
          </a:bodyPr>
          <a:lstStyle/>
          <a:p>
            <a:pPr algn="ctr"/>
            <a:r>
              <a:rPr lang="vi-VN" sz="3600" b="1">
                <a:solidFill>
                  <a:srgbClr val="FF0000"/>
                </a:solidFill>
              </a:rPr>
              <a:t>9</a:t>
            </a:r>
            <a:endParaRPr lang="vi-VN" sz="3600" b="1" dirty="0">
              <a:solidFill>
                <a:srgbClr val="FF0000"/>
              </a:solidFill>
            </a:endParaRPr>
          </a:p>
        </p:txBody>
      </p:sp>
      <p:sp>
        <p:nvSpPr>
          <p:cNvPr id="16" name="TextBox 15">
            <a:extLst>
              <a:ext uri="{FF2B5EF4-FFF2-40B4-BE49-F238E27FC236}">
                <a16:creationId xmlns:a16="http://schemas.microsoft.com/office/drawing/2014/main" xmlns="" id="{99126B1A-19FF-4BD6-ACD8-7688CFF49B0A}"/>
              </a:ext>
            </a:extLst>
          </p:cNvPr>
          <p:cNvSpPr txBox="1"/>
          <p:nvPr/>
        </p:nvSpPr>
        <p:spPr>
          <a:xfrm>
            <a:off x="7821369" y="1925075"/>
            <a:ext cx="441147" cy="646331"/>
          </a:xfrm>
          <a:prstGeom prst="rect">
            <a:avLst/>
          </a:prstGeom>
          <a:solidFill>
            <a:schemeClr val="bg1"/>
          </a:solidFill>
          <a:effectLst>
            <a:softEdge rad="63500"/>
          </a:effectLst>
        </p:spPr>
        <p:txBody>
          <a:bodyPr wrap="none" rtlCol="0">
            <a:spAutoFit/>
          </a:bodyPr>
          <a:lstStyle/>
          <a:p>
            <a:pPr algn="ctr"/>
            <a:r>
              <a:rPr lang="vi-VN" sz="3600" b="1">
                <a:solidFill>
                  <a:srgbClr val="FF0000"/>
                </a:solidFill>
              </a:rPr>
              <a:t>8</a:t>
            </a:r>
            <a:endParaRPr lang="vi-VN" sz="3600" b="1" dirty="0">
              <a:solidFill>
                <a:srgbClr val="FF0000"/>
              </a:solidFill>
            </a:endParaRPr>
          </a:p>
        </p:txBody>
      </p:sp>
      <p:sp>
        <p:nvSpPr>
          <p:cNvPr id="17" name="TextBox 16">
            <a:extLst>
              <a:ext uri="{FF2B5EF4-FFF2-40B4-BE49-F238E27FC236}">
                <a16:creationId xmlns:a16="http://schemas.microsoft.com/office/drawing/2014/main" xmlns="" id="{8B6F9736-D6AA-4AE9-B0B1-D6893DFDCFA9}"/>
              </a:ext>
            </a:extLst>
          </p:cNvPr>
          <p:cNvSpPr txBox="1"/>
          <p:nvPr/>
        </p:nvSpPr>
        <p:spPr>
          <a:xfrm>
            <a:off x="9744805" y="1974929"/>
            <a:ext cx="697628" cy="646331"/>
          </a:xfrm>
          <a:prstGeom prst="rect">
            <a:avLst/>
          </a:prstGeom>
          <a:solidFill>
            <a:schemeClr val="bg1"/>
          </a:solidFill>
          <a:effectLst>
            <a:softEdge rad="63500"/>
          </a:effectLst>
        </p:spPr>
        <p:txBody>
          <a:bodyPr wrap="none" rtlCol="0">
            <a:spAutoFit/>
          </a:bodyPr>
          <a:lstStyle/>
          <a:p>
            <a:pPr algn="ctr"/>
            <a:r>
              <a:rPr lang="vi-VN" sz="3600" b="1">
                <a:solidFill>
                  <a:srgbClr val="FF0000"/>
                </a:solidFill>
              </a:rPr>
              <a:t>17</a:t>
            </a:r>
            <a:endParaRPr lang="vi-VN" sz="3600" b="1" dirty="0">
              <a:solidFill>
                <a:srgbClr val="FF0000"/>
              </a:solidFill>
            </a:endParaRPr>
          </a:p>
        </p:txBody>
      </p:sp>
      <p:sp>
        <p:nvSpPr>
          <p:cNvPr id="18" name="Oval 17">
            <a:extLst>
              <a:ext uri="{FF2B5EF4-FFF2-40B4-BE49-F238E27FC236}">
                <a16:creationId xmlns:a16="http://schemas.microsoft.com/office/drawing/2014/main" xmlns="" id="{5563D31C-23D0-4FF8-8024-B6E22FB2167D}"/>
              </a:ext>
            </a:extLst>
          </p:cNvPr>
          <p:cNvSpPr/>
          <p:nvPr/>
        </p:nvSpPr>
        <p:spPr>
          <a:xfrm>
            <a:off x="4781737" y="3135379"/>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9" name="TextBox 18">
            <a:extLst>
              <a:ext uri="{FF2B5EF4-FFF2-40B4-BE49-F238E27FC236}">
                <a16:creationId xmlns:a16="http://schemas.microsoft.com/office/drawing/2014/main" xmlns="" id="{D40931F2-95DD-45C3-B9B7-EF91E88E9E23}"/>
              </a:ext>
            </a:extLst>
          </p:cNvPr>
          <p:cNvSpPr txBox="1"/>
          <p:nvPr/>
        </p:nvSpPr>
        <p:spPr>
          <a:xfrm>
            <a:off x="5219059" y="3135379"/>
            <a:ext cx="2490035" cy="3046988"/>
          </a:xfrm>
          <a:prstGeom prst="rect">
            <a:avLst/>
          </a:prstGeom>
          <a:solidFill>
            <a:schemeClr val="bg1"/>
          </a:solidFill>
          <a:effectLst>
            <a:softEdge rad="63500"/>
          </a:effectLst>
        </p:spPr>
        <p:txBody>
          <a:bodyPr wrap="square" rtlCol="0">
            <a:spAutoFit/>
          </a:bodyPr>
          <a:lstStyle/>
          <a:p>
            <a:pPr algn="just"/>
            <a:r>
              <a:rPr lang="vi-VN" sz="2400" dirty="0"/>
              <a:t>Khi chuẩn bị cho buổi sinh nhật, mỗi lọ hoa Mai cắm 5 bông hoa. Hỏi 2 lọ hoa như vậy Mai cắm tất cả bao nhiêu bông hoa?</a:t>
            </a:r>
          </a:p>
        </p:txBody>
      </p:sp>
      <p:pic>
        <p:nvPicPr>
          <p:cNvPr id="20" name="Picture 19">
            <a:extLst>
              <a:ext uri="{FF2B5EF4-FFF2-40B4-BE49-F238E27FC236}">
                <a16:creationId xmlns:a16="http://schemas.microsoft.com/office/drawing/2014/main" xmlns="" id="{3818FC73-ACDB-411C-872C-7657963604B3}"/>
              </a:ext>
            </a:extLst>
          </p:cNvPr>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xmlns="">
                  <a14:imgLayer r:embed="rId8">
                    <a14:imgEffect>
                      <a14:sharpenSoften amount="25000"/>
                    </a14:imgEffect>
                    <a14:imgEffect>
                      <a14:saturation sat="200000"/>
                    </a14:imgEffect>
                  </a14:imgLayer>
                </a14:imgProps>
              </a:ext>
            </a:extLst>
          </a:blip>
          <a:stretch>
            <a:fillRect/>
          </a:stretch>
        </p:blipFill>
        <p:spPr>
          <a:xfrm>
            <a:off x="590414" y="1537989"/>
            <a:ext cx="4236329" cy="4644378"/>
          </a:xfrm>
          <a:prstGeom prst="rect">
            <a:avLst/>
          </a:prstGeom>
        </p:spPr>
      </p:pic>
      <p:sp>
        <p:nvSpPr>
          <p:cNvPr id="21" name="TextBox 20">
            <a:extLst>
              <a:ext uri="{FF2B5EF4-FFF2-40B4-BE49-F238E27FC236}">
                <a16:creationId xmlns:a16="http://schemas.microsoft.com/office/drawing/2014/main" xmlns="" id="{C69E25E6-DBA1-4ADF-8142-D17F22F775F1}"/>
              </a:ext>
            </a:extLst>
          </p:cNvPr>
          <p:cNvSpPr txBox="1"/>
          <p:nvPr/>
        </p:nvSpPr>
        <p:spPr>
          <a:xfrm>
            <a:off x="8569077" y="3135379"/>
            <a:ext cx="1551369" cy="461665"/>
          </a:xfrm>
          <a:prstGeom prst="rect">
            <a:avLst/>
          </a:prstGeom>
          <a:noFill/>
        </p:spPr>
        <p:txBody>
          <a:bodyPr wrap="square" rtlCol="0">
            <a:spAutoFit/>
          </a:bodyPr>
          <a:lstStyle/>
          <a:p>
            <a:pPr algn="ctr"/>
            <a:r>
              <a:rPr lang="vi-VN" sz="2400" i="1" dirty="0"/>
              <a:t>Bài giải</a:t>
            </a:r>
          </a:p>
        </p:txBody>
      </p:sp>
      <p:sp>
        <p:nvSpPr>
          <p:cNvPr id="22" name="TextBox 21">
            <a:extLst>
              <a:ext uri="{FF2B5EF4-FFF2-40B4-BE49-F238E27FC236}">
                <a16:creationId xmlns:a16="http://schemas.microsoft.com/office/drawing/2014/main" xmlns="" id="{83D5F9C4-336A-437B-99C2-F9B4CE50BC60}"/>
              </a:ext>
            </a:extLst>
          </p:cNvPr>
          <p:cNvSpPr txBox="1"/>
          <p:nvPr/>
        </p:nvSpPr>
        <p:spPr>
          <a:xfrm>
            <a:off x="7868317" y="3597044"/>
            <a:ext cx="3205387" cy="1200329"/>
          </a:xfrm>
          <a:prstGeom prst="rect">
            <a:avLst/>
          </a:prstGeom>
          <a:noFill/>
        </p:spPr>
        <p:txBody>
          <a:bodyPr wrap="square" rtlCol="0">
            <a:spAutoFit/>
          </a:bodyPr>
          <a:lstStyle/>
          <a:p>
            <a:r>
              <a:rPr lang="vi-VN" sz="2400" dirty="0">
                <a:solidFill>
                  <a:srgbClr val="FF0000"/>
                </a:solidFill>
              </a:rPr>
              <a:t>2 lọ hoa như vậy Mai cắm tất cả số bông hoa là:</a:t>
            </a:r>
          </a:p>
        </p:txBody>
      </p:sp>
      <mc:AlternateContent xmlns:mc="http://schemas.openxmlformats.org/markup-compatibility/2006">
        <mc:Choice xmlns:a14="http://schemas.microsoft.com/office/drawing/2010/main" xmlns="" Requires="a14">
          <p:sp>
            <p:nvSpPr>
              <p:cNvPr id="23" name="TextBox 22">
                <a:extLst>
                  <a:ext uri="{FF2B5EF4-FFF2-40B4-BE49-F238E27FC236}">
                    <a16:creationId xmlns:a16="http://schemas.microsoft.com/office/drawing/2014/main" id="{63F7A418-0760-49D3-817E-85EE736D782B}"/>
                  </a:ext>
                </a:extLst>
              </p:cNvPr>
              <p:cNvSpPr txBox="1"/>
              <p:nvPr/>
            </p:nvSpPr>
            <p:spPr>
              <a:xfrm>
                <a:off x="6812018" y="4719265"/>
                <a:ext cx="5065485" cy="461665"/>
              </a:xfrm>
              <a:prstGeom prst="rect">
                <a:avLst/>
              </a:prstGeom>
              <a:noFill/>
            </p:spPr>
            <p:txBody>
              <a:bodyPr wrap="square" rtlCol="0">
                <a:spAutoFit/>
              </a:bodyPr>
              <a:lstStyle/>
              <a:p>
                <a:pPr algn="ctr"/>
                <a:r>
                  <a:rPr lang="vi-VN" sz="2400" dirty="0">
                    <a:solidFill>
                      <a:srgbClr val="FF0000"/>
                    </a:solidFill>
                  </a:rPr>
                  <a:t>5 </a:t>
                </a:r>
                <a14:m>
                  <m:oMath xmlns:m="http://schemas.openxmlformats.org/officeDocument/2006/math">
                    <m:r>
                      <a:rPr lang="vi-VN" sz="2400" i="1" smtClean="0">
                        <a:solidFill>
                          <a:srgbClr val="FF0000"/>
                        </a:solidFill>
                        <a:latin typeface="Cambria Math" panose="02040503050406030204" pitchFamily="18" charset="0"/>
                        <a:ea typeface="Cambria Math" panose="02040503050406030204" pitchFamily="18" charset="0"/>
                      </a:rPr>
                      <m:t>×</m:t>
                    </m:r>
                  </m:oMath>
                </a14:m>
                <a:r>
                  <a:rPr lang="vi-VN" sz="2400" dirty="0">
                    <a:solidFill>
                      <a:srgbClr val="FF0000"/>
                    </a:solidFill>
                  </a:rPr>
                  <a:t> 2 = 10 (bông)</a:t>
                </a:r>
              </a:p>
            </p:txBody>
          </p:sp>
        </mc:Choice>
        <mc:Fallback>
          <p:sp>
            <p:nvSpPr>
              <p:cNvPr id="23" name="TextBox 22">
                <a:extLst>
                  <a:ext uri="{FF2B5EF4-FFF2-40B4-BE49-F238E27FC236}">
                    <a16:creationId xmlns:a16="http://schemas.microsoft.com/office/drawing/2014/main" xmlns="" xmlns:a14="http://schemas.microsoft.com/office/drawing/2010/main" id="{63F7A418-0760-49D3-817E-85EE736D782B}"/>
                  </a:ext>
                </a:extLst>
              </p:cNvPr>
              <p:cNvSpPr txBox="1">
                <a:spLocks noRot="1" noChangeAspect="1" noMove="1" noResize="1" noEditPoints="1" noAdjustHandles="1" noChangeArrowheads="1" noChangeShapeType="1" noTextEdit="1"/>
              </p:cNvSpPr>
              <p:nvPr/>
            </p:nvSpPr>
            <p:spPr>
              <a:xfrm>
                <a:off x="6812018" y="4719265"/>
                <a:ext cx="5065485" cy="461665"/>
              </a:xfrm>
              <a:prstGeom prst="rect">
                <a:avLst/>
              </a:prstGeom>
              <a:blipFill>
                <a:blip r:embed="rId9" cstate="print"/>
                <a:stretch>
                  <a:fillRect t="-9211" b="-30263"/>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xmlns="" id="{1873829C-AF37-4BAC-85D2-1BB96D792732}"/>
              </a:ext>
            </a:extLst>
          </p:cNvPr>
          <p:cNvSpPr txBox="1"/>
          <p:nvPr/>
        </p:nvSpPr>
        <p:spPr>
          <a:xfrm>
            <a:off x="7339342" y="5219983"/>
            <a:ext cx="4010835" cy="461665"/>
          </a:xfrm>
          <a:prstGeom prst="rect">
            <a:avLst/>
          </a:prstGeom>
          <a:noFill/>
        </p:spPr>
        <p:txBody>
          <a:bodyPr wrap="square" rtlCol="0">
            <a:spAutoFit/>
          </a:bodyPr>
          <a:lstStyle/>
          <a:p>
            <a:pPr algn="r"/>
            <a:r>
              <a:rPr lang="vi-VN" sz="2400" dirty="0">
                <a:solidFill>
                  <a:srgbClr val="FF0000"/>
                </a:solidFill>
              </a:rPr>
              <a:t>Đáp số</a:t>
            </a:r>
            <a:r>
              <a:rPr lang="vi-VN" sz="2400">
                <a:solidFill>
                  <a:srgbClr val="FF0000"/>
                </a:solidFill>
              </a:rPr>
              <a:t>: 10 bông hoa.</a:t>
            </a:r>
            <a:endParaRPr lang="vi-VN" sz="2400" dirty="0">
              <a:solidFill>
                <a:srgbClr val="FF0000"/>
              </a:solidFill>
            </a:endParaRPr>
          </a:p>
        </p:txBody>
      </p:sp>
    </p:spTree>
    <p:extLst>
      <p:ext uri="{BB962C8B-B14F-4D97-AF65-F5344CB8AC3E}">
        <p14:creationId xmlns:p14="http://schemas.microsoft.com/office/powerpoint/2010/main" xmlns="" val="6838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P spid="18" grpId="0" animBg="1"/>
      <p:bldP spid="19" grpId="0" animBg="1"/>
      <p:bldP spid="21" grpId="0"/>
      <p:bldP spid="22" grpId="0"/>
      <p:bldP spid="23" grpId="0" animBg="1"/>
      <p:bldP spid="2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TotalTime>
  <Words>242</Words>
  <Application>Microsoft Office PowerPoint</Application>
  <PresentationFormat>Custom</PresentationFormat>
  <Paragraphs>47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7</cp:lastModifiedBy>
  <cp:revision>204</cp:revision>
  <dcterms:created xsi:type="dcterms:W3CDTF">2021-06-02T01:34:28Z</dcterms:created>
  <dcterms:modified xsi:type="dcterms:W3CDTF">2023-02-11T08:52:27Z</dcterms:modified>
</cp:coreProperties>
</file>