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4" y="1961534"/>
            <a:ext cx="2916463" cy="4527755"/>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smtClean="0">
                <a:solidFill>
                  <a:srgbClr val="FF0000"/>
                </a:solidFill>
                <a:effectLst/>
                <a:latin typeface="+mj-lt"/>
              </a:rPr>
              <a:t>     </a:t>
            </a:r>
            <a:r>
              <a:rPr lang="en-US" sz="3200" b="1" i="0" dirty="0" err="1" smtClean="0">
                <a:solidFill>
                  <a:srgbClr val="FF0000"/>
                </a:solidFill>
                <a:effectLst/>
                <a:latin typeface="+mj-lt"/>
              </a:rPr>
              <a:t>Diện</a:t>
            </a:r>
            <a:r>
              <a:rPr lang="en-US" sz="3200" b="1" i="0" dirty="0" smtClean="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smtClean="0">
                <a:solidFill>
                  <a:srgbClr val="FF0000"/>
                </a:solidFill>
                <a:effectLst/>
                <a:latin typeface="+mj-lt"/>
              </a:rPr>
              <a:t>10 </a:t>
            </a:r>
            <a:r>
              <a:rPr lang="en-US" sz="3200" b="1" i="0" dirty="0">
                <a:solidFill>
                  <a:srgbClr val="FF0000"/>
                </a:solidFill>
                <a:effectLst/>
                <a:latin typeface="+mj-lt"/>
              </a:rPr>
              <a:t>x </a:t>
            </a:r>
            <a:r>
              <a:rPr lang="en-US" sz="3200" b="1" i="0" dirty="0" smtClean="0">
                <a:solidFill>
                  <a:srgbClr val="FF0000"/>
                </a:solidFill>
                <a:effectLst/>
                <a:latin typeface="+mj-lt"/>
              </a:rPr>
              <a:t>7 </a:t>
            </a:r>
            <a:r>
              <a:rPr lang="en-US" sz="3200" b="1" i="0" dirty="0">
                <a:solidFill>
                  <a:srgbClr val="FF0000"/>
                </a:solidFill>
                <a:effectLst/>
                <a:latin typeface="+mj-lt"/>
              </a:rPr>
              <a:t>= 70 (cm</a:t>
            </a:r>
            <a:r>
              <a:rPr lang="en-US" sz="3200" b="1" i="0" baseline="30000" dirty="0">
                <a:solidFill>
                  <a:srgbClr val="FF0000"/>
                </a:solidFill>
                <a:effectLst/>
                <a:latin typeface="+mj-lt"/>
              </a:rPr>
              <a:t>2</a:t>
            </a:r>
            <a:r>
              <a:rPr lang="en-US" sz="3200" b="1" i="0" dirty="0">
                <a:solidFill>
                  <a:srgbClr val="FF0000"/>
                </a:solidFill>
                <a:effectLst/>
                <a:latin typeface="+mj-lt"/>
              </a:rPr>
              <a:t>)</a:t>
            </a:r>
          </a:p>
          <a:p>
            <a:r>
              <a:rPr lang="en-US" sz="3200" b="1" i="0" dirty="0" smtClean="0">
                <a:solidFill>
                  <a:srgbClr val="FF0000"/>
                </a:solidFill>
                <a:effectLst/>
                <a:latin typeface="+mj-lt"/>
              </a:rPr>
              <a:t>         b</a:t>
            </a:r>
            <a:r>
              <a:rPr lang="en-US" sz="3200" b="1" i="0" dirty="0">
                <a:solidFill>
                  <a:srgbClr val="FF0000"/>
                </a:solidFill>
                <a:effectLst/>
                <a:latin typeface="+mj-lt"/>
              </a:rPr>
              <a:t>)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r>
              <a:rPr lang="en-US" sz="3200" b="1" i="0" dirty="0" smtClean="0">
                <a:solidFill>
                  <a:srgbClr val="FF0000"/>
                </a:solidFill>
                <a:effectLst/>
                <a:latin typeface="+mj-lt"/>
              </a:rPr>
              <a:t>                                   </a:t>
            </a:r>
            <a:r>
              <a:rPr lang="en-US" sz="3200" b="1" i="0" dirty="0" err="1" smtClean="0">
                <a:solidFill>
                  <a:srgbClr val="FF0000"/>
                </a:solidFill>
                <a:effectLst/>
                <a:latin typeface="+mj-lt"/>
              </a:rPr>
              <a:t>Đáp</a:t>
            </a:r>
            <a:r>
              <a:rPr lang="en-US" sz="3200" b="1" i="0" dirty="0" smtClean="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baseline="30000" dirty="0" smtClean="0">
                <a:solidFill>
                  <a:srgbClr val="FF0000"/>
                </a:solidFill>
                <a:effectLst/>
                <a:latin typeface="+mj-lt"/>
              </a:rPr>
              <a:t>                                                                        </a:t>
            </a:r>
            <a:r>
              <a:rPr lang="en-US" sz="3200" b="1" i="0" dirty="0" smtClean="0">
                <a:solidFill>
                  <a:srgbClr val="FF0000"/>
                </a:solidFill>
                <a:effectLst/>
                <a:latin typeface="+mj-lt"/>
              </a:rPr>
              <a:t>b</a:t>
            </a:r>
            <a:r>
              <a:rPr lang="en-US" sz="3200" b="1" i="0" dirty="0">
                <a:solidFill>
                  <a:srgbClr val="FF0000"/>
                </a:solidFill>
                <a:effectLst/>
                <a:latin typeface="+mj-lt"/>
              </a:rPr>
              <a:t>)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smtClean="0">
                <a:solidFill>
                  <a:srgbClr val="FF0000"/>
                </a:solidFill>
                <a:effectLst/>
                <a:latin typeface="+mj-lt"/>
              </a:rPr>
              <a:t>6 </a:t>
            </a:r>
            <a:r>
              <a:rPr lang="en-US" sz="2400" b="1" i="0" dirty="0">
                <a:solidFill>
                  <a:srgbClr val="FF0000"/>
                </a:solidFill>
                <a:effectLst/>
                <a:latin typeface="+mj-lt"/>
              </a:rPr>
              <a:t>x 6 = 24 </a:t>
            </a:r>
            <a:r>
              <a:rPr lang="en-US" sz="2400" b="1" i="0">
                <a:solidFill>
                  <a:srgbClr val="FF0000"/>
                </a:solidFill>
                <a:effectLst/>
                <a:latin typeface="+mj-lt"/>
              </a:rPr>
              <a:t>(</a:t>
            </a:r>
            <a:r>
              <a:rPr lang="en-US" sz="2400" b="1" i="0" smtClean="0">
                <a:solidFill>
                  <a:srgbClr val="FF0000"/>
                </a:solidFill>
                <a:effectLst/>
                <a:latin typeface="+mj-lt"/>
              </a:rPr>
              <a:t>cm</a:t>
            </a:r>
            <a:r>
              <a:rPr lang="en-US" sz="2400" b="1" i="0" baseline="30000" smtClean="0">
                <a:solidFill>
                  <a:srgbClr val="FF0000"/>
                </a:solidFill>
                <a:effectLst/>
                <a:latin typeface="+mj-lt"/>
              </a:rPr>
              <a:t>2</a:t>
            </a:r>
            <a:r>
              <a:rPr lang="en-US" sz="2400" b="1" i="0" smtClean="0">
                <a:solidFill>
                  <a:srgbClr val="FF0000"/>
                </a:solidFill>
                <a:effectLst/>
                <a:latin typeface="+mj-lt"/>
              </a:rPr>
              <a:t>)4</a:t>
            </a:r>
            <a:endParaRPr lang="en-US" sz="2400" b="1" i="0" dirty="0">
              <a:solidFill>
                <a:srgbClr val="FF0000"/>
              </a:solidFill>
              <a:effectLst/>
              <a:latin typeface="+mj-lt"/>
            </a:endParaRP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smtClean="0">
                <a:solidFill>
                  <a:srgbClr val="FF0000"/>
                </a:solidFill>
                <a:effectLst/>
                <a:latin typeface="+mj-lt"/>
              </a:rPr>
              <a:t>7 </a:t>
            </a:r>
            <a:r>
              <a:rPr lang="en-US" sz="2400" b="1" i="0" dirty="0">
                <a:solidFill>
                  <a:srgbClr val="FF0000"/>
                </a:solidFill>
                <a:effectLst/>
                <a:latin typeface="+mj-lt"/>
              </a:rPr>
              <a:t>x </a:t>
            </a:r>
            <a:r>
              <a:rPr lang="en-US" sz="2400" b="1" i="0" dirty="0" smtClean="0">
                <a:solidFill>
                  <a:srgbClr val="FF0000"/>
                </a:solidFill>
                <a:effectLst/>
                <a:latin typeface="+mj-lt"/>
              </a:rPr>
              <a:t>4 </a:t>
            </a:r>
            <a:r>
              <a:rPr lang="en-US" sz="2400" b="1" i="0" dirty="0">
                <a:solidFill>
                  <a:srgbClr val="FF0000"/>
                </a:solidFill>
                <a:effectLst/>
                <a:latin typeface="+mj-lt"/>
              </a:rPr>
              <a:t>=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a:t>
            </a:r>
            <a:r>
              <a:rPr lang="en-US" sz="2400" b="1" dirty="0" smtClean="0">
                <a:solidFill>
                  <a:srgbClr val="FF0000"/>
                </a:solidFill>
                <a:latin typeface="Calibri"/>
              </a:rPr>
              <a:t>Nam</a:t>
            </a:r>
            <a:r>
              <a:rPr lang="vi-VN" sz="2400" b="1" dirty="0" smtClean="0">
                <a:solidFill>
                  <a:srgbClr val="FF0000"/>
                </a:solidFill>
                <a:latin typeface="Calibri"/>
              </a:rPr>
              <a:t>.</a:t>
            </a:r>
            <a:endParaRPr lang="vi-VN" sz="2400" b="1" dirty="0">
              <a:solidFill>
                <a:srgbClr val="FF0000"/>
              </a:solidFill>
              <a:latin typeface="Calibri"/>
            </a:endParaRP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Ôn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lại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kiến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thức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đã</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học</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Chuẩn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bị</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bài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sau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Phép</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cộng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các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số</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trong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phạm</a:t>
            </a:r>
            <a:r>
              <a:rPr lang="en-US" sz="3200" dirty="0">
                <a:solidFill>
                  <a:prstClr val="black"/>
                </a:solidFill>
                <a:latin typeface="+mj-lt"/>
                <a:cs typeface="Calibri" panose="020F0502020204030204" pitchFamily="34" charset="0"/>
              </a:rPr>
              <a:t> vi 10 000</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a:t>
              </a:r>
              <a:r>
                <a:rPr lang="nl-NL" sz="4000" dirty="0" smtClean="0">
                  <a:solidFill>
                    <a:srgbClr val="00B050"/>
                  </a:solidFill>
                  <a:effectLst/>
                  <a:latin typeface="+mj-lt"/>
                  <a:ea typeface="Times New Roman" panose="02020603050405020304" pitchFamily="18" charset="0"/>
                </a:rPr>
                <a:t>vi bằng </a:t>
              </a:r>
              <a:r>
                <a:rPr lang="nl-NL" sz="4000" dirty="0">
                  <a:solidFill>
                    <a:srgbClr val="00B050"/>
                  </a:solidFill>
                  <a:effectLst/>
                  <a:latin typeface="+mj-lt"/>
                  <a:ea typeface="Times New Roman" panose="02020603050405020304" pitchFamily="18" charset="0"/>
                </a:rPr>
                <a:t>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612</Words>
  <Application>Microsoft Office PowerPoint</Application>
  <PresentationFormat>Widescreen</PresentationFormat>
  <Paragraphs>78</Paragraphs>
  <Slides>25</Slides>
  <Notes>13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맑은 고딕</vt:lpstr>
      <vt:lpstr>微软雅黑</vt:lpstr>
      <vt:lpstr>宋体</vt:lpstr>
      <vt:lpstr>Arial</vt:lpstr>
      <vt:lpstr>Baloo 2</vt:lpstr>
      <vt:lpstr>Calibri</vt:lpstr>
      <vt:lpstr>HP001 4 hàng</vt:lpstr>
      <vt:lpstr>Lato Regular</vt:lpstr>
      <vt:lpstr>Quicksand Medium</vt:lpstr>
      <vt:lpstr>黑体</vt:lpstr>
      <vt:lpstr>Times New Roman</vt:lpstr>
      <vt:lpstr>UVN Banh Mi</vt:lpstr>
      <vt:lpstr>字魂7号-温暖童稚体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41</cp:revision>
  <dcterms:created xsi:type="dcterms:W3CDTF">2022-11-07T11:41:10Z</dcterms:created>
  <dcterms:modified xsi:type="dcterms:W3CDTF">2023-02-21T02:24:30Z</dcterms:modified>
</cp:coreProperties>
</file>