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8" r:id="rId4"/>
    <p:sldId id="259" r:id="rId5"/>
    <p:sldId id="282"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3" r:id="rId25"/>
    <p:sldId id="278" r:id="rId26"/>
    <p:sldId id="279" r:id="rId27"/>
    <p:sldId id="280" r:id="rId28"/>
    <p:sldId id="281"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lgA70Dy/YtPbV4y39FcwyzfaJ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92383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704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5092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2443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775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9490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6677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0402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2200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8694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4038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182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82487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734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8271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5132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1393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b6f96fd3f7_0_13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b6f96fd3f7_0_1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6186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224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617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0846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64310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412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6360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b6f96fd3f7_0_13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b6f96fd3f7_0_1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4357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9313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165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121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9320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7"/>
          <p:cNvSpPr>
            <a:spLocks noGrp="1"/>
          </p:cNvSpPr>
          <p:nvPr>
            <p:ph type="pic" idx="2"/>
          </p:nvPr>
        </p:nvSpPr>
        <p:spPr>
          <a:xfrm>
            <a:off x="1792288" y="612775"/>
            <a:ext cx="5486400" cy="4114800"/>
          </a:xfrm>
          <a:prstGeom prst="rect">
            <a:avLst/>
          </a:prstGeom>
          <a:noFill/>
          <a:ln>
            <a:noFill/>
          </a:ln>
        </p:spPr>
      </p:sp>
      <p:sp>
        <p:nvSpPr>
          <p:cNvPr id="71" name="Google Shape;71;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2" name="Google Shape;72;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3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4"/>
        <p:cNvGrpSpPr/>
        <p:nvPr/>
      </p:nvGrpSpPr>
      <p:grpSpPr>
        <a:xfrm>
          <a:off x="0" y="0"/>
          <a:ext cx="0" cy="0"/>
          <a:chOff x="0" y="0"/>
          <a:chExt cx="0" cy="0"/>
        </a:xfrm>
      </p:grpSpPr>
      <p:sp>
        <p:nvSpPr>
          <p:cNvPr id="85" name="Google Shape;85;p7"/>
          <p:cNvSpPr txBox="1">
            <a:spLocks noGrp="1"/>
          </p:cNvSpPr>
          <p:nvPr>
            <p:ph type="title"/>
          </p:nvPr>
        </p:nvSpPr>
        <p:spPr>
          <a:xfrm>
            <a:off x="941825" y="999767"/>
            <a:ext cx="43923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7"/>
          <p:cNvSpPr txBox="1">
            <a:spLocks noGrp="1"/>
          </p:cNvSpPr>
          <p:nvPr>
            <p:ph type="subTitle" idx="1"/>
          </p:nvPr>
        </p:nvSpPr>
        <p:spPr>
          <a:xfrm>
            <a:off x="941825" y="2289467"/>
            <a:ext cx="3287400" cy="3882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754C24"/>
              </a:buClr>
              <a:buSzPts val="2800"/>
              <a:buNone/>
              <a:defRPr sz="1600">
                <a:solidFill>
                  <a:srgbClr val="754C24"/>
                </a:solidFill>
                <a:latin typeface="Public Sans"/>
                <a:ea typeface="Public Sans"/>
                <a:cs typeface="Public Sans"/>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476590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标题幻灯片">
  <p:cSld name="2_标题幻灯片">
    <p:spTree>
      <p:nvGrpSpPr>
        <p:cNvPr id="1" name="Shape 21"/>
        <p:cNvGrpSpPr/>
        <p:nvPr/>
      </p:nvGrpSpPr>
      <p:grpSpPr>
        <a:xfrm>
          <a:off x="0" y="0"/>
          <a:ext cx="0" cy="0"/>
          <a:chOff x="0" y="0"/>
          <a:chExt cx="0" cy="0"/>
        </a:xfrm>
      </p:grpSpPr>
      <p:pic>
        <p:nvPicPr>
          <p:cNvPr id="22" name="Google Shape;22;p29"/>
          <p:cNvPicPr preferRelativeResize="0"/>
          <p:nvPr/>
        </p:nvPicPr>
        <p:blipFill rotWithShape="1">
          <a:blip r:embed="rId2">
            <a:alphaModFix/>
          </a:blip>
          <a:srcRect r="27110"/>
          <a:stretch/>
        </p:blipFill>
        <p:spPr>
          <a:xfrm>
            <a:off x="-1" y="0"/>
            <a:ext cx="9144001" cy="6858000"/>
          </a:xfrm>
          <a:prstGeom prst="rect">
            <a:avLst/>
          </a:prstGeom>
          <a:noFill/>
          <a:ln>
            <a:noFill/>
          </a:ln>
        </p:spPr>
      </p:pic>
      <p:pic>
        <p:nvPicPr>
          <p:cNvPr id="23" name="Google Shape;23;p29"/>
          <p:cNvPicPr preferRelativeResize="0"/>
          <p:nvPr/>
        </p:nvPicPr>
        <p:blipFill rotWithShape="1">
          <a:blip r:embed="rId3">
            <a:alphaModFix/>
          </a:blip>
          <a:srcRect/>
          <a:stretch/>
        </p:blipFill>
        <p:spPr>
          <a:xfrm>
            <a:off x="-6" y="4610951"/>
            <a:ext cx="9144011" cy="22470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7" name="Google Shape;3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4" name="Google Shape;44;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4" name="Google Shape;64;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 descr="A picture containing text, clipart&#10;&#10;Description automatically generated"/>
          <p:cNvPicPr preferRelativeResize="0"/>
          <p:nvPr/>
        </p:nvPicPr>
        <p:blipFill rotWithShape="1">
          <a:blip r:embed="rId3">
            <a:alphaModFix/>
          </a:blip>
          <a:srcRect/>
          <a:stretch/>
        </p:blipFill>
        <p:spPr>
          <a:xfrm>
            <a:off x="0" y="857426"/>
            <a:ext cx="9144000" cy="5143148"/>
          </a:xfrm>
          <a:prstGeom prst="rect">
            <a:avLst/>
          </a:prstGeom>
          <a:noFill/>
          <a:ln>
            <a:noFill/>
          </a:ln>
        </p:spPr>
      </p:pic>
      <p:sp>
        <p:nvSpPr>
          <p:cNvPr id="92" name="Google Shape;92;p1"/>
          <p:cNvSpPr txBox="1"/>
          <p:nvPr/>
        </p:nvSpPr>
        <p:spPr>
          <a:xfrm>
            <a:off x="1953040" y="2268607"/>
            <a:ext cx="5237921" cy="13388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50" b="0" i="0" u="none" strike="noStrike" cap="none">
                <a:solidFill>
                  <a:srgbClr val="0D4B41"/>
                </a:solidFill>
                <a:latin typeface="Times New Roman"/>
                <a:ea typeface="Times New Roman"/>
                <a:cs typeface="Times New Roman"/>
                <a:sym typeface="Times New Roman"/>
              </a:rPr>
              <a:t>Chào mừng các con đến với tiết Tiếng Việt</a:t>
            </a:r>
            <a:endParaRPr sz="4050" b="0" i="0" u="none" strike="noStrike" cap="none">
              <a:solidFill>
                <a:srgbClr val="0D4B4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9"/>
          <p:cNvPicPr preferRelativeResize="0"/>
          <p:nvPr/>
        </p:nvPicPr>
        <p:blipFill rotWithShape="1">
          <a:blip r:embed="rId3">
            <a:alphaModFix/>
          </a:blip>
          <a:srcRect t="5325"/>
          <a:stretch/>
        </p:blipFill>
        <p:spPr>
          <a:xfrm>
            <a:off x="5205892" y="3228587"/>
            <a:ext cx="971600" cy="1174253"/>
          </a:xfrm>
          <a:prstGeom prst="rect">
            <a:avLst/>
          </a:prstGeom>
          <a:noFill/>
          <a:ln>
            <a:noFill/>
          </a:ln>
        </p:spPr>
      </p:pic>
      <p:sp>
        <p:nvSpPr>
          <p:cNvPr id="181" name="Google Shape;181;p9"/>
          <p:cNvSpPr/>
          <p:nvPr/>
        </p:nvSpPr>
        <p:spPr>
          <a:xfrm>
            <a:off x="1188746" y="3815713"/>
            <a:ext cx="3744835" cy="436466"/>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F2F2E9"/>
                </a:solidFill>
                <a:latin typeface="Times New Roman"/>
                <a:ea typeface="Times New Roman"/>
                <a:cs typeface="Times New Roman"/>
                <a:sym typeface="Times New Roman"/>
              </a:rPr>
              <a:t>Giải nghĩa từ</a:t>
            </a:r>
            <a:endParaRPr sz="3200">
              <a:solidFill>
                <a:srgbClr val="F2F2E9"/>
              </a:solidFill>
              <a:latin typeface="Times New Roman"/>
              <a:ea typeface="Times New Roman"/>
              <a:cs typeface="Times New Roman"/>
              <a:sym typeface="Times New Roman"/>
            </a:endParaRPr>
          </a:p>
        </p:txBody>
      </p:sp>
      <p:sp>
        <p:nvSpPr>
          <p:cNvPr id="182" name="Google Shape;182;p9"/>
          <p:cNvSpPr txBox="1"/>
          <p:nvPr/>
        </p:nvSpPr>
        <p:spPr>
          <a:xfrm>
            <a:off x="208940" y="4252179"/>
            <a:ext cx="142699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Calibri"/>
                <a:ea typeface="Calibri"/>
                <a:cs typeface="Calibri"/>
                <a:sym typeface="Calibri"/>
              </a:rPr>
              <a:t>San hô:</a:t>
            </a:r>
            <a:endParaRPr sz="3200">
              <a:solidFill>
                <a:srgbClr val="FF0000"/>
              </a:solidFill>
              <a:latin typeface="Calibri"/>
              <a:ea typeface="Calibri"/>
              <a:cs typeface="Calibri"/>
              <a:sym typeface="Calibri"/>
            </a:endParaRPr>
          </a:p>
        </p:txBody>
      </p:sp>
      <p:sp>
        <p:nvSpPr>
          <p:cNvPr id="183" name="Google Shape;183;p9"/>
          <p:cNvSpPr txBox="1"/>
          <p:nvPr/>
        </p:nvSpPr>
        <p:spPr>
          <a:xfrm>
            <a:off x="1789913" y="4252179"/>
            <a:ext cx="660309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Động vật biển, có bộ xương nhiều </a:t>
            </a:r>
            <a:endParaRPr/>
          </a:p>
          <a:p>
            <a:pPr marL="0" marR="0" lvl="0" indent="0" algn="l" rtl="0">
              <a:spcBef>
                <a:spcPts val="0"/>
              </a:spcBef>
              <a:spcAft>
                <a:spcPts val="0"/>
              </a:spcAft>
              <a:buNone/>
            </a:pPr>
            <a:r>
              <a:rPr lang="en-US" sz="3600">
                <a:solidFill>
                  <a:schemeClr val="dk1"/>
                </a:solidFill>
                <a:latin typeface="Calibri"/>
                <a:ea typeface="Calibri"/>
                <a:cs typeface="Calibri"/>
                <a:sym typeface="Calibri"/>
              </a:rPr>
              <a:t>cánh hoa, nhiều màu sắc.</a:t>
            </a:r>
            <a:endParaRPr sz="3600">
              <a:solidFill>
                <a:schemeClr val="dk1"/>
              </a:solidFill>
              <a:latin typeface="Calibri"/>
              <a:ea typeface="Calibri"/>
              <a:cs typeface="Calibri"/>
              <a:sym typeface="Calibri"/>
            </a:endParaRPr>
          </a:p>
        </p:txBody>
      </p:sp>
      <p:sp>
        <p:nvSpPr>
          <p:cNvPr id="184" name="Google Shape;184;p9"/>
          <p:cNvSpPr txBox="1"/>
          <p:nvPr/>
        </p:nvSpPr>
        <p:spPr>
          <a:xfrm>
            <a:off x="278562" y="5664150"/>
            <a:ext cx="205537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FF0000"/>
                </a:solidFill>
                <a:latin typeface="Calibri"/>
                <a:ea typeface="Calibri"/>
                <a:cs typeface="Calibri"/>
                <a:sym typeface="Calibri"/>
              </a:rPr>
              <a:t>Vỉa san hô:</a:t>
            </a:r>
            <a:endParaRPr sz="3200">
              <a:solidFill>
                <a:srgbClr val="FF0000"/>
              </a:solidFill>
              <a:latin typeface="Calibri"/>
              <a:ea typeface="Calibri"/>
              <a:cs typeface="Calibri"/>
              <a:sym typeface="Calibri"/>
            </a:endParaRPr>
          </a:p>
        </p:txBody>
      </p:sp>
      <p:sp>
        <p:nvSpPr>
          <p:cNvPr id="185" name="Google Shape;185;p9"/>
          <p:cNvSpPr txBox="1"/>
          <p:nvPr/>
        </p:nvSpPr>
        <p:spPr>
          <a:xfrm>
            <a:off x="2483769" y="5664150"/>
            <a:ext cx="5783768"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San hô tập trung thành bờ như bức tường đá.</a:t>
            </a:r>
            <a:endParaRPr sz="3200">
              <a:solidFill>
                <a:schemeClr val="dk1"/>
              </a:solidFill>
              <a:latin typeface="Calibri"/>
              <a:ea typeface="Calibri"/>
              <a:cs typeface="Calibri"/>
              <a:sym typeface="Calibri"/>
            </a:endParaRPr>
          </a:p>
        </p:txBody>
      </p:sp>
      <p:sp>
        <p:nvSpPr>
          <p:cNvPr id="186" name="Google Shape;186;p9"/>
          <p:cNvSpPr txBox="1"/>
          <p:nvPr/>
        </p:nvSpPr>
        <p:spPr>
          <a:xfrm>
            <a:off x="10228" y="125184"/>
            <a:ext cx="8937587" cy="523220"/>
          </a:xfrm>
          <a:prstGeom prst="rect">
            <a:avLst/>
          </a:prstGeom>
          <a:solidFill>
            <a:schemeClr val="lt1"/>
          </a:solidFill>
          <a:ln>
            <a:noFill/>
          </a:ln>
        </p:spPr>
        <p:txBody>
          <a:bodyPr spcFirstLastPara="1" wrap="square" lIns="91425" tIns="45700" rIns="91425" bIns="45700" anchor="t" anchorCtr="0">
            <a:spAutoFit/>
          </a:bodyPr>
          <a:lstStyle/>
          <a:p>
            <a:pPr marL="30480" marR="3048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endParaRPr sz="2800" b="0" i="0" u="none" strike="noStrike" cap="none">
              <a:solidFill>
                <a:srgbClr val="000000"/>
              </a:solidFill>
              <a:latin typeface="Calibri"/>
              <a:ea typeface="Calibri"/>
              <a:cs typeface="Calibri"/>
              <a:sym typeface="Calibri"/>
            </a:endParaRPr>
          </a:p>
        </p:txBody>
      </p:sp>
      <p:sp>
        <p:nvSpPr>
          <p:cNvPr id="187" name="Google Shape;187;p9"/>
          <p:cNvSpPr/>
          <p:nvPr/>
        </p:nvSpPr>
        <p:spPr>
          <a:xfrm>
            <a:off x="164762" y="210864"/>
            <a:ext cx="354092" cy="375152"/>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2</a:t>
            </a:r>
            <a:endParaRPr/>
          </a:p>
        </p:txBody>
      </p:sp>
      <p:sp>
        <p:nvSpPr>
          <p:cNvPr id="188" name="Google Shape;188;p9"/>
          <p:cNvSpPr/>
          <p:nvPr/>
        </p:nvSpPr>
        <p:spPr>
          <a:xfrm>
            <a:off x="0" y="170462"/>
            <a:ext cx="9144000" cy="3539430"/>
          </a:xfrm>
          <a:prstGeom prst="rect">
            <a:avLst/>
          </a:prstGeom>
          <a:noFill/>
          <a:ln>
            <a:noFill/>
          </a:ln>
        </p:spPr>
        <p:txBody>
          <a:bodyPr spcFirstLastPara="1" wrap="square" lIns="91425" tIns="45700" rIns="91425" bIns="45700" anchor="t" anchorCtr="0">
            <a:spAutoFit/>
          </a:bodyPr>
          <a:lstStyle/>
          <a:p>
            <a:pPr marL="30480" marR="30480" lvl="0" indent="0" algn="just" rtl="0">
              <a:spcBef>
                <a:spcPts val="0"/>
              </a:spcBef>
              <a:spcAft>
                <a:spcPts val="0"/>
              </a:spcAft>
              <a:buNone/>
            </a:pPr>
            <a:r>
              <a:rPr lang="en-US" sz="3200">
                <a:solidFill>
                  <a:srgbClr val="000000"/>
                </a:solidFill>
                <a:latin typeface="Times New Roman"/>
                <a:ea typeface="Times New Roman"/>
                <a:cs typeface="Times New Roman"/>
                <a:sym typeface="Times New Roman"/>
              </a:rPr>
              <a:t>	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endParaRPr sz="3200">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p:tgtEl>
                                          <p:spTgt spid="181"/>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82"/>
                                        </p:tgtEl>
                                        <p:attrNameLst>
                                          <p:attrName>style.visibility</p:attrName>
                                        </p:attrNameLst>
                                      </p:cBhvr>
                                      <p:to>
                                        <p:strVal val="visible"/>
                                      </p:to>
                                    </p:set>
                                    <p:animEffect transition="in" filter="fade">
                                      <p:cBhvr>
                                        <p:cTn id="10" dur="1822"/>
                                        <p:tgtEl>
                                          <p:spTgt spid="1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3"/>
                                        </p:tgtEl>
                                        <p:attrNameLst>
                                          <p:attrName>style.visibility</p:attrName>
                                        </p:attrNameLst>
                                      </p:cBhvr>
                                      <p:to>
                                        <p:strVal val="visible"/>
                                      </p:to>
                                    </p:set>
                                    <p:animEffect transition="in" filter="fade">
                                      <p:cBhvr>
                                        <p:cTn id="15" dur="2000"/>
                                        <p:tgtEl>
                                          <p:spTgt spid="1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4"/>
                                        </p:tgtEl>
                                        <p:attrNameLst>
                                          <p:attrName>style.visibility</p:attrName>
                                        </p:attrNameLst>
                                      </p:cBhvr>
                                      <p:to>
                                        <p:strVal val="visible"/>
                                      </p:to>
                                    </p:set>
                                    <p:animEffect transition="in" filter="fade">
                                      <p:cBhvr>
                                        <p:cTn id="20" dur="1000"/>
                                        <p:tgtEl>
                                          <p:spTgt spid="18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5"/>
                                        </p:tgtEl>
                                        <p:attrNameLst>
                                          <p:attrName>style.visibility</p:attrName>
                                        </p:attrNameLst>
                                      </p:cBhvr>
                                      <p:to>
                                        <p:strVal val="visible"/>
                                      </p:to>
                                    </p:set>
                                    <p:animEffect transition="in" filter="fade">
                                      <p:cBhvr>
                                        <p:cTn id="25" dur="2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0"/>
          <p:cNvPicPr preferRelativeResize="0"/>
          <p:nvPr/>
        </p:nvPicPr>
        <p:blipFill rotWithShape="1">
          <a:blip r:embed="rId3">
            <a:alphaModFix/>
          </a:blip>
          <a:srcRect t="5325"/>
          <a:stretch/>
        </p:blipFill>
        <p:spPr>
          <a:xfrm>
            <a:off x="0" y="0"/>
            <a:ext cx="1606463" cy="1941534"/>
          </a:xfrm>
          <a:prstGeom prst="rect">
            <a:avLst/>
          </a:prstGeom>
          <a:noFill/>
          <a:ln>
            <a:noFill/>
          </a:ln>
        </p:spPr>
      </p:pic>
      <p:sp>
        <p:nvSpPr>
          <p:cNvPr id="194" name="Google Shape;194;p10"/>
          <p:cNvSpPr/>
          <p:nvPr/>
        </p:nvSpPr>
        <p:spPr>
          <a:xfrm>
            <a:off x="119736" y="2420888"/>
            <a:ext cx="9024264" cy="119698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2800" b="0"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Times New Roman"/>
                <a:ea typeface="Times New Roman"/>
                <a:cs typeface="Times New Roman"/>
                <a:sym typeface="Times New Roman"/>
              </a:rPr>
              <a:t>Trường Sa là vùng biển thân yêu của Tổ quốc, có cảnh đẹp kì thú và hàng nghìn loài vật sống dưới biển.</a:t>
            </a:r>
            <a:endParaRPr sz="3000" b="0" i="0" u="none" strike="noStrike" cap="none">
              <a:solidFill>
                <a:srgbClr val="000000"/>
              </a:solidFill>
              <a:latin typeface="Calibri"/>
              <a:ea typeface="Calibri"/>
              <a:cs typeface="Calibri"/>
              <a:sym typeface="Calibri"/>
            </a:endParaRPr>
          </a:p>
        </p:txBody>
      </p:sp>
      <p:sp>
        <p:nvSpPr>
          <p:cNvPr id="195" name="Google Shape;195;p10"/>
          <p:cNvSpPr/>
          <p:nvPr/>
        </p:nvSpPr>
        <p:spPr>
          <a:xfrm>
            <a:off x="300184" y="2541380"/>
            <a:ext cx="334563" cy="385952"/>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3</a:t>
            </a:r>
            <a:endParaRPr sz="3600" b="0" i="0" u="none" strike="noStrike" cap="none">
              <a:solidFill>
                <a:srgbClr val="FFFF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822"/>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1"/>
          <p:cNvPicPr preferRelativeResize="0"/>
          <p:nvPr/>
        </p:nvPicPr>
        <p:blipFill rotWithShape="1">
          <a:blip r:embed="rId3">
            <a:alphaModFix/>
          </a:blip>
          <a:srcRect t="5325"/>
          <a:stretch/>
        </p:blipFill>
        <p:spPr>
          <a:xfrm>
            <a:off x="0" y="0"/>
            <a:ext cx="1606463" cy="1941534"/>
          </a:xfrm>
          <a:prstGeom prst="rect">
            <a:avLst/>
          </a:prstGeom>
          <a:noFill/>
          <a:ln>
            <a:noFill/>
          </a:ln>
        </p:spPr>
      </p:pic>
      <p:sp>
        <p:nvSpPr>
          <p:cNvPr id="201" name="Google Shape;201;p11"/>
          <p:cNvSpPr/>
          <p:nvPr/>
        </p:nvSpPr>
        <p:spPr>
          <a:xfrm>
            <a:off x="1835697" y="345611"/>
            <a:ext cx="6408712" cy="1100057"/>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2F2E9"/>
              </a:buClr>
              <a:buSzPts val="6000"/>
              <a:buFont typeface="Times New Roman"/>
              <a:buNone/>
            </a:pPr>
            <a:r>
              <a:rPr lang="en-US" sz="6000" b="0" i="0" strike="noStrike" cap="none">
                <a:solidFill>
                  <a:srgbClr val="F2F2E9"/>
                </a:solidFill>
                <a:latin typeface="Times New Roman"/>
                <a:ea typeface="Times New Roman"/>
                <a:cs typeface="Times New Roman"/>
                <a:sym typeface="Times New Roman"/>
              </a:rPr>
              <a:t>Luyện đọc câu khó</a:t>
            </a:r>
            <a:endParaRPr sz="6000" b="0" i="0" strike="noStrike" cap="none">
              <a:solidFill>
                <a:srgbClr val="F2F2E9"/>
              </a:solidFill>
              <a:latin typeface="Times New Roman"/>
              <a:ea typeface="Times New Roman"/>
              <a:cs typeface="Times New Roman"/>
              <a:sym typeface="Times New Roman"/>
            </a:endParaRPr>
          </a:p>
        </p:txBody>
      </p:sp>
      <p:sp>
        <p:nvSpPr>
          <p:cNvPr id="202" name="Google Shape;202;p11"/>
          <p:cNvSpPr txBox="1"/>
          <p:nvPr/>
        </p:nvSpPr>
        <p:spPr>
          <a:xfrm>
            <a:off x="179512" y="2420888"/>
            <a:ext cx="8784976" cy="19389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a:solidFill>
                  <a:schemeClr val="dk1"/>
                </a:solidFill>
                <a:latin typeface="Calibri"/>
                <a:ea typeface="Calibri"/>
                <a:cs typeface="Calibri"/>
                <a:sym typeface="Calibri"/>
              </a:rPr>
              <a:t>   Trường Sa là vùng biển thân yêu của Tổ quốc, có cảnh đẹp kì thú và hàng nghìn loài vật sống dưới biển.</a:t>
            </a:r>
            <a:endParaRPr sz="4000">
              <a:solidFill>
                <a:schemeClr val="dk1"/>
              </a:solidFill>
              <a:latin typeface="Calibri"/>
              <a:ea typeface="Calibri"/>
              <a:cs typeface="Calibri"/>
              <a:sym typeface="Calibri"/>
            </a:endParaRPr>
          </a:p>
        </p:txBody>
      </p:sp>
      <p:cxnSp>
        <p:nvCxnSpPr>
          <p:cNvPr id="203" name="Google Shape;203;p11"/>
          <p:cNvCxnSpPr/>
          <p:nvPr/>
        </p:nvCxnSpPr>
        <p:spPr>
          <a:xfrm flipH="1">
            <a:off x="1410253" y="3232284"/>
            <a:ext cx="196210" cy="412740"/>
          </a:xfrm>
          <a:prstGeom prst="straightConnector1">
            <a:avLst/>
          </a:prstGeom>
          <a:noFill/>
          <a:ln w="38100" cap="flat" cmpd="sng">
            <a:solidFill>
              <a:srgbClr val="FF0000"/>
            </a:solidFill>
            <a:prstDash val="solid"/>
            <a:round/>
            <a:headEnd type="none" w="sm" len="sm"/>
            <a:tailEnd type="none" w="sm" len="sm"/>
          </a:ln>
        </p:spPr>
      </p:cxnSp>
      <p:cxnSp>
        <p:nvCxnSpPr>
          <p:cNvPr id="204" name="Google Shape;204;p11"/>
          <p:cNvCxnSpPr/>
          <p:nvPr/>
        </p:nvCxnSpPr>
        <p:spPr>
          <a:xfrm flipH="1">
            <a:off x="5069773" y="3777742"/>
            <a:ext cx="196210" cy="412740"/>
          </a:xfrm>
          <a:prstGeom prst="straightConnector1">
            <a:avLst/>
          </a:prstGeom>
          <a:noFill/>
          <a:ln w="38100" cap="flat" cmpd="sng">
            <a:solidFill>
              <a:srgbClr val="FF0000"/>
            </a:solidFill>
            <a:prstDash val="solid"/>
            <a:round/>
            <a:headEnd type="none" w="sm" len="sm"/>
            <a:tailEnd type="none" w="sm" len="sm"/>
          </a:ln>
        </p:spPr>
      </p:cxnSp>
      <p:cxnSp>
        <p:nvCxnSpPr>
          <p:cNvPr id="205" name="Google Shape;205;p11"/>
          <p:cNvCxnSpPr/>
          <p:nvPr/>
        </p:nvCxnSpPr>
        <p:spPr>
          <a:xfrm flipH="1">
            <a:off x="5167878" y="3808348"/>
            <a:ext cx="196210" cy="412740"/>
          </a:xfrm>
          <a:prstGeom prst="straightConnector1">
            <a:avLst/>
          </a:prstGeom>
          <a:noFill/>
          <a:ln w="38100" cap="flat" cmpd="sng">
            <a:solidFill>
              <a:srgbClr val="FF0000"/>
            </a:solidFill>
            <a:prstDash val="solid"/>
            <a:round/>
            <a:headEnd type="none" w="sm" len="sm"/>
            <a:tailEnd type="none" w="sm" len="sm"/>
          </a:ln>
        </p:spPr>
      </p:cxnSp>
      <p:cxnSp>
        <p:nvCxnSpPr>
          <p:cNvPr id="206" name="Google Shape;206;p11"/>
          <p:cNvCxnSpPr/>
          <p:nvPr/>
        </p:nvCxnSpPr>
        <p:spPr>
          <a:xfrm flipH="1">
            <a:off x="5652120" y="3184014"/>
            <a:ext cx="196210" cy="412740"/>
          </a:xfrm>
          <a:prstGeom prst="straightConnector1">
            <a:avLst/>
          </a:prstGeom>
          <a:noFill/>
          <a:ln w="38100" cap="flat" cmpd="sng">
            <a:solidFill>
              <a:srgbClr val="FF0000"/>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additive="base">
                                        <p:cTn id="7" dur="500"/>
                                        <p:tgtEl>
                                          <p:spTgt spid="20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06"/>
                                        </p:tgtEl>
                                        <p:attrNameLst>
                                          <p:attrName>style.visibility</p:attrName>
                                        </p:attrNameLst>
                                      </p:cBhvr>
                                      <p:to>
                                        <p:strVal val="visible"/>
                                      </p:to>
                                    </p:set>
                                    <p:anim calcmode="lin" valueType="num">
                                      <p:cBhvr additive="base">
                                        <p:cTn id="10" dur="500"/>
                                        <p:tgtEl>
                                          <p:spTgt spid="206"/>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04"/>
                                        </p:tgtEl>
                                        <p:attrNameLst>
                                          <p:attrName>style.visibility</p:attrName>
                                        </p:attrNameLst>
                                      </p:cBhvr>
                                      <p:to>
                                        <p:strVal val="visible"/>
                                      </p:to>
                                    </p:set>
                                    <p:anim calcmode="lin" valueType="num">
                                      <p:cBhvr additive="base">
                                        <p:cTn id="13" dur="500"/>
                                        <p:tgtEl>
                                          <p:spTgt spid="204"/>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05"/>
                                        </p:tgtEl>
                                        <p:attrNameLst>
                                          <p:attrName>style.visibility</p:attrName>
                                        </p:attrNameLst>
                                      </p:cBhvr>
                                      <p:to>
                                        <p:strVal val="visible"/>
                                      </p:to>
                                    </p:set>
                                    <p:anim calcmode="lin" valueType="num">
                                      <p:cBhvr additive="base">
                                        <p:cTn id="16" dur="500"/>
                                        <p:tgtEl>
                                          <p:spTgt spid="2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2" descr="PPT素材-12"/>
          <p:cNvPicPr preferRelativeResize="0"/>
          <p:nvPr/>
        </p:nvPicPr>
        <p:blipFill rotWithShape="1">
          <a:blip r:embed="rId3">
            <a:alphaModFix/>
          </a:blip>
          <a:srcRect/>
          <a:stretch/>
        </p:blipFill>
        <p:spPr>
          <a:xfrm>
            <a:off x="3435292" y="677356"/>
            <a:ext cx="5708710" cy="2269830"/>
          </a:xfrm>
          <a:prstGeom prst="rect">
            <a:avLst/>
          </a:prstGeom>
          <a:noFill/>
          <a:ln>
            <a:noFill/>
          </a:ln>
        </p:spPr>
      </p:pic>
      <p:sp>
        <p:nvSpPr>
          <p:cNvPr id="212" name="Google Shape;212;p12"/>
          <p:cNvSpPr/>
          <p:nvPr/>
        </p:nvSpPr>
        <p:spPr>
          <a:xfrm>
            <a:off x="1835643" y="1483808"/>
            <a:ext cx="8402262" cy="939294"/>
          </a:xfrm>
          <a:prstGeom prst="rect">
            <a:avLst/>
          </a:prstGeom>
          <a:noFill/>
          <a:ln>
            <a:noFill/>
          </a:ln>
        </p:spPr>
        <p:txBody>
          <a:bodyPr spcFirstLastPara="1" wrap="square" lIns="68575" tIns="34275" rIns="68575" bIns="34275" anchor="t" anchorCtr="0">
            <a:spAutoFit/>
          </a:bodyPr>
          <a:lstStyle/>
          <a:p>
            <a:pPr marL="0" marR="0" lvl="0" indent="0" algn="ctr" rtl="0">
              <a:lnSpc>
                <a:spcPct val="150000"/>
              </a:lnSpc>
              <a:spcBef>
                <a:spcPts val="0"/>
              </a:spcBef>
              <a:spcAft>
                <a:spcPts val="0"/>
              </a:spcAft>
              <a:buNone/>
            </a:pPr>
            <a:r>
              <a:rPr lang="en-US" sz="3768" b="1">
                <a:solidFill>
                  <a:srgbClr val="00B050"/>
                </a:solidFill>
                <a:latin typeface="Times New Roman"/>
                <a:ea typeface="Times New Roman"/>
                <a:cs typeface="Times New Roman"/>
                <a:sym typeface="Times New Roman"/>
              </a:rPr>
              <a:t>Luyện đọc nhóm 4</a:t>
            </a:r>
            <a:endParaRPr sz="3768" b="1">
              <a:solidFill>
                <a:srgbClr val="00B050"/>
              </a:solidFill>
              <a:latin typeface="Times New Roman"/>
              <a:ea typeface="Times New Roman"/>
              <a:cs typeface="Times New Roman"/>
              <a:sym typeface="Times New Roman"/>
            </a:endParaRPr>
          </a:p>
        </p:txBody>
      </p:sp>
      <p:pic>
        <p:nvPicPr>
          <p:cNvPr id="213" name="Google Shape;213;p12"/>
          <p:cNvPicPr preferRelativeResize="0"/>
          <p:nvPr/>
        </p:nvPicPr>
        <p:blipFill rotWithShape="1">
          <a:blip r:embed="rId4">
            <a:alphaModFix/>
          </a:blip>
          <a:srcRect l="27294" t="7312" r="32213" b="28913"/>
          <a:stretch/>
        </p:blipFill>
        <p:spPr>
          <a:xfrm>
            <a:off x="7977897" y="886838"/>
            <a:ext cx="964260" cy="1432069"/>
          </a:xfrm>
          <a:prstGeom prst="rect">
            <a:avLst/>
          </a:prstGeom>
          <a:noFill/>
          <a:ln>
            <a:noFill/>
          </a:ln>
        </p:spPr>
      </p:pic>
      <p:pic>
        <p:nvPicPr>
          <p:cNvPr id="214" name="Google Shape;214;p12"/>
          <p:cNvPicPr preferRelativeResize="0"/>
          <p:nvPr/>
        </p:nvPicPr>
        <p:blipFill rotWithShape="1">
          <a:blip r:embed="rId5">
            <a:alphaModFix/>
          </a:blip>
          <a:srcRect/>
          <a:stretch/>
        </p:blipFill>
        <p:spPr>
          <a:xfrm>
            <a:off x="4266165" y="2528388"/>
            <a:ext cx="4502938" cy="3418115"/>
          </a:xfrm>
          <a:prstGeom prst="rect">
            <a:avLst/>
          </a:prstGeom>
          <a:noFill/>
          <a:ln>
            <a:noFill/>
          </a:ln>
          <a:effectLst>
            <a:outerShdw blurRad="292100" dist="139700" dir="2700000" algn="tl" rotWithShape="0">
              <a:srgbClr val="333333">
                <a:alpha val="64705"/>
              </a:srgbClr>
            </a:outerShdw>
          </a:effectLst>
        </p:spPr>
      </p:pic>
      <p:pic>
        <p:nvPicPr>
          <p:cNvPr id="215" name="Google Shape;215;p12"/>
          <p:cNvPicPr preferRelativeResize="0"/>
          <p:nvPr/>
        </p:nvPicPr>
        <p:blipFill rotWithShape="1">
          <a:blip r:embed="rId6">
            <a:alphaModFix/>
          </a:blip>
          <a:srcRect/>
          <a:stretch/>
        </p:blipFill>
        <p:spPr>
          <a:xfrm>
            <a:off x="204385" y="2178954"/>
            <a:ext cx="3891266" cy="3083830"/>
          </a:xfrm>
          <a:prstGeom prst="rect">
            <a:avLst/>
          </a:prstGeom>
          <a:noFill/>
          <a:ln>
            <a:noFill/>
          </a:ln>
        </p:spPr>
      </p:pic>
      <p:sp>
        <p:nvSpPr>
          <p:cNvPr id="216" name="Google Shape;216;p12"/>
          <p:cNvSpPr/>
          <p:nvPr/>
        </p:nvSpPr>
        <p:spPr>
          <a:xfrm>
            <a:off x="522142" y="2947187"/>
            <a:ext cx="3494964" cy="1973359"/>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Clr>
                <a:srgbClr val="000000"/>
              </a:buClr>
              <a:buSzPts val="4050"/>
              <a:buFont typeface="Arial"/>
              <a:buNone/>
            </a:pPr>
            <a:r>
              <a:rPr lang="en-US" sz="4050" b="1">
                <a:solidFill>
                  <a:srgbClr val="00B050"/>
                </a:solidFill>
                <a:latin typeface="Times New Roman"/>
                <a:ea typeface="Times New Roman"/>
                <a:cs typeface="Times New Roman"/>
                <a:sym typeface="Times New Roman"/>
              </a:rPr>
              <a:t>Yêu cầu</a:t>
            </a:r>
            <a:endParaRPr sz="4050" b="1">
              <a:solidFill>
                <a:srgbClr val="00B050"/>
              </a:solidFill>
              <a:latin typeface="Times New Roman"/>
              <a:ea typeface="Times New Roman"/>
              <a:cs typeface="Times New Roman"/>
              <a:sym typeface="Times New Roman"/>
            </a:endParaRPr>
          </a:p>
          <a:p>
            <a:pPr marL="0" marR="0" lvl="0" indent="0" algn="l" rtl="0">
              <a:spcBef>
                <a:spcPts val="0"/>
              </a:spcBef>
              <a:spcAft>
                <a:spcPts val="0"/>
              </a:spcAft>
              <a:buClr>
                <a:srgbClr val="000000"/>
              </a:buClr>
              <a:buSzPts val="2800"/>
              <a:buFont typeface="Arial"/>
              <a:buNone/>
            </a:pPr>
            <a:r>
              <a:rPr lang="en-US" sz="2081">
                <a:solidFill>
                  <a:srgbClr val="0C0C0C"/>
                </a:solidFill>
                <a:latin typeface="Times New Roman"/>
                <a:ea typeface="Times New Roman"/>
                <a:cs typeface="Times New Roman"/>
                <a:sym typeface="Times New Roman"/>
              </a:rPr>
              <a:t>- Phân công đọc theo đoạn</a:t>
            </a:r>
            <a:endParaRPr sz="2081">
              <a:solidFill>
                <a:srgbClr val="0C0C0C"/>
              </a:solidFill>
              <a:latin typeface="Times New Roman"/>
              <a:ea typeface="Times New Roman"/>
              <a:cs typeface="Times New Roman"/>
              <a:sym typeface="Times New Roman"/>
            </a:endParaRPr>
          </a:p>
          <a:p>
            <a:pPr marL="0" marR="0" lvl="0" indent="0" algn="l" rtl="0">
              <a:spcBef>
                <a:spcPts val="0"/>
              </a:spcBef>
              <a:spcAft>
                <a:spcPts val="0"/>
              </a:spcAft>
              <a:buClr>
                <a:srgbClr val="000000"/>
              </a:buClr>
              <a:buSzPts val="2800"/>
              <a:buFont typeface="Arial"/>
              <a:buNone/>
            </a:pPr>
            <a:r>
              <a:rPr lang="en-US" sz="2081">
                <a:solidFill>
                  <a:srgbClr val="0C0C0C"/>
                </a:solidFill>
                <a:latin typeface="Times New Roman"/>
                <a:ea typeface="Times New Roman"/>
                <a:cs typeface="Times New Roman"/>
                <a:sym typeface="Times New Roman"/>
              </a:rPr>
              <a:t>- Tất cả thành viên đều đọc</a:t>
            </a:r>
            <a:endParaRPr sz="2081">
              <a:solidFill>
                <a:srgbClr val="0C0C0C"/>
              </a:solidFill>
              <a:latin typeface="Times New Roman"/>
              <a:ea typeface="Times New Roman"/>
              <a:cs typeface="Times New Roman"/>
              <a:sym typeface="Times New Roman"/>
            </a:endParaRPr>
          </a:p>
          <a:p>
            <a:pPr marL="0" marR="0" lvl="0" indent="0" algn="l" rtl="0">
              <a:spcBef>
                <a:spcPts val="0"/>
              </a:spcBef>
              <a:spcAft>
                <a:spcPts val="0"/>
              </a:spcAft>
              <a:buClr>
                <a:srgbClr val="000000"/>
              </a:buClr>
              <a:buSzPts val="2800"/>
              <a:buFont typeface="Arial"/>
              <a:buNone/>
            </a:pPr>
            <a:r>
              <a:rPr lang="en-US" sz="2081">
                <a:solidFill>
                  <a:srgbClr val="0C0C0C"/>
                </a:solidFill>
                <a:latin typeface="Times New Roman"/>
                <a:ea typeface="Times New Roman"/>
                <a:cs typeface="Times New Roman"/>
                <a:sym typeface="Times New Roman"/>
              </a:rPr>
              <a:t>- Sửa lỗi cho bạn nếu bạn đọc chưa đúng.</a:t>
            </a:r>
            <a:endParaRPr sz="2081">
              <a:solidFill>
                <a:srgbClr val="0C0C0C"/>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500"/>
                                        <p:tgtEl>
                                          <p:spTgt spid="215"/>
                                        </p:tgtEl>
                                      </p:cBhvr>
                                    </p:animEffect>
                                  </p:childTnLst>
                                </p:cTn>
                              </p:par>
                              <p:par>
                                <p:cTn id="8" presetID="10" presetClass="entr" presetSubtype="0" fill="hold" nodeType="withEffect">
                                  <p:stCondLst>
                                    <p:cond delay="0"/>
                                  </p:stCondLst>
                                  <p:childTnLst>
                                    <p:set>
                                      <p:cBhvr>
                                        <p:cTn id="9" dur="1" fill="hold">
                                          <p:stCondLst>
                                            <p:cond delay="0"/>
                                          </p:stCondLst>
                                        </p:cTn>
                                        <p:tgtEl>
                                          <p:spTgt spid="216">
                                            <p:txEl>
                                              <p:pRg st="0" end="0"/>
                                            </p:txEl>
                                          </p:spTgt>
                                        </p:tgtEl>
                                        <p:attrNameLst>
                                          <p:attrName>style.visibility</p:attrName>
                                        </p:attrNameLst>
                                      </p:cBhvr>
                                      <p:to>
                                        <p:strVal val="visible"/>
                                      </p:to>
                                    </p:set>
                                    <p:animEffect transition="in" filter="fade">
                                      <p:cBhvr>
                                        <p:cTn id="10" dur="500"/>
                                        <p:tgtEl>
                                          <p:spTgt spid="21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6">
                                            <p:txEl>
                                              <p:pRg st="1" end="1"/>
                                            </p:txEl>
                                          </p:spTgt>
                                        </p:tgtEl>
                                        <p:attrNameLst>
                                          <p:attrName>style.visibility</p:attrName>
                                        </p:attrNameLst>
                                      </p:cBhvr>
                                      <p:to>
                                        <p:strVal val="visible"/>
                                      </p:to>
                                    </p:set>
                                    <p:animEffect transition="in" filter="fade">
                                      <p:cBhvr>
                                        <p:cTn id="13" dur="500"/>
                                        <p:tgtEl>
                                          <p:spTgt spid="216">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6">
                                            <p:txEl>
                                              <p:pRg st="2" end="2"/>
                                            </p:txEl>
                                          </p:spTgt>
                                        </p:tgtEl>
                                        <p:attrNameLst>
                                          <p:attrName>style.visibility</p:attrName>
                                        </p:attrNameLst>
                                      </p:cBhvr>
                                      <p:to>
                                        <p:strVal val="visible"/>
                                      </p:to>
                                    </p:set>
                                    <p:animEffect transition="in" filter="fade">
                                      <p:cBhvr>
                                        <p:cTn id="16" dur="500"/>
                                        <p:tgtEl>
                                          <p:spTgt spid="216">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16">
                                            <p:txEl>
                                              <p:pRg st="3" end="3"/>
                                            </p:txEl>
                                          </p:spTgt>
                                        </p:tgtEl>
                                        <p:attrNameLst>
                                          <p:attrName>style.visibility</p:attrName>
                                        </p:attrNameLst>
                                      </p:cBhvr>
                                      <p:to>
                                        <p:strVal val="visible"/>
                                      </p:to>
                                    </p:set>
                                    <p:animEffect transition="in" filter="fade">
                                      <p:cBhvr>
                                        <p:cTn id="19" dur="500"/>
                                        <p:tgtEl>
                                          <p:spTgt spid="2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3"/>
          <p:cNvSpPr/>
          <p:nvPr/>
        </p:nvSpPr>
        <p:spPr>
          <a:xfrm>
            <a:off x="35496" y="914926"/>
            <a:ext cx="8886080" cy="152995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3000" b="0" i="0" u="none" strike="noStrike" cap="none">
                <a:solidFill>
                  <a:srgbClr val="000000"/>
                </a:solidFill>
                <a:latin typeface="Times New Roman"/>
                <a:ea typeface="Times New Roman"/>
                <a:cs typeface="Times New Roman"/>
                <a:sym typeface="Times New Roman"/>
              </a:rPr>
              <a:t>Nhắc đến Trường Sa, ngoài các đảo, người ta nhắc đến biển. Mà biển thì có muôn vàn điều kì thú. Thám hiểm đáy biển ở Trường sa của nước ta sẽ thấy bao điều thú vị.</a:t>
            </a:r>
            <a:endParaRPr sz="3000" b="0" i="0" u="none" strike="noStrike" cap="none">
              <a:solidFill>
                <a:srgbClr val="000000"/>
              </a:solidFill>
              <a:latin typeface="Times New Roman"/>
              <a:ea typeface="Times New Roman"/>
              <a:cs typeface="Times New Roman"/>
              <a:sym typeface="Times New Roman"/>
            </a:endParaRPr>
          </a:p>
        </p:txBody>
      </p:sp>
      <p:sp>
        <p:nvSpPr>
          <p:cNvPr id="222" name="Google Shape;222;p13"/>
          <p:cNvSpPr txBox="1"/>
          <p:nvPr/>
        </p:nvSpPr>
        <p:spPr>
          <a:xfrm>
            <a:off x="35496" y="2564904"/>
            <a:ext cx="8937587" cy="3908762"/>
          </a:xfrm>
          <a:prstGeom prst="rect">
            <a:avLst/>
          </a:prstGeom>
          <a:solidFill>
            <a:schemeClr val="lt1"/>
          </a:solidFill>
          <a:ln>
            <a:noFill/>
          </a:ln>
        </p:spPr>
        <p:txBody>
          <a:bodyPr spcFirstLastPara="1" wrap="square" lIns="91425" tIns="45700" rIns="91425" bIns="45700" anchor="t" anchorCtr="0">
            <a:spAutoFit/>
          </a:bodyPr>
          <a:lstStyle/>
          <a:p>
            <a:pPr marL="30480" marR="3048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3000" b="0" i="0" u="none" strike="noStrike" cap="none">
                <a:solidFill>
                  <a:srgbClr val="000000"/>
                </a:solidFill>
                <a:latin typeface="Times New Roman"/>
                <a:ea typeface="Times New Roman"/>
                <a:cs typeface="Times New Roman"/>
                <a:sym typeface="Times New Roman"/>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endParaRPr sz="3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chemeClr val="dk1"/>
              </a:buClr>
              <a:buSzPts val="2800"/>
              <a:buFont typeface="Calibri"/>
              <a:buNone/>
            </a:pPr>
            <a:endParaRPr sz="2800" b="0" i="0" u="none" strike="noStrike" cap="none">
              <a:solidFill>
                <a:srgbClr val="000000"/>
              </a:solidFill>
              <a:latin typeface="Calibri"/>
              <a:ea typeface="Calibri"/>
              <a:cs typeface="Calibri"/>
              <a:sym typeface="Calibri"/>
            </a:endParaRPr>
          </a:p>
        </p:txBody>
      </p:sp>
      <p:sp>
        <p:nvSpPr>
          <p:cNvPr id="223" name="Google Shape;223;p13"/>
          <p:cNvSpPr txBox="1"/>
          <p:nvPr/>
        </p:nvSpPr>
        <p:spPr>
          <a:xfrm>
            <a:off x="0" y="151496"/>
            <a:ext cx="762648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Times New Roman"/>
              <a:buNone/>
            </a:pPr>
            <a:r>
              <a:rPr lang="en-US" sz="3200" b="1" i="0" u="none" strike="noStrike" cap="none">
                <a:solidFill>
                  <a:srgbClr val="FF0000"/>
                </a:solidFill>
                <a:latin typeface="Times New Roman"/>
                <a:ea typeface="Times New Roman"/>
                <a:cs typeface="Times New Roman"/>
                <a:sym typeface="Times New Roman"/>
              </a:rPr>
              <a:t> </a:t>
            </a:r>
            <a:r>
              <a:rPr lang="en-US" sz="2800" b="1" i="0" u="none" strike="noStrike" cap="none">
                <a:solidFill>
                  <a:srgbClr val="FF0000"/>
                </a:solidFill>
                <a:latin typeface="Times New Roman"/>
                <a:ea typeface="Times New Roman"/>
                <a:cs typeface="Times New Roman"/>
                <a:sym typeface="Times New Roman"/>
              </a:rPr>
              <a:t>KHÁM PHÁ ĐÁY BIỂN Ở TRƯỜNG SA</a:t>
            </a:r>
            <a:endParaRPr sz="2800" b="1" i="0" u="none" strike="noStrike" cap="none">
              <a:solidFill>
                <a:srgbClr val="FF0000"/>
              </a:solidFill>
              <a:latin typeface="Times New Roman"/>
              <a:ea typeface="Times New Roman"/>
              <a:cs typeface="Times New Roman"/>
              <a:sym typeface="Times New Roman"/>
            </a:endParaRPr>
          </a:p>
        </p:txBody>
      </p:sp>
      <p:sp>
        <p:nvSpPr>
          <p:cNvPr id="224" name="Google Shape;224;p13"/>
          <p:cNvSpPr/>
          <p:nvPr/>
        </p:nvSpPr>
        <p:spPr>
          <a:xfrm>
            <a:off x="41328" y="5733256"/>
            <a:ext cx="9024264" cy="119698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2800" b="0"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Times New Roman"/>
                <a:ea typeface="Times New Roman"/>
                <a:cs typeface="Times New Roman"/>
                <a:sym typeface="Times New Roman"/>
              </a:rPr>
              <a:t>Trường Sa là vùng biển thân yêu của Tổ quốc, có cảnh đẹp kì thú và hàng nghìn loài vật sống dưới biển.</a:t>
            </a:r>
            <a:endParaRPr sz="3000" b="0" i="0" u="none" strike="noStrike" cap="none">
              <a:solidFill>
                <a:srgbClr val="000000"/>
              </a:solidFill>
              <a:latin typeface="Calibri"/>
              <a:ea typeface="Calibri"/>
              <a:cs typeface="Calibri"/>
              <a:sym typeface="Calibri"/>
            </a:endParaRPr>
          </a:p>
        </p:txBody>
      </p:sp>
      <p:sp>
        <p:nvSpPr>
          <p:cNvPr id="225" name="Google Shape;225;p13"/>
          <p:cNvSpPr/>
          <p:nvPr/>
        </p:nvSpPr>
        <p:spPr>
          <a:xfrm>
            <a:off x="7452320" y="151496"/>
            <a:ext cx="1613272" cy="445895"/>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r>
              <a:rPr lang="en-US" sz="2400">
                <a:solidFill>
                  <a:srgbClr val="FFFFFF"/>
                </a:solidFill>
                <a:latin typeface="Times New Roman"/>
                <a:ea typeface="Times New Roman"/>
                <a:cs typeface="Times New Roman"/>
                <a:sym typeface="Times New Roman"/>
              </a:rPr>
              <a:t>Đọc nhóm</a:t>
            </a:r>
            <a:endParaRPr sz="2400" b="0" i="0" u="none" strike="noStrike" cap="none">
              <a:solidFill>
                <a:srgbClr val="FFFFFF"/>
              </a:solidFill>
              <a:latin typeface="Times New Roman"/>
              <a:ea typeface="Times New Roman"/>
              <a:cs typeface="Times New Roman"/>
              <a:sym typeface="Times New Roman"/>
            </a:endParaRPr>
          </a:p>
        </p:txBody>
      </p:sp>
      <p:sp>
        <p:nvSpPr>
          <p:cNvPr id="226" name="Google Shape;226;p13"/>
          <p:cNvSpPr/>
          <p:nvPr/>
        </p:nvSpPr>
        <p:spPr>
          <a:xfrm>
            <a:off x="190030" y="2650584"/>
            <a:ext cx="354092" cy="375152"/>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2</a:t>
            </a:r>
            <a:endParaRPr/>
          </a:p>
        </p:txBody>
      </p:sp>
      <p:sp>
        <p:nvSpPr>
          <p:cNvPr id="227" name="Google Shape;227;p13"/>
          <p:cNvSpPr/>
          <p:nvPr/>
        </p:nvSpPr>
        <p:spPr>
          <a:xfrm>
            <a:off x="107504" y="805267"/>
            <a:ext cx="355341" cy="391485"/>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1</a:t>
            </a:r>
            <a:endParaRPr/>
          </a:p>
        </p:txBody>
      </p:sp>
      <p:sp>
        <p:nvSpPr>
          <p:cNvPr id="228" name="Google Shape;228;p13"/>
          <p:cNvSpPr/>
          <p:nvPr/>
        </p:nvSpPr>
        <p:spPr>
          <a:xfrm>
            <a:off x="221776" y="5853748"/>
            <a:ext cx="334563" cy="385952"/>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3</a:t>
            </a:r>
            <a:endParaRPr sz="3600" b="0" i="0" u="none" strike="noStrike" cap="none">
              <a:solidFill>
                <a:srgbClr val="FFFFFF"/>
              </a:solidFill>
              <a:latin typeface="Times New Roman"/>
              <a:ea typeface="Times New Roman"/>
              <a:cs typeface="Times New Roman"/>
              <a:sym typeface="Times New Roman"/>
            </a:endParaRPr>
          </a:p>
        </p:txBody>
      </p:sp>
      <p:sp>
        <p:nvSpPr>
          <p:cNvPr id="229" name="Google Shape;229;p13"/>
          <p:cNvSpPr/>
          <p:nvPr/>
        </p:nvSpPr>
        <p:spPr>
          <a:xfrm>
            <a:off x="7452320" y="127440"/>
            <a:ext cx="1613272" cy="445895"/>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r>
              <a:rPr lang="en-US" sz="2400">
                <a:solidFill>
                  <a:srgbClr val="FFFFFF"/>
                </a:solidFill>
                <a:latin typeface="Times New Roman"/>
                <a:ea typeface="Times New Roman"/>
                <a:cs typeface="Times New Roman"/>
                <a:sym typeface="Times New Roman"/>
              </a:rPr>
              <a:t>Đọc thi</a:t>
            </a:r>
            <a:endParaRPr sz="2400" b="0" i="0" u="none" strike="noStrike" cap="none">
              <a:solidFill>
                <a:srgbClr val="FFFFFF"/>
              </a:solidFill>
              <a:latin typeface="Times New Roman"/>
              <a:ea typeface="Times New Roman"/>
              <a:cs typeface="Times New Roman"/>
              <a:sym typeface="Times New Roman"/>
            </a:endParaRPr>
          </a:p>
        </p:txBody>
      </p:sp>
      <p:sp>
        <p:nvSpPr>
          <p:cNvPr id="230" name="Google Shape;230;p13"/>
          <p:cNvSpPr/>
          <p:nvPr/>
        </p:nvSpPr>
        <p:spPr>
          <a:xfrm>
            <a:off x="7147895" y="127439"/>
            <a:ext cx="1949879" cy="504528"/>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r>
              <a:rPr lang="en-US" sz="2400" b="0" i="0" u="none" strike="noStrike" cap="none">
                <a:solidFill>
                  <a:srgbClr val="FFFFFF"/>
                </a:solidFill>
                <a:latin typeface="Times New Roman"/>
                <a:ea typeface="Times New Roman"/>
                <a:cs typeface="Times New Roman"/>
                <a:sym typeface="Times New Roman"/>
              </a:rPr>
              <a:t>Đọc toàn bài</a:t>
            </a:r>
            <a:endParaRPr sz="2400" b="0" i="0" u="none" strike="noStrike" cap="none">
              <a:solidFill>
                <a:srgbClr val="FFFF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gtEl>
                                        <p:attrNameLst>
                                          <p:attrName>style.visibility</p:attrName>
                                        </p:attrNameLst>
                                      </p:cBhvr>
                                      <p:to>
                                        <p:strVal val="visible"/>
                                      </p:to>
                                    </p:set>
                                    <p:animEffect transition="in" filter="fade">
                                      <p:cBhvr>
                                        <p:cTn id="12" dur="500"/>
                                        <p:tgtEl>
                                          <p:spTgt spid="2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0"/>
                                        </p:tgtEl>
                                        <p:attrNameLst>
                                          <p:attrName>style.visibility</p:attrName>
                                        </p:attrNameLst>
                                      </p:cBhvr>
                                      <p:to>
                                        <p:strVal val="visible"/>
                                      </p:to>
                                    </p:set>
                                    <p:animEffect transition="in" filter="fade">
                                      <p:cBhvr>
                                        <p:cTn id="17"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grpSp>
        <p:nvGrpSpPr>
          <p:cNvPr id="235" name="Google Shape;235;p14"/>
          <p:cNvGrpSpPr/>
          <p:nvPr/>
        </p:nvGrpSpPr>
        <p:grpSpPr>
          <a:xfrm>
            <a:off x="388712" y="3276989"/>
            <a:ext cx="8717123" cy="3581011"/>
            <a:chOff x="-53293" y="2190760"/>
            <a:chExt cx="9211855" cy="2951064"/>
          </a:xfrm>
        </p:grpSpPr>
        <p:pic>
          <p:nvPicPr>
            <p:cNvPr id="236" name="Google Shape;236;p14"/>
            <p:cNvPicPr preferRelativeResize="0"/>
            <p:nvPr/>
          </p:nvPicPr>
          <p:blipFill rotWithShape="1">
            <a:blip r:embed="rId3">
              <a:alphaModFix/>
            </a:blip>
            <a:srcRect/>
            <a:stretch/>
          </p:blipFill>
          <p:spPr>
            <a:xfrm>
              <a:off x="4248310" y="3185627"/>
              <a:ext cx="4910252" cy="1956197"/>
            </a:xfrm>
            <a:prstGeom prst="rect">
              <a:avLst/>
            </a:prstGeom>
            <a:noFill/>
            <a:ln>
              <a:noFill/>
            </a:ln>
          </p:spPr>
        </p:pic>
        <p:pic>
          <p:nvPicPr>
            <p:cNvPr id="237" name="Google Shape;237;p14"/>
            <p:cNvPicPr preferRelativeResize="0"/>
            <p:nvPr/>
          </p:nvPicPr>
          <p:blipFill rotWithShape="1">
            <a:blip r:embed="rId4">
              <a:alphaModFix/>
            </a:blip>
            <a:srcRect/>
            <a:stretch/>
          </p:blipFill>
          <p:spPr>
            <a:xfrm>
              <a:off x="5936016" y="2190760"/>
              <a:ext cx="3208926" cy="2720031"/>
            </a:xfrm>
            <a:prstGeom prst="rect">
              <a:avLst/>
            </a:prstGeom>
            <a:noFill/>
            <a:ln>
              <a:noFill/>
            </a:ln>
          </p:spPr>
        </p:pic>
        <p:pic>
          <p:nvPicPr>
            <p:cNvPr id="238" name="Google Shape;238;p14"/>
            <p:cNvPicPr preferRelativeResize="0"/>
            <p:nvPr/>
          </p:nvPicPr>
          <p:blipFill rotWithShape="1">
            <a:blip r:embed="rId3">
              <a:alphaModFix/>
            </a:blip>
            <a:srcRect/>
            <a:stretch/>
          </p:blipFill>
          <p:spPr>
            <a:xfrm>
              <a:off x="-53293" y="3185627"/>
              <a:ext cx="4910252" cy="1956197"/>
            </a:xfrm>
            <a:prstGeom prst="rect">
              <a:avLst/>
            </a:prstGeom>
            <a:noFill/>
            <a:ln>
              <a:noFill/>
            </a:ln>
          </p:spPr>
        </p:pic>
      </p:grpSp>
      <p:grpSp>
        <p:nvGrpSpPr>
          <p:cNvPr id="239" name="Google Shape;239;p14"/>
          <p:cNvGrpSpPr/>
          <p:nvPr/>
        </p:nvGrpSpPr>
        <p:grpSpPr>
          <a:xfrm>
            <a:off x="270239" y="484039"/>
            <a:ext cx="203147" cy="401596"/>
            <a:chOff x="4508863" y="1528200"/>
            <a:chExt cx="318850" cy="472800"/>
          </a:xfrm>
        </p:grpSpPr>
        <p:sp>
          <p:nvSpPr>
            <p:cNvPr id="240" name="Google Shape;240;p14"/>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4"/>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4"/>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4"/>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4" name="Google Shape;244;p14"/>
          <p:cNvGrpSpPr/>
          <p:nvPr/>
        </p:nvGrpSpPr>
        <p:grpSpPr>
          <a:xfrm>
            <a:off x="554380" y="567004"/>
            <a:ext cx="203147" cy="401596"/>
            <a:chOff x="4508863" y="1528200"/>
            <a:chExt cx="318850" cy="472800"/>
          </a:xfrm>
        </p:grpSpPr>
        <p:sp>
          <p:nvSpPr>
            <p:cNvPr id="245" name="Google Shape;245;p14"/>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4"/>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4"/>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4"/>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9" name="Google Shape;249;p14"/>
          <p:cNvGrpSpPr/>
          <p:nvPr/>
        </p:nvGrpSpPr>
        <p:grpSpPr>
          <a:xfrm>
            <a:off x="844309" y="567004"/>
            <a:ext cx="203147" cy="401596"/>
            <a:chOff x="4508863" y="1528200"/>
            <a:chExt cx="318850" cy="472800"/>
          </a:xfrm>
        </p:grpSpPr>
        <p:sp>
          <p:nvSpPr>
            <p:cNvPr id="250" name="Google Shape;250;p14"/>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4"/>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4"/>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4"/>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4" name="Google Shape;254;p14"/>
          <p:cNvGrpSpPr/>
          <p:nvPr/>
        </p:nvGrpSpPr>
        <p:grpSpPr>
          <a:xfrm>
            <a:off x="7917740" y="468686"/>
            <a:ext cx="203147" cy="401596"/>
            <a:chOff x="4508863" y="1528200"/>
            <a:chExt cx="318850" cy="472800"/>
          </a:xfrm>
        </p:grpSpPr>
        <p:sp>
          <p:nvSpPr>
            <p:cNvPr id="255" name="Google Shape;255;p14"/>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4"/>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4"/>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4"/>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9" name="Google Shape;259;p14"/>
          <p:cNvGrpSpPr/>
          <p:nvPr/>
        </p:nvGrpSpPr>
        <p:grpSpPr>
          <a:xfrm>
            <a:off x="8201881" y="551651"/>
            <a:ext cx="203147" cy="401596"/>
            <a:chOff x="4508863" y="1528200"/>
            <a:chExt cx="318850" cy="472800"/>
          </a:xfrm>
        </p:grpSpPr>
        <p:sp>
          <p:nvSpPr>
            <p:cNvPr id="260" name="Google Shape;260;p14"/>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4"/>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4"/>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4"/>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4" name="Google Shape;264;p14"/>
          <p:cNvGrpSpPr/>
          <p:nvPr/>
        </p:nvGrpSpPr>
        <p:grpSpPr>
          <a:xfrm>
            <a:off x="8491810" y="551651"/>
            <a:ext cx="203147" cy="401596"/>
            <a:chOff x="4508863" y="1528200"/>
            <a:chExt cx="318850" cy="472800"/>
          </a:xfrm>
        </p:grpSpPr>
        <p:sp>
          <p:nvSpPr>
            <p:cNvPr id="265" name="Google Shape;265;p14"/>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4"/>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4"/>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4"/>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9" name="Google Shape;269;p14"/>
          <p:cNvSpPr txBox="1"/>
          <p:nvPr/>
        </p:nvSpPr>
        <p:spPr>
          <a:xfrm>
            <a:off x="-108520" y="2118970"/>
            <a:ext cx="896129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5400"/>
              <a:buFont typeface="Times New Roman"/>
              <a:buNone/>
            </a:pPr>
            <a:r>
              <a:rPr lang="en-US" sz="5400" b="1" i="0" strike="noStrike" cap="none">
                <a:solidFill>
                  <a:srgbClr val="FF0000"/>
                </a:solidFill>
                <a:latin typeface="Times New Roman"/>
                <a:ea typeface="Times New Roman"/>
                <a:cs typeface="Times New Roman"/>
                <a:sym typeface="Times New Roman"/>
              </a:rPr>
              <a:t>TRẢ LỜI CÂU HỎI</a:t>
            </a:r>
            <a:endParaRPr sz="5400" b="1" i="0" strike="noStrike" cap="none">
              <a:solidFill>
                <a:srgbClr val="FF0000"/>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p:nvPr/>
        </p:nvSpPr>
        <p:spPr>
          <a:xfrm>
            <a:off x="33917" y="2536288"/>
            <a:ext cx="9008102" cy="1100057"/>
          </a:xfrm>
          <a:prstGeom prst="hexagon">
            <a:avLst>
              <a:gd name="adj" fmla="val 25000"/>
              <a:gd name="vf" fmla="val 115470"/>
            </a:avLst>
          </a:prstGeom>
          <a:solidFill>
            <a:srgbClr val="F7ACB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002060"/>
                </a:solidFill>
                <a:latin typeface="Times New Roman"/>
                <a:ea typeface="Times New Roman"/>
                <a:cs typeface="Times New Roman"/>
                <a:sym typeface="Times New Roman"/>
              </a:rPr>
              <a:t>1.Nhắc đến Trường Sa, người ta nhắc đến những gì?</a:t>
            </a:r>
            <a:endParaRPr sz="3600">
              <a:solidFill>
                <a:srgbClr val="002060"/>
              </a:solidFill>
              <a:latin typeface="Times New Roman"/>
              <a:ea typeface="Times New Roman"/>
              <a:cs typeface="Times New Roman"/>
              <a:sym typeface="Times New Roman"/>
            </a:endParaRPr>
          </a:p>
        </p:txBody>
      </p:sp>
      <p:sp>
        <p:nvSpPr>
          <p:cNvPr id="275" name="Google Shape;275;p15"/>
          <p:cNvSpPr txBox="1"/>
          <p:nvPr/>
        </p:nvSpPr>
        <p:spPr>
          <a:xfrm>
            <a:off x="127161" y="3967769"/>
            <a:ext cx="9067354" cy="1446550"/>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rgbClr val="FF0000"/>
              </a:buClr>
              <a:buSzPts val="4400"/>
              <a:buFont typeface="Noto Sans Symbols"/>
              <a:buChar char="⇒"/>
            </a:pPr>
            <a:r>
              <a:rPr lang="en-US" sz="4400">
                <a:solidFill>
                  <a:srgbClr val="FF0000"/>
                </a:solidFill>
                <a:latin typeface="Times New Roman"/>
                <a:ea typeface="Times New Roman"/>
                <a:cs typeface="Times New Roman"/>
                <a:sym typeface="Times New Roman"/>
              </a:rPr>
              <a:t> Nhắc đến Trường Sa, người ta nhắc </a:t>
            </a:r>
            <a:endParaRPr/>
          </a:p>
          <a:p>
            <a:pPr marL="0" marR="0" lvl="0" indent="0" algn="l" rtl="0">
              <a:spcBef>
                <a:spcPts val="0"/>
              </a:spcBef>
              <a:spcAft>
                <a:spcPts val="0"/>
              </a:spcAft>
              <a:buNone/>
            </a:pPr>
            <a:r>
              <a:rPr lang="en-US" sz="4400">
                <a:solidFill>
                  <a:srgbClr val="FF0000"/>
                </a:solidFill>
                <a:latin typeface="Times New Roman"/>
                <a:ea typeface="Times New Roman"/>
                <a:cs typeface="Times New Roman"/>
                <a:sym typeface="Times New Roman"/>
              </a:rPr>
              <a:t>đến biển và đảo.</a:t>
            </a:r>
            <a:endParaRPr sz="4400">
              <a:solidFill>
                <a:srgbClr val="FF0000"/>
              </a:solidFill>
              <a:latin typeface="Times New Roman"/>
              <a:ea typeface="Times New Roman"/>
              <a:cs typeface="Times New Roman"/>
              <a:sym typeface="Times New Roman"/>
            </a:endParaRPr>
          </a:p>
        </p:txBody>
      </p:sp>
      <p:sp>
        <p:nvSpPr>
          <p:cNvPr id="276" name="Google Shape;276;p15"/>
          <p:cNvSpPr/>
          <p:nvPr/>
        </p:nvSpPr>
        <p:spPr>
          <a:xfrm>
            <a:off x="155939" y="332656"/>
            <a:ext cx="8886080" cy="187220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3000" b="0" i="0" u="none" strike="noStrike" cap="none">
                <a:solidFill>
                  <a:srgbClr val="000000"/>
                </a:solidFill>
                <a:latin typeface="Times New Roman"/>
                <a:ea typeface="Times New Roman"/>
                <a:cs typeface="Times New Roman"/>
                <a:sym typeface="Times New Roman"/>
              </a:rPr>
              <a:t>Nhắc đến Trường Sa, ngoài các đảo, người ta nhắc đến biển. Mà biển thì có muôn vàn điều kì thú. Thám hiểm đáy biển ở Trường sa của nước ta sẽ thấy bao điều thú vị.</a:t>
            </a:r>
            <a:endParaRPr sz="3000" b="0" i="0" u="none" strike="noStrike" cap="none">
              <a:solidFill>
                <a:srgbClr val="000000"/>
              </a:solidFill>
              <a:latin typeface="Times New Roman"/>
              <a:ea typeface="Times New Roman"/>
              <a:cs typeface="Times New Roman"/>
              <a:sym typeface="Times New Roman"/>
            </a:endParaRPr>
          </a:p>
        </p:txBody>
      </p:sp>
      <p:sp>
        <p:nvSpPr>
          <p:cNvPr id="277" name="Google Shape;277;p15"/>
          <p:cNvSpPr/>
          <p:nvPr/>
        </p:nvSpPr>
        <p:spPr>
          <a:xfrm>
            <a:off x="251520" y="301211"/>
            <a:ext cx="355341" cy="391485"/>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500"/>
                                        <p:tgtEl>
                                          <p:spTgt spid="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5"/>
                                        </p:tgtEl>
                                        <p:attrNameLst>
                                          <p:attrName>style.visibility</p:attrName>
                                        </p:attrNameLst>
                                      </p:cBhvr>
                                      <p:to>
                                        <p:strVal val="visible"/>
                                      </p:to>
                                    </p:set>
                                    <p:animEffect transition="in" filter="fade">
                                      <p:cBhvr>
                                        <p:cTn id="12" dur="20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6"/>
          <p:cNvSpPr/>
          <p:nvPr/>
        </p:nvSpPr>
        <p:spPr>
          <a:xfrm>
            <a:off x="124791" y="2777951"/>
            <a:ext cx="8892479" cy="1234625"/>
          </a:xfrm>
          <a:prstGeom prst="hexagon">
            <a:avLst>
              <a:gd name="adj" fmla="val 25000"/>
              <a:gd name="vf" fmla="val 115470"/>
            </a:avLst>
          </a:prstGeom>
          <a:solidFill>
            <a:srgbClr val="F7AC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Times New Roman"/>
              <a:ea typeface="Times New Roman"/>
              <a:cs typeface="Times New Roman"/>
              <a:sym typeface="Times New Roman"/>
            </a:endParaRPr>
          </a:p>
        </p:txBody>
      </p:sp>
      <p:sp>
        <p:nvSpPr>
          <p:cNvPr id="283" name="Google Shape;283;p16"/>
          <p:cNvSpPr txBox="1"/>
          <p:nvPr/>
        </p:nvSpPr>
        <p:spPr>
          <a:xfrm>
            <a:off x="613250" y="2837705"/>
            <a:ext cx="790890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3600"/>
              <a:buFont typeface="Times New Roman"/>
              <a:buNone/>
            </a:pPr>
            <a:r>
              <a:rPr lang="en-US" sz="3600" b="0" i="0" u="none" strike="noStrike" cap="none">
                <a:solidFill>
                  <a:srgbClr val="002060"/>
                </a:solidFill>
                <a:latin typeface="Times New Roman"/>
                <a:ea typeface="Times New Roman"/>
                <a:cs typeface="Times New Roman"/>
                <a:sym typeface="Times New Roman"/>
              </a:rPr>
              <a:t>2. </a:t>
            </a:r>
            <a:r>
              <a:rPr lang="en-US" sz="3600">
                <a:solidFill>
                  <a:srgbClr val="002060"/>
                </a:solidFill>
                <a:latin typeface="Times New Roman"/>
                <a:ea typeface="Times New Roman"/>
                <a:cs typeface="Times New Roman"/>
                <a:sym typeface="Times New Roman"/>
              </a:rPr>
              <a:t>Vẻ đẹp của những loài cá được miêu tả như thế nào?</a:t>
            </a:r>
            <a:endParaRPr sz="3600" b="0" i="0" u="none" strike="noStrike" cap="none">
              <a:solidFill>
                <a:srgbClr val="002060"/>
              </a:solidFill>
              <a:latin typeface="Times New Roman"/>
              <a:ea typeface="Times New Roman"/>
              <a:cs typeface="Times New Roman"/>
              <a:sym typeface="Times New Roman"/>
            </a:endParaRPr>
          </a:p>
        </p:txBody>
      </p:sp>
      <p:sp>
        <p:nvSpPr>
          <p:cNvPr id="284" name="Google Shape;284;p16"/>
          <p:cNvSpPr txBox="1"/>
          <p:nvPr/>
        </p:nvSpPr>
        <p:spPr>
          <a:xfrm>
            <a:off x="251520" y="4091279"/>
            <a:ext cx="7905881"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a:solidFill>
                  <a:srgbClr val="FF0000"/>
                </a:solidFill>
                <a:latin typeface="Times New Roman"/>
                <a:ea typeface="Times New Roman"/>
                <a:cs typeface="Times New Roman"/>
                <a:sym typeface="Times New Roman"/>
              </a:rPr>
              <a:t>=&gt; Những loài cá đẹp rực rỡ và lạ mắt. Từng đàn cá đủ màu sắc, dày đặc đến hàng trăm con tạo nên một thảm hoa di động.</a:t>
            </a:r>
            <a:endParaRPr sz="3600">
              <a:solidFill>
                <a:srgbClr val="FF0000"/>
              </a:solidFill>
              <a:latin typeface="Times New Roman"/>
              <a:ea typeface="Times New Roman"/>
              <a:cs typeface="Times New Roman"/>
              <a:sym typeface="Times New Roman"/>
            </a:endParaRPr>
          </a:p>
        </p:txBody>
      </p:sp>
      <p:sp>
        <p:nvSpPr>
          <p:cNvPr id="285" name="Google Shape;285;p16"/>
          <p:cNvSpPr txBox="1"/>
          <p:nvPr/>
        </p:nvSpPr>
        <p:spPr>
          <a:xfrm>
            <a:off x="98909" y="98003"/>
            <a:ext cx="8937587" cy="2677656"/>
          </a:xfrm>
          <a:prstGeom prst="rect">
            <a:avLst/>
          </a:prstGeom>
          <a:solidFill>
            <a:schemeClr val="lt1"/>
          </a:solidFill>
          <a:ln>
            <a:noFill/>
          </a:ln>
        </p:spPr>
        <p:txBody>
          <a:bodyPr spcFirstLastPara="1" wrap="square" lIns="91425" tIns="45700" rIns="91425" bIns="45700" anchor="t" anchorCtr="0">
            <a:spAutoFit/>
          </a:bodyPr>
          <a:lstStyle/>
          <a:p>
            <a:pPr marL="30480" marR="3048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endParaRPr sz="2800" b="0" i="0" u="none" strike="noStrike" cap="none">
              <a:solidFill>
                <a:srgbClr val="000000"/>
              </a:solidFill>
              <a:latin typeface="Times New Roman"/>
              <a:ea typeface="Times New Roman"/>
              <a:cs typeface="Times New Roman"/>
              <a:sym typeface="Times New Roman"/>
            </a:endParaRPr>
          </a:p>
        </p:txBody>
      </p:sp>
      <p:sp>
        <p:nvSpPr>
          <p:cNvPr id="286" name="Google Shape;286;p16"/>
          <p:cNvSpPr/>
          <p:nvPr/>
        </p:nvSpPr>
        <p:spPr>
          <a:xfrm>
            <a:off x="329476" y="116632"/>
            <a:ext cx="354092" cy="375152"/>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500"/>
                                        <p:tgtEl>
                                          <p:spTgt spid="2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4"/>
                                        </p:tgtEl>
                                        <p:attrNameLst>
                                          <p:attrName>style.visibility</p:attrName>
                                        </p:attrNameLst>
                                      </p:cBhvr>
                                      <p:to>
                                        <p:strVal val="visible"/>
                                      </p:to>
                                    </p:set>
                                    <p:animEffect transition="in" filter="fade">
                                      <p:cBhvr>
                                        <p:cTn id="12" dur="10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17"/>
          <p:cNvPicPr preferRelativeResize="0"/>
          <p:nvPr/>
        </p:nvPicPr>
        <p:blipFill rotWithShape="1">
          <a:blip r:embed="rId3">
            <a:alphaModFix/>
          </a:blip>
          <a:srcRect/>
          <a:stretch/>
        </p:blipFill>
        <p:spPr>
          <a:xfrm>
            <a:off x="0" y="0"/>
            <a:ext cx="9180512"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1822"/>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8"/>
          <p:cNvPicPr preferRelativeResize="0"/>
          <p:nvPr/>
        </p:nvPicPr>
        <p:blipFill rotWithShape="1">
          <a:blip r:embed="rId3">
            <a:alphaModFix/>
          </a:blip>
          <a:srcRect/>
          <a:stretch/>
        </p:blipFill>
        <p:spPr>
          <a:xfrm>
            <a:off x="0" y="0"/>
            <a:ext cx="9143999"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5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descr="在走动的火车 852x480 | Pics, Animation, Travel"/>
          <p:cNvPicPr preferRelativeResize="0"/>
          <p:nvPr/>
        </p:nvPicPr>
        <p:blipFill rotWithShape="1">
          <a:blip r:embed="rId3">
            <a:alphaModFix/>
          </a:blip>
          <a:srcRect/>
          <a:stretch/>
        </p:blipFill>
        <p:spPr>
          <a:xfrm>
            <a:off x="1929164" y="3186338"/>
            <a:ext cx="5863916" cy="4404819"/>
          </a:xfrm>
          <a:prstGeom prst="rect">
            <a:avLst/>
          </a:prstGeom>
          <a:noFill/>
          <a:ln>
            <a:noFill/>
          </a:ln>
        </p:spPr>
      </p:pic>
      <p:sp>
        <p:nvSpPr>
          <p:cNvPr id="99" name="Google Shape;99;p2"/>
          <p:cNvSpPr/>
          <p:nvPr/>
        </p:nvSpPr>
        <p:spPr>
          <a:xfrm>
            <a:off x="2997981" y="3953841"/>
            <a:ext cx="1287031" cy="1716041"/>
          </a:xfrm>
          <a:prstGeom prst="ellipse">
            <a:avLst/>
          </a:prstGeom>
          <a:solidFill>
            <a:srgbClr val="CCC0D9">
              <a:alpha val="47843"/>
            </a:srgbClr>
          </a:solidFill>
          <a:ln>
            <a:noFill/>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sp>
        <p:nvSpPr>
          <p:cNvPr id="100" name="Google Shape;100;p2"/>
          <p:cNvSpPr/>
          <p:nvPr/>
        </p:nvSpPr>
        <p:spPr>
          <a:xfrm>
            <a:off x="1180560" y="4091426"/>
            <a:ext cx="1183843" cy="1578457"/>
          </a:xfrm>
          <a:prstGeom prst="ellipse">
            <a:avLst/>
          </a:prstGeom>
          <a:noFill/>
          <a:ln w="38100" cap="flat" cmpd="sng">
            <a:solidFill>
              <a:srgbClr val="F7E3AD"/>
            </a:solidFill>
            <a:prstDash val="solid"/>
            <a:round/>
            <a:headEnd type="none" w="sm" len="sm"/>
            <a:tailEnd type="none" w="sm" len="sm"/>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sp>
        <p:nvSpPr>
          <p:cNvPr id="101" name="Google Shape;101;p2"/>
          <p:cNvSpPr/>
          <p:nvPr/>
        </p:nvSpPr>
        <p:spPr>
          <a:xfrm>
            <a:off x="7016340" y="2879776"/>
            <a:ext cx="908705" cy="1211606"/>
          </a:xfrm>
          <a:prstGeom prst="ellipse">
            <a:avLst/>
          </a:prstGeom>
          <a:solidFill>
            <a:srgbClr val="CCC0D9">
              <a:alpha val="47843"/>
            </a:srgbClr>
          </a:solidFill>
          <a:ln>
            <a:noFill/>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grpSp>
        <p:nvGrpSpPr>
          <p:cNvPr id="102" name="Google Shape;102;p2"/>
          <p:cNvGrpSpPr/>
          <p:nvPr/>
        </p:nvGrpSpPr>
        <p:grpSpPr>
          <a:xfrm>
            <a:off x="1995525" y="474664"/>
            <a:ext cx="5256584" cy="4896929"/>
            <a:chOff x="3084810" y="-335112"/>
            <a:chExt cx="5809496" cy="5760000"/>
          </a:xfrm>
        </p:grpSpPr>
        <p:grpSp>
          <p:nvGrpSpPr>
            <p:cNvPr id="103" name="Google Shape;103;p2"/>
            <p:cNvGrpSpPr/>
            <p:nvPr/>
          </p:nvGrpSpPr>
          <p:grpSpPr>
            <a:xfrm>
              <a:off x="3297693" y="-335112"/>
              <a:ext cx="5596613" cy="5760000"/>
              <a:chOff x="3297693" y="-335112"/>
              <a:chExt cx="5596613" cy="5760000"/>
            </a:xfrm>
          </p:grpSpPr>
          <p:cxnSp>
            <p:nvCxnSpPr>
              <p:cNvPr id="104" name="Google Shape;104;p2"/>
              <p:cNvCxnSpPr/>
              <p:nvPr/>
            </p:nvCxnSpPr>
            <p:spPr>
              <a:xfrm>
                <a:off x="6154058" y="-335112"/>
                <a:ext cx="0" cy="5760000"/>
              </a:xfrm>
              <a:prstGeom prst="straightConnector1">
                <a:avLst/>
              </a:prstGeom>
              <a:noFill/>
              <a:ln w="76200" cap="rnd" cmpd="sng">
                <a:solidFill>
                  <a:srgbClr val="F7E3AD"/>
                </a:solidFill>
                <a:prstDash val="solid"/>
                <a:round/>
                <a:headEnd type="none" w="sm" len="sm"/>
                <a:tailEnd type="none" w="sm" len="sm"/>
              </a:ln>
            </p:spPr>
          </p:cxnSp>
          <p:pic>
            <p:nvPicPr>
              <p:cNvPr id="105" name="Google Shape;105;p2"/>
              <p:cNvPicPr preferRelativeResize="0"/>
              <p:nvPr/>
            </p:nvPicPr>
            <p:blipFill rotWithShape="1">
              <a:blip r:embed="rId4">
                <a:alphaModFix/>
              </a:blip>
              <a:srcRect t="48492"/>
              <a:stretch/>
            </p:blipFill>
            <p:spPr>
              <a:xfrm>
                <a:off x="3297693" y="2256270"/>
                <a:ext cx="5596613" cy="2885850"/>
              </a:xfrm>
              <a:prstGeom prst="rect">
                <a:avLst/>
              </a:prstGeom>
              <a:noFill/>
              <a:ln>
                <a:noFill/>
              </a:ln>
            </p:spPr>
          </p:pic>
        </p:grpSp>
        <p:pic>
          <p:nvPicPr>
            <p:cNvPr id="106" name="Google Shape;106;p2"/>
            <p:cNvPicPr preferRelativeResize="0"/>
            <p:nvPr/>
          </p:nvPicPr>
          <p:blipFill rotWithShape="1">
            <a:blip r:embed="rId5">
              <a:alphaModFix/>
            </a:blip>
            <a:srcRect/>
            <a:stretch/>
          </p:blipFill>
          <p:spPr>
            <a:xfrm>
              <a:off x="3084810" y="1126386"/>
              <a:ext cx="5809496" cy="1403988"/>
            </a:xfrm>
            <a:prstGeom prst="rect">
              <a:avLst/>
            </a:prstGeom>
            <a:noFill/>
            <a:ln>
              <a:noFill/>
            </a:ln>
          </p:spPr>
        </p:pic>
      </p:grpSp>
      <p:sp>
        <p:nvSpPr>
          <p:cNvPr id="107" name="Google Shape;107;p2"/>
          <p:cNvSpPr/>
          <p:nvPr/>
        </p:nvSpPr>
        <p:spPr>
          <a:xfrm>
            <a:off x="6779637" y="3259315"/>
            <a:ext cx="929518" cy="1239357"/>
          </a:xfrm>
          <a:prstGeom prst="ellipse">
            <a:avLst/>
          </a:prstGeom>
          <a:noFill/>
          <a:ln w="38100" cap="flat" cmpd="sng">
            <a:solidFill>
              <a:srgbClr val="F7E3AD"/>
            </a:solidFill>
            <a:prstDash val="solid"/>
            <a:round/>
            <a:headEnd type="none" w="sm" len="sm"/>
            <a:tailEnd type="none" w="sm" len="sm"/>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pic>
        <p:nvPicPr>
          <p:cNvPr id="108" name="Google Shape;108;p2"/>
          <p:cNvPicPr preferRelativeResize="0"/>
          <p:nvPr/>
        </p:nvPicPr>
        <p:blipFill rotWithShape="1">
          <a:blip r:embed="rId6">
            <a:alphaModFix/>
          </a:blip>
          <a:srcRect l="53606" t="-1143" r="26891" b="81649"/>
          <a:stretch/>
        </p:blipFill>
        <p:spPr>
          <a:xfrm>
            <a:off x="6440733" y="810849"/>
            <a:ext cx="1319997" cy="734428"/>
          </a:xfrm>
          <a:prstGeom prst="rect">
            <a:avLst/>
          </a:prstGeom>
          <a:noFill/>
          <a:ln>
            <a:noFill/>
          </a:ln>
        </p:spPr>
      </p:pic>
      <p:sp>
        <p:nvSpPr>
          <p:cNvPr id="109" name="Google Shape;109;p2"/>
          <p:cNvSpPr/>
          <p:nvPr/>
        </p:nvSpPr>
        <p:spPr>
          <a:xfrm>
            <a:off x="912463" y="598108"/>
            <a:ext cx="665736" cy="887648"/>
          </a:xfrm>
          <a:prstGeom prst="ellipse">
            <a:avLst/>
          </a:prstGeom>
          <a:solidFill>
            <a:srgbClr val="A5C0A4">
              <a:alpha val="47843"/>
            </a:srgbClr>
          </a:solidFill>
          <a:ln>
            <a:noFill/>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sp>
        <p:nvSpPr>
          <p:cNvPr id="110" name="Google Shape;110;p2"/>
          <p:cNvSpPr/>
          <p:nvPr/>
        </p:nvSpPr>
        <p:spPr>
          <a:xfrm>
            <a:off x="1245331" y="1216687"/>
            <a:ext cx="403607" cy="538143"/>
          </a:xfrm>
          <a:prstGeom prst="ellipse">
            <a:avLst/>
          </a:prstGeom>
          <a:solidFill>
            <a:srgbClr val="F7E3AD">
              <a:alpha val="47843"/>
            </a:srgbClr>
          </a:solidFill>
          <a:ln>
            <a:noFill/>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sp>
        <p:nvSpPr>
          <p:cNvPr id="111" name="Google Shape;111;p2"/>
          <p:cNvSpPr/>
          <p:nvPr/>
        </p:nvSpPr>
        <p:spPr>
          <a:xfrm>
            <a:off x="2532418" y="3006461"/>
            <a:ext cx="4410333" cy="1084866"/>
          </a:xfrm>
          <a:prstGeom prst="rect">
            <a:avLst/>
          </a:prstGeom>
          <a:noFill/>
          <a:ln>
            <a:noFill/>
          </a:ln>
        </p:spPr>
        <p:txBody>
          <a:bodyPr spcFirstLastPara="1" wrap="square" lIns="68475" tIns="34250" rIns="68475" bIns="34250" anchor="t" anchorCtr="0">
            <a:spAutoFit/>
          </a:bodyPr>
          <a:lstStyle/>
          <a:p>
            <a:pPr marL="0" marR="0" lvl="0" indent="0" algn="ctr" rtl="0">
              <a:lnSpc>
                <a:spcPct val="100000"/>
              </a:lnSpc>
              <a:spcBef>
                <a:spcPts val="0"/>
              </a:spcBef>
              <a:spcAft>
                <a:spcPts val="0"/>
              </a:spcAft>
              <a:buClr>
                <a:srgbClr val="FF0000"/>
              </a:buClr>
              <a:buSzPts val="6600"/>
              <a:buFont typeface="Arial Rounded"/>
              <a:buNone/>
            </a:pPr>
            <a:r>
              <a:rPr lang="en-US" sz="6600" b="1" i="0" u="none" strike="noStrike" cap="none">
                <a:solidFill>
                  <a:srgbClr val="FF0000"/>
                </a:solidFill>
                <a:latin typeface="Arial Rounded"/>
                <a:ea typeface="Arial Rounded"/>
                <a:cs typeface="Arial Rounded"/>
                <a:sym typeface="Arial Rounded"/>
              </a:rPr>
              <a:t>Khởi động</a:t>
            </a:r>
            <a:endParaRPr sz="6600" b="1" i="0" u="none" strike="noStrike" cap="none">
              <a:solidFill>
                <a:srgbClr val="FF0000"/>
              </a:solidFill>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par>
                                <p:cTn id="8" presetID="10" presetClass="entr" presetSubtype="0"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1000"/>
                                        <p:tgtEl>
                                          <p:spTgt spid="110"/>
                                        </p:tgtEl>
                                      </p:cBhvr>
                                    </p:animEffect>
                                  </p:childTnLst>
                                </p:cTn>
                              </p:par>
                              <p:par>
                                <p:cTn id="11" presetID="10" presetClass="entr" presetSubtype="0" fill="hold"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1000"/>
                                        <p:tgtEl>
                                          <p:spTgt spid="108"/>
                                        </p:tgtEl>
                                      </p:cBhvr>
                                    </p:animEffect>
                                  </p:childTnLst>
                                </p:cTn>
                              </p:par>
                              <p:par>
                                <p:cTn id="14" presetID="10" presetClass="entr" presetSubtype="0" fill="hold" nodeType="with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fade">
                                      <p:cBhvr>
                                        <p:cTn id="16" dur="1000"/>
                                        <p:tgtEl>
                                          <p:spTgt spid="101"/>
                                        </p:tgtEl>
                                      </p:cBhvr>
                                    </p:animEffect>
                                  </p:childTnLst>
                                </p:cTn>
                              </p:par>
                              <p:par>
                                <p:cTn id="17" presetID="10" presetClass="entr" presetSubtype="0"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fade">
                                      <p:cBhvr>
                                        <p:cTn id="19" dur="1000"/>
                                        <p:tgtEl>
                                          <p:spTgt spid="107"/>
                                        </p:tgtEl>
                                      </p:cBhvr>
                                    </p:animEffect>
                                  </p:childTnLst>
                                </p:cTn>
                              </p:par>
                              <p:par>
                                <p:cTn id="20" presetID="10" presetClass="entr" presetSubtype="0" fill="hold"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1000"/>
                                        <p:tgtEl>
                                          <p:spTgt spid="99"/>
                                        </p:tgtEl>
                                      </p:cBhvr>
                                    </p:animEffect>
                                  </p:childTnLst>
                                </p:cTn>
                              </p:par>
                              <p:par>
                                <p:cTn id="23" presetID="10" presetClass="entr" presetSubtype="0" fill="hold" nodeType="with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fade">
                                      <p:cBhvr>
                                        <p:cTn id="25"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p:nvPr/>
        </p:nvSpPr>
        <p:spPr>
          <a:xfrm>
            <a:off x="124791" y="2777951"/>
            <a:ext cx="8892479" cy="1234625"/>
          </a:xfrm>
          <a:prstGeom prst="hexagon">
            <a:avLst>
              <a:gd name="adj" fmla="val 25000"/>
              <a:gd name="vf" fmla="val 115470"/>
            </a:avLst>
          </a:prstGeom>
          <a:solidFill>
            <a:srgbClr val="F7AC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Times New Roman"/>
              <a:ea typeface="Times New Roman"/>
              <a:cs typeface="Times New Roman"/>
              <a:sym typeface="Times New Roman"/>
            </a:endParaRPr>
          </a:p>
        </p:txBody>
      </p:sp>
      <p:sp>
        <p:nvSpPr>
          <p:cNvPr id="302" name="Google Shape;302;p19"/>
          <p:cNvSpPr txBox="1"/>
          <p:nvPr/>
        </p:nvSpPr>
        <p:spPr>
          <a:xfrm>
            <a:off x="613250" y="2775659"/>
            <a:ext cx="790890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3600"/>
              <a:buFont typeface="Times New Roman"/>
              <a:buNone/>
            </a:pPr>
            <a:r>
              <a:rPr lang="en-US" sz="3600" b="0" i="0" u="none" strike="noStrike" cap="none">
                <a:solidFill>
                  <a:srgbClr val="002060"/>
                </a:solidFill>
                <a:latin typeface="Times New Roman"/>
                <a:ea typeface="Times New Roman"/>
                <a:cs typeface="Times New Roman"/>
                <a:sym typeface="Times New Roman"/>
              </a:rPr>
              <a:t>3. San hô dưới đáy biển được so sánh với những gì?</a:t>
            </a:r>
            <a:endParaRPr sz="3600" b="0" i="0" u="none" strike="noStrike" cap="none">
              <a:solidFill>
                <a:srgbClr val="002060"/>
              </a:solidFill>
              <a:latin typeface="Times New Roman"/>
              <a:ea typeface="Times New Roman"/>
              <a:cs typeface="Times New Roman"/>
              <a:sym typeface="Times New Roman"/>
            </a:endParaRPr>
          </a:p>
        </p:txBody>
      </p:sp>
      <p:sp>
        <p:nvSpPr>
          <p:cNvPr id="303" name="Google Shape;303;p19"/>
          <p:cNvSpPr txBox="1"/>
          <p:nvPr/>
        </p:nvSpPr>
        <p:spPr>
          <a:xfrm>
            <a:off x="251520" y="4091279"/>
            <a:ext cx="7905881" cy="17543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3600"/>
              <a:buFont typeface="Times New Roman"/>
              <a:buNone/>
            </a:pPr>
            <a:r>
              <a:rPr lang="en-US" sz="3600" b="0" i="0" u="none" strike="noStrike" cap="none">
                <a:solidFill>
                  <a:srgbClr val="FF0000"/>
                </a:solidFill>
                <a:latin typeface="Times New Roman"/>
                <a:ea typeface="Times New Roman"/>
                <a:cs typeface="Times New Roman"/>
                <a:sym typeface="Times New Roman"/>
              </a:rPr>
              <a:t>=&gt; San hô dưới đáy biển được so sánh với một bức tranh khổng lồ, đẹp như những tòa lâu đài trong truyện cổ tích.</a:t>
            </a:r>
            <a:endParaRPr sz="3600" b="0" i="0" u="none" strike="noStrike" cap="none">
              <a:solidFill>
                <a:srgbClr val="FF0000"/>
              </a:solidFill>
              <a:latin typeface="Times New Roman"/>
              <a:ea typeface="Times New Roman"/>
              <a:cs typeface="Times New Roman"/>
              <a:sym typeface="Times New Roman"/>
            </a:endParaRPr>
          </a:p>
        </p:txBody>
      </p:sp>
      <p:sp>
        <p:nvSpPr>
          <p:cNvPr id="304" name="Google Shape;304;p19"/>
          <p:cNvSpPr txBox="1"/>
          <p:nvPr/>
        </p:nvSpPr>
        <p:spPr>
          <a:xfrm>
            <a:off x="98909" y="98003"/>
            <a:ext cx="8937587" cy="2677656"/>
          </a:xfrm>
          <a:prstGeom prst="rect">
            <a:avLst/>
          </a:prstGeom>
          <a:solidFill>
            <a:schemeClr val="lt1"/>
          </a:solidFill>
          <a:ln>
            <a:noFill/>
          </a:ln>
        </p:spPr>
        <p:txBody>
          <a:bodyPr spcFirstLastPara="1" wrap="square" lIns="91425" tIns="45700" rIns="91425" bIns="45700" anchor="t" anchorCtr="0">
            <a:spAutoFit/>
          </a:bodyPr>
          <a:lstStyle/>
          <a:p>
            <a:pPr marL="30480" marR="3048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endParaRPr sz="2800" b="0" i="0" u="none" strike="noStrike" cap="none">
              <a:solidFill>
                <a:srgbClr val="000000"/>
              </a:solidFill>
              <a:latin typeface="Times New Roman"/>
              <a:ea typeface="Times New Roman"/>
              <a:cs typeface="Times New Roman"/>
              <a:sym typeface="Times New Roman"/>
            </a:endParaRPr>
          </a:p>
        </p:txBody>
      </p:sp>
      <p:sp>
        <p:nvSpPr>
          <p:cNvPr id="305" name="Google Shape;305;p19"/>
          <p:cNvSpPr/>
          <p:nvPr/>
        </p:nvSpPr>
        <p:spPr>
          <a:xfrm>
            <a:off x="323528" y="173528"/>
            <a:ext cx="354092" cy="375152"/>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500"/>
                                        <p:tgtEl>
                                          <p:spTgt spid="3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3"/>
                                        </p:tgtEl>
                                        <p:attrNameLst>
                                          <p:attrName>style.visibility</p:attrName>
                                        </p:attrNameLst>
                                      </p:cBhvr>
                                      <p:to>
                                        <p:strVal val="visible"/>
                                      </p:to>
                                    </p:set>
                                    <p:animEffect transition="in" filter="fade">
                                      <p:cBhvr>
                                        <p:cTn id="12"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20"/>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1"/>
          <p:cNvSpPr/>
          <p:nvPr/>
        </p:nvSpPr>
        <p:spPr>
          <a:xfrm>
            <a:off x="447608" y="1903441"/>
            <a:ext cx="7889802" cy="1515145"/>
          </a:xfrm>
          <a:prstGeom prst="hexagon">
            <a:avLst>
              <a:gd name="adj" fmla="val 25000"/>
              <a:gd name="vf" fmla="val 115470"/>
            </a:avLst>
          </a:prstGeom>
          <a:solidFill>
            <a:srgbClr val="F7ACB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Times New Roman"/>
              <a:ea typeface="Times New Roman"/>
              <a:cs typeface="Times New Roman"/>
              <a:sym typeface="Times New Roman"/>
            </a:endParaRPr>
          </a:p>
        </p:txBody>
      </p:sp>
      <p:sp>
        <p:nvSpPr>
          <p:cNvPr id="316" name="Google Shape;316;p21"/>
          <p:cNvSpPr txBox="1"/>
          <p:nvPr/>
        </p:nvSpPr>
        <p:spPr>
          <a:xfrm>
            <a:off x="827584" y="2060848"/>
            <a:ext cx="7509826"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3600"/>
              <a:buFont typeface="Times New Roman"/>
              <a:buNone/>
            </a:pPr>
            <a:r>
              <a:rPr lang="en-US" sz="3600">
                <a:solidFill>
                  <a:srgbClr val="002060"/>
                </a:solidFill>
                <a:latin typeface="Times New Roman"/>
                <a:ea typeface="Times New Roman"/>
                <a:cs typeface="Times New Roman"/>
                <a:sym typeface="Times New Roman"/>
              </a:rPr>
              <a:t>4</a:t>
            </a:r>
            <a:r>
              <a:rPr lang="en-US" sz="3600" b="0" i="0" u="none" strike="noStrike" cap="none">
                <a:solidFill>
                  <a:srgbClr val="002060"/>
                </a:solidFill>
                <a:latin typeface="Times New Roman"/>
                <a:ea typeface="Times New Roman"/>
                <a:cs typeface="Times New Roman"/>
                <a:sym typeface="Times New Roman"/>
              </a:rPr>
              <a:t>. Sau bài đọc, em biết thêm điều gì về biển ở Trường Sa?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5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2"/>
          <p:cNvSpPr/>
          <p:nvPr/>
        </p:nvSpPr>
        <p:spPr>
          <a:xfrm>
            <a:off x="35496" y="914926"/>
            <a:ext cx="8886080" cy="152995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3000" b="0" i="0" u="none" strike="noStrike" cap="none">
                <a:solidFill>
                  <a:srgbClr val="000000"/>
                </a:solidFill>
                <a:latin typeface="Times New Roman"/>
                <a:ea typeface="Times New Roman"/>
                <a:cs typeface="Times New Roman"/>
                <a:sym typeface="Times New Roman"/>
              </a:rPr>
              <a:t>Nhắc đến Trường Sa, ngoài các đảo, người ta nhắc đến biển. Mà biển thì có muôn vàn điều kì thú. Thám hiểm đáy biển ở Trường sa của nước ta sẽ thấy bao điều thú vị.</a:t>
            </a:r>
            <a:endParaRPr sz="3000" b="0" i="0" u="none" strike="noStrike" cap="none">
              <a:solidFill>
                <a:srgbClr val="000000"/>
              </a:solidFill>
              <a:latin typeface="Times New Roman"/>
              <a:ea typeface="Times New Roman"/>
              <a:cs typeface="Times New Roman"/>
              <a:sym typeface="Times New Roman"/>
            </a:endParaRPr>
          </a:p>
        </p:txBody>
      </p:sp>
      <p:sp>
        <p:nvSpPr>
          <p:cNvPr id="322" name="Google Shape;322;p22"/>
          <p:cNvSpPr txBox="1"/>
          <p:nvPr/>
        </p:nvSpPr>
        <p:spPr>
          <a:xfrm>
            <a:off x="35496" y="2564904"/>
            <a:ext cx="8937587" cy="3908762"/>
          </a:xfrm>
          <a:prstGeom prst="rect">
            <a:avLst/>
          </a:prstGeom>
          <a:solidFill>
            <a:schemeClr val="lt1"/>
          </a:solidFill>
          <a:ln>
            <a:noFill/>
          </a:ln>
        </p:spPr>
        <p:txBody>
          <a:bodyPr spcFirstLastPara="1" wrap="square" lIns="91425" tIns="45700" rIns="91425" bIns="45700" anchor="t" anchorCtr="0">
            <a:spAutoFit/>
          </a:bodyPr>
          <a:lstStyle/>
          <a:p>
            <a:pPr marL="30480" marR="3048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3000" b="0" i="0" u="none" strike="noStrike" cap="none">
                <a:solidFill>
                  <a:srgbClr val="000000"/>
                </a:solidFill>
                <a:latin typeface="Times New Roman"/>
                <a:ea typeface="Times New Roman"/>
                <a:cs typeface="Times New Roman"/>
                <a:sym typeface="Times New Roman"/>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endParaRPr sz="3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chemeClr val="dk1"/>
              </a:buClr>
              <a:buSzPts val="2800"/>
              <a:buFont typeface="Calibri"/>
              <a:buNone/>
            </a:pPr>
            <a:endParaRPr sz="2800" b="0" i="0" u="none" strike="noStrike" cap="none">
              <a:solidFill>
                <a:srgbClr val="000000"/>
              </a:solidFill>
              <a:latin typeface="Calibri"/>
              <a:ea typeface="Calibri"/>
              <a:cs typeface="Calibri"/>
              <a:sym typeface="Calibri"/>
            </a:endParaRPr>
          </a:p>
        </p:txBody>
      </p:sp>
      <p:sp>
        <p:nvSpPr>
          <p:cNvPr id="323" name="Google Shape;323;p22"/>
          <p:cNvSpPr txBox="1"/>
          <p:nvPr/>
        </p:nvSpPr>
        <p:spPr>
          <a:xfrm>
            <a:off x="0" y="151496"/>
            <a:ext cx="762648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Times New Roman"/>
              <a:buNone/>
            </a:pPr>
            <a:r>
              <a:rPr lang="en-US" sz="3200" b="1" i="0" u="none" strike="noStrike" cap="none">
                <a:solidFill>
                  <a:srgbClr val="FF0000"/>
                </a:solidFill>
                <a:latin typeface="Times New Roman"/>
                <a:ea typeface="Times New Roman"/>
                <a:cs typeface="Times New Roman"/>
                <a:sym typeface="Times New Roman"/>
              </a:rPr>
              <a:t> </a:t>
            </a:r>
            <a:r>
              <a:rPr lang="en-US" sz="2800" b="1" i="0" u="none" strike="noStrike" cap="none">
                <a:solidFill>
                  <a:srgbClr val="FF0000"/>
                </a:solidFill>
                <a:latin typeface="Times New Roman"/>
                <a:ea typeface="Times New Roman"/>
                <a:cs typeface="Times New Roman"/>
                <a:sym typeface="Times New Roman"/>
              </a:rPr>
              <a:t>KHÁM PHÁ ĐÁY BIỂN Ở TRƯỜNG SA</a:t>
            </a:r>
            <a:endParaRPr sz="2800" b="1" i="0" u="none" strike="noStrike" cap="none">
              <a:solidFill>
                <a:srgbClr val="FF0000"/>
              </a:solidFill>
              <a:latin typeface="Times New Roman"/>
              <a:ea typeface="Times New Roman"/>
              <a:cs typeface="Times New Roman"/>
              <a:sym typeface="Times New Roman"/>
            </a:endParaRPr>
          </a:p>
        </p:txBody>
      </p:sp>
      <p:sp>
        <p:nvSpPr>
          <p:cNvPr id="324" name="Google Shape;324;p22"/>
          <p:cNvSpPr/>
          <p:nvPr/>
        </p:nvSpPr>
        <p:spPr>
          <a:xfrm>
            <a:off x="41328" y="5733256"/>
            <a:ext cx="9024264" cy="119698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2800" b="0"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Times New Roman"/>
                <a:ea typeface="Times New Roman"/>
                <a:cs typeface="Times New Roman"/>
                <a:sym typeface="Times New Roman"/>
              </a:rPr>
              <a:t>Trường Sa là vùng biển thân yêu của Tổ quốc, có cảnh đẹp kì thú và hàng nghìn loài vật sống dưới biển.</a:t>
            </a:r>
            <a:endParaRPr sz="3000" b="0" i="0" u="none" strike="noStrike" cap="none">
              <a:solidFill>
                <a:srgbClr val="000000"/>
              </a:solidFill>
              <a:latin typeface="Calibri"/>
              <a:ea typeface="Calibri"/>
              <a:cs typeface="Calibri"/>
              <a:sym typeface="Calibri"/>
            </a:endParaRPr>
          </a:p>
        </p:txBody>
      </p:sp>
      <p:sp>
        <p:nvSpPr>
          <p:cNvPr id="325" name="Google Shape;325;p22"/>
          <p:cNvSpPr/>
          <p:nvPr/>
        </p:nvSpPr>
        <p:spPr>
          <a:xfrm>
            <a:off x="190030" y="2650584"/>
            <a:ext cx="354092" cy="375152"/>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2</a:t>
            </a:r>
            <a:endParaRPr/>
          </a:p>
        </p:txBody>
      </p:sp>
      <p:sp>
        <p:nvSpPr>
          <p:cNvPr id="326" name="Google Shape;326;p22"/>
          <p:cNvSpPr/>
          <p:nvPr/>
        </p:nvSpPr>
        <p:spPr>
          <a:xfrm>
            <a:off x="107504" y="805267"/>
            <a:ext cx="355341" cy="391485"/>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1</a:t>
            </a:r>
            <a:endParaRPr/>
          </a:p>
        </p:txBody>
      </p:sp>
      <p:sp>
        <p:nvSpPr>
          <p:cNvPr id="327" name="Google Shape;327;p22"/>
          <p:cNvSpPr/>
          <p:nvPr/>
        </p:nvSpPr>
        <p:spPr>
          <a:xfrm>
            <a:off x="221776" y="5853748"/>
            <a:ext cx="334563" cy="385952"/>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3</a:t>
            </a:r>
            <a:endParaRPr sz="3600" b="0" i="0" u="none" strike="noStrike" cap="none">
              <a:solidFill>
                <a:srgbClr val="FFFFFF"/>
              </a:solidFill>
              <a:latin typeface="Times New Roman"/>
              <a:ea typeface="Times New Roman"/>
              <a:cs typeface="Times New Roman"/>
              <a:sym typeface="Times New Roman"/>
            </a:endParaRPr>
          </a:p>
        </p:txBody>
      </p:sp>
      <p:sp>
        <p:nvSpPr>
          <p:cNvPr id="328" name="Google Shape;328;p22"/>
          <p:cNvSpPr/>
          <p:nvPr/>
        </p:nvSpPr>
        <p:spPr>
          <a:xfrm>
            <a:off x="7064567" y="223927"/>
            <a:ext cx="1949879" cy="445895"/>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r>
              <a:rPr lang="en-US" sz="2400" b="0" i="0" u="none" strike="noStrike" cap="none">
                <a:solidFill>
                  <a:srgbClr val="FFFFFF"/>
                </a:solidFill>
                <a:latin typeface="Times New Roman"/>
                <a:ea typeface="Times New Roman"/>
                <a:cs typeface="Times New Roman"/>
                <a:sym typeface="Times New Roman"/>
              </a:rPr>
              <a:t>Luyện đọc lại</a:t>
            </a:r>
            <a:endParaRPr sz="2400" b="0" i="0" u="none" strike="noStrike" cap="none">
              <a:solidFill>
                <a:srgbClr val="FFFFFF"/>
              </a:solidFill>
              <a:latin typeface="Times New Roman"/>
              <a:ea typeface="Times New Roman"/>
              <a:cs typeface="Times New Roman"/>
              <a:sym typeface="Times New Roman"/>
            </a:endParaRPr>
          </a:p>
        </p:txBody>
      </p:sp>
      <p:cxnSp>
        <p:nvCxnSpPr>
          <p:cNvPr id="329" name="Google Shape;329;p22"/>
          <p:cNvCxnSpPr/>
          <p:nvPr/>
        </p:nvCxnSpPr>
        <p:spPr>
          <a:xfrm flipH="1">
            <a:off x="2483768" y="6387319"/>
            <a:ext cx="196210" cy="412740"/>
          </a:xfrm>
          <a:prstGeom prst="straightConnector1">
            <a:avLst/>
          </a:prstGeom>
          <a:noFill/>
          <a:ln w="38100" cap="flat" cmpd="sng">
            <a:solidFill>
              <a:srgbClr val="FF0000"/>
            </a:solidFill>
            <a:prstDash val="solid"/>
            <a:round/>
            <a:headEnd type="none" w="sm" len="sm"/>
            <a:tailEnd type="none" w="sm" len="sm"/>
          </a:ln>
        </p:spPr>
      </p:cxnSp>
      <p:cxnSp>
        <p:nvCxnSpPr>
          <p:cNvPr id="330" name="Google Shape;330;p22"/>
          <p:cNvCxnSpPr/>
          <p:nvPr/>
        </p:nvCxnSpPr>
        <p:spPr>
          <a:xfrm>
            <a:off x="4211960" y="1679903"/>
            <a:ext cx="1512168" cy="0"/>
          </a:xfrm>
          <a:prstGeom prst="straightConnector1">
            <a:avLst/>
          </a:prstGeom>
          <a:noFill/>
          <a:ln w="57150" cap="flat" cmpd="sng">
            <a:solidFill>
              <a:srgbClr val="FF0000"/>
            </a:solidFill>
            <a:prstDash val="solid"/>
            <a:round/>
            <a:headEnd type="none" w="sm" len="sm"/>
            <a:tailEnd type="none" w="sm" len="sm"/>
          </a:ln>
        </p:spPr>
      </p:cxnSp>
      <p:cxnSp>
        <p:nvCxnSpPr>
          <p:cNvPr id="331" name="Google Shape;331;p22"/>
          <p:cNvCxnSpPr/>
          <p:nvPr/>
        </p:nvCxnSpPr>
        <p:spPr>
          <a:xfrm>
            <a:off x="221776" y="2582262"/>
            <a:ext cx="893840" cy="0"/>
          </a:xfrm>
          <a:prstGeom prst="straightConnector1">
            <a:avLst/>
          </a:prstGeom>
          <a:noFill/>
          <a:ln w="57150" cap="flat" cmpd="sng">
            <a:solidFill>
              <a:srgbClr val="FF0000"/>
            </a:solidFill>
            <a:prstDash val="solid"/>
            <a:round/>
            <a:headEnd type="none" w="sm" len="sm"/>
            <a:tailEnd type="none" w="sm" len="sm"/>
          </a:ln>
        </p:spPr>
      </p:cxnSp>
      <p:cxnSp>
        <p:nvCxnSpPr>
          <p:cNvPr id="332" name="Google Shape;332;p22"/>
          <p:cNvCxnSpPr/>
          <p:nvPr/>
        </p:nvCxnSpPr>
        <p:spPr>
          <a:xfrm>
            <a:off x="7005400" y="3053446"/>
            <a:ext cx="893840" cy="0"/>
          </a:xfrm>
          <a:prstGeom prst="straightConnector1">
            <a:avLst/>
          </a:prstGeom>
          <a:noFill/>
          <a:ln w="57150" cap="flat" cmpd="sng">
            <a:solidFill>
              <a:srgbClr val="FF0000"/>
            </a:solidFill>
            <a:prstDash val="solid"/>
            <a:round/>
            <a:headEnd type="none" w="sm" len="sm"/>
            <a:tailEnd type="none" w="sm" len="sm"/>
          </a:ln>
        </p:spPr>
      </p:cxnSp>
      <p:cxnSp>
        <p:nvCxnSpPr>
          <p:cNvPr id="333" name="Google Shape;333;p22"/>
          <p:cNvCxnSpPr/>
          <p:nvPr/>
        </p:nvCxnSpPr>
        <p:spPr>
          <a:xfrm>
            <a:off x="8571404" y="3025736"/>
            <a:ext cx="350172" cy="0"/>
          </a:xfrm>
          <a:prstGeom prst="straightConnector1">
            <a:avLst/>
          </a:prstGeom>
          <a:noFill/>
          <a:ln w="57150" cap="flat" cmpd="sng">
            <a:solidFill>
              <a:srgbClr val="FF0000"/>
            </a:solidFill>
            <a:prstDash val="solid"/>
            <a:round/>
            <a:headEnd type="none" w="sm" len="sm"/>
            <a:tailEnd type="none" w="sm" len="sm"/>
          </a:ln>
        </p:spPr>
      </p:cxnSp>
      <p:cxnSp>
        <p:nvCxnSpPr>
          <p:cNvPr id="334" name="Google Shape;334;p22"/>
          <p:cNvCxnSpPr/>
          <p:nvPr/>
        </p:nvCxnSpPr>
        <p:spPr>
          <a:xfrm>
            <a:off x="183633" y="3501008"/>
            <a:ext cx="485063" cy="0"/>
          </a:xfrm>
          <a:prstGeom prst="straightConnector1">
            <a:avLst/>
          </a:prstGeom>
          <a:noFill/>
          <a:ln w="57150" cap="flat" cmpd="sng">
            <a:solidFill>
              <a:srgbClr val="FF0000"/>
            </a:solidFill>
            <a:prstDash val="solid"/>
            <a:round/>
            <a:headEnd type="none" w="sm" len="sm"/>
            <a:tailEnd type="none" w="sm" len="sm"/>
          </a:ln>
        </p:spPr>
      </p:cxnSp>
      <p:cxnSp>
        <p:nvCxnSpPr>
          <p:cNvPr id="335" name="Google Shape;335;p22"/>
          <p:cNvCxnSpPr/>
          <p:nvPr/>
        </p:nvCxnSpPr>
        <p:spPr>
          <a:xfrm>
            <a:off x="5220072" y="3501008"/>
            <a:ext cx="1224136" cy="0"/>
          </a:xfrm>
          <a:prstGeom prst="straightConnector1">
            <a:avLst/>
          </a:prstGeom>
          <a:noFill/>
          <a:ln w="57150" cap="flat" cmpd="sng">
            <a:solidFill>
              <a:srgbClr val="FF0000"/>
            </a:solidFill>
            <a:prstDash val="solid"/>
            <a:round/>
            <a:headEnd type="none" w="sm" len="sm"/>
            <a:tailEnd type="none" w="sm" len="sm"/>
          </a:ln>
        </p:spPr>
      </p:cxnSp>
      <p:cxnSp>
        <p:nvCxnSpPr>
          <p:cNvPr id="336" name="Google Shape;336;p22"/>
          <p:cNvCxnSpPr/>
          <p:nvPr/>
        </p:nvCxnSpPr>
        <p:spPr>
          <a:xfrm>
            <a:off x="7287172" y="3501008"/>
            <a:ext cx="1459318" cy="0"/>
          </a:xfrm>
          <a:prstGeom prst="straightConnector1">
            <a:avLst/>
          </a:prstGeom>
          <a:noFill/>
          <a:ln w="57150" cap="flat" cmpd="sng">
            <a:solidFill>
              <a:srgbClr val="FF0000"/>
            </a:solidFill>
            <a:prstDash val="solid"/>
            <a:round/>
            <a:headEnd type="none" w="sm" len="sm"/>
            <a:tailEnd type="none" w="sm" len="sm"/>
          </a:ln>
        </p:spPr>
      </p:cxnSp>
      <p:cxnSp>
        <p:nvCxnSpPr>
          <p:cNvPr id="337" name="Google Shape;337;p22"/>
          <p:cNvCxnSpPr/>
          <p:nvPr/>
        </p:nvCxnSpPr>
        <p:spPr>
          <a:xfrm>
            <a:off x="183633" y="5345506"/>
            <a:ext cx="1459318" cy="0"/>
          </a:xfrm>
          <a:prstGeom prst="straightConnector1">
            <a:avLst/>
          </a:prstGeom>
          <a:noFill/>
          <a:ln w="57150" cap="flat" cmpd="sng">
            <a:solidFill>
              <a:srgbClr val="FF0000"/>
            </a:solidFill>
            <a:prstDash val="solid"/>
            <a:round/>
            <a:headEnd type="none" w="sm" len="sm"/>
            <a:tailEnd type="none" w="sm" len="sm"/>
          </a:ln>
        </p:spPr>
      </p:cxnSp>
      <p:cxnSp>
        <p:nvCxnSpPr>
          <p:cNvPr id="338" name="Google Shape;338;p22"/>
          <p:cNvCxnSpPr/>
          <p:nvPr/>
        </p:nvCxnSpPr>
        <p:spPr>
          <a:xfrm>
            <a:off x="221776" y="6800059"/>
            <a:ext cx="2261992" cy="0"/>
          </a:xfrm>
          <a:prstGeom prst="straightConnector1">
            <a:avLst/>
          </a:prstGeom>
          <a:noFill/>
          <a:ln w="57150" cap="flat" cmpd="sng">
            <a:solidFill>
              <a:srgbClr val="FF0000"/>
            </a:solidFill>
            <a:prstDash val="solid"/>
            <a:round/>
            <a:headEnd type="none" w="sm" len="sm"/>
            <a:tailEnd type="none" w="sm" len="sm"/>
          </a:ln>
        </p:spPr>
      </p:cxnSp>
      <p:cxnSp>
        <p:nvCxnSpPr>
          <p:cNvPr id="339" name="Google Shape;339;p22"/>
          <p:cNvCxnSpPr/>
          <p:nvPr/>
        </p:nvCxnSpPr>
        <p:spPr>
          <a:xfrm>
            <a:off x="3043418" y="6772350"/>
            <a:ext cx="1744606" cy="0"/>
          </a:xfrm>
          <a:prstGeom prst="straightConnector1">
            <a:avLst/>
          </a:prstGeom>
          <a:noFill/>
          <a:ln w="57150" cap="flat" cmpd="sng">
            <a:solidFill>
              <a:srgbClr val="FF0000"/>
            </a:solidFill>
            <a:prstDash val="solid"/>
            <a:round/>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grpSp>
        <p:nvGrpSpPr>
          <p:cNvPr id="15" name="组合 9">
            <a:extLst>
              <a:ext uri="{FF2B5EF4-FFF2-40B4-BE49-F238E27FC236}">
                <a16:creationId xmlns:a16="http://schemas.microsoft.com/office/drawing/2014/main" id="{2CA2CD7E-E524-41F3-A80F-BDC4A99181D5}"/>
              </a:ext>
            </a:extLst>
          </p:cNvPr>
          <p:cNvGrpSpPr/>
          <p:nvPr/>
        </p:nvGrpSpPr>
        <p:grpSpPr>
          <a:xfrm>
            <a:off x="216374" y="1027977"/>
            <a:ext cx="6222526" cy="1132304"/>
            <a:chOff x="4064069" y="320220"/>
            <a:chExt cx="3721876" cy="1033905"/>
          </a:xfrm>
        </p:grpSpPr>
        <p:pic>
          <p:nvPicPr>
            <p:cNvPr id="16" name="图形 1">
              <a:extLst>
                <a:ext uri="{FF2B5EF4-FFF2-40B4-BE49-F238E27FC236}">
                  <a16:creationId xmlns:a16="http://schemas.microsoft.com/office/drawing/2014/main" id="{B97A3DC6-0406-40A3-BE6E-1227B4358383}"/>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4431619" y="320220"/>
              <a:ext cx="3354326" cy="1033905"/>
            </a:xfrm>
            <a:prstGeom prst="rect">
              <a:avLst/>
            </a:prstGeom>
            <a:effectLst>
              <a:outerShdw blurRad="63500" sx="102000" sy="102000" algn="ctr" rotWithShape="0">
                <a:prstClr val="black">
                  <a:alpha val="40000"/>
                </a:prstClr>
              </a:outerShdw>
            </a:effectLst>
          </p:spPr>
        </p:pic>
        <p:pic>
          <p:nvPicPr>
            <p:cNvPr id="17" name="图片 2">
              <a:extLst>
                <a:ext uri="{FF2B5EF4-FFF2-40B4-BE49-F238E27FC236}">
                  <a16:creationId xmlns:a16="http://schemas.microsoft.com/office/drawing/2014/main" id="{F7FBD224-33D1-48A7-B0FF-E449290E603E}"/>
                </a:ext>
              </a:extLst>
            </p:cNvPr>
            <p:cNvPicPr>
              <a:picLocks noChangeAspect="1"/>
            </p:cNvPicPr>
            <p:nvPr/>
          </p:nvPicPr>
          <p:blipFill>
            <a:blip r:embed="rId6"/>
            <a:stretch>
              <a:fillRect/>
            </a:stretch>
          </p:blipFill>
          <p:spPr>
            <a:xfrm>
              <a:off x="4064069" y="334402"/>
              <a:ext cx="589959" cy="1019723"/>
            </a:xfrm>
            <a:prstGeom prst="rect">
              <a:avLst/>
            </a:prstGeom>
          </p:spPr>
        </p:pic>
        <p:sp>
          <p:nvSpPr>
            <p:cNvPr id="18" name="文本框 4">
              <a:extLst>
                <a:ext uri="{FF2B5EF4-FFF2-40B4-BE49-F238E27FC236}">
                  <a16:creationId xmlns:a16="http://schemas.microsoft.com/office/drawing/2014/main" id="{C84CC594-07CF-4347-90B0-A384E9A14CE5}"/>
                </a:ext>
              </a:extLst>
            </p:cNvPr>
            <p:cNvSpPr txBox="1"/>
            <p:nvPr/>
          </p:nvSpPr>
          <p:spPr>
            <a:xfrm>
              <a:off x="4620643" y="576179"/>
              <a:ext cx="2953675" cy="590164"/>
            </a:xfrm>
            <a:prstGeom prst="rect">
              <a:avLst/>
            </a:prstGeom>
            <a:noFill/>
          </p:spPr>
          <p:txBody>
            <a:bodyPr wrap="square" rtlCol="0">
              <a:spAutoFit/>
            </a:bodyPr>
            <a:lstStyle/>
            <a:p>
              <a:pPr algn="ctr"/>
              <a:r>
                <a:rPr lang="en-US" altLang="zh-CN" sz="3600" b="1" dirty="0">
                  <a:solidFill>
                    <a:srgbClr val="FFC000"/>
                  </a:solidFill>
                  <a:latin typeface="Times New Roman" panose="02020603050405020304" pitchFamily="18" charset="0"/>
                  <a:ea typeface="迷你简卡通" panose="03000509000000000000" pitchFamily="65" charset="-122"/>
                  <a:cs typeface="Times New Roman" panose="02020603050405020304" pitchFamily="18" charset="0"/>
                </a:rPr>
                <a:t>YÊU CẦU CẦN ĐẠT</a:t>
              </a:r>
              <a:endParaRPr lang="zh-CN" altLang="en-US" sz="3600" b="1" dirty="0">
                <a:solidFill>
                  <a:srgbClr val="FFC000"/>
                </a:solidFill>
                <a:latin typeface="Times New Roman" panose="02020603050405020304" pitchFamily="18" charset="0"/>
                <a:ea typeface="迷你简卡通" panose="03000509000000000000" pitchFamily="65" charset="-122"/>
                <a:cs typeface="Times New Roman" panose="02020603050405020304" pitchFamily="18" charset="0"/>
              </a:endParaRPr>
            </a:p>
          </p:txBody>
        </p:sp>
      </p:grpSp>
      <p:sp>
        <p:nvSpPr>
          <p:cNvPr id="19" name="Rectangle: Rounded Corners 7">
            <a:extLst>
              <a:ext uri="{FF2B5EF4-FFF2-40B4-BE49-F238E27FC236}">
                <a16:creationId xmlns:a16="http://schemas.microsoft.com/office/drawing/2014/main" id="{A45CA841-7B07-4490-A546-CE61B7F08DF3}"/>
              </a:ext>
            </a:extLst>
          </p:cNvPr>
          <p:cNvSpPr/>
          <p:nvPr/>
        </p:nvSpPr>
        <p:spPr>
          <a:xfrm>
            <a:off x="398023" y="2371999"/>
            <a:ext cx="7662404" cy="731184"/>
          </a:xfrm>
          <a:prstGeom prst="roundRect">
            <a:avLst/>
          </a:prstGeom>
          <a:solidFill>
            <a:srgbClr val="FFE8D6"/>
          </a:solidFill>
          <a:ln w="38100" cap="flat" cmpd="sng" algn="ctr">
            <a:solidFill>
              <a:srgbClr val="68402A"/>
            </a:solidFill>
            <a:prstDash val="sysDash"/>
            <a:miter lim="800000"/>
          </a:ln>
          <a:effectLst/>
        </p:spPr>
        <p:txBody>
          <a:bodyPr rtlCol="0" anchor="ctr"/>
          <a:lstStyle/>
          <a:p>
            <a:pPr algn="just" defTabSz="685800">
              <a:buClrTx/>
              <a:defRPr/>
            </a:pPr>
            <a:r>
              <a:rPr lang="en-US" sz="2700" dirty="0">
                <a:latin typeface="Times New Roman" panose="02020603050405020304" pitchFamily="18" charset="0"/>
                <a:cs typeface="Times New Roman" panose="02020603050405020304" pitchFamily="18" charset="0"/>
              </a:rPr>
              <a:t>1. </a:t>
            </a:r>
            <a:r>
              <a:rPr lang="en-US" sz="2700" err="1">
                <a:latin typeface="Times New Roman" panose="02020603050405020304" pitchFamily="18" charset="0"/>
                <a:cs typeface="Times New Roman" panose="02020603050405020304" pitchFamily="18" charset="0"/>
              </a:rPr>
              <a:t>Đọc</a:t>
            </a:r>
            <a:r>
              <a:rPr lang="en-US" sz="2700">
                <a:latin typeface="Times New Roman" panose="02020603050405020304" pitchFamily="18" charset="0"/>
                <a:cs typeface="Times New Roman" panose="02020603050405020304" pitchFamily="18" charset="0"/>
              </a:rPr>
              <a:t> đúng các từ khó, đúng lời của nhân vật. </a:t>
            </a:r>
            <a:endParaRPr lang="en-US" sz="2700" dirty="0">
              <a:latin typeface="Times New Roman" panose="02020603050405020304" pitchFamily="18" charset="0"/>
              <a:cs typeface="Times New Roman" panose="02020603050405020304" pitchFamily="18" charset="0"/>
            </a:endParaRPr>
          </a:p>
        </p:txBody>
      </p:sp>
      <p:sp>
        <p:nvSpPr>
          <p:cNvPr id="20" name="Rectangle: Rounded Corners 8">
            <a:extLst>
              <a:ext uri="{FF2B5EF4-FFF2-40B4-BE49-F238E27FC236}">
                <a16:creationId xmlns:a16="http://schemas.microsoft.com/office/drawing/2014/main" id="{A31C0A31-A8C6-4428-8BFC-B0AB4F8F8A73}"/>
              </a:ext>
            </a:extLst>
          </p:cNvPr>
          <p:cNvSpPr/>
          <p:nvPr/>
        </p:nvSpPr>
        <p:spPr>
          <a:xfrm>
            <a:off x="398023" y="3305534"/>
            <a:ext cx="7662404" cy="799741"/>
          </a:xfrm>
          <a:prstGeom prst="roundRect">
            <a:avLst/>
          </a:prstGeom>
          <a:solidFill>
            <a:srgbClr val="FFE8D6"/>
          </a:solidFill>
          <a:ln w="38100" cap="flat" cmpd="sng" algn="ctr">
            <a:solidFill>
              <a:srgbClr val="68402A"/>
            </a:solidFill>
            <a:prstDash val="sysDash"/>
            <a:miter lim="800000"/>
          </a:ln>
          <a:effectLst/>
        </p:spPr>
        <p:txBody>
          <a:bodyPr rtlCol="0" anchor="ctr"/>
          <a:lstStyle/>
          <a:p>
            <a:pPr algn="just" defTabSz="685800">
              <a:buClrTx/>
              <a:defRPr/>
            </a:pPr>
            <a:r>
              <a:rPr lang="en-US" sz="2700" dirty="0">
                <a:latin typeface="Times New Roman" panose="02020603050405020304" pitchFamily="18" charset="0"/>
                <a:cs typeface="Times New Roman" panose="02020603050405020304" pitchFamily="18" charset="0"/>
              </a:rPr>
              <a:t>2</a:t>
            </a:r>
            <a:r>
              <a:rPr lang="en-US" sz="2700">
                <a:latin typeface="Times New Roman" panose="02020603050405020304" pitchFamily="18" charset="0"/>
                <a:cs typeface="Times New Roman" panose="02020603050405020304" pitchFamily="18" charset="0"/>
              </a:rPr>
              <a:t>. Phân biệt lời người kể chuyện với lời nhân vật để đọc đúng ngữ điệu phù hợp.</a:t>
            </a:r>
            <a:endParaRPr lang="en-US" sz="2700" dirty="0">
              <a:latin typeface="Times New Roman" panose="02020603050405020304" pitchFamily="18" charset="0"/>
              <a:cs typeface="Times New Roman" panose="02020603050405020304" pitchFamily="18" charset="0"/>
            </a:endParaRPr>
          </a:p>
        </p:txBody>
      </p:sp>
      <p:sp>
        <p:nvSpPr>
          <p:cNvPr id="21" name="Rectangle: Rounded Corners 9">
            <a:extLst>
              <a:ext uri="{FF2B5EF4-FFF2-40B4-BE49-F238E27FC236}">
                <a16:creationId xmlns:a16="http://schemas.microsoft.com/office/drawing/2014/main" id="{D53EA539-9DCC-4014-B0CA-BF8D8EF567EE}"/>
              </a:ext>
            </a:extLst>
          </p:cNvPr>
          <p:cNvSpPr/>
          <p:nvPr/>
        </p:nvSpPr>
        <p:spPr>
          <a:xfrm>
            <a:off x="398023" y="4266100"/>
            <a:ext cx="7662404" cy="1244575"/>
          </a:xfrm>
          <a:prstGeom prst="roundRect">
            <a:avLst/>
          </a:prstGeom>
          <a:solidFill>
            <a:srgbClr val="FFE8D6"/>
          </a:solidFill>
          <a:ln w="38100" cap="flat" cmpd="sng" algn="ctr">
            <a:solidFill>
              <a:srgbClr val="68402A"/>
            </a:solidFill>
            <a:prstDash val="sysDash"/>
            <a:miter lim="800000"/>
          </a:ln>
          <a:effectLst/>
        </p:spPr>
        <p:txBody>
          <a:bodyPr rtlCol="0" anchor="ctr"/>
          <a:lstStyle/>
          <a:p>
            <a:pPr algn="just" defTabSz="685800">
              <a:buClrTx/>
              <a:defRPr/>
            </a:pPr>
            <a:r>
              <a:rPr lang="en-US" sz="2700" dirty="0">
                <a:latin typeface="Times New Roman" panose="02020603050405020304" pitchFamily="18" charset="0"/>
                <a:cs typeface="Times New Roman" panose="02020603050405020304" pitchFamily="18" charset="0"/>
              </a:rPr>
              <a:t>3. </a:t>
            </a:r>
            <a:r>
              <a:rPr lang="en-US" sz="2700" dirty="0" err="1" smtClean="0">
                <a:latin typeface="Times New Roman" panose="02020603050405020304" pitchFamily="18" charset="0"/>
                <a:cs typeface="Times New Roman" panose="02020603050405020304" pitchFamily="18" charset="0"/>
              </a:rPr>
              <a:t>Nhận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biết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được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các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sinh</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vật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các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sự</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vật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được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nói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đến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trong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bài</a:t>
            </a:r>
            <a:r>
              <a:rPr lang="en-US" sz="2700" dirty="0" smtClean="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được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câu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hỏi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quan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đến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nội</a:t>
            </a:r>
            <a:r>
              <a:rPr lang="en-US" sz="2700" dirty="0">
                <a:latin typeface="Times New Roman" panose="02020603050405020304" pitchFamily="18" charset="0"/>
                <a:cs typeface="Times New Roman" panose="02020603050405020304" pitchFamily="18" charset="0"/>
              </a:rPr>
              <a:t> dung </a:t>
            </a:r>
            <a:r>
              <a:rPr lang="en-US" sz="2700" dirty="0" err="1">
                <a:latin typeface="Times New Roman" panose="02020603050405020304" pitchFamily="18" charset="0"/>
                <a:cs typeface="Times New Roman" panose="02020603050405020304" pitchFamily="18" charset="0"/>
              </a:rPr>
              <a:t>câu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chuyện</a:t>
            </a:r>
            <a:r>
              <a:rPr lang="en-US" sz="27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8781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250" fill="hold"/>
                                        <p:tgtEl>
                                          <p:spTgt spid="15"/>
                                        </p:tgtEl>
                                        <p:attrNameLst>
                                          <p:attrName>ppt_w</p:attrName>
                                        </p:attrNameLst>
                                      </p:cBhvr>
                                      <p:tavLst>
                                        <p:tav tm="0">
                                          <p:val>
                                            <p:fltVal val="0"/>
                                          </p:val>
                                        </p:tav>
                                        <p:tav tm="100000">
                                          <p:val>
                                            <p:strVal val="#ppt_w"/>
                                          </p:val>
                                        </p:tav>
                                      </p:tavLst>
                                    </p:anim>
                                    <p:anim calcmode="lin" valueType="num">
                                      <p:cBhvr>
                                        <p:cTn id="8" dur="125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grpSp>
        <p:nvGrpSpPr>
          <p:cNvPr id="344" name="Google Shape;344;p23"/>
          <p:cNvGrpSpPr/>
          <p:nvPr/>
        </p:nvGrpSpPr>
        <p:grpSpPr>
          <a:xfrm>
            <a:off x="388712" y="3276989"/>
            <a:ext cx="8717123" cy="3581011"/>
            <a:chOff x="-53293" y="2190760"/>
            <a:chExt cx="9211855" cy="2951064"/>
          </a:xfrm>
        </p:grpSpPr>
        <p:pic>
          <p:nvPicPr>
            <p:cNvPr id="345" name="Google Shape;345;p23"/>
            <p:cNvPicPr preferRelativeResize="0"/>
            <p:nvPr/>
          </p:nvPicPr>
          <p:blipFill rotWithShape="1">
            <a:blip r:embed="rId3">
              <a:alphaModFix/>
            </a:blip>
            <a:srcRect/>
            <a:stretch/>
          </p:blipFill>
          <p:spPr>
            <a:xfrm>
              <a:off x="4248310" y="3185627"/>
              <a:ext cx="4910252" cy="1956197"/>
            </a:xfrm>
            <a:prstGeom prst="rect">
              <a:avLst/>
            </a:prstGeom>
            <a:noFill/>
            <a:ln>
              <a:noFill/>
            </a:ln>
          </p:spPr>
        </p:pic>
        <p:pic>
          <p:nvPicPr>
            <p:cNvPr id="346" name="Google Shape;346;p23"/>
            <p:cNvPicPr preferRelativeResize="0"/>
            <p:nvPr/>
          </p:nvPicPr>
          <p:blipFill rotWithShape="1">
            <a:blip r:embed="rId4">
              <a:alphaModFix/>
            </a:blip>
            <a:srcRect/>
            <a:stretch/>
          </p:blipFill>
          <p:spPr>
            <a:xfrm>
              <a:off x="5936016" y="2190760"/>
              <a:ext cx="3208926" cy="2720031"/>
            </a:xfrm>
            <a:prstGeom prst="rect">
              <a:avLst/>
            </a:prstGeom>
            <a:noFill/>
            <a:ln>
              <a:noFill/>
            </a:ln>
          </p:spPr>
        </p:pic>
        <p:pic>
          <p:nvPicPr>
            <p:cNvPr id="347" name="Google Shape;347;p23"/>
            <p:cNvPicPr preferRelativeResize="0"/>
            <p:nvPr/>
          </p:nvPicPr>
          <p:blipFill rotWithShape="1">
            <a:blip r:embed="rId3">
              <a:alphaModFix/>
            </a:blip>
            <a:srcRect/>
            <a:stretch/>
          </p:blipFill>
          <p:spPr>
            <a:xfrm>
              <a:off x="-53293" y="3185627"/>
              <a:ext cx="4910252" cy="1956197"/>
            </a:xfrm>
            <a:prstGeom prst="rect">
              <a:avLst/>
            </a:prstGeom>
            <a:noFill/>
            <a:ln>
              <a:noFill/>
            </a:ln>
          </p:spPr>
        </p:pic>
      </p:grpSp>
      <p:grpSp>
        <p:nvGrpSpPr>
          <p:cNvPr id="348" name="Google Shape;348;p23"/>
          <p:cNvGrpSpPr/>
          <p:nvPr/>
        </p:nvGrpSpPr>
        <p:grpSpPr>
          <a:xfrm>
            <a:off x="270239" y="484039"/>
            <a:ext cx="203147" cy="401596"/>
            <a:chOff x="4508863" y="1528200"/>
            <a:chExt cx="318850" cy="472800"/>
          </a:xfrm>
        </p:grpSpPr>
        <p:sp>
          <p:nvSpPr>
            <p:cNvPr id="349" name="Google Shape;349;p23"/>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23"/>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23"/>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23"/>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3" name="Google Shape;353;p23"/>
          <p:cNvGrpSpPr/>
          <p:nvPr/>
        </p:nvGrpSpPr>
        <p:grpSpPr>
          <a:xfrm>
            <a:off x="554380" y="567004"/>
            <a:ext cx="203147" cy="401596"/>
            <a:chOff x="4508863" y="1528200"/>
            <a:chExt cx="318850" cy="472800"/>
          </a:xfrm>
        </p:grpSpPr>
        <p:sp>
          <p:nvSpPr>
            <p:cNvPr id="354" name="Google Shape;354;p23"/>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23"/>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3"/>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23"/>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8" name="Google Shape;358;p23"/>
          <p:cNvGrpSpPr/>
          <p:nvPr/>
        </p:nvGrpSpPr>
        <p:grpSpPr>
          <a:xfrm>
            <a:off x="844309" y="567004"/>
            <a:ext cx="203147" cy="401596"/>
            <a:chOff x="4508863" y="1528200"/>
            <a:chExt cx="318850" cy="472800"/>
          </a:xfrm>
        </p:grpSpPr>
        <p:sp>
          <p:nvSpPr>
            <p:cNvPr id="359" name="Google Shape;359;p23"/>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23"/>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23"/>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23"/>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3" name="Google Shape;363;p23"/>
          <p:cNvGrpSpPr/>
          <p:nvPr/>
        </p:nvGrpSpPr>
        <p:grpSpPr>
          <a:xfrm>
            <a:off x="7917740" y="468686"/>
            <a:ext cx="203147" cy="401596"/>
            <a:chOff x="4508863" y="1528200"/>
            <a:chExt cx="318850" cy="472800"/>
          </a:xfrm>
        </p:grpSpPr>
        <p:sp>
          <p:nvSpPr>
            <p:cNvPr id="364" name="Google Shape;364;p23"/>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23"/>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23"/>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23"/>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8" name="Google Shape;368;p23"/>
          <p:cNvGrpSpPr/>
          <p:nvPr/>
        </p:nvGrpSpPr>
        <p:grpSpPr>
          <a:xfrm>
            <a:off x="8201881" y="551651"/>
            <a:ext cx="203147" cy="401596"/>
            <a:chOff x="4508863" y="1528200"/>
            <a:chExt cx="318850" cy="472800"/>
          </a:xfrm>
        </p:grpSpPr>
        <p:sp>
          <p:nvSpPr>
            <p:cNvPr id="369" name="Google Shape;369;p23"/>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23"/>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23"/>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23"/>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3" name="Google Shape;373;p23"/>
          <p:cNvGrpSpPr/>
          <p:nvPr/>
        </p:nvGrpSpPr>
        <p:grpSpPr>
          <a:xfrm>
            <a:off x="8491810" y="551651"/>
            <a:ext cx="203147" cy="401596"/>
            <a:chOff x="4508863" y="1528200"/>
            <a:chExt cx="318850" cy="472800"/>
          </a:xfrm>
        </p:grpSpPr>
        <p:sp>
          <p:nvSpPr>
            <p:cNvPr id="374" name="Google Shape;374;p23"/>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23"/>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23"/>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23"/>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8" name="Google Shape;378;p23"/>
          <p:cNvSpPr txBox="1"/>
          <p:nvPr/>
        </p:nvSpPr>
        <p:spPr>
          <a:xfrm>
            <a:off x="-108520" y="2118970"/>
            <a:ext cx="896129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5400"/>
              <a:buFont typeface="Times New Roman"/>
              <a:buNone/>
            </a:pPr>
            <a:r>
              <a:rPr lang="en-US" sz="5400" b="1" i="0" u="none" strike="noStrike" cap="none">
                <a:solidFill>
                  <a:srgbClr val="FF0000"/>
                </a:solidFill>
                <a:latin typeface="Times New Roman"/>
                <a:ea typeface="Times New Roman"/>
                <a:cs typeface="Times New Roman"/>
                <a:sym typeface="Times New Roman"/>
              </a:rPr>
              <a:t>LUYỆN TẬP</a:t>
            </a:r>
            <a:endParaRPr sz="5400" b="1" i="0" u="none" strike="noStrike" cap="none">
              <a:solidFill>
                <a:srgbClr val="FF0000"/>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4"/>
          <p:cNvSpPr/>
          <p:nvPr/>
        </p:nvSpPr>
        <p:spPr>
          <a:xfrm>
            <a:off x="384906" y="404664"/>
            <a:ext cx="8435565" cy="1515145"/>
          </a:xfrm>
          <a:prstGeom prst="hexagon">
            <a:avLst>
              <a:gd name="adj" fmla="val 25000"/>
              <a:gd name="vf" fmla="val 11547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Times New Roman"/>
              <a:ea typeface="Times New Roman"/>
              <a:cs typeface="Times New Roman"/>
              <a:sym typeface="Times New Roman"/>
            </a:endParaRPr>
          </a:p>
        </p:txBody>
      </p:sp>
      <p:sp>
        <p:nvSpPr>
          <p:cNvPr id="384" name="Google Shape;384;p24"/>
          <p:cNvSpPr txBox="1"/>
          <p:nvPr/>
        </p:nvSpPr>
        <p:spPr>
          <a:xfrm>
            <a:off x="943876" y="623627"/>
            <a:ext cx="7660571"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600"/>
              <a:buFont typeface="Times New Roman"/>
              <a:buNone/>
            </a:pPr>
            <a:r>
              <a:rPr lang="en-US" sz="3600" b="1" i="1">
                <a:solidFill>
                  <a:srgbClr val="0070C0"/>
                </a:solidFill>
                <a:latin typeface="Times New Roman"/>
                <a:ea typeface="Times New Roman"/>
                <a:cs typeface="Times New Roman"/>
                <a:sym typeface="Times New Roman"/>
              </a:rPr>
              <a:t>1</a:t>
            </a:r>
            <a:r>
              <a:rPr lang="en-US" sz="3600" b="1" i="1" u="none" strike="noStrike" cap="none">
                <a:solidFill>
                  <a:srgbClr val="0070C0"/>
                </a:solidFill>
                <a:latin typeface="Times New Roman"/>
                <a:ea typeface="Times New Roman"/>
                <a:cs typeface="Times New Roman"/>
                <a:sym typeface="Times New Roman"/>
              </a:rPr>
              <a:t>. Tìm những từ chỉ đặc điểm trong các từ dưới đây?</a:t>
            </a:r>
            <a:endParaRPr sz="3600" b="1" i="1" u="none" strike="noStrike" cap="none">
              <a:solidFill>
                <a:srgbClr val="0070C0"/>
              </a:solidFill>
              <a:latin typeface="Times New Roman"/>
              <a:ea typeface="Times New Roman"/>
              <a:cs typeface="Times New Roman"/>
              <a:sym typeface="Times New Roman"/>
            </a:endParaRPr>
          </a:p>
        </p:txBody>
      </p:sp>
      <p:sp>
        <p:nvSpPr>
          <p:cNvPr id="385" name="Google Shape;385;p24"/>
          <p:cNvSpPr/>
          <p:nvPr/>
        </p:nvSpPr>
        <p:spPr>
          <a:xfrm>
            <a:off x="-8896" y="2937163"/>
            <a:ext cx="1234765" cy="457200"/>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a:ea typeface="Times New Roman"/>
                <a:cs typeface="Times New Roman"/>
                <a:sym typeface="Times New Roman"/>
              </a:rPr>
              <a:t>đảo</a:t>
            </a:r>
            <a:endParaRPr sz="3200">
              <a:solidFill>
                <a:schemeClr val="dk1"/>
              </a:solidFill>
              <a:latin typeface="Times New Roman"/>
              <a:ea typeface="Times New Roman"/>
              <a:cs typeface="Times New Roman"/>
              <a:sym typeface="Times New Roman"/>
            </a:endParaRPr>
          </a:p>
        </p:txBody>
      </p:sp>
      <p:sp>
        <p:nvSpPr>
          <p:cNvPr id="386" name="Google Shape;386;p24"/>
          <p:cNvSpPr/>
          <p:nvPr/>
        </p:nvSpPr>
        <p:spPr>
          <a:xfrm>
            <a:off x="1353390" y="2939015"/>
            <a:ext cx="1234765" cy="457200"/>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a:ea typeface="Times New Roman"/>
                <a:cs typeface="Times New Roman"/>
                <a:sym typeface="Times New Roman"/>
              </a:rPr>
              <a:t>biển</a:t>
            </a:r>
            <a:endParaRPr sz="3200">
              <a:solidFill>
                <a:schemeClr val="dk1"/>
              </a:solidFill>
              <a:latin typeface="Times New Roman"/>
              <a:ea typeface="Times New Roman"/>
              <a:cs typeface="Times New Roman"/>
              <a:sym typeface="Times New Roman"/>
            </a:endParaRPr>
          </a:p>
        </p:txBody>
      </p:sp>
      <p:sp>
        <p:nvSpPr>
          <p:cNvPr id="387" name="Google Shape;387;p24"/>
          <p:cNvSpPr/>
          <p:nvPr/>
        </p:nvSpPr>
        <p:spPr>
          <a:xfrm>
            <a:off x="2721541" y="2937163"/>
            <a:ext cx="1417440" cy="457200"/>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a:ea typeface="Times New Roman"/>
                <a:cs typeface="Times New Roman"/>
                <a:sym typeface="Times New Roman"/>
              </a:rPr>
              <a:t>rực rỡ</a:t>
            </a:r>
            <a:endParaRPr sz="3200">
              <a:solidFill>
                <a:schemeClr val="dk1"/>
              </a:solidFill>
              <a:latin typeface="Times New Roman"/>
              <a:ea typeface="Times New Roman"/>
              <a:cs typeface="Times New Roman"/>
              <a:sym typeface="Times New Roman"/>
            </a:endParaRPr>
          </a:p>
        </p:txBody>
      </p:sp>
      <p:sp>
        <p:nvSpPr>
          <p:cNvPr id="388" name="Google Shape;388;p24"/>
          <p:cNvSpPr/>
          <p:nvPr/>
        </p:nvSpPr>
        <p:spPr>
          <a:xfrm>
            <a:off x="4279549" y="2936740"/>
            <a:ext cx="1791112" cy="457200"/>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a:ea typeface="Times New Roman"/>
                <a:cs typeface="Times New Roman"/>
                <a:sym typeface="Times New Roman"/>
              </a:rPr>
              <a:t>khổng lồ</a:t>
            </a:r>
            <a:endParaRPr sz="3200">
              <a:solidFill>
                <a:schemeClr val="dk1"/>
              </a:solidFill>
              <a:latin typeface="Times New Roman"/>
              <a:ea typeface="Times New Roman"/>
              <a:cs typeface="Times New Roman"/>
              <a:sym typeface="Times New Roman"/>
            </a:endParaRPr>
          </a:p>
        </p:txBody>
      </p:sp>
      <p:sp>
        <p:nvSpPr>
          <p:cNvPr id="389" name="Google Shape;389;p24"/>
          <p:cNvSpPr/>
          <p:nvPr/>
        </p:nvSpPr>
        <p:spPr>
          <a:xfrm>
            <a:off x="6189481" y="2939015"/>
            <a:ext cx="1401670" cy="457200"/>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a:ea typeface="Times New Roman"/>
                <a:cs typeface="Times New Roman"/>
                <a:sym typeface="Times New Roman"/>
              </a:rPr>
              <a:t>san hô</a:t>
            </a:r>
            <a:endParaRPr sz="3200">
              <a:solidFill>
                <a:schemeClr val="dk1"/>
              </a:solidFill>
              <a:latin typeface="Times New Roman"/>
              <a:ea typeface="Times New Roman"/>
              <a:cs typeface="Times New Roman"/>
              <a:sym typeface="Times New Roman"/>
            </a:endParaRPr>
          </a:p>
        </p:txBody>
      </p:sp>
      <p:sp>
        <p:nvSpPr>
          <p:cNvPr id="390" name="Google Shape;390;p24"/>
          <p:cNvSpPr/>
          <p:nvPr/>
        </p:nvSpPr>
        <p:spPr>
          <a:xfrm>
            <a:off x="7754631" y="2924944"/>
            <a:ext cx="1234765" cy="457200"/>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a:ea typeface="Times New Roman"/>
                <a:cs typeface="Times New Roman"/>
                <a:sym typeface="Times New Roman"/>
              </a:rPr>
              <a:t>đẹp</a:t>
            </a:r>
            <a:endParaRPr sz="320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85"/>
                                        </p:tgtEl>
                                      </p:cBhvr>
                                    </p:animEffect>
                                    <p:set>
                                      <p:cBhvr>
                                        <p:cTn id="7" dur="1" fill="hold">
                                          <p:stCondLst>
                                            <p:cond delay="1000"/>
                                          </p:stCondLst>
                                        </p:cTn>
                                        <p:tgtEl>
                                          <p:spTgt spid="38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822"/>
                                        <p:tgtEl>
                                          <p:spTgt spid="386"/>
                                        </p:tgtEl>
                                      </p:cBhvr>
                                    </p:animEffect>
                                    <p:set>
                                      <p:cBhvr>
                                        <p:cTn id="12" dur="1" fill="hold">
                                          <p:stCondLst>
                                            <p:cond delay="1822"/>
                                          </p:stCondLst>
                                        </p:cTn>
                                        <p:tgtEl>
                                          <p:spTgt spid="38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89"/>
                                        </p:tgtEl>
                                      </p:cBhvr>
                                    </p:animEffect>
                                    <p:set>
                                      <p:cBhvr>
                                        <p:cTn id="17" dur="1" fill="hold">
                                          <p:stCondLst>
                                            <p:cond delay="500"/>
                                          </p:stCondLst>
                                        </p:cTn>
                                        <p:tgtEl>
                                          <p:spTgt spid="3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grpSp>
        <p:nvGrpSpPr>
          <p:cNvPr id="395" name="Google Shape;395;p25"/>
          <p:cNvGrpSpPr/>
          <p:nvPr/>
        </p:nvGrpSpPr>
        <p:grpSpPr>
          <a:xfrm>
            <a:off x="0" y="5301208"/>
            <a:ext cx="9105835" cy="1556792"/>
            <a:chOff x="-53293" y="2190760"/>
            <a:chExt cx="9211855" cy="2951064"/>
          </a:xfrm>
        </p:grpSpPr>
        <p:pic>
          <p:nvPicPr>
            <p:cNvPr id="396" name="Google Shape;396;p25"/>
            <p:cNvPicPr preferRelativeResize="0"/>
            <p:nvPr/>
          </p:nvPicPr>
          <p:blipFill rotWithShape="1">
            <a:blip r:embed="rId3">
              <a:alphaModFix/>
            </a:blip>
            <a:srcRect/>
            <a:stretch/>
          </p:blipFill>
          <p:spPr>
            <a:xfrm>
              <a:off x="4248310" y="3185627"/>
              <a:ext cx="4910252" cy="1956197"/>
            </a:xfrm>
            <a:prstGeom prst="rect">
              <a:avLst/>
            </a:prstGeom>
            <a:noFill/>
            <a:ln>
              <a:noFill/>
            </a:ln>
          </p:spPr>
        </p:pic>
        <p:pic>
          <p:nvPicPr>
            <p:cNvPr id="397" name="Google Shape;397;p25"/>
            <p:cNvPicPr preferRelativeResize="0"/>
            <p:nvPr/>
          </p:nvPicPr>
          <p:blipFill rotWithShape="1">
            <a:blip r:embed="rId4">
              <a:alphaModFix/>
            </a:blip>
            <a:srcRect/>
            <a:stretch/>
          </p:blipFill>
          <p:spPr>
            <a:xfrm>
              <a:off x="5936016" y="2190760"/>
              <a:ext cx="3208926" cy="2720031"/>
            </a:xfrm>
            <a:prstGeom prst="rect">
              <a:avLst/>
            </a:prstGeom>
            <a:noFill/>
            <a:ln>
              <a:noFill/>
            </a:ln>
          </p:spPr>
        </p:pic>
        <p:pic>
          <p:nvPicPr>
            <p:cNvPr id="398" name="Google Shape;398;p25"/>
            <p:cNvPicPr preferRelativeResize="0"/>
            <p:nvPr/>
          </p:nvPicPr>
          <p:blipFill rotWithShape="1">
            <a:blip r:embed="rId3">
              <a:alphaModFix/>
            </a:blip>
            <a:srcRect/>
            <a:stretch/>
          </p:blipFill>
          <p:spPr>
            <a:xfrm>
              <a:off x="-53293" y="3185627"/>
              <a:ext cx="4910252" cy="1956197"/>
            </a:xfrm>
            <a:prstGeom prst="rect">
              <a:avLst/>
            </a:prstGeom>
            <a:noFill/>
            <a:ln>
              <a:noFill/>
            </a:ln>
          </p:spPr>
        </p:pic>
      </p:grpSp>
      <p:grpSp>
        <p:nvGrpSpPr>
          <p:cNvPr id="399" name="Google Shape;399;p25"/>
          <p:cNvGrpSpPr/>
          <p:nvPr/>
        </p:nvGrpSpPr>
        <p:grpSpPr>
          <a:xfrm>
            <a:off x="270239" y="484039"/>
            <a:ext cx="203147" cy="401596"/>
            <a:chOff x="4508863" y="1528200"/>
            <a:chExt cx="318850" cy="472800"/>
          </a:xfrm>
        </p:grpSpPr>
        <p:sp>
          <p:nvSpPr>
            <p:cNvPr id="400" name="Google Shape;400;p25"/>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25"/>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25"/>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25"/>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4" name="Google Shape;404;p25"/>
          <p:cNvGrpSpPr/>
          <p:nvPr/>
        </p:nvGrpSpPr>
        <p:grpSpPr>
          <a:xfrm>
            <a:off x="554380" y="567004"/>
            <a:ext cx="203147" cy="401596"/>
            <a:chOff x="4508863" y="1528200"/>
            <a:chExt cx="318850" cy="472800"/>
          </a:xfrm>
        </p:grpSpPr>
        <p:sp>
          <p:nvSpPr>
            <p:cNvPr id="405" name="Google Shape;405;p25"/>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25"/>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25"/>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25"/>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9" name="Google Shape;409;p25"/>
          <p:cNvGrpSpPr/>
          <p:nvPr/>
        </p:nvGrpSpPr>
        <p:grpSpPr>
          <a:xfrm>
            <a:off x="844309" y="567004"/>
            <a:ext cx="203147" cy="401596"/>
            <a:chOff x="4508863" y="1528200"/>
            <a:chExt cx="318850" cy="472800"/>
          </a:xfrm>
        </p:grpSpPr>
        <p:sp>
          <p:nvSpPr>
            <p:cNvPr id="410" name="Google Shape;410;p25"/>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25"/>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25"/>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25"/>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4" name="Google Shape;414;p25"/>
          <p:cNvGrpSpPr/>
          <p:nvPr/>
        </p:nvGrpSpPr>
        <p:grpSpPr>
          <a:xfrm>
            <a:off x="7917740" y="468686"/>
            <a:ext cx="203147" cy="401596"/>
            <a:chOff x="4508863" y="1528200"/>
            <a:chExt cx="318850" cy="472800"/>
          </a:xfrm>
        </p:grpSpPr>
        <p:sp>
          <p:nvSpPr>
            <p:cNvPr id="415" name="Google Shape;415;p25"/>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25"/>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25"/>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25"/>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9" name="Google Shape;419;p25"/>
          <p:cNvGrpSpPr/>
          <p:nvPr/>
        </p:nvGrpSpPr>
        <p:grpSpPr>
          <a:xfrm>
            <a:off x="8201881" y="551651"/>
            <a:ext cx="203147" cy="401596"/>
            <a:chOff x="4508863" y="1528200"/>
            <a:chExt cx="318850" cy="472800"/>
          </a:xfrm>
        </p:grpSpPr>
        <p:sp>
          <p:nvSpPr>
            <p:cNvPr id="420" name="Google Shape;420;p25"/>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25"/>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25"/>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25"/>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4" name="Google Shape;424;p25"/>
          <p:cNvGrpSpPr/>
          <p:nvPr/>
        </p:nvGrpSpPr>
        <p:grpSpPr>
          <a:xfrm>
            <a:off x="8491810" y="551651"/>
            <a:ext cx="203147" cy="401596"/>
            <a:chOff x="4508863" y="1528200"/>
            <a:chExt cx="318850" cy="472800"/>
          </a:xfrm>
        </p:grpSpPr>
        <p:sp>
          <p:nvSpPr>
            <p:cNvPr id="425" name="Google Shape;425;p25"/>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25"/>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25"/>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25"/>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4980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9" name="Google Shape;429;p25"/>
          <p:cNvSpPr/>
          <p:nvPr/>
        </p:nvSpPr>
        <p:spPr>
          <a:xfrm>
            <a:off x="471590" y="289821"/>
            <a:ext cx="7889802" cy="1515145"/>
          </a:xfrm>
          <a:prstGeom prst="hexagon">
            <a:avLst>
              <a:gd name="adj" fmla="val 25000"/>
              <a:gd name="vf" fmla="val 11547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Times New Roman"/>
              <a:ea typeface="Times New Roman"/>
              <a:cs typeface="Times New Roman"/>
              <a:sym typeface="Times New Roman"/>
            </a:endParaRPr>
          </a:p>
        </p:txBody>
      </p:sp>
      <p:sp>
        <p:nvSpPr>
          <p:cNvPr id="430" name="Google Shape;430;p25"/>
          <p:cNvSpPr txBox="1"/>
          <p:nvPr/>
        </p:nvSpPr>
        <p:spPr>
          <a:xfrm>
            <a:off x="766960" y="700190"/>
            <a:ext cx="7015328"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70C0"/>
              </a:buClr>
              <a:buSzPts val="3600"/>
              <a:buFont typeface="Times New Roman"/>
              <a:buNone/>
            </a:pPr>
            <a:r>
              <a:rPr lang="en-US" sz="3600" b="1">
                <a:solidFill>
                  <a:srgbClr val="0070C0"/>
                </a:solidFill>
                <a:latin typeface="Times New Roman"/>
                <a:ea typeface="Times New Roman"/>
                <a:cs typeface="Times New Roman"/>
                <a:sym typeface="Times New Roman"/>
              </a:rPr>
              <a:t>2</a:t>
            </a:r>
            <a:r>
              <a:rPr lang="en-US" sz="3600" b="1" u="none" strike="noStrike" cap="none">
                <a:solidFill>
                  <a:srgbClr val="0070C0"/>
                </a:solidFill>
                <a:latin typeface="Times New Roman"/>
                <a:ea typeface="Times New Roman"/>
                <a:cs typeface="Times New Roman"/>
                <a:sym typeface="Times New Roman"/>
              </a:rPr>
              <a:t>. </a:t>
            </a:r>
            <a:r>
              <a:rPr lang="en-US" sz="3600" b="1">
                <a:solidFill>
                  <a:srgbClr val="0070C0"/>
                </a:solidFill>
                <a:latin typeface="Times New Roman"/>
                <a:ea typeface="Times New Roman"/>
                <a:cs typeface="Times New Roman"/>
                <a:sym typeface="Times New Roman"/>
              </a:rPr>
              <a:t>Đặt một câu với từ vừa tìm được.</a:t>
            </a:r>
            <a:endParaRPr sz="3600" b="1" u="none" strike="noStrike" cap="none">
              <a:solidFill>
                <a:srgbClr val="0070C0"/>
              </a:solidFill>
              <a:latin typeface="Times New Roman"/>
              <a:ea typeface="Times New Roman"/>
              <a:cs typeface="Times New Roman"/>
              <a:sym typeface="Times New Roman"/>
            </a:endParaRPr>
          </a:p>
        </p:txBody>
      </p:sp>
      <p:sp>
        <p:nvSpPr>
          <p:cNvPr id="431" name="Google Shape;431;p25"/>
          <p:cNvSpPr/>
          <p:nvPr/>
        </p:nvSpPr>
        <p:spPr>
          <a:xfrm>
            <a:off x="766960" y="2564904"/>
            <a:ext cx="1417440" cy="712084"/>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a:ea typeface="Times New Roman"/>
                <a:cs typeface="Times New Roman"/>
                <a:sym typeface="Times New Roman"/>
              </a:rPr>
              <a:t>rực rỡ</a:t>
            </a:r>
            <a:endParaRPr sz="3200">
              <a:solidFill>
                <a:schemeClr val="dk1"/>
              </a:solidFill>
              <a:latin typeface="Times New Roman"/>
              <a:ea typeface="Times New Roman"/>
              <a:cs typeface="Times New Roman"/>
              <a:sym typeface="Times New Roman"/>
            </a:endParaRPr>
          </a:p>
        </p:txBody>
      </p:sp>
      <p:sp>
        <p:nvSpPr>
          <p:cNvPr id="432" name="Google Shape;432;p25"/>
          <p:cNvSpPr/>
          <p:nvPr/>
        </p:nvSpPr>
        <p:spPr>
          <a:xfrm>
            <a:off x="3347864" y="2564904"/>
            <a:ext cx="1791112" cy="712084"/>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a:ea typeface="Times New Roman"/>
                <a:cs typeface="Times New Roman"/>
                <a:sym typeface="Times New Roman"/>
              </a:rPr>
              <a:t>khổng lồ</a:t>
            </a:r>
            <a:endParaRPr sz="3200">
              <a:solidFill>
                <a:schemeClr val="dk1"/>
              </a:solidFill>
              <a:latin typeface="Times New Roman"/>
              <a:ea typeface="Times New Roman"/>
              <a:cs typeface="Times New Roman"/>
              <a:sym typeface="Times New Roman"/>
            </a:endParaRPr>
          </a:p>
        </p:txBody>
      </p:sp>
      <p:sp>
        <p:nvSpPr>
          <p:cNvPr id="433" name="Google Shape;433;p25"/>
          <p:cNvSpPr/>
          <p:nvPr/>
        </p:nvSpPr>
        <p:spPr>
          <a:xfrm>
            <a:off x="6302440" y="2564904"/>
            <a:ext cx="1234765" cy="712084"/>
          </a:xfrm>
          <a:prstGeom prst="roundRect">
            <a:avLst>
              <a:gd name="adj" fmla="val 16667"/>
            </a:avLst>
          </a:prstGeom>
          <a:solidFill>
            <a:schemeClr val="accent6"/>
          </a:solidFill>
          <a:ln w="254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a:ea typeface="Times New Roman"/>
                <a:cs typeface="Times New Roman"/>
                <a:sym typeface="Times New Roman"/>
              </a:rPr>
              <a:t>đẹp</a:t>
            </a: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26" descr="在走动的火车 852x480 | Pics, Animation, Travel"/>
          <p:cNvPicPr preferRelativeResize="0"/>
          <p:nvPr/>
        </p:nvPicPr>
        <p:blipFill rotWithShape="1">
          <a:blip r:embed="rId3">
            <a:alphaModFix/>
          </a:blip>
          <a:srcRect/>
          <a:stretch/>
        </p:blipFill>
        <p:spPr>
          <a:xfrm>
            <a:off x="1929164" y="3186338"/>
            <a:ext cx="5863916" cy="4404819"/>
          </a:xfrm>
          <a:prstGeom prst="rect">
            <a:avLst/>
          </a:prstGeom>
          <a:noFill/>
          <a:ln>
            <a:noFill/>
          </a:ln>
        </p:spPr>
      </p:pic>
      <p:sp>
        <p:nvSpPr>
          <p:cNvPr id="440" name="Google Shape;440;p26"/>
          <p:cNvSpPr/>
          <p:nvPr/>
        </p:nvSpPr>
        <p:spPr>
          <a:xfrm>
            <a:off x="2997981" y="3953841"/>
            <a:ext cx="1287031" cy="1716041"/>
          </a:xfrm>
          <a:prstGeom prst="ellipse">
            <a:avLst/>
          </a:prstGeom>
          <a:solidFill>
            <a:srgbClr val="CCC0D9">
              <a:alpha val="47843"/>
            </a:srgbClr>
          </a:solidFill>
          <a:ln>
            <a:noFill/>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sp>
        <p:nvSpPr>
          <p:cNvPr id="441" name="Google Shape;441;p26"/>
          <p:cNvSpPr/>
          <p:nvPr/>
        </p:nvSpPr>
        <p:spPr>
          <a:xfrm>
            <a:off x="1180560" y="4091426"/>
            <a:ext cx="1183843" cy="1578457"/>
          </a:xfrm>
          <a:prstGeom prst="ellipse">
            <a:avLst/>
          </a:prstGeom>
          <a:noFill/>
          <a:ln w="38100" cap="flat" cmpd="sng">
            <a:solidFill>
              <a:srgbClr val="F7E3AD"/>
            </a:solidFill>
            <a:prstDash val="solid"/>
            <a:round/>
            <a:headEnd type="none" w="sm" len="sm"/>
            <a:tailEnd type="none" w="sm" len="sm"/>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sp>
        <p:nvSpPr>
          <p:cNvPr id="442" name="Google Shape;442;p26"/>
          <p:cNvSpPr/>
          <p:nvPr/>
        </p:nvSpPr>
        <p:spPr>
          <a:xfrm>
            <a:off x="7016340" y="2879776"/>
            <a:ext cx="908705" cy="1211606"/>
          </a:xfrm>
          <a:prstGeom prst="ellipse">
            <a:avLst/>
          </a:prstGeom>
          <a:solidFill>
            <a:srgbClr val="CCC0D9">
              <a:alpha val="47843"/>
            </a:srgbClr>
          </a:solidFill>
          <a:ln>
            <a:noFill/>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grpSp>
        <p:nvGrpSpPr>
          <p:cNvPr id="443" name="Google Shape;443;p26"/>
          <p:cNvGrpSpPr/>
          <p:nvPr/>
        </p:nvGrpSpPr>
        <p:grpSpPr>
          <a:xfrm>
            <a:off x="1330314" y="431311"/>
            <a:ext cx="6036112" cy="4896929"/>
            <a:chOff x="3084810" y="-335112"/>
            <a:chExt cx="5809496" cy="5760000"/>
          </a:xfrm>
        </p:grpSpPr>
        <p:grpSp>
          <p:nvGrpSpPr>
            <p:cNvPr id="444" name="Google Shape;444;p26"/>
            <p:cNvGrpSpPr/>
            <p:nvPr/>
          </p:nvGrpSpPr>
          <p:grpSpPr>
            <a:xfrm>
              <a:off x="3297693" y="-335112"/>
              <a:ext cx="5596613" cy="5760000"/>
              <a:chOff x="3297693" y="-335112"/>
              <a:chExt cx="5596613" cy="5760000"/>
            </a:xfrm>
          </p:grpSpPr>
          <p:cxnSp>
            <p:nvCxnSpPr>
              <p:cNvPr id="445" name="Google Shape;445;p26"/>
              <p:cNvCxnSpPr/>
              <p:nvPr/>
            </p:nvCxnSpPr>
            <p:spPr>
              <a:xfrm>
                <a:off x="6154058" y="-335112"/>
                <a:ext cx="0" cy="5760000"/>
              </a:xfrm>
              <a:prstGeom prst="straightConnector1">
                <a:avLst/>
              </a:prstGeom>
              <a:noFill/>
              <a:ln w="76200" cap="rnd" cmpd="sng">
                <a:solidFill>
                  <a:srgbClr val="F7E3AD"/>
                </a:solidFill>
                <a:prstDash val="solid"/>
                <a:round/>
                <a:headEnd type="none" w="sm" len="sm"/>
                <a:tailEnd type="none" w="sm" len="sm"/>
              </a:ln>
            </p:spPr>
          </p:cxnSp>
          <p:pic>
            <p:nvPicPr>
              <p:cNvPr id="446" name="Google Shape;446;p26"/>
              <p:cNvPicPr preferRelativeResize="0"/>
              <p:nvPr/>
            </p:nvPicPr>
            <p:blipFill rotWithShape="1">
              <a:blip r:embed="rId4">
                <a:alphaModFix/>
              </a:blip>
              <a:srcRect t="48492"/>
              <a:stretch/>
            </p:blipFill>
            <p:spPr>
              <a:xfrm>
                <a:off x="3297693" y="2256270"/>
                <a:ext cx="5596613" cy="2885850"/>
              </a:xfrm>
              <a:prstGeom prst="rect">
                <a:avLst/>
              </a:prstGeom>
              <a:noFill/>
              <a:ln>
                <a:noFill/>
              </a:ln>
            </p:spPr>
          </p:pic>
        </p:grpSp>
        <p:pic>
          <p:nvPicPr>
            <p:cNvPr id="447" name="Google Shape;447;p26"/>
            <p:cNvPicPr preferRelativeResize="0"/>
            <p:nvPr/>
          </p:nvPicPr>
          <p:blipFill rotWithShape="1">
            <a:blip r:embed="rId5">
              <a:alphaModFix/>
            </a:blip>
            <a:srcRect/>
            <a:stretch/>
          </p:blipFill>
          <p:spPr>
            <a:xfrm>
              <a:off x="3084810" y="1126386"/>
              <a:ext cx="5809496" cy="1403988"/>
            </a:xfrm>
            <a:prstGeom prst="rect">
              <a:avLst/>
            </a:prstGeom>
            <a:noFill/>
            <a:ln>
              <a:noFill/>
            </a:ln>
          </p:spPr>
        </p:pic>
      </p:grpSp>
      <p:sp>
        <p:nvSpPr>
          <p:cNvPr id="448" name="Google Shape;448;p26"/>
          <p:cNvSpPr/>
          <p:nvPr/>
        </p:nvSpPr>
        <p:spPr>
          <a:xfrm>
            <a:off x="6779637" y="3259315"/>
            <a:ext cx="929518" cy="1239357"/>
          </a:xfrm>
          <a:prstGeom prst="ellipse">
            <a:avLst/>
          </a:prstGeom>
          <a:noFill/>
          <a:ln w="38100" cap="flat" cmpd="sng">
            <a:solidFill>
              <a:srgbClr val="F7E3AD"/>
            </a:solidFill>
            <a:prstDash val="solid"/>
            <a:round/>
            <a:headEnd type="none" w="sm" len="sm"/>
            <a:tailEnd type="none" w="sm" len="sm"/>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pic>
        <p:nvPicPr>
          <p:cNvPr id="449" name="Google Shape;449;p26"/>
          <p:cNvPicPr preferRelativeResize="0"/>
          <p:nvPr/>
        </p:nvPicPr>
        <p:blipFill rotWithShape="1">
          <a:blip r:embed="rId6">
            <a:alphaModFix/>
          </a:blip>
          <a:srcRect l="53606" t="-1143" r="26891" b="81649"/>
          <a:stretch/>
        </p:blipFill>
        <p:spPr>
          <a:xfrm>
            <a:off x="6440733" y="810849"/>
            <a:ext cx="1319997" cy="734428"/>
          </a:xfrm>
          <a:prstGeom prst="rect">
            <a:avLst/>
          </a:prstGeom>
          <a:noFill/>
          <a:ln>
            <a:noFill/>
          </a:ln>
        </p:spPr>
      </p:pic>
      <p:sp>
        <p:nvSpPr>
          <p:cNvPr id="450" name="Google Shape;450;p26"/>
          <p:cNvSpPr/>
          <p:nvPr/>
        </p:nvSpPr>
        <p:spPr>
          <a:xfrm>
            <a:off x="912463" y="598108"/>
            <a:ext cx="665736" cy="887648"/>
          </a:xfrm>
          <a:prstGeom prst="ellipse">
            <a:avLst/>
          </a:prstGeom>
          <a:solidFill>
            <a:srgbClr val="A5C0A4">
              <a:alpha val="47843"/>
            </a:srgbClr>
          </a:solidFill>
          <a:ln>
            <a:noFill/>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sp>
        <p:nvSpPr>
          <p:cNvPr id="451" name="Google Shape;451;p26"/>
          <p:cNvSpPr/>
          <p:nvPr/>
        </p:nvSpPr>
        <p:spPr>
          <a:xfrm>
            <a:off x="1245331" y="1216687"/>
            <a:ext cx="403607" cy="538143"/>
          </a:xfrm>
          <a:prstGeom prst="ellipse">
            <a:avLst/>
          </a:prstGeom>
          <a:solidFill>
            <a:srgbClr val="F7E3AD">
              <a:alpha val="47843"/>
            </a:srgbClr>
          </a:solidFill>
          <a:ln>
            <a:noFill/>
          </a:ln>
        </p:spPr>
        <p:txBody>
          <a:bodyPr spcFirstLastPara="1" wrap="square" lIns="68475" tIns="34250" rIns="68475" bIns="34250" anchor="ctr" anchorCtr="0">
            <a:noAutofit/>
          </a:bodyPr>
          <a:lstStyle/>
          <a:p>
            <a:pPr marL="0" marR="0" lvl="0" indent="0" algn="ctr" rtl="0">
              <a:lnSpc>
                <a:spcPct val="100000"/>
              </a:lnSpc>
              <a:spcBef>
                <a:spcPts val="0"/>
              </a:spcBef>
              <a:spcAft>
                <a:spcPts val="0"/>
              </a:spcAft>
              <a:buClr>
                <a:schemeClr val="lt1"/>
              </a:buClr>
              <a:buSzPts val="1425"/>
              <a:buFont typeface="Calibri"/>
              <a:buNone/>
            </a:pPr>
            <a:endParaRPr sz="1425" b="0" i="0" u="none" strike="noStrike" cap="none">
              <a:solidFill>
                <a:srgbClr val="FFFFFF"/>
              </a:solidFill>
              <a:latin typeface="Arial Rounded"/>
              <a:ea typeface="Arial Rounded"/>
              <a:cs typeface="Arial Rounded"/>
              <a:sym typeface="Arial Rounded"/>
            </a:endParaRPr>
          </a:p>
        </p:txBody>
      </p:sp>
      <p:sp>
        <p:nvSpPr>
          <p:cNvPr id="452" name="Google Shape;452;p26"/>
          <p:cNvSpPr/>
          <p:nvPr/>
        </p:nvSpPr>
        <p:spPr>
          <a:xfrm>
            <a:off x="2924653" y="2923229"/>
            <a:ext cx="3068619" cy="1423420"/>
          </a:xfrm>
          <a:prstGeom prst="rect">
            <a:avLst/>
          </a:prstGeom>
          <a:noFill/>
          <a:ln>
            <a:noFill/>
          </a:ln>
        </p:spPr>
        <p:txBody>
          <a:bodyPr spcFirstLastPara="1" wrap="square" lIns="68475" tIns="34250" rIns="68475" bIns="3425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4400" b="1" i="0" u="none" strike="noStrike" cap="none">
                <a:solidFill>
                  <a:srgbClr val="FF0000"/>
                </a:solidFill>
                <a:latin typeface="Times New Roman"/>
                <a:ea typeface="Times New Roman"/>
                <a:cs typeface="Times New Roman"/>
                <a:sym typeface="Times New Roman"/>
              </a:rPr>
              <a:t>CỦNG CỐ, </a:t>
            </a:r>
            <a:endParaRPr/>
          </a:p>
          <a:p>
            <a:pPr marL="0" marR="0" lvl="0" indent="0" algn="ctr" rtl="0">
              <a:lnSpc>
                <a:spcPct val="100000"/>
              </a:lnSpc>
              <a:spcBef>
                <a:spcPts val="0"/>
              </a:spcBef>
              <a:spcAft>
                <a:spcPts val="0"/>
              </a:spcAft>
              <a:buClr>
                <a:srgbClr val="FF0000"/>
              </a:buClr>
              <a:buSzPts val="4400"/>
              <a:buFont typeface="Times New Roman"/>
              <a:buNone/>
            </a:pPr>
            <a:r>
              <a:rPr lang="en-US" sz="4400" b="1" i="0" u="none" strike="noStrike" cap="none">
                <a:solidFill>
                  <a:srgbClr val="FF0000"/>
                </a:solidFill>
                <a:latin typeface="Times New Roman"/>
                <a:ea typeface="Times New Roman"/>
                <a:cs typeface="Times New Roman"/>
                <a:sym typeface="Times New Roman"/>
              </a:rPr>
              <a:t>DẶN DÒ</a:t>
            </a:r>
            <a:endParaRPr sz="4400" b="1" i="0" u="none" strike="noStrike" cap="none">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0"/>
                                        </p:tgtEl>
                                        <p:attrNameLst>
                                          <p:attrName>style.visibility</p:attrName>
                                        </p:attrNameLst>
                                      </p:cBhvr>
                                      <p:to>
                                        <p:strVal val="visible"/>
                                      </p:to>
                                    </p:set>
                                    <p:animEffect transition="in" filter="fade">
                                      <p:cBhvr>
                                        <p:cTn id="7" dur="1000"/>
                                        <p:tgtEl>
                                          <p:spTgt spid="450"/>
                                        </p:tgtEl>
                                      </p:cBhvr>
                                    </p:animEffect>
                                  </p:childTnLst>
                                </p:cTn>
                              </p:par>
                              <p:par>
                                <p:cTn id="8" presetID="10" presetClass="entr" presetSubtype="0" fill="hold" nodeType="withEffect">
                                  <p:stCondLst>
                                    <p:cond delay="0"/>
                                  </p:stCondLst>
                                  <p:childTnLst>
                                    <p:set>
                                      <p:cBhvr>
                                        <p:cTn id="9" dur="1" fill="hold">
                                          <p:stCondLst>
                                            <p:cond delay="0"/>
                                          </p:stCondLst>
                                        </p:cTn>
                                        <p:tgtEl>
                                          <p:spTgt spid="451"/>
                                        </p:tgtEl>
                                        <p:attrNameLst>
                                          <p:attrName>style.visibility</p:attrName>
                                        </p:attrNameLst>
                                      </p:cBhvr>
                                      <p:to>
                                        <p:strVal val="visible"/>
                                      </p:to>
                                    </p:set>
                                    <p:animEffect transition="in" filter="fade">
                                      <p:cBhvr>
                                        <p:cTn id="10" dur="1000"/>
                                        <p:tgtEl>
                                          <p:spTgt spid="451"/>
                                        </p:tgtEl>
                                      </p:cBhvr>
                                    </p:animEffect>
                                  </p:childTnLst>
                                </p:cTn>
                              </p:par>
                              <p:par>
                                <p:cTn id="11" presetID="10" presetClass="entr" presetSubtype="0" fill="hold" nodeType="withEffect">
                                  <p:stCondLst>
                                    <p:cond delay="0"/>
                                  </p:stCondLst>
                                  <p:childTnLst>
                                    <p:set>
                                      <p:cBhvr>
                                        <p:cTn id="12" dur="1" fill="hold">
                                          <p:stCondLst>
                                            <p:cond delay="0"/>
                                          </p:stCondLst>
                                        </p:cTn>
                                        <p:tgtEl>
                                          <p:spTgt spid="449"/>
                                        </p:tgtEl>
                                        <p:attrNameLst>
                                          <p:attrName>style.visibility</p:attrName>
                                        </p:attrNameLst>
                                      </p:cBhvr>
                                      <p:to>
                                        <p:strVal val="visible"/>
                                      </p:to>
                                    </p:set>
                                    <p:animEffect transition="in" filter="fade">
                                      <p:cBhvr>
                                        <p:cTn id="13" dur="1000"/>
                                        <p:tgtEl>
                                          <p:spTgt spid="449"/>
                                        </p:tgtEl>
                                      </p:cBhvr>
                                    </p:animEffect>
                                  </p:childTnLst>
                                </p:cTn>
                              </p:par>
                              <p:par>
                                <p:cTn id="14" presetID="10" presetClass="entr" presetSubtype="0" fill="hold" nodeType="withEffect">
                                  <p:stCondLst>
                                    <p:cond delay="0"/>
                                  </p:stCondLst>
                                  <p:childTnLst>
                                    <p:set>
                                      <p:cBhvr>
                                        <p:cTn id="15" dur="1" fill="hold">
                                          <p:stCondLst>
                                            <p:cond delay="0"/>
                                          </p:stCondLst>
                                        </p:cTn>
                                        <p:tgtEl>
                                          <p:spTgt spid="442"/>
                                        </p:tgtEl>
                                        <p:attrNameLst>
                                          <p:attrName>style.visibility</p:attrName>
                                        </p:attrNameLst>
                                      </p:cBhvr>
                                      <p:to>
                                        <p:strVal val="visible"/>
                                      </p:to>
                                    </p:set>
                                    <p:animEffect transition="in" filter="fade">
                                      <p:cBhvr>
                                        <p:cTn id="16" dur="1000"/>
                                        <p:tgtEl>
                                          <p:spTgt spid="442"/>
                                        </p:tgtEl>
                                      </p:cBhvr>
                                    </p:animEffect>
                                  </p:childTnLst>
                                </p:cTn>
                              </p:par>
                              <p:par>
                                <p:cTn id="17" presetID="10" presetClass="entr" presetSubtype="0" fill="hold" nodeType="withEffect">
                                  <p:stCondLst>
                                    <p:cond delay="0"/>
                                  </p:stCondLst>
                                  <p:childTnLst>
                                    <p:set>
                                      <p:cBhvr>
                                        <p:cTn id="18" dur="1" fill="hold">
                                          <p:stCondLst>
                                            <p:cond delay="0"/>
                                          </p:stCondLst>
                                        </p:cTn>
                                        <p:tgtEl>
                                          <p:spTgt spid="448"/>
                                        </p:tgtEl>
                                        <p:attrNameLst>
                                          <p:attrName>style.visibility</p:attrName>
                                        </p:attrNameLst>
                                      </p:cBhvr>
                                      <p:to>
                                        <p:strVal val="visible"/>
                                      </p:to>
                                    </p:set>
                                    <p:animEffect transition="in" filter="fade">
                                      <p:cBhvr>
                                        <p:cTn id="19" dur="1000"/>
                                        <p:tgtEl>
                                          <p:spTgt spid="448"/>
                                        </p:tgtEl>
                                      </p:cBhvr>
                                    </p:animEffect>
                                  </p:childTnLst>
                                </p:cTn>
                              </p:par>
                              <p:par>
                                <p:cTn id="20" presetID="10" presetClass="entr" presetSubtype="0" fill="hold" nodeType="withEffect">
                                  <p:stCondLst>
                                    <p:cond delay="0"/>
                                  </p:stCondLst>
                                  <p:childTnLst>
                                    <p:set>
                                      <p:cBhvr>
                                        <p:cTn id="21" dur="1" fill="hold">
                                          <p:stCondLst>
                                            <p:cond delay="0"/>
                                          </p:stCondLst>
                                        </p:cTn>
                                        <p:tgtEl>
                                          <p:spTgt spid="440"/>
                                        </p:tgtEl>
                                        <p:attrNameLst>
                                          <p:attrName>style.visibility</p:attrName>
                                        </p:attrNameLst>
                                      </p:cBhvr>
                                      <p:to>
                                        <p:strVal val="visible"/>
                                      </p:to>
                                    </p:set>
                                    <p:animEffect transition="in" filter="fade">
                                      <p:cBhvr>
                                        <p:cTn id="22" dur="1000"/>
                                        <p:tgtEl>
                                          <p:spTgt spid="440"/>
                                        </p:tgtEl>
                                      </p:cBhvr>
                                    </p:animEffect>
                                  </p:childTnLst>
                                </p:cTn>
                              </p:par>
                              <p:par>
                                <p:cTn id="23" presetID="10" presetClass="entr" presetSubtype="0" fill="hold" nodeType="withEffect">
                                  <p:stCondLst>
                                    <p:cond delay="0"/>
                                  </p:stCondLst>
                                  <p:childTnLst>
                                    <p:set>
                                      <p:cBhvr>
                                        <p:cTn id="24" dur="1" fill="hold">
                                          <p:stCondLst>
                                            <p:cond delay="0"/>
                                          </p:stCondLst>
                                        </p:cTn>
                                        <p:tgtEl>
                                          <p:spTgt spid="441"/>
                                        </p:tgtEl>
                                        <p:attrNameLst>
                                          <p:attrName>style.visibility</p:attrName>
                                        </p:attrNameLst>
                                      </p:cBhvr>
                                      <p:to>
                                        <p:strVal val="visible"/>
                                      </p:to>
                                    </p:set>
                                    <p:animEffect transition="in" filter="fade">
                                      <p:cBhvr>
                                        <p:cTn id="25" dur="10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descr="A picture containing text, wall, indoor, monitor&#10;&#10;Description automatically generated"/>
          <p:cNvPicPr preferRelativeResize="0"/>
          <p:nvPr/>
        </p:nvPicPr>
        <p:blipFill rotWithShape="1">
          <a:blip r:embed="rId3">
            <a:alphaModFix/>
          </a:blip>
          <a:srcRect/>
          <a:stretch/>
        </p:blipFill>
        <p:spPr>
          <a:xfrm>
            <a:off x="12989" y="0"/>
            <a:ext cx="9118023" cy="6858000"/>
          </a:xfrm>
          <a:prstGeom prst="rect">
            <a:avLst/>
          </a:prstGeom>
          <a:noFill/>
          <a:ln>
            <a:noFill/>
          </a:ln>
        </p:spPr>
      </p:pic>
      <p:pic>
        <p:nvPicPr>
          <p:cNvPr id="117" name="Google Shape;117;p3"/>
          <p:cNvPicPr preferRelativeResize="0"/>
          <p:nvPr/>
        </p:nvPicPr>
        <p:blipFill rotWithShape="1">
          <a:blip r:embed="rId4">
            <a:alphaModFix/>
          </a:blip>
          <a:srcRect/>
          <a:stretch/>
        </p:blipFill>
        <p:spPr>
          <a:xfrm>
            <a:off x="12989" y="0"/>
            <a:ext cx="9118023"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4"/>
          <p:cNvPicPr preferRelativeResize="0"/>
          <p:nvPr/>
        </p:nvPicPr>
        <p:blipFill rotWithShape="1">
          <a:blip r:embed="rId3">
            <a:alphaModFix/>
          </a:blip>
          <a:srcRect l="25648" t="22438" r="10706" b="15547"/>
          <a:stretch/>
        </p:blipFill>
        <p:spPr>
          <a:xfrm>
            <a:off x="-28068" y="0"/>
            <a:ext cx="9151037" cy="6858000"/>
          </a:xfrm>
          <a:prstGeom prst="rect">
            <a:avLst/>
          </a:prstGeom>
          <a:noFill/>
          <a:ln>
            <a:noFill/>
          </a:ln>
        </p:spPr>
      </p:pic>
      <p:sp>
        <p:nvSpPr>
          <p:cNvPr id="123" name="Google Shape;123;p4"/>
          <p:cNvSpPr/>
          <p:nvPr/>
        </p:nvSpPr>
        <p:spPr>
          <a:xfrm>
            <a:off x="323528" y="836712"/>
            <a:ext cx="8509193" cy="216024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sng" strike="noStrike" cap="none">
                <a:solidFill>
                  <a:srgbClr val="366092"/>
                </a:solidFill>
                <a:latin typeface="Times New Roman"/>
                <a:ea typeface="Times New Roman"/>
                <a:cs typeface="Times New Roman"/>
                <a:sym typeface="Times New Roman"/>
              </a:rPr>
              <a:t>Bài 28</a:t>
            </a:r>
            <a:r>
              <a:rPr lang="en-US" sz="4000" b="1" i="0" u="none" strike="noStrike" cap="none">
                <a:solidFill>
                  <a:srgbClr val="366092"/>
                </a:solidFill>
                <a:latin typeface="Times New Roman"/>
                <a:ea typeface="Times New Roman"/>
                <a:cs typeface="Times New Roman"/>
                <a:sym typeface="Times New Roman"/>
              </a:rPr>
              <a:t>: </a:t>
            </a:r>
            <a:endParaRPr sz="4000" b="1" i="0" u="none" strike="noStrike" cap="none">
              <a:solidFill>
                <a:srgbClr val="366092"/>
              </a:solidFill>
              <a:latin typeface="Times New Roman"/>
              <a:ea typeface="Times New Roman"/>
              <a:cs typeface="Times New Roman"/>
              <a:sym typeface="Times New Roman"/>
            </a:endParaRPr>
          </a:p>
          <a:p>
            <a:pPr marL="0" marR="0" lvl="0" indent="0" algn="ctr" rtl="0">
              <a:spcBef>
                <a:spcPts val="0"/>
              </a:spcBef>
              <a:spcAft>
                <a:spcPts val="0"/>
              </a:spcAft>
              <a:buNone/>
            </a:pPr>
            <a:r>
              <a:rPr lang="en-US" sz="4000" b="1" i="0" u="none" strike="noStrike" cap="none">
                <a:solidFill>
                  <a:srgbClr val="366092"/>
                </a:solidFill>
                <a:latin typeface="Times New Roman"/>
                <a:ea typeface="Times New Roman"/>
                <a:cs typeface="Times New Roman"/>
                <a:sym typeface="Times New Roman"/>
              </a:rPr>
              <a:t>KHÁM PHÁ ĐÁY BIỂN </a:t>
            </a:r>
            <a:endParaRPr/>
          </a:p>
          <a:p>
            <a:pPr marL="0" marR="0" lvl="0" indent="0" algn="ctr" rtl="0">
              <a:spcBef>
                <a:spcPts val="0"/>
              </a:spcBef>
              <a:spcAft>
                <a:spcPts val="0"/>
              </a:spcAft>
              <a:buNone/>
            </a:pPr>
            <a:r>
              <a:rPr lang="en-US" sz="4000" b="1" i="0" u="none" strike="noStrike" cap="none">
                <a:solidFill>
                  <a:srgbClr val="366092"/>
                </a:solidFill>
                <a:latin typeface="Times New Roman"/>
                <a:ea typeface="Times New Roman"/>
                <a:cs typeface="Times New Roman"/>
                <a:sym typeface="Times New Roman"/>
              </a:rPr>
              <a:t>Ở TRƯỜNG SA</a:t>
            </a:r>
            <a:endParaRPr/>
          </a:p>
        </p:txBody>
      </p:sp>
      <p:sp>
        <p:nvSpPr>
          <p:cNvPr id="124" name="Google Shape;124;p4"/>
          <p:cNvSpPr txBox="1"/>
          <p:nvPr/>
        </p:nvSpPr>
        <p:spPr>
          <a:xfrm>
            <a:off x="1415511" y="3510498"/>
            <a:ext cx="62638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dirty="0" err="1">
                <a:solidFill>
                  <a:schemeClr val="dk1"/>
                </a:solidFill>
                <a:latin typeface="Times New Roman"/>
                <a:ea typeface="Times New Roman"/>
                <a:cs typeface="Times New Roman"/>
                <a:sym typeface="Times New Roman"/>
              </a:rPr>
              <a:t>Nói</a:t>
            </a:r>
            <a:r>
              <a:rPr lang="en-US" sz="3600" b="0" i="0" u="none" strike="noStrike" cap="none" dirty="0">
                <a:solidFill>
                  <a:schemeClr val="dk1"/>
                </a:solidFill>
                <a:latin typeface="Times New Roman"/>
                <a:ea typeface="Times New Roman"/>
                <a:cs typeface="Times New Roman"/>
                <a:sym typeface="Times New Roman"/>
              </a:rPr>
              <a:t> </a:t>
            </a:r>
            <a:r>
              <a:rPr lang="en-US" sz="3600" b="0" i="0" u="none" strike="noStrike" cap="none" dirty="0" err="1">
                <a:solidFill>
                  <a:schemeClr val="dk1"/>
                </a:solidFill>
                <a:latin typeface="Times New Roman"/>
                <a:ea typeface="Times New Roman"/>
                <a:cs typeface="Times New Roman"/>
                <a:sym typeface="Times New Roman"/>
              </a:rPr>
              <a:t>những</a:t>
            </a:r>
            <a:r>
              <a:rPr lang="en-US" sz="3600" b="0" i="0" u="none" strike="noStrike" cap="none" dirty="0">
                <a:solidFill>
                  <a:schemeClr val="dk1"/>
                </a:solidFill>
                <a:latin typeface="Times New Roman"/>
                <a:ea typeface="Times New Roman"/>
                <a:cs typeface="Times New Roman"/>
                <a:sym typeface="Times New Roman"/>
              </a:rPr>
              <a:t> </a:t>
            </a:r>
            <a:r>
              <a:rPr lang="en-US" sz="3600" b="0" i="0" u="none" strike="noStrike" cap="none" dirty="0" err="1">
                <a:solidFill>
                  <a:schemeClr val="dk1"/>
                </a:solidFill>
                <a:latin typeface="Times New Roman"/>
                <a:ea typeface="Times New Roman"/>
                <a:cs typeface="Times New Roman"/>
                <a:sym typeface="Times New Roman"/>
              </a:rPr>
              <a:t>điều</a:t>
            </a:r>
            <a:r>
              <a:rPr lang="en-US" sz="3600" b="0" i="0" u="none" strike="noStrike" cap="none" dirty="0">
                <a:solidFill>
                  <a:schemeClr val="dk1"/>
                </a:solidFill>
                <a:latin typeface="Times New Roman"/>
                <a:ea typeface="Times New Roman"/>
                <a:cs typeface="Times New Roman"/>
                <a:sym typeface="Times New Roman"/>
              </a:rPr>
              <a:t> </a:t>
            </a:r>
            <a:r>
              <a:rPr lang="en-US" sz="3600" b="0" i="0" u="none" strike="noStrike" cap="none" dirty="0" err="1">
                <a:solidFill>
                  <a:schemeClr val="dk1"/>
                </a:solidFill>
                <a:latin typeface="Times New Roman"/>
                <a:ea typeface="Times New Roman"/>
                <a:cs typeface="Times New Roman"/>
                <a:sym typeface="Times New Roman"/>
              </a:rPr>
              <a:t>em</a:t>
            </a:r>
            <a:r>
              <a:rPr lang="en-US" sz="3600" b="0" i="0" u="none" strike="noStrike" cap="none" dirty="0">
                <a:solidFill>
                  <a:schemeClr val="dk1"/>
                </a:solidFill>
                <a:latin typeface="Times New Roman"/>
                <a:ea typeface="Times New Roman"/>
                <a:cs typeface="Times New Roman"/>
                <a:sym typeface="Times New Roman"/>
              </a:rPr>
              <a:t> </a:t>
            </a:r>
            <a:r>
              <a:rPr lang="en-US" sz="3600" b="0" i="0" u="none" strike="noStrike" cap="none" dirty="0" err="1">
                <a:solidFill>
                  <a:schemeClr val="dk1"/>
                </a:solidFill>
                <a:latin typeface="Times New Roman"/>
                <a:ea typeface="Times New Roman"/>
                <a:cs typeface="Times New Roman"/>
                <a:sym typeface="Times New Roman"/>
              </a:rPr>
              <a:t>biết</a:t>
            </a:r>
            <a:r>
              <a:rPr lang="en-US" sz="3600" b="0" i="0" u="none" strike="noStrike" cap="none" dirty="0">
                <a:solidFill>
                  <a:schemeClr val="dk1"/>
                </a:solidFill>
                <a:latin typeface="Times New Roman"/>
                <a:ea typeface="Times New Roman"/>
                <a:cs typeface="Times New Roman"/>
                <a:sym typeface="Times New Roman"/>
              </a:rPr>
              <a:t> </a:t>
            </a:r>
            <a:r>
              <a:rPr lang="en-US" sz="3600" b="0" i="0" u="none" strike="noStrike" cap="none" dirty="0" err="1">
                <a:solidFill>
                  <a:schemeClr val="dk1"/>
                </a:solidFill>
                <a:latin typeface="Times New Roman"/>
                <a:ea typeface="Times New Roman"/>
                <a:cs typeface="Times New Roman"/>
                <a:sym typeface="Times New Roman"/>
              </a:rPr>
              <a:t>về</a:t>
            </a:r>
            <a:r>
              <a:rPr lang="en-US" sz="3600" b="0" i="0" u="none" strike="noStrike" cap="none" dirty="0">
                <a:solidFill>
                  <a:schemeClr val="dk1"/>
                </a:solidFill>
                <a:latin typeface="Times New Roman"/>
                <a:ea typeface="Times New Roman"/>
                <a:cs typeface="Times New Roman"/>
                <a:sym typeface="Times New Roman"/>
              </a:rPr>
              <a:t> </a:t>
            </a:r>
            <a:r>
              <a:rPr lang="en-US" sz="3600" b="0" i="0" u="none" strike="noStrike" cap="none" dirty="0" err="1">
                <a:solidFill>
                  <a:schemeClr val="dk1"/>
                </a:solidFill>
                <a:latin typeface="Times New Roman"/>
                <a:ea typeface="Times New Roman"/>
                <a:cs typeface="Times New Roman"/>
                <a:sym typeface="Times New Roman"/>
              </a:rPr>
              <a:t>biển</a:t>
            </a:r>
            <a:r>
              <a:rPr lang="en-US" sz="3600" b="0" i="0" u="none" strike="noStrike" cap="none" dirty="0">
                <a:solidFill>
                  <a:schemeClr val="dk1"/>
                </a:solidFill>
                <a:latin typeface="Times New Roman"/>
                <a:ea typeface="Times New Roman"/>
                <a:cs typeface="Times New Roman"/>
                <a:sym typeface="Times New Roman"/>
              </a:rPr>
              <a:t>.</a:t>
            </a:r>
            <a:endParaRPr sz="3600"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1"/>
                                          </p:stCondLst>
                                        </p:cTn>
                                        <p:tgtEl>
                                          <p:spTgt spid="12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3"/>
                                        </p:tgtEl>
                                        <p:attrNameLst>
                                          <p:attrName>style.visibility</p:attrName>
                                        </p:attrNameLst>
                                      </p:cBhvr>
                                      <p:to>
                                        <p:strVal val="visible"/>
                                      </p:to>
                                    </p:set>
                                    <p:animEffect transition="in" filter="fade">
                                      <p:cBhvr>
                                        <p:cTn id="16" dur="2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grpSp>
        <p:nvGrpSpPr>
          <p:cNvPr id="15" name="组合 9">
            <a:extLst>
              <a:ext uri="{FF2B5EF4-FFF2-40B4-BE49-F238E27FC236}">
                <a16:creationId xmlns:a16="http://schemas.microsoft.com/office/drawing/2014/main" id="{2CA2CD7E-E524-41F3-A80F-BDC4A99181D5}"/>
              </a:ext>
            </a:extLst>
          </p:cNvPr>
          <p:cNvGrpSpPr/>
          <p:nvPr/>
        </p:nvGrpSpPr>
        <p:grpSpPr>
          <a:xfrm>
            <a:off x="216374" y="1027977"/>
            <a:ext cx="6222526" cy="1132304"/>
            <a:chOff x="4064069" y="320220"/>
            <a:chExt cx="3721876" cy="1033905"/>
          </a:xfrm>
        </p:grpSpPr>
        <p:pic>
          <p:nvPicPr>
            <p:cNvPr id="16" name="图形 1">
              <a:extLst>
                <a:ext uri="{FF2B5EF4-FFF2-40B4-BE49-F238E27FC236}">
                  <a16:creationId xmlns:a16="http://schemas.microsoft.com/office/drawing/2014/main" id="{B97A3DC6-0406-40A3-BE6E-1227B4358383}"/>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4431619" y="320220"/>
              <a:ext cx="3354326" cy="1033905"/>
            </a:xfrm>
            <a:prstGeom prst="rect">
              <a:avLst/>
            </a:prstGeom>
            <a:effectLst>
              <a:outerShdw blurRad="63500" sx="102000" sy="102000" algn="ctr" rotWithShape="0">
                <a:prstClr val="black">
                  <a:alpha val="40000"/>
                </a:prstClr>
              </a:outerShdw>
            </a:effectLst>
          </p:spPr>
        </p:pic>
        <p:pic>
          <p:nvPicPr>
            <p:cNvPr id="17" name="图片 2">
              <a:extLst>
                <a:ext uri="{FF2B5EF4-FFF2-40B4-BE49-F238E27FC236}">
                  <a16:creationId xmlns:a16="http://schemas.microsoft.com/office/drawing/2014/main" id="{F7FBD224-33D1-48A7-B0FF-E449290E603E}"/>
                </a:ext>
              </a:extLst>
            </p:cNvPr>
            <p:cNvPicPr>
              <a:picLocks noChangeAspect="1"/>
            </p:cNvPicPr>
            <p:nvPr/>
          </p:nvPicPr>
          <p:blipFill>
            <a:blip r:embed="rId6"/>
            <a:stretch>
              <a:fillRect/>
            </a:stretch>
          </p:blipFill>
          <p:spPr>
            <a:xfrm>
              <a:off x="4064069" y="334402"/>
              <a:ext cx="589959" cy="1019723"/>
            </a:xfrm>
            <a:prstGeom prst="rect">
              <a:avLst/>
            </a:prstGeom>
          </p:spPr>
        </p:pic>
        <p:sp>
          <p:nvSpPr>
            <p:cNvPr id="18" name="文本框 4">
              <a:extLst>
                <a:ext uri="{FF2B5EF4-FFF2-40B4-BE49-F238E27FC236}">
                  <a16:creationId xmlns:a16="http://schemas.microsoft.com/office/drawing/2014/main" id="{C84CC594-07CF-4347-90B0-A384E9A14CE5}"/>
                </a:ext>
              </a:extLst>
            </p:cNvPr>
            <p:cNvSpPr txBox="1"/>
            <p:nvPr/>
          </p:nvSpPr>
          <p:spPr>
            <a:xfrm>
              <a:off x="4620643" y="576179"/>
              <a:ext cx="2953675" cy="590164"/>
            </a:xfrm>
            <a:prstGeom prst="rect">
              <a:avLst/>
            </a:prstGeom>
            <a:noFill/>
          </p:spPr>
          <p:txBody>
            <a:bodyPr wrap="square" rtlCol="0">
              <a:spAutoFit/>
            </a:bodyPr>
            <a:lstStyle/>
            <a:p>
              <a:pPr algn="ctr"/>
              <a:r>
                <a:rPr lang="en-US" altLang="zh-CN" sz="3600" b="1" dirty="0">
                  <a:solidFill>
                    <a:srgbClr val="FFC000"/>
                  </a:solidFill>
                  <a:latin typeface="Times New Roman" panose="02020603050405020304" pitchFamily="18" charset="0"/>
                  <a:ea typeface="迷你简卡通" panose="03000509000000000000" pitchFamily="65" charset="-122"/>
                  <a:cs typeface="Times New Roman" panose="02020603050405020304" pitchFamily="18" charset="0"/>
                </a:rPr>
                <a:t>YÊU CẦU CẦN ĐẠT</a:t>
              </a:r>
              <a:endParaRPr lang="zh-CN" altLang="en-US" sz="3600" b="1" dirty="0">
                <a:solidFill>
                  <a:srgbClr val="FFC000"/>
                </a:solidFill>
                <a:latin typeface="Times New Roman" panose="02020603050405020304" pitchFamily="18" charset="0"/>
                <a:ea typeface="迷你简卡通" panose="03000509000000000000" pitchFamily="65" charset="-122"/>
                <a:cs typeface="Times New Roman" panose="02020603050405020304" pitchFamily="18" charset="0"/>
              </a:endParaRPr>
            </a:p>
          </p:txBody>
        </p:sp>
      </p:grpSp>
      <p:sp>
        <p:nvSpPr>
          <p:cNvPr id="19" name="Rectangle: Rounded Corners 7">
            <a:extLst>
              <a:ext uri="{FF2B5EF4-FFF2-40B4-BE49-F238E27FC236}">
                <a16:creationId xmlns:a16="http://schemas.microsoft.com/office/drawing/2014/main" id="{A45CA841-7B07-4490-A546-CE61B7F08DF3}"/>
              </a:ext>
            </a:extLst>
          </p:cNvPr>
          <p:cNvSpPr/>
          <p:nvPr/>
        </p:nvSpPr>
        <p:spPr>
          <a:xfrm>
            <a:off x="398023" y="2371999"/>
            <a:ext cx="7662404" cy="731184"/>
          </a:xfrm>
          <a:prstGeom prst="roundRect">
            <a:avLst/>
          </a:prstGeom>
          <a:solidFill>
            <a:srgbClr val="FFE8D6"/>
          </a:solidFill>
          <a:ln w="38100" cap="flat" cmpd="sng" algn="ctr">
            <a:solidFill>
              <a:srgbClr val="68402A"/>
            </a:solidFill>
            <a:prstDash val="sysDash"/>
            <a:miter lim="800000"/>
          </a:ln>
          <a:effectLst/>
        </p:spPr>
        <p:txBody>
          <a:bodyPr rtlCol="0" anchor="ctr"/>
          <a:lstStyle/>
          <a:p>
            <a:pPr algn="just" defTabSz="685800">
              <a:buClrTx/>
              <a:defRPr/>
            </a:pPr>
            <a:r>
              <a:rPr lang="en-US" sz="2700" dirty="0">
                <a:latin typeface="Times New Roman" panose="02020603050405020304" pitchFamily="18" charset="0"/>
                <a:cs typeface="Times New Roman" panose="02020603050405020304" pitchFamily="18" charset="0"/>
              </a:rPr>
              <a:t>1. </a:t>
            </a:r>
            <a:r>
              <a:rPr lang="en-US" sz="2700" err="1">
                <a:latin typeface="Times New Roman" panose="02020603050405020304" pitchFamily="18" charset="0"/>
                <a:cs typeface="Times New Roman" panose="02020603050405020304" pitchFamily="18" charset="0"/>
              </a:rPr>
              <a:t>Đọc</a:t>
            </a:r>
            <a:r>
              <a:rPr lang="en-US" sz="2700">
                <a:latin typeface="Times New Roman" panose="02020603050405020304" pitchFamily="18" charset="0"/>
                <a:cs typeface="Times New Roman" panose="02020603050405020304" pitchFamily="18" charset="0"/>
              </a:rPr>
              <a:t> đúng các từ khó, đúng lời của nhân vật. </a:t>
            </a:r>
            <a:endParaRPr lang="en-US" sz="2700" dirty="0">
              <a:latin typeface="Times New Roman" panose="02020603050405020304" pitchFamily="18" charset="0"/>
              <a:cs typeface="Times New Roman" panose="02020603050405020304" pitchFamily="18" charset="0"/>
            </a:endParaRPr>
          </a:p>
        </p:txBody>
      </p:sp>
      <p:sp>
        <p:nvSpPr>
          <p:cNvPr id="20" name="Rectangle: Rounded Corners 8">
            <a:extLst>
              <a:ext uri="{FF2B5EF4-FFF2-40B4-BE49-F238E27FC236}">
                <a16:creationId xmlns:a16="http://schemas.microsoft.com/office/drawing/2014/main" id="{A31C0A31-A8C6-4428-8BFC-B0AB4F8F8A73}"/>
              </a:ext>
            </a:extLst>
          </p:cNvPr>
          <p:cNvSpPr/>
          <p:nvPr/>
        </p:nvSpPr>
        <p:spPr>
          <a:xfrm>
            <a:off x="398023" y="3305534"/>
            <a:ext cx="7662404" cy="799741"/>
          </a:xfrm>
          <a:prstGeom prst="roundRect">
            <a:avLst/>
          </a:prstGeom>
          <a:solidFill>
            <a:srgbClr val="FFE8D6"/>
          </a:solidFill>
          <a:ln w="38100" cap="flat" cmpd="sng" algn="ctr">
            <a:solidFill>
              <a:srgbClr val="68402A"/>
            </a:solidFill>
            <a:prstDash val="sysDash"/>
            <a:miter lim="800000"/>
          </a:ln>
          <a:effectLst/>
        </p:spPr>
        <p:txBody>
          <a:bodyPr rtlCol="0" anchor="ctr"/>
          <a:lstStyle/>
          <a:p>
            <a:pPr algn="just" defTabSz="685800">
              <a:buClrTx/>
              <a:defRPr/>
            </a:pPr>
            <a:r>
              <a:rPr lang="en-US" sz="2700" dirty="0">
                <a:latin typeface="Times New Roman" panose="02020603050405020304" pitchFamily="18" charset="0"/>
                <a:cs typeface="Times New Roman" panose="02020603050405020304" pitchFamily="18" charset="0"/>
              </a:rPr>
              <a:t>2</a:t>
            </a:r>
            <a:r>
              <a:rPr lang="en-US" sz="2700">
                <a:latin typeface="Times New Roman" panose="02020603050405020304" pitchFamily="18" charset="0"/>
                <a:cs typeface="Times New Roman" panose="02020603050405020304" pitchFamily="18" charset="0"/>
              </a:rPr>
              <a:t>. Phân biệt lời người kể chuyện với lời nhân vật để đọc đúng ngữ điệu phù hợp.</a:t>
            </a:r>
            <a:endParaRPr lang="en-US" sz="2700" dirty="0">
              <a:latin typeface="Times New Roman" panose="02020603050405020304" pitchFamily="18" charset="0"/>
              <a:cs typeface="Times New Roman" panose="02020603050405020304" pitchFamily="18" charset="0"/>
            </a:endParaRPr>
          </a:p>
        </p:txBody>
      </p:sp>
      <p:sp>
        <p:nvSpPr>
          <p:cNvPr id="21" name="Rectangle: Rounded Corners 9">
            <a:extLst>
              <a:ext uri="{FF2B5EF4-FFF2-40B4-BE49-F238E27FC236}">
                <a16:creationId xmlns:a16="http://schemas.microsoft.com/office/drawing/2014/main" id="{D53EA539-9DCC-4014-B0CA-BF8D8EF567EE}"/>
              </a:ext>
            </a:extLst>
          </p:cNvPr>
          <p:cNvSpPr/>
          <p:nvPr/>
        </p:nvSpPr>
        <p:spPr>
          <a:xfrm>
            <a:off x="398023" y="4266100"/>
            <a:ext cx="7662404" cy="1244575"/>
          </a:xfrm>
          <a:prstGeom prst="roundRect">
            <a:avLst/>
          </a:prstGeom>
          <a:solidFill>
            <a:srgbClr val="FFE8D6"/>
          </a:solidFill>
          <a:ln w="38100" cap="flat" cmpd="sng" algn="ctr">
            <a:solidFill>
              <a:srgbClr val="68402A"/>
            </a:solidFill>
            <a:prstDash val="sysDash"/>
            <a:miter lim="800000"/>
          </a:ln>
          <a:effectLst/>
        </p:spPr>
        <p:txBody>
          <a:bodyPr rtlCol="0" anchor="ctr"/>
          <a:lstStyle/>
          <a:p>
            <a:pPr algn="just" defTabSz="685800">
              <a:buClrTx/>
              <a:defRPr/>
            </a:pPr>
            <a:r>
              <a:rPr lang="en-US" sz="2700" dirty="0">
                <a:latin typeface="Times New Roman" panose="02020603050405020304" pitchFamily="18" charset="0"/>
                <a:cs typeface="Times New Roman" panose="02020603050405020304" pitchFamily="18" charset="0"/>
              </a:rPr>
              <a:t>3. </a:t>
            </a:r>
            <a:r>
              <a:rPr lang="en-US" sz="2700" dirty="0" err="1" smtClean="0">
                <a:latin typeface="Times New Roman" panose="02020603050405020304" pitchFamily="18" charset="0"/>
                <a:cs typeface="Times New Roman" panose="02020603050405020304" pitchFamily="18" charset="0"/>
              </a:rPr>
              <a:t>Nhận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biết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được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các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sinh</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vật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các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sự</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vật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được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nói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đến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trong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bài</a:t>
            </a:r>
            <a:r>
              <a:rPr lang="en-US" sz="2700" dirty="0" smtClean="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được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các</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câu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hỏi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liên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quan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đến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nội</a:t>
            </a:r>
            <a:r>
              <a:rPr lang="en-US" sz="2700" dirty="0">
                <a:latin typeface="Times New Roman" panose="02020603050405020304" pitchFamily="18" charset="0"/>
                <a:cs typeface="Times New Roman" panose="02020603050405020304" pitchFamily="18" charset="0"/>
              </a:rPr>
              <a:t> dung </a:t>
            </a:r>
            <a:r>
              <a:rPr lang="en-US" sz="2700" dirty="0" err="1">
                <a:latin typeface="Times New Roman" panose="02020603050405020304" pitchFamily="18" charset="0"/>
                <a:cs typeface="Times New Roman" panose="02020603050405020304" pitchFamily="18" charset="0"/>
              </a:rPr>
              <a:t>câu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chuyện</a:t>
            </a:r>
            <a:r>
              <a:rPr lang="en-US" sz="27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4793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250" fill="hold"/>
                                        <p:tgtEl>
                                          <p:spTgt spid="15"/>
                                        </p:tgtEl>
                                        <p:attrNameLst>
                                          <p:attrName>ppt_w</p:attrName>
                                        </p:attrNameLst>
                                      </p:cBhvr>
                                      <p:tavLst>
                                        <p:tav tm="0">
                                          <p:val>
                                            <p:fltVal val="0"/>
                                          </p:val>
                                        </p:tav>
                                        <p:tav tm="100000">
                                          <p:val>
                                            <p:strVal val="#ppt_w"/>
                                          </p:val>
                                        </p:tav>
                                      </p:tavLst>
                                    </p:anim>
                                    <p:anim calcmode="lin" valueType="num">
                                      <p:cBhvr>
                                        <p:cTn id="8" dur="125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p:nvPr/>
        </p:nvSpPr>
        <p:spPr>
          <a:xfrm>
            <a:off x="35496" y="914926"/>
            <a:ext cx="8886080" cy="152995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chemeClr val="dk1"/>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Nhắc đến Trường Sa, ngoài các đảo, người ta nhắc đến biển. Mà biển thì có muôn vàn điều kì thú. Thám hiểm đáy biển ở Trường sa của nước ta sẽ thấy bao điều thú vị.</a:t>
            </a:r>
            <a:endParaRPr sz="3000">
              <a:solidFill>
                <a:schemeClr val="dk1"/>
              </a:solidFill>
              <a:latin typeface="Times New Roman"/>
              <a:ea typeface="Times New Roman"/>
              <a:cs typeface="Times New Roman"/>
              <a:sym typeface="Times New Roman"/>
            </a:endParaRPr>
          </a:p>
        </p:txBody>
      </p:sp>
      <p:sp>
        <p:nvSpPr>
          <p:cNvPr id="130" name="Google Shape;130;p5"/>
          <p:cNvSpPr txBox="1"/>
          <p:nvPr/>
        </p:nvSpPr>
        <p:spPr>
          <a:xfrm>
            <a:off x="35496" y="2564904"/>
            <a:ext cx="8937587" cy="3908762"/>
          </a:xfrm>
          <a:prstGeom prst="rect">
            <a:avLst/>
          </a:prstGeom>
          <a:solidFill>
            <a:schemeClr val="lt1"/>
          </a:solidFill>
          <a:ln>
            <a:noFill/>
          </a:ln>
        </p:spPr>
        <p:txBody>
          <a:bodyPr spcFirstLastPara="1" wrap="square" lIns="91425" tIns="45700" rIns="91425" bIns="45700" anchor="t" anchorCtr="0">
            <a:spAutoFit/>
          </a:bodyPr>
          <a:lstStyle/>
          <a:p>
            <a:pPr marL="30480" marR="3048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3000" b="0" i="0" u="none" strike="noStrike" cap="none">
                <a:solidFill>
                  <a:srgbClr val="000000"/>
                </a:solidFill>
                <a:latin typeface="Times New Roman"/>
                <a:ea typeface="Times New Roman"/>
                <a:cs typeface="Times New Roman"/>
                <a:sym typeface="Times New Roman"/>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endParaRPr sz="3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chemeClr val="dk1"/>
              </a:buClr>
              <a:buSzPts val="2800"/>
              <a:buFont typeface="Calibri"/>
              <a:buNone/>
            </a:pPr>
            <a:endParaRPr sz="2800" b="0" i="0" u="none" strike="noStrike" cap="none">
              <a:solidFill>
                <a:srgbClr val="000000"/>
              </a:solidFill>
              <a:latin typeface="Calibri"/>
              <a:ea typeface="Calibri"/>
              <a:cs typeface="Calibri"/>
              <a:sym typeface="Calibri"/>
            </a:endParaRPr>
          </a:p>
        </p:txBody>
      </p:sp>
      <p:sp>
        <p:nvSpPr>
          <p:cNvPr id="131" name="Google Shape;131;p5"/>
          <p:cNvSpPr txBox="1"/>
          <p:nvPr/>
        </p:nvSpPr>
        <p:spPr>
          <a:xfrm>
            <a:off x="221776" y="140976"/>
            <a:ext cx="762648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Times New Roman"/>
              <a:buNone/>
            </a:pPr>
            <a:r>
              <a:rPr lang="en-US" sz="3200" b="1" i="0" u="none" strike="noStrike" cap="none">
                <a:solidFill>
                  <a:srgbClr val="FF0000"/>
                </a:solidFill>
                <a:latin typeface="Times New Roman"/>
                <a:ea typeface="Times New Roman"/>
                <a:cs typeface="Times New Roman"/>
                <a:sym typeface="Times New Roman"/>
              </a:rPr>
              <a:t> </a:t>
            </a:r>
            <a:r>
              <a:rPr lang="en-US" sz="2800" b="1">
                <a:solidFill>
                  <a:srgbClr val="FF0000"/>
                </a:solidFill>
                <a:latin typeface="Times New Roman"/>
                <a:ea typeface="Times New Roman"/>
                <a:cs typeface="Times New Roman"/>
                <a:sym typeface="Times New Roman"/>
              </a:rPr>
              <a:t>KHÁM PHÁ ĐÁY BIỂN Ở TRƯỜNG SA</a:t>
            </a:r>
            <a:endParaRPr sz="2800" b="1" i="0" u="none" strike="noStrike" cap="none">
              <a:solidFill>
                <a:srgbClr val="FF0000"/>
              </a:solidFill>
              <a:latin typeface="Times New Roman"/>
              <a:ea typeface="Times New Roman"/>
              <a:cs typeface="Times New Roman"/>
              <a:sym typeface="Times New Roman"/>
            </a:endParaRPr>
          </a:p>
        </p:txBody>
      </p:sp>
      <p:sp>
        <p:nvSpPr>
          <p:cNvPr id="132" name="Google Shape;132;p5"/>
          <p:cNvSpPr/>
          <p:nvPr/>
        </p:nvSpPr>
        <p:spPr>
          <a:xfrm>
            <a:off x="41328" y="5733256"/>
            <a:ext cx="9024264" cy="119698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      </a:t>
            </a:r>
            <a:r>
              <a:rPr lang="en-US" sz="3000">
                <a:solidFill>
                  <a:schemeClr val="dk1"/>
                </a:solidFill>
                <a:latin typeface="Calibri"/>
                <a:ea typeface="Calibri"/>
                <a:cs typeface="Calibri"/>
                <a:sym typeface="Calibri"/>
              </a:rPr>
              <a:t>Trường Sa là vùng biển thân yêu của Tổ quốc, có cảnh đẹp kì thú và hàng nghìn loài vật sống dưới biển.</a:t>
            </a:r>
            <a:endParaRPr sz="3000">
              <a:solidFill>
                <a:schemeClr val="dk1"/>
              </a:solidFill>
              <a:latin typeface="Calibri"/>
              <a:ea typeface="Calibri"/>
              <a:cs typeface="Calibri"/>
              <a:sym typeface="Calibri"/>
            </a:endParaRPr>
          </a:p>
        </p:txBody>
      </p:sp>
      <p:sp>
        <p:nvSpPr>
          <p:cNvPr id="133" name="Google Shape;133;p5"/>
          <p:cNvSpPr/>
          <p:nvPr/>
        </p:nvSpPr>
        <p:spPr>
          <a:xfrm>
            <a:off x="7452320" y="151496"/>
            <a:ext cx="1613272" cy="445895"/>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Times New Roman"/>
                <a:ea typeface="Times New Roman"/>
                <a:cs typeface="Times New Roman"/>
                <a:sym typeface="Times New Roman"/>
              </a:rPr>
              <a:t>Đọc mẫu</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p:nvPr/>
        </p:nvSpPr>
        <p:spPr>
          <a:xfrm>
            <a:off x="35496" y="914926"/>
            <a:ext cx="8886080" cy="152995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3000" b="0" i="0" u="none" strike="noStrike" cap="none">
                <a:solidFill>
                  <a:srgbClr val="000000"/>
                </a:solidFill>
                <a:latin typeface="Times New Roman"/>
                <a:ea typeface="Times New Roman"/>
                <a:cs typeface="Times New Roman"/>
                <a:sym typeface="Times New Roman"/>
              </a:rPr>
              <a:t>Nhắc đến Trường Sa, ngoài các đảo, người ta nhắc đến biển. Mà biển thì có muôn vàn điều kì thú. Thám hiểm đáy biển ở Trường sa của nước ta sẽ thấy bao điều thú vị.</a:t>
            </a:r>
            <a:endParaRPr sz="3000" b="0" i="0" u="none" strike="noStrike" cap="none">
              <a:solidFill>
                <a:srgbClr val="000000"/>
              </a:solidFill>
              <a:latin typeface="Times New Roman"/>
              <a:ea typeface="Times New Roman"/>
              <a:cs typeface="Times New Roman"/>
              <a:sym typeface="Times New Roman"/>
            </a:endParaRPr>
          </a:p>
        </p:txBody>
      </p:sp>
      <p:sp>
        <p:nvSpPr>
          <p:cNvPr id="139" name="Google Shape;139;p6"/>
          <p:cNvSpPr txBox="1"/>
          <p:nvPr/>
        </p:nvSpPr>
        <p:spPr>
          <a:xfrm>
            <a:off x="35496" y="2564904"/>
            <a:ext cx="8937587" cy="3908762"/>
          </a:xfrm>
          <a:prstGeom prst="rect">
            <a:avLst/>
          </a:prstGeom>
          <a:solidFill>
            <a:schemeClr val="lt1"/>
          </a:solidFill>
          <a:ln>
            <a:noFill/>
          </a:ln>
        </p:spPr>
        <p:txBody>
          <a:bodyPr spcFirstLastPara="1" wrap="square" lIns="91425" tIns="45700" rIns="91425" bIns="45700" anchor="t" anchorCtr="0">
            <a:spAutoFit/>
          </a:bodyPr>
          <a:lstStyle/>
          <a:p>
            <a:pPr marL="30480" marR="3048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3000" b="0" i="0" u="none" strike="noStrike" cap="none">
                <a:solidFill>
                  <a:srgbClr val="000000"/>
                </a:solidFill>
                <a:latin typeface="Times New Roman"/>
                <a:ea typeface="Times New Roman"/>
                <a:cs typeface="Times New Roman"/>
                <a:sym typeface="Times New Roman"/>
              </a:rPr>
              <a:t>Biển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endParaRPr sz="3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1200"/>
              </a:spcBef>
              <a:spcAft>
                <a:spcPts val="0"/>
              </a:spcAft>
              <a:buClr>
                <a:schemeClr val="dk1"/>
              </a:buClr>
              <a:buSzPts val="2800"/>
              <a:buFont typeface="Calibri"/>
              <a:buNone/>
            </a:pPr>
            <a:endParaRPr sz="2800" b="0" i="0" u="none" strike="noStrike" cap="none">
              <a:solidFill>
                <a:srgbClr val="000000"/>
              </a:solidFill>
              <a:latin typeface="Calibri"/>
              <a:ea typeface="Calibri"/>
              <a:cs typeface="Calibri"/>
              <a:sym typeface="Calibri"/>
            </a:endParaRPr>
          </a:p>
        </p:txBody>
      </p:sp>
      <p:sp>
        <p:nvSpPr>
          <p:cNvPr id="140" name="Google Shape;140;p6"/>
          <p:cNvSpPr txBox="1"/>
          <p:nvPr/>
        </p:nvSpPr>
        <p:spPr>
          <a:xfrm>
            <a:off x="0" y="151496"/>
            <a:ext cx="762648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Times New Roman"/>
              <a:buNone/>
            </a:pPr>
            <a:r>
              <a:rPr lang="en-US" sz="3200" b="1" i="0" u="none" strike="noStrike" cap="none">
                <a:solidFill>
                  <a:srgbClr val="FF0000"/>
                </a:solidFill>
                <a:latin typeface="Times New Roman"/>
                <a:ea typeface="Times New Roman"/>
                <a:cs typeface="Times New Roman"/>
                <a:sym typeface="Times New Roman"/>
              </a:rPr>
              <a:t> </a:t>
            </a:r>
            <a:r>
              <a:rPr lang="en-US" sz="2800" b="1" i="0" u="none" strike="noStrike" cap="none">
                <a:solidFill>
                  <a:srgbClr val="FF0000"/>
                </a:solidFill>
                <a:latin typeface="Times New Roman"/>
                <a:ea typeface="Times New Roman"/>
                <a:cs typeface="Times New Roman"/>
                <a:sym typeface="Times New Roman"/>
              </a:rPr>
              <a:t>KHÁM PHÁ ĐÁY BIỂN Ở TRƯỜNG SA</a:t>
            </a:r>
            <a:endParaRPr sz="2800" b="1" i="0" u="none" strike="noStrike" cap="none">
              <a:solidFill>
                <a:srgbClr val="FF0000"/>
              </a:solidFill>
              <a:latin typeface="Times New Roman"/>
              <a:ea typeface="Times New Roman"/>
              <a:cs typeface="Times New Roman"/>
              <a:sym typeface="Times New Roman"/>
            </a:endParaRPr>
          </a:p>
        </p:txBody>
      </p:sp>
      <p:sp>
        <p:nvSpPr>
          <p:cNvPr id="141" name="Google Shape;141;p6"/>
          <p:cNvSpPr/>
          <p:nvPr/>
        </p:nvSpPr>
        <p:spPr>
          <a:xfrm>
            <a:off x="41328" y="5733256"/>
            <a:ext cx="9024264" cy="1196980"/>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2800" b="0" i="0" u="none" strike="noStrike" cap="none">
                <a:solidFill>
                  <a:srgbClr val="000000"/>
                </a:solidFill>
                <a:latin typeface="Calibri"/>
                <a:ea typeface="Calibri"/>
                <a:cs typeface="Calibri"/>
                <a:sym typeface="Calibri"/>
              </a:rPr>
              <a:t>  </a:t>
            </a:r>
            <a:r>
              <a:rPr lang="en-US" sz="3000" b="0" i="0" u="none" strike="noStrike" cap="none">
                <a:solidFill>
                  <a:srgbClr val="000000"/>
                </a:solidFill>
                <a:latin typeface="Times New Roman"/>
                <a:ea typeface="Times New Roman"/>
                <a:cs typeface="Times New Roman"/>
                <a:sym typeface="Times New Roman"/>
              </a:rPr>
              <a:t>Trường Sa là vùng biển thân yêu của Tổ quốc, có cảnh đẹp kì thú và hàng nghìn loài vật sống dưới biển.</a:t>
            </a:r>
            <a:endParaRPr sz="3000" b="0" i="0" u="none" strike="noStrike" cap="none">
              <a:solidFill>
                <a:srgbClr val="000000"/>
              </a:solidFill>
              <a:latin typeface="Calibri"/>
              <a:ea typeface="Calibri"/>
              <a:cs typeface="Calibri"/>
              <a:sym typeface="Calibri"/>
            </a:endParaRPr>
          </a:p>
        </p:txBody>
      </p:sp>
      <p:sp>
        <p:nvSpPr>
          <p:cNvPr id="142" name="Google Shape;142;p6"/>
          <p:cNvSpPr/>
          <p:nvPr/>
        </p:nvSpPr>
        <p:spPr>
          <a:xfrm>
            <a:off x="7452320" y="151496"/>
            <a:ext cx="1613272" cy="445895"/>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r>
              <a:rPr lang="en-US" sz="2400" b="0" i="0" u="none" strike="noStrike" cap="none">
                <a:solidFill>
                  <a:srgbClr val="FFFFFF"/>
                </a:solidFill>
                <a:latin typeface="Times New Roman"/>
                <a:ea typeface="Times New Roman"/>
                <a:cs typeface="Times New Roman"/>
                <a:sym typeface="Times New Roman"/>
              </a:rPr>
              <a:t>Chia đoạn</a:t>
            </a:r>
            <a:endParaRPr sz="2400" b="0" i="0" u="none" strike="noStrike" cap="none">
              <a:solidFill>
                <a:srgbClr val="FFFFFF"/>
              </a:solidFill>
              <a:latin typeface="Times New Roman"/>
              <a:ea typeface="Times New Roman"/>
              <a:cs typeface="Times New Roman"/>
              <a:sym typeface="Times New Roman"/>
            </a:endParaRPr>
          </a:p>
        </p:txBody>
      </p:sp>
      <p:sp>
        <p:nvSpPr>
          <p:cNvPr id="143" name="Google Shape;143;p6"/>
          <p:cNvSpPr/>
          <p:nvPr/>
        </p:nvSpPr>
        <p:spPr>
          <a:xfrm>
            <a:off x="190030" y="2650584"/>
            <a:ext cx="354092" cy="375152"/>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2</a:t>
            </a:r>
            <a:endParaRPr/>
          </a:p>
        </p:txBody>
      </p:sp>
      <p:sp>
        <p:nvSpPr>
          <p:cNvPr id="144" name="Google Shape;144;p6"/>
          <p:cNvSpPr/>
          <p:nvPr/>
        </p:nvSpPr>
        <p:spPr>
          <a:xfrm>
            <a:off x="107504" y="805267"/>
            <a:ext cx="355341" cy="391485"/>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1</a:t>
            </a:r>
            <a:endParaRPr/>
          </a:p>
        </p:txBody>
      </p:sp>
      <p:sp>
        <p:nvSpPr>
          <p:cNvPr id="145" name="Google Shape;145;p6"/>
          <p:cNvSpPr/>
          <p:nvPr/>
        </p:nvSpPr>
        <p:spPr>
          <a:xfrm>
            <a:off x="221776" y="5853748"/>
            <a:ext cx="334563" cy="385952"/>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3</a:t>
            </a:r>
            <a:endParaRPr sz="3600" b="0" i="0" u="none" strike="noStrike" cap="none">
              <a:solidFill>
                <a:srgbClr val="FFFFFF"/>
              </a:solidFill>
              <a:latin typeface="Times New Roman"/>
              <a:ea typeface="Times New Roman"/>
              <a:cs typeface="Times New Roman"/>
              <a:sym typeface="Times New Roman"/>
            </a:endParaRPr>
          </a:p>
        </p:txBody>
      </p:sp>
      <p:sp>
        <p:nvSpPr>
          <p:cNvPr id="146" name="Google Shape;146;p6"/>
          <p:cNvSpPr/>
          <p:nvPr/>
        </p:nvSpPr>
        <p:spPr>
          <a:xfrm>
            <a:off x="7351394" y="166996"/>
            <a:ext cx="1765672" cy="445895"/>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r>
              <a:rPr lang="en-US" sz="2400">
                <a:solidFill>
                  <a:srgbClr val="FFFFFF"/>
                </a:solidFill>
                <a:latin typeface="Times New Roman"/>
                <a:ea typeface="Times New Roman"/>
                <a:cs typeface="Times New Roman"/>
                <a:sym typeface="Times New Roman"/>
              </a:rPr>
              <a:t>Đọc nối tiếp</a:t>
            </a:r>
            <a:endParaRPr sz="2400" b="0" i="0" u="none" strike="noStrike" cap="none">
              <a:solidFill>
                <a:srgbClr val="FFFFFF"/>
              </a:solidFill>
              <a:latin typeface="Times New Roman"/>
              <a:ea typeface="Times New Roman"/>
              <a:cs typeface="Times New Roman"/>
              <a:sym typeface="Times New Roman"/>
            </a:endParaRPr>
          </a:p>
        </p:txBody>
      </p:sp>
      <p:cxnSp>
        <p:nvCxnSpPr>
          <p:cNvPr id="147" name="Google Shape;147;p6"/>
          <p:cNvCxnSpPr/>
          <p:nvPr/>
        </p:nvCxnSpPr>
        <p:spPr>
          <a:xfrm>
            <a:off x="7956376" y="1628800"/>
            <a:ext cx="792088" cy="0"/>
          </a:xfrm>
          <a:prstGeom prst="straightConnector1">
            <a:avLst/>
          </a:prstGeom>
          <a:noFill/>
          <a:ln w="57150" cap="flat" cmpd="sng">
            <a:solidFill>
              <a:srgbClr val="FF0000"/>
            </a:solidFill>
            <a:prstDash val="solid"/>
            <a:round/>
            <a:headEnd type="none" w="sm" len="sm"/>
            <a:tailEnd type="none" w="sm" len="sm"/>
          </a:ln>
        </p:spPr>
      </p:cxnSp>
      <p:cxnSp>
        <p:nvCxnSpPr>
          <p:cNvPr id="148" name="Google Shape;148;p6"/>
          <p:cNvCxnSpPr/>
          <p:nvPr/>
        </p:nvCxnSpPr>
        <p:spPr>
          <a:xfrm>
            <a:off x="148078" y="2132856"/>
            <a:ext cx="792088" cy="0"/>
          </a:xfrm>
          <a:prstGeom prst="straightConnector1">
            <a:avLst/>
          </a:prstGeom>
          <a:noFill/>
          <a:ln w="57150" cap="flat" cmpd="sng">
            <a:solidFill>
              <a:srgbClr val="FF0000"/>
            </a:solidFill>
            <a:prstDash val="solid"/>
            <a:round/>
            <a:headEnd type="none" w="sm" len="sm"/>
            <a:tailEnd type="none" w="sm" len="sm"/>
          </a:ln>
        </p:spPr>
      </p:cxnSp>
      <p:cxnSp>
        <p:nvCxnSpPr>
          <p:cNvPr id="149" name="Google Shape;149;p6"/>
          <p:cNvCxnSpPr/>
          <p:nvPr/>
        </p:nvCxnSpPr>
        <p:spPr>
          <a:xfrm>
            <a:off x="11556776" y="3356992"/>
            <a:ext cx="0" cy="0"/>
          </a:xfrm>
          <a:prstGeom prst="straightConnector1">
            <a:avLst/>
          </a:prstGeom>
          <a:noFill/>
          <a:ln w="9525" cap="flat" cmpd="sng">
            <a:solidFill>
              <a:srgbClr val="4A7DBA"/>
            </a:solidFill>
            <a:prstDash val="solid"/>
            <a:round/>
            <a:headEnd type="none" w="sm" len="sm"/>
            <a:tailEnd type="none" w="sm" len="sm"/>
          </a:ln>
        </p:spPr>
      </p:cxnSp>
      <p:cxnSp>
        <p:nvCxnSpPr>
          <p:cNvPr id="150" name="Google Shape;150;p6"/>
          <p:cNvCxnSpPr/>
          <p:nvPr/>
        </p:nvCxnSpPr>
        <p:spPr>
          <a:xfrm>
            <a:off x="7740352" y="3960766"/>
            <a:ext cx="1181224" cy="0"/>
          </a:xfrm>
          <a:prstGeom prst="straightConnector1">
            <a:avLst/>
          </a:prstGeom>
          <a:noFill/>
          <a:ln w="57150" cap="flat" cmpd="sng">
            <a:solidFill>
              <a:srgbClr val="FF0000"/>
            </a:solidFill>
            <a:prstDash val="solid"/>
            <a:round/>
            <a:headEnd type="none" w="sm" len="sm"/>
            <a:tailEnd type="none" w="sm" len="sm"/>
          </a:ln>
        </p:spPr>
      </p:cxnSp>
      <p:cxnSp>
        <p:nvCxnSpPr>
          <p:cNvPr id="151" name="Google Shape;151;p6"/>
          <p:cNvCxnSpPr/>
          <p:nvPr/>
        </p:nvCxnSpPr>
        <p:spPr>
          <a:xfrm>
            <a:off x="148078" y="4437112"/>
            <a:ext cx="408261" cy="0"/>
          </a:xfrm>
          <a:prstGeom prst="straightConnector1">
            <a:avLst/>
          </a:prstGeom>
          <a:noFill/>
          <a:ln w="57150" cap="flat" cmpd="sng">
            <a:solidFill>
              <a:srgbClr val="FF0000"/>
            </a:solidFill>
            <a:prstDash val="solid"/>
            <a:round/>
            <a:headEnd type="none" w="sm" len="sm"/>
            <a:tailEnd type="none" w="sm" len="sm"/>
          </a:ln>
        </p:spPr>
      </p:cxnSp>
      <p:cxnSp>
        <p:nvCxnSpPr>
          <p:cNvPr id="152" name="Google Shape;152;p6"/>
          <p:cNvCxnSpPr/>
          <p:nvPr/>
        </p:nvCxnSpPr>
        <p:spPr>
          <a:xfrm>
            <a:off x="2195736" y="1196752"/>
            <a:ext cx="1728192" cy="0"/>
          </a:xfrm>
          <a:prstGeom prst="straightConnector1">
            <a:avLst/>
          </a:prstGeom>
          <a:noFill/>
          <a:ln w="57150" cap="flat" cmpd="sng">
            <a:solidFill>
              <a:srgbClr val="FF0000"/>
            </a:solidFill>
            <a:prstDash val="solid"/>
            <a:round/>
            <a:headEnd type="none" w="sm" len="sm"/>
            <a:tailEnd type="none" w="sm" len="sm"/>
          </a:ln>
        </p:spPr>
      </p:cxnSp>
      <p:cxnSp>
        <p:nvCxnSpPr>
          <p:cNvPr id="153" name="Google Shape;153;p6"/>
          <p:cNvCxnSpPr/>
          <p:nvPr/>
        </p:nvCxnSpPr>
        <p:spPr>
          <a:xfrm>
            <a:off x="7020272" y="3053446"/>
            <a:ext cx="936104" cy="0"/>
          </a:xfrm>
          <a:prstGeom prst="straightConnector1">
            <a:avLst/>
          </a:prstGeom>
          <a:noFill/>
          <a:ln w="57150" cap="flat" cmpd="sng">
            <a:solidFill>
              <a:srgbClr val="FF0000"/>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fade">
                                      <p:cBhvr>
                                        <p:cTn id="12" dur="1822"/>
                                        <p:tgtEl>
                                          <p:spTgt spid="144"/>
                                        </p:tgtEl>
                                      </p:cBhvr>
                                    </p:animEffect>
                                  </p:childTnLst>
                                </p:cTn>
                              </p:par>
                              <p:par>
                                <p:cTn id="13" presetID="10" presetClass="entr" presetSubtype="0" fill="hold" nodeType="with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fade">
                                      <p:cBhvr>
                                        <p:cTn id="15" dur="1822"/>
                                        <p:tgtEl>
                                          <p:spTgt spid="143"/>
                                        </p:tgtEl>
                                      </p:cBhvr>
                                    </p:animEffect>
                                  </p:childTnLst>
                                </p:cTn>
                              </p:par>
                              <p:par>
                                <p:cTn id="16" presetID="10" presetClass="entr" presetSubtype="0" fill="hold" nodeType="withEffect">
                                  <p:stCondLst>
                                    <p:cond delay="0"/>
                                  </p:stCondLst>
                                  <p:childTnLst>
                                    <p:set>
                                      <p:cBhvr>
                                        <p:cTn id="17" dur="1" fill="hold">
                                          <p:stCondLst>
                                            <p:cond delay="0"/>
                                          </p:stCondLst>
                                        </p:cTn>
                                        <p:tgtEl>
                                          <p:spTgt spid="145"/>
                                        </p:tgtEl>
                                        <p:attrNameLst>
                                          <p:attrName>style.visibility</p:attrName>
                                        </p:attrNameLst>
                                      </p:cBhvr>
                                      <p:to>
                                        <p:strVal val="visible"/>
                                      </p:to>
                                    </p:set>
                                    <p:animEffect transition="in" filter="fade">
                                      <p:cBhvr>
                                        <p:cTn id="18" dur="1822"/>
                                        <p:tgtEl>
                                          <p:spTgt spid="1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6"/>
                                        </p:tgtEl>
                                        <p:attrNameLst>
                                          <p:attrName>style.visibility</p:attrName>
                                        </p:attrNameLst>
                                      </p:cBhvr>
                                      <p:to>
                                        <p:strVal val="visible"/>
                                      </p:to>
                                    </p:set>
                                    <p:animEffect transition="in" filter="fade">
                                      <p:cBhvr>
                                        <p:cTn id="23" dur="500"/>
                                        <p:tgtEl>
                                          <p:spTgt spid="146"/>
                                        </p:tgtEl>
                                      </p:cBhvr>
                                    </p:animEffect>
                                  </p:childTnLst>
                                </p:cTn>
                              </p:par>
                              <p:par>
                                <p:cTn id="24" presetID="1" presetClass="entr" presetSubtype="0" fill="hold" nodeType="withEffect">
                                  <p:stCondLst>
                                    <p:cond delay="0"/>
                                  </p:stCondLst>
                                  <p:childTnLst>
                                    <p:set>
                                      <p:cBhvr>
                                        <p:cTn id="25" dur="1" fill="hold">
                                          <p:stCondLst>
                                            <p:cond delay="0"/>
                                          </p:stCondLst>
                                        </p:cTn>
                                        <p:tgtEl>
                                          <p:spTgt spid="15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4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5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5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p:nvPr/>
        </p:nvSpPr>
        <p:spPr>
          <a:xfrm>
            <a:off x="3589240" y="3002646"/>
            <a:ext cx="271095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Times New Roman"/>
              <a:buNone/>
            </a:pPr>
            <a:r>
              <a:rPr lang="en-US" sz="4000">
                <a:solidFill>
                  <a:srgbClr val="000000"/>
                </a:solidFill>
                <a:latin typeface="Times New Roman"/>
                <a:ea typeface="Times New Roman"/>
                <a:cs typeface="Times New Roman"/>
                <a:sym typeface="Times New Roman"/>
              </a:rPr>
              <a:t>v</a:t>
            </a:r>
            <a:r>
              <a:rPr lang="en-US" sz="4000" b="0" i="0" u="none" strike="noStrike" cap="none">
                <a:solidFill>
                  <a:srgbClr val="000000"/>
                </a:solidFill>
                <a:latin typeface="Times New Roman"/>
                <a:ea typeface="Times New Roman"/>
                <a:cs typeface="Times New Roman"/>
                <a:sym typeface="Times New Roman"/>
              </a:rPr>
              <a:t>ỉa san hô</a:t>
            </a:r>
            <a:endParaRPr sz="4000" b="0" i="0" u="none" strike="noStrike" cap="none">
              <a:solidFill>
                <a:srgbClr val="000000"/>
              </a:solidFill>
              <a:latin typeface="Times New Roman"/>
              <a:ea typeface="Times New Roman"/>
              <a:cs typeface="Times New Roman"/>
              <a:sym typeface="Times New Roman"/>
            </a:endParaRPr>
          </a:p>
        </p:txBody>
      </p:sp>
      <p:pic>
        <p:nvPicPr>
          <p:cNvPr id="159" name="Google Shape;159;p7"/>
          <p:cNvPicPr preferRelativeResize="0"/>
          <p:nvPr/>
        </p:nvPicPr>
        <p:blipFill rotWithShape="1">
          <a:blip r:embed="rId3">
            <a:alphaModFix/>
          </a:blip>
          <a:srcRect t="5325"/>
          <a:stretch/>
        </p:blipFill>
        <p:spPr>
          <a:xfrm>
            <a:off x="-240632" y="-72642"/>
            <a:ext cx="2122715" cy="2565464"/>
          </a:xfrm>
          <a:prstGeom prst="rect">
            <a:avLst/>
          </a:prstGeom>
          <a:noFill/>
          <a:ln>
            <a:noFill/>
          </a:ln>
        </p:spPr>
      </p:pic>
      <p:sp>
        <p:nvSpPr>
          <p:cNvPr id="160" name="Google Shape;160;p7"/>
          <p:cNvSpPr/>
          <p:nvPr/>
        </p:nvSpPr>
        <p:spPr>
          <a:xfrm>
            <a:off x="1882083" y="345611"/>
            <a:ext cx="6024603" cy="1499213"/>
          </a:xfrm>
          <a:prstGeom prst="roundRect">
            <a:avLst>
              <a:gd name="adj" fmla="val 16667"/>
            </a:avLst>
          </a:prstGeom>
          <a:solidFill>
            <a:srgbClr val="E36C0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2F2E9"/>
              </a:buClr>
              <a:buSzPts val="6000"/>
              <a:buFont typeface="Times New Roman"/>
              <a:buNone/>
            </a:pPr>
            <a:r>
              <a:rPr lang="en-US" sz="6000" b="0" i="0" u="none" strike="noStrike" cap="none">
                <a:solidFill>
                  <a:srgbClr val="F2F2E9"/>
                </a:solidFill>
                <a:latin typeface="Times New Roman"/>
                <a:ea typeface="Times New Roman"/>
                <a:cs typeface="Times New Roman"/>
                <a:sym typeface="Times New Roman"/>
              </a:rPr>
              <a:t>Luyện đọc từ khó</a:t>
            </a:r>
            <a:endParaRPr sz="6000" b="0" i="0" u="none" strike="noStrike" cap="none">
              <a:solidFill>
                <a:srgbClr val="F2F2E9"/>
              </a:solidFill>
              <a:latin typeface="Times New Roman"/>
              <a:ea typeface="Times New Roman"/>
              <a:cs typeface="Times New Roman"/>
              <a:sym typeface="Times New Roman"/>
            </a:endParaRPr>
          </a:p>
        </p:txBody>
      </p:sp>
      <p:sp>
        <p:nvSpPr>
          <p:cNvPr id="161" name="Google Shape;161;p7"/>
          <p:cNvSpPr txBox="1"/>
          <p:nvPr/>
        </p:nvSpPr>
        <p:spPr>
          <a:xfrm>
            <a:off x="3535419" y="2290408"/>
            <a:ext cx="236475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Times New Roman"/>
                <a:ea typeface="Times New Roman"/>
                <a:cs typeface="Times New Roman"/>
                <a:sym typeface="Times New Roman"/>
              </a:rPr>
              <a:t>thám hiểm</a:t>
            </a:r>
            <a:endParaRPr sz="4000">
              <a:solidFill>
                <a:schemeClr val="dk1"/>
              </a:solidFill>
              <a:latin typeface="Times New Roman"/>
              <a:ea typeface="Times New Roman"/>
              <a:cs typeface="Times New Roman"/>
              <a:sym typeface="Times New Roman"/>
            </a:endParaRPr>
          </a:p>
        </p:txBody>
      </p:sp>
      <p:sp>
        <p:nvSpPr>
          <p:cNvPr id="162" name="Google Shape;162;p7"/>
          <p:cNvSpPr txBox="1"/>
          <p:nvPr/>
        </p:nvSpPr>
        <p:spPr>
          <a:xfrm>
            <a:off x="3589240" y="3815562"/>
            <a:ext cx="235314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Times New Roman"/>
                <a:ea typeface="Times New Roman"/>
                <a:cs typeface="Times New Roman"/>
                <a:sym typeface="Times New Roman"/>
              </a:rPr>
              <a:t>Trường Sa</a:t>
            </a:r>
            <a:endParaRPr/>
          </a:p>
        </p:txBody>
      </p:sp>
      <p:sp>
        <p:nvSpPr>
          <p:cNvPr id="163" name="Google Shape;163;p7"/>
          <p:cNvSpPr txBox="1"/>
          <p:nvPr/>
        </p:nvSpPr>
        <p:spPr>
          <a:xfrm>
            <a:off x="3724412" y="4653136"/>
            <a:ext cx="1431802"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Times New Roman"/>
                <a:ea typeface="Times New Roman"/>
                <a:cs typeface="Times New Roman"/>
                <a:sym typeface="Times New Roman"/>
              </a:rPr>
              <a:t>rực rỡ</a:t>
            </a:r>
            <a:endParaRPr sz="400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500"/>
                                        <p:tgtEl>
                                          <p:spTgt spid="1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2"/>
                                        </p:tgtEl>
                                        <p:attrNameLst>
                                          <p:attrName>style.visibility</p:attrName>
                                        </p:attrNameLst>
                                      </p:cBhvr>
                                      <p:to>
                                        <p:strVal val="visible"/>
                                      </p:to>
                                    </p:set>
                                    <p:animEffect transition="in" filter="fade">
                                      <p:cBhvr>
                                        <p:cTn id="17" dur="1000"/>
                                        <p:tgtEl>
                                          <p:spTgt spid="1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
                                        </p:tgtEl>
                                        <p:attrNameLst>
                                          <p:attrName>style.visibility</p:attrName>
                                        </p:attrNameLst>
                                      </p:cBhvr>
                                      <p:to>
                                        <p:strVal val="visible"/>
                                      </p:to>
                                    </p:set>
                                    <p:animEffect transition="in" filter="fade">
                                      <p:cBhvr>
                                        <p:cTn id="22"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8"/>
          <p:cNvPicPr preferRelativeResize="0"/>
          <p:nvPr/>
        </p:nvPicPr>
        <p:blipFill rotWithShape="1">
          <a:blip r:embed="rId3">
            <a:alphaModFix/>
          </a:blip>
          <a:srcRect t="5325"/>
          <a:stretch/>
        </p:blipFill>
        <p:spPr>
          <a:xfrm>
            <a:off x="848489" y="2799221"/>
            <a:ext cx="1606463" cy="1941534"/>
          </a:xfrm>
          <a:prstGeom prst="rect">
            <a:avLst/>
          </a:prstGeom>
          <a:noFill/>
          <a:ln>
            <a:noFill/>
          </a:ln>
        </p:spPr>
      </p:pic>
      <p:sp>
        <p:nvSpPr>
          <p:cNvPr id="169" name="Google Shape;169;p8"/>
          <p:cNvSpPr/>
          <p:nvPr/>
        </p:nvSpPr>
        <p:spPr>
          <a:xfrm>
            <a:off x="2843808" y="3867069"/>
            <a:ext cx="4334668" cy="485993"/>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rgbClr val="F2F2E9"/>
                </a:solidFill>
                <a:latin typeface="Times New Roman"/>
                <a:ea typeface="Times New Roman"/>
                <a:cs typeface="Times New Roman"/>
                <a:sym typeface="Times New Roman"/>
              </a:rPr>
              <a:t>Giải nghĩa từ</a:t>
            </a:r>
            <a:endParaRPr sz="4000">
              <a:solidFill>
                <a:srgbClr val="F2F2E9"/>
              </a:solidFill>
              <a:latin typeface="Times New Roman"/>
              <a:ea typeface="Times New Roman"/>
              <a:cs typeface="Times New Roman"/>
              <a:sym typeface="Times New Roman"/>
            </a:endParaRPr>
          </a:p>
        </p:txBody>
      </p:sp>
      <p:sp>
        <p:nvSpPr>
          <p:cNvPr id="170" name="Google Shape;170;p8"/>
          <p:cNvSpPr txBox="1"/>
          <p:nvPr/>
        </p:nvSpPr>
        <p:spPr>
          <a:xfrm>
            <a:off x="11654" y="4353062"/>
            <a:ext cx="244329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FF0000"/>
                </a:solidFill>
                <a:latin typeface="Calibri"/>
                <a:ea typeface="Calibri"/>
                <a:cs typeface="Calibri"/>
                <a:sym typeface="Calibri"/>
              </a:rPr>
              <a:t>Thám hiểm</a:t>
            </a:r>
            <a:r>
              <a:rPr lang="en-US" sz="4000">
                <a:solidFill>
                  <a:srgbClr val="FF0000"/>
                </a:solidFill>
                <a:latin typeface="Calibri"/>
                <a:ea typeface="Calibri"/>
                <a:cs typeface="Calibri"/>
                <a:sym typeface="Calibri"/>
              </a:rPr>
              <a:t>:</a:t>
            </a:r>
            <a:endParaRPr sz="4000">
              <a:solidFill>
                <a:srgbClr val="FF0000"/>
              </a:solidFill>
              <a:latin typeface="Calibri"/>
              <a:ea typeface="Calibri"/>
              <a:cs typeface="Calibri"/>
              <a:sym typeface="Calibri"/>
            </a:endParaRPr>
          </a:p>
        </p:txBody>
      </p:sp>
      <p:sp>
        <p:nvSpPr>
          <p:cNvPr id="171" name="Google Shape;171;p8"/>
          <p:cNvSpPr txBox="1"/>
          <p:nvPr/>
        </p:nvSpPr>
        <p:spPr>
          <a:xfrm>
            <a:off x="2397572" y="4365104"/>
            <a:ext cx="6567824"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Times New Roman"/>
                <a:ea typeface="Times New Roman"/>
                <a:cs typeface="Times New Roman"/>
                <a:sym typeface="Times New Roman"/>
              </a:rPr>
              <a:t>Đi vào vùng xa lạ, hiểm trở để </a:t>
            </a:r>
            <a:endParaRPr/>
          </a:p>
          <a:p>
            <a:pPr marL="0" marR="0" lvl="0" indent="0" algn="l" rtl="0">
              <a:spcBef>
                <a:spcPts val="0"/>
              </a:spcBef>
              <a:spcAft>
                <a:spcPts val="0"/>
              </a:spcAft>
              <a:buNone/>
            </a:pPr>
            <a:r>
              <a:rPr lang="en-US" sz="4000">
                <a:solidFill>
                  <a:schemeClr val="dk1"/>
                </a:solidFill>
                <a:latin typeface="Times New Roman"/>
                <a:ea typeface="Times New Roman"/>
                <a:cs typeface="Times New Roman"/>
                <a:sym typeface="Times New Roman"/>
              </a:rPr>
              <a:t>khám phá những điều mới lạ.</a:t>
            </a:r>
            <a:endParaRPr sz="4000">
              <a:solidFill>
                <a:schemeClr val="dk1"/>
              </a:solidFill>
              <a:latin typeface="Times New Roman"/>
              <a:ea typeface="Times New Roman"/>
              <a:cs typeface="Times New Roman"/>
              <a:sym typeface="Times New Roman"/>
            </a:endParaRPr>
          </a:p>
        </p:txBody>
      </p:sp>
      <p:sp>
        <p:nvSpPr>
          <p:cNvPr id="172" name="Google Shape;172;p8"/>
          <p:cNvSpPr/>
          <p:nvPr/>
        </p:nvSpPr>
        <p:spPr>
          <a:xfrm>
            <a:off x="79316" y="932490"/>
            <a:ext cx="8886080" cy="152995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a:t>
            </a:r>
            <a:r>
              <a:rPr lang="en-US" sz="3000" b="0" i="0" u="none" strike="noStrike" cap="none">
                <a:solidFill>
                  <a:srgbClr val="000000"/>
                </a:solidFill>
                <a:latin typeface="Times New Roman"/>
                <a:ea typeface="Times New Roman"/>
                <a:cs typeface="Times New Roman"/>
                <a:sym typeface="Times New Roman"/>
              </a:rPr>
              <a:t>Nhắc đến Trường Sa, ngoài các đảo, người ta nhắc đến biển. Mà biển thì có muôn vàn điều kì thú. Thám hiểm đáy biển ở Trường sa của nước ta sẽ thấy bao điều thú vị.</a:t>
            </a:r>
            <a:endParaRPr sz="3000" b="0" i="0" u="none" strike="noStrike" cap="none">
              <a:solidFill>
                <a:srgbClr val="000000"/>
              </a:solidFill>
              <a:latin typeface="Times New Roman"/>
              <a:ea typeface="Times New Roman"/>
              <a:cs typeface="Times New Roman"/>
              <a:sym typeface="Times New Roman"/>
            </a:endParaRPr>
          </a:p>
        </p:txBody>
      </p:sp>
      <p:sp>
        <p:nvSpPr>
          <p:cNvPr id="173" name="Google Shape;173;p8"/>
          <p:cNvSpPr txBox="1"/>
          <p:nvPr/>
        </p:nvSpPr>
        <p:spPr>
          <a:xfrm>
            <a:off x="43820" y="169060"/>
            <a:ext cx="762648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3200"/>
              <a:buFont typeface="Times New Roman"/>
              <a:buNone/>
            </a:pPr>
            <a:r>
              <a:rPr lang="en-US" sz="3200" b="1" i="0" u="none" strike="noStrike" cap="none">
                <a:solidFill>
                  <a:srgbClr val="FF0000"/>
                </a:solidFill>
                <a:latin typeface="Times New Roman"/>
                <a:ea typeface="Times New Roman"/>
                <a:cs typeface="Times New Roman"/>
                <a:sym typeface="Times New Roman"/>
              </a:rPr>
              <a:t> </a:t>
            </a:r>
            <a:r>
              <a:rPr lang="en-US" sz="2800" b="1" i="0" u="none" strike="noStrike" cap="none">
                <a:solidFill>
                  <a:srgbClr val="FF0000"/>
                </a:solidFill>
                <a:latin typeface="Times New Roman"/>
                <a:ea typeface="Times New Roman"/>
                <a:cs typeface="Times New Roman"/>
                <a:sym typeface="Times New Roman"/>
              </a:rPr>
              <a:t>KHÁM PHÁ ĐÁY BIỂN Ở TRƯỜNG SA</a:t>
            </a:r>
            <a:endParaRPr sz="2800" b="1" i="0" u="none" strike="noStrike" cap="none">
              <a:solidFill>
                <a:srgbClr val="FF0000"/>
              </a:solidFill>
              <a:latin typeface="Times New Roman"/>
              <a:ea typeface="Times New Roman"/>
              <a:cs typeface="Times New Roman"/>
              <a:sym typeface="Times New Roman"/>
            </a:endParaRPr>
          </a:p>
        </p:txBody>
      </p:sp>
      <p:sp>
        <p:nvSpPr>
          <p:cNvPr id="174" name="Google Shape;174;p8"/>
          <p:cNvSpPr/>
          <p:nvPr/>
        </p:nvSpPr>
        <p:spPr>
          <a:xfrm>
            <a:off x="151324" y="822831"/>
            <a:ext cx="355341" cy="391485"/>
          </a:xfrm>
          <a:prstGeom prst="ellipse">
            <a:avLst/>
          </a:prstGeom>
          <a:solidFill>
            <a:srgbClr val="ED7D31"/>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600"/>
              <a:buFont typeface="Times New Roman"/>
              <a:buNone/>
            </a:pPr>
            <a:r>
              <a:rPr lang="en-US" sz="3600" b="0" i="0" u="none" strike="noStrike" cap="none">
                <a:solidFill>
                  <a:srgbClr val="FFFFFF"/>
                </a:solidFill>
                <a:latin typeface="Times New Roman"/>
                <a:ea typeface="Times New Roman"/>
                <a:cs typeface="Times New Roman"/>
                <a:sym typeface="Times New Roman"/>
              </a:rPr>
              <a:t>1</a:t>
            </a:r>
            <a:endParaRPr/>
          </a:p>
        </p:txBody>
      </p:sp>
      <p:sp>
        <p:nvSpPr>
          <p:cNvPr id="175" name="Google Shape;175;p8"/>
          <p:cNvSpPr/>
          <p:nvPr/>
        </p:nvSpPr>
        <p:spPr>
          <a:xfrm>
            <a:off x="7353572" y="170601"/>
            <a:ext cx="1765672" cy="445895"/>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Times New Roman"/>
              <a:buNone/>
            </a:pPr>
            <a:r>
              <a:rPr lang="en-US" sz="2400">
                <a:solidFill>
                  <a:srgbClr val="FFFFFF"/>
                </a:solidFill>
                <a:latin typeface="Times New Roman"/>
                <a:ea typeface="Times New Roman"/>
                <a:cs typeface="Times New Roman"/>
                <a:sym typeface="Times New Roman"/>
              </a:rPr>
              <a:t>Đọc nối tiếp</a:t>
            </a:r>
            <a:endParaRPr sz="2400" b="0" i="0" u="none" strike="noStrike" cap="none">
              <a:solidFill>
                <a:srgbClr val="FFFF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500"/>
                                        <p:tgtEl>
                                          <p:spTgt spid="1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fade">
                                      <p:cBhvr>
                                        <p:cTn id="17" dur="500"/>
                                        <p:tgtEl>
                                          <p:spTgt spid="17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1"/>
                                        </p:tgtEl>
                                        <p:attrNameLst>
                                          <p:attrName>style.visibility</p:attrName>
                                        </p:attrNameLst>
                                      </p:cBhvr>
                                      <p:to>
                                        <p:strVal val="visible"/>
                                      </p:to>
                                    </p:set>
                                    <p:anim calcmode="lin" valueType="num">
                                      <p:cBhvr additive="base">
                                        <p:cTn id="22" dur="500"/>
                                        <p:tgtEl>
                                          <p:spTgt spid="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1429</Words>
  <Application>Microsoft Office PowerPoint</Application>
  <PresentationFormat>On-screen Show (4:3)</PresentationFormat>
  <Paragraphs>108</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Rounded</vt:lpstr>
      <vt:lpstr>Calibri</vt:lpstr>
      <vt:lpstr>Noto Sans Symbols</vt:lpstr>
      <vt:lpstr>Public Sans</vt:lpstr>
      <vt:lpstr>Times New Roman</vt:lpstr>
      <vt:lpstr>迷你简卡通</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DL210723</cp:lastModifiedBy>
  <cp:revision>4</cp:revision>
  <dcterms:created xsi:type="dcterms:W3CDTF">2021-07-09T06:30:31Z</dcterms:created>
  <dcterms:modified xsi:type="dcterms:W3CDTF">2024-05-03T02:54:47Z</dcterms:modified>
</cp:coreProperties>
</file>