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FF"/>
    <a:srgbClr val="0000CC"/>
    <a:srgbClr val="FFF6DD"/>
    <a:srgbClr val="FFA7D2"/>
    <a:srgbClr val="FF66FF"/>
    <a:srgbClr val="FFCCFF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2230-08C6-4671-B9C9-81E86C1F116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4.xml"/><Relationship Id="rId21" Type="http://schemas.microsoft.com/office/2007/relationships/hdphoto" Target="../media/hdphoto9.wdp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microsoft.com/office/2007/relationships/hdphoto" Target="../media/hdphoto7.wdp"/><Relationship Id="rId2" Type="http://schemas.openxmlformats.org/officeDocument/2006/relationships/tags" Target="../tags/tag3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audio" Target="../media/audio2.wav"/><Relationship Id="rId10" Type="http://schemas.openxmlformats.org/officeDocument/2006/relationships/tags" Target="../tags/tag11.xml"/><Relationship Id="rId19" Type="http://schemas.microsoft.com/office/2007/relationships/hdphoto" Target="../media/hdphoto8.wdp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1.png"/><Relationship Id="rId42" Type="http://schemas.openxmlformats.org/officeDocument/2006/relationships/image" Target="NUL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4"/>
          <p:cNvSpPr/>
          <p:nvPr/>
        </p:nvSpPr>
        <p:spPr>
          <a:xfrm>
            <a:off x="227536" y="2575245"/>
            <a:ext cx="8659906" cy="3018732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altLang="zh-C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 ĐỨC, PHÁP LUẬT VÀ VĂN HÓA TRONG MÔI TRƯỜNG SỐ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61151" y="913830"/>
            <a:ext cx="1902382" cy="1871003"/>
            <a:chOff x="3809069" y="1323397"/>
            <a:chExt cx="1902382" cy="1871003"/>
          </a:xfrm>
        </p:grpSpPr>
        <p:sp>
          <p:nvSpPr>
            <p:cNvPr id="10" name="MH_Other_2"/>
            <p:cNvSpPr/>
            <p:nvPr>
              <p:custDataLst>
                <p:tags r:id="rId1"/>
              </p:custDataLst>
            </p:nvPr>
          </p:nvSpPr>
          <p:spPr>
            <a:xfrm>
              <a:off x="3809069" y="1323397"/>
              <a:ext cx="1902382" cy="1871003"/>
            </a:xfrm>
            <a:prstGeom prst="ellipse">
              <a:avLst/>
            </a:prstGeom>
            <a:solidFill>
              <a:srgbClr val="008DF6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7022" y="1906734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3701" y="2061483"/>
              <a:ext cx="51311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3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630" y="1180237"/>
            <a:ext cx="7942442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 máy tính là sản phẩm trí tuệ của tác giả, tức là người tạo ra phần mềm đó. </a:t>
            </a: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</a:t>
            </a:r>
            <a:r>
              <a:rPr lang="vi-VN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có quyền đối với phần mềm của mình gọi là quyền tác giả hay bản quyền</a:t>
            </a: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đã được tác giả cho phép sử dụng gọi là phần mềm có bản quyền. </a:t>
            </a: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0000CC"/>
                </a:solidFill>
              </a:rPr>
              <a:t>Chỉ sử dụng phần mềm khi được tác giả cho </a:t>
            </a:r>
            <a:r>
              <a:rPr lang="vi-VN" sz="2400" dirty="0" smtClean="0">
                <a:solidFill>
                  <a:srgbClr val="0000CC"/>
                </a:solidFill>
              </a:rPr>
              <a:t>phép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  <a:latin typeface="MyriadPro-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0349" y="466218"/>
            <a:ext cx="4574387" cy="505379"/>
            <a:chOff x="462939" y="1433163"/>
            <a:chExt cx="5290161" cy="505379"/>
          </a:xfrm>
        </p:grpSpPr>
        <p:grpSp>
          <p:nvGrpSpPr>
            <p:cNvPr id="6" name="Group 5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84566" y="1446099"/>
              <a:ext cx="48685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quyền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0289" y="4963784"/>
            <a:ext cx="1102083" cy="16966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279640">
            <a:off x="282966" y="5759912"/>
            <a:ext cx="615326" cy="92879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41206" y="4758556"/>
            <a:ext cx="6641289" cy="1343261"/>
            <a:chOff x="802957" y="2508903"/>
            <a:chExt cx="6641289" cy="3546885"/>
          </a:xfrm>
        </p:grpSpPr>
        <p:sp>
          <p:nvSpPr>
            <p:cNvPr id="21" name="Cloud 20"/>
            <p:cNvSpPr/>
            <p:nvPr/>
          </p:nvSpPr>
          <p:spPr>
            <a:xfrm>
              <a:off x="802957" y="2508903"/>
              <a:ext cx="6641289" cy="3546885"/>
            </a:xfrm>
            <a:prstGeom prst="cloud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3620" y="3050809"/>
              <a:ext cx="4677757" cy="22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Vậy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chỉ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sử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3092">
            <a:off x="785509" y="4692409"/>
            <a:ext cx="934077" cy="14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2575" y="2195929"/>
            <a:ext cx="8108565" cy="693594"/>
            <a:chOff x="1522751" y="2954455"/>
            <a:chExt cx="8925607" cy="710662"/>
          </a:xfrm>
        </p:grpSpPr>
        <p:grpSp>
          <p:nvGrpSpPr>
            <p:cNvPr id="9" name="组合 6">
              <a:extLst>
                <a:ext uri="{FF2B5EF4-FFF2-40B4-BE49-F238E27FC236}">
                  <a16:creationId xmlns:a16="http://schemas.microsoft.com/office/drawing/2014/main" xmlns="" id="{01A05E88-E93B-446F-9EA2-F7A8649122EB}"/>
                </a:ext>
              </a:extLst>
            </p:cNvPr>
            <p:cNvGrpSpPr/>
            <p:nvPr/>
          </p:nvGrpSpPr>
          <p:grpSpPr>
            <a:xfrm>
              <a:off x="1522751" y="2954455"/>
              <a:ext cx="8925607" cy="710662"/>
              <a:chOff x="1602565" y="1500188"/>
              <a:chExt cx="4974674" cy="414984"/>
            </a:xfrm>
          </p:grpSpPr>
          <p:sp>
            <p:nvSpPr>
              <p:cNvPr id="11" name="MH_Other_5">
                <a:extLst>
                  <a:ext uri="{FF2B5EF4-FFF2-40B4-BE49-F238E27FC236}">
                    <a16:creationId xmlns:a16="http://schemas.microsoft.com/office/drawing/2014/main" xmlns="" id="{5663367B-1C87-43A6-A009-8A2A27C51A0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" name="MH_SubTitle_1">
                <a:extLst>
                  <a:ext uri="{FF2B5EF4-FFF2-40B4-BE49-F238E27FC236}">
                    <a16:creationId xmlns:a16="http://schemas.microsoft.com/office/drawing/2014/main" xmlns="" id="{0CA46D69-6F5C-4369-9E5B-95D3BA775BD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 smtClean="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MH_Other_6">
                <a:extLst>
                  <a:ext uri="{FF2B5EF4-FFF2-40B4-BE49-F238E27FC236}">
                    <a16:creationId xmlns:a16="http://schemas.microsoft.com/office/drawing/2014/main" xmlns="" id="{A86D06E3-80D7-478A-B128-3C60334D250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602565" y="1510828"/>
                <a:ext cx="410633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396894" y="3041808"/>
              <a:ext cx="6757005" cy="5045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Windows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2575" y="3289062"/>
            <a:ext cx="8108571" cy="677820"/>
            <a:chOff x="1568328" y="4086907"/>
            <a:chExt cx="8880037" cy="842951"/>
          </a:xfrm>
        </p:grpSpPr>
        <p:grpSp>
          <p:nvGrpSpPr>
            <p:cNvPr id="15" name="组合 4">
              <a:extLst>
                <a:ext uri="{FF2B5EF4-FFF2-40B4-BE49-F238E27FC236}">
                  <a16:creationId xmlns:a16="http://schemas.microsoft.com/office/drawing/2014/main" xmlns="" id="{142E4CC6-F4D5-4C0B-8390-F3E027FEEF48}"/>
                </a:ext>
              </a:extLst>
            </p:cNvPr>
            <p:cNvGrpSpPr/>
            <p:nvPr/>
          </p:nvGrpSpPr>
          <p:grpSpPr>
            <a:xfrm>
              <a:off x="1568328" y="4086907"/>
              <a:ext cx="8880037" cy="842951"/>
              <a:chOff x="1602833" y="2685857"/>
              <a:chExt cx="4974406" cy="476177"/>
            </a:xfrm>
          </p:grpSpPr>
          <p:sp>
            <p:nvSpPr>
              <p:cNvPr id="17" name="MH_Other_3">
                <a:extLst>
                  <a:ext uri="{FF2B5EF4-FFF2-40B4-BE49-F238E27FC236}">
                    <a16:creationId xmlns:a16="http://schemas.microsoft.com/office/drawing/2014/main" xmlns="" id="{F1C69AC0-98E0-4610-BFD4-32A482FE92D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2687377"/>
                <a:ext cx="396743" cy="4746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8" name="MH_SubTitle_2">
                <a:extLst>
                  <a:ext uri="{FF2B5EF4-FFF2-40B4-BE49-F238E27FC236}">
                    <a16:creationId xmlns:a16="http://schemas.microsoft.com/office/drawing/2014/main" xmlns="" id="{F5B8940F-4C1D-4F83-81BE-87B200D108E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2685857"/>
                <a:ext cx="4143760" cy="476177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mtClean="0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MH_Other_4">
                <a:extLst>
                  <a:ext uri="{FF2B5EF4-FFF2-40B4-BE49-F238E27FC236}">
                    <a16:creationId xmlns:a16="http://schemas.microsoft.com/office/drawing/2014/main" xmlns="" id="{A4C57CAE-8DDC-4980-9FB8-D3F584E3B0B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02833" y="2696497"/>
                <a:ext cx="410630" cy="465537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04096" y="4212753"/>
              <a:ext cx="7443740" cy="593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Notepad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Paint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2576" y="4410633"/>
            <a:ext cx="8108564" cy="645453"/>
            <a:chOff x="1550871" y="5266095"/>
            <a:chExt cx="8888530" cy="793308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xmlns="" id="{142E4CC6-F4D5-4C0B-8390-F3E027FEEF48}"/>
                </a:ext>
              </a:extLst>
            </p:cNvPr>
            <p:cNvGrpSpPr/>
            <p:nvPr/>
          </p:nvGrpSpPr>
          <p:grpSpPr>
            <a:xfrm>
              <a:off x="1550871" y="5266095"/>
              <a:ext cx="8888530" cy="793308"/>
              <a:chOff x="1598075" y="2715413"/>
              <a:chExt cx="4979164" cy="426832"/>
            </a:xfrm>
          </p:grpSpPr>
          <p:sp>
            <p:nvSpPr>
              <p:cNvPr id="23" name="MH_Other_3">
                <a:extLst>
                  <a:ext uri="{FF2B5EF4-FFF2-40B4-BE49-F238E27FC236}">
                    <a16:creationId xmlns:a16="http://schemas.microsoft.com/office/drawing/2014/main" xmlns="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715413"/>
                <a:ext cx="396743" cy="4151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4" name="MH_SubTitle_2">
                <a:extLst>
                  <a:ext uri="{FF2B5EF4-FFF2-40B4-BE49-F238E27FC236}">
                    <a16:creationId xmlns:a16="http://schemas.microsoft.com/office/drawing/2014/main" xmlns="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715413"/>
                <a:ext cx="4143760" cy="426831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mtClean="0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MH_Other_4">
                <a:extLst>
                  <a:ext uri="{FF2B5EF4-FFF2-40B4-BE49-F238E27FC236}">
                    <a16:creationId xmlns:a16="http://schemas.microsoft.com/office/drawing/2014/main" xmlns="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598075" y="2720245"/>
                <a:ext cx="415389" cy="422000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92D05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435581" y="5360629"/>
              <a:ext cx="7207564" cy="6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0607" y="69675"/>
            <a:ext cx="3179137" cy="6920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14353" y="127046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915" y="1286649"/>
            <a:ext cx="87014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92922" y="5322516"/>
            <a:ext cx="8108564" cy="663831"/>
            <a:chOff x="1550871" y="5243511"/>
            <a:chExt cx="8888530" cy="815896"/>
          </a:xfrm>
        </p:grpSpPr>
        <p:grpSp>
          <p:nvGrpSpPr>
            <p:cNvPr id="30" name="组合 4">
              <a:extLst>
                <a:ext uri="{FF2B5EF4-FFF2-40B4-BE49-F238E27FC236}">
                  <a16:creationId xmlns:a16="http://schemas.microsoft.com/office/drawing/2014/main" xmlns="" id="{142E4CC6-F4D5-4C0B-8390-F3E027FEEF48}"/>
                </a:ext>
              </a:extLst>
            </p:cNvPr>
            <p:cNvGrpSpPr/>
            <p:nvPr/>
          </p:nvGrpSpPr>
          <p:grpSpPr>
            <a:xfrm>
              <a:off x="1550871" y="5243511"/>
              <a:ext cx="8888530" cy="815896"/>
              <a:chOff x="1598075" y="2703260"/>
              <a:chExt cx="4979164" cy="438985"/>
            </a:xfrm>
          </p:grpSpPr>
          <p:sp>
            <p:nvSpPr>
              <p:cNvPr id="32" name="MH_Other_3">
                <a:extLst>
                  <a:ext uri="{FF2B5EF4-FFF2-40B4-BE49-F238E27FC236}">
                    <a16:creationId xmlns:a16="http://schemas.microsoft.com/office/drawing/2014/main" xmlns="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703260"/>
                <a:ext cx="396743" cy="427321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MH_SubTitle_2">
                <a:extLst>
                  <a:ext uri="{FF2B5EF4-FFF2-40B4-BE49-F238E27FC236}">
                    <a16:creationId xmlns:a16="http://schemas.microsoft.com/office/drawing/2014/main" xmlns="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715413"/>
                <a:ext cx="4143760" cy="426831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mtClean="0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MH_Other_4">
                <a:extLst>
                  <a:ext uri="{FF2B5EF4-FFF2-40B4-BE49-F238E27FC236}">
                    <a16:creationId xmlns:a16="http://schemas.microsoft.com/office/drawing/2014/main" xmlns="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598075" y="2720245"/>
                <a:ext cx="415389" cy="422000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D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435581" y="5360629"/>
              <a:ext cx="7207564" cy="6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TuxTyping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146" b="98171" l="9268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504" y="5322515"/>
            <a:ext cx="748960" cy="6318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0348" y="2217369"/>
            <a:ext cx="692734" cy="6481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504" y="4380569"/>
            <a:ext cx="754085" cy="7055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146" b="98171" l="9268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2526" y="3288686"/>
            <a:ext cx="748960" cy="6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0607" y="69675"/>
            <a:ext cx="3179137" cy="692052"/>
            <a:chOff x="3120607" y="69675"/>
            <a:chExt cx="3179137" cy="6920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20" b="100000" l="0" r="9936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0607" y="69675"/>
              <a:ext cx="3179137" cy="6920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81588" y="127046"/>
              <a:ext cx="22349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03412" y="1185626"/>
            <a:ext cx="8337176" cy="370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</a:rPr>
              <a:t>Em cùng bạn thảo luận và cho biết:</a:t>
            </a:r>
          </a:p>
          <a:p>
            <a:pPr marL="806450" indent="-523875" algn="just">
              <a:lnSpc>
                <a:spcPct val="114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CC"/>
                </a:solidFill>
              </a:rPr>
              <a:t>1. 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Tên </a:t>
            </a:r>
            <a:r>
              <a:rPr lang="vi-VN" sz="2800" dirty="0">
                <a:solidFill>
                  <a:srgbClr val="0000CC"/>
                </a:solidFill>
              </a:rPr>
              <a:t>và chức năng của một vài phần mềm mà em đã sử dụng.</a:t>
            </a:r>
          </a:p>
          <a:p>
            <a:pPr marL="806450" indent="-523875" algn="just">
              <a:lnSpc>
                <a:spcPct val="114000"/>
              </a:lnSpc>
              <a:spcAft>
                <a:spcPts val="800"/>
              </a:spcAft>
            </a:pPr>
            <a:r>
              <a:rPr lang="vi-VN" sz="2800" dirty="0" smtClean="0">
                <a:solidFill>
                  <a:srgbClr val="0000CC"/>
                </a:solidFill>
              </a:rPr>
              <a:t>2.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Có </a:t>
            </a:r>
            <a:r>
              <a:rPr lang="vi-VN" sz="2800" dirty="0">
                <a:solidFill>
                  <a:srgbClr val="0000CC"/>
                </a:solidFill>
              </a:rPr>
              <a:t>người nói rằng sử dụng phần mềm </a:t>
            </a:r>
            <a:r>
              <a:rPr lang="vi-VN" sz="2800" b="1" dirty="0">
                <a:solidFill>
                  <a:srgbClr val="FF0000"/>
                </a:solidFill>
              </a:rPr>
              <a:t>PowerPoint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“bẻ khoá” vẫn đủ </a:t>
            </a:r>
            <a:r>
              <a:rPr lang="vi-VN" sz="2800" dirty="0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tính </a:t>
            </a:r>
            <a:r>
              <a:rPr lang="vi-VN" sz="2800" dirty="0">
                <a:solidFill>
                  <a:srgbClr val="0000CC"/>
                </a:solidFill>
              </a:rPr>
              <a:t>năng cơ bản mà lại không phải trả tiền. Như vậy nên hay không nên? 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2912648" y="5237399"/>
            <a:ext cx="3548460" cy="13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68188" y="2163186"/>
            <a:ext cx="703734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vi-VN" sz="3000" dirty="0">
                <a:solidFill>
                  <a:srgbClr val="FF0000"/>
                </a:solidFill>
              </a:rPr>
              <a:t>Có những phần mềm miễn phí như </a:t>
            </a:r>
            <a:r>
              <a:rPr lang="vi-VN" sz="3000" b="1" dirty="0">
                <a:solidFill>
                  <a:srgbClr val="FF0000"/>
                </a:solidFill>
              </a:rPr>
              <a:t>TuxTyping </a:t>
            </a:r>
            <a:r>
              <a:rPr lang="vi-VN" sz="3000" dirty="0">
                <a:solidFill>
                  <a:srgbClr val="FF0000"/>
                </a:solidFill>
              </a:rPr>
              <a:t>và những phần mềm không miễn phí như </a:t>
            </a:r>
            <a:r>
              <a:rPr lang="vi-VN" sz="3000" b="1" dirty="0">
                <a:solidFill>
                  <a:srgbClr val="FF0000"/>
                </a:solidFill>
              </a:rPr>
              <a:t>Windows</a:t>
            </a:r>
            <a:r>
              <a:rPr lang="vi-VN" sz="3000" dirty="0">
                <a:solidFill>
                  <a:srgbClr val="FF0000"/>
                </a:solidFill>
              </a:rPr>
              <a:t>, </a:t>
            </a:r>
            <a:r>
              <a:rPr lang="vi-VN" sz="3000" b="1" dirty="0">
                <a:solidFill>
                  <a:srgbClr val="FF0000"/>
                </a:solidFill>
              </a:rPr>
              <a:t>PowerPoint</a:t>
            </a:r>
            <a:r>
              <a:rPr lang="vi-VN" sz="3000" dirty="0" smtClean="0">
                <a:solidFill>
                  <a:srgbClr val="FF0000"/>
                </a:solidFill>
              </a:rPr>
              <a:t>,…</a:t>
            </a:r>
            <a:endParaRPr lang="vi-VN" sz="3000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vi-VN" sz="3000" dirty="0">
                <a:solidFill>
                  <a:srgbClr val="FF0000"/>
                </a:solidFill>
              </a:rPr>
              <a:t>Chỉ sử dụng phần mềm khi được tác giả cho phép</a:t>
            </a:r>
            <a:r>
              <a:rPr lang="vi-VN" sz="3000" i="1" dirty="0">
                <a:solidFill>
                  <a:srgbClr val="FF0000"/>
                </a:solidFill>
              </a:rPr>
              <a:t>.</a:t>
            </a:r>
            <a:r>
              <a:rPr lang="vi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16049" y="1026793"/>
            <a:ext cx="3179137" cy="692052"/>
            <a:chOff x="3120607" y="69675"/>
            <a:chExt cx="3179137" cy="6920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20" b="100000" l="0" r="9936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0607" y="69675"/>
              <a:ext cx="3179137" cy="6920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69846" y="127046"/>
              <a:ext cx="18598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1" y="2664574"/>
            <a:ext cx="5217459" cy="1325563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HỌC SINH!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13848"/>
            <a:ext cx="7073153" cy="1650346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MIỄN PHÍ VÀ KHÔNG MIỄN PHÍ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94364" y="1940807"/>
            <a:ext cx="2347532" cy="7481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1961" y="2192360"/>
            <a:ext cx="412324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VẬT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31" l="2733" r="993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074" y="2595282"/>
            <a:ext cx="2525852" cy="19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43" y="3018781"/>
            <a:ext cx="3029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48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7564" y="900953"/>
            <a:ext cx="4074459" cy="5056094"/>
          </a:xfrm>
          <a:prstGeom prst="roundRect">
            <a:avLst/>
          </a:prstGeom>
          <a:solidFill>
            <a:srgbClr val="FFA7D2"/>
          </a:solidFill>
          <a:ln>
            <a:solidFill>
              <a:srgbClr val="FFA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710" y="1263279"/>
            <a:ext cx="4015678" cy="433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42" t="17821" r="15799" b="8934"/>
          <a:stretch/>
        </p:blipFill>
        <p:spPr>
          <a:xfrm>
            <a:off x="910798" y="2672164"/>
            <a:ext cx="3062569" cy="2632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31" l="2733" r="993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1475" y="2672164"/>
            <a:ext cx="2525852" cy="1933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51" b="97549" l="1093" r="99454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75850">
            <a:off x="1393766" y="2067822"/>
            <a:ext cx="871538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99010" l="9735" r="893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1824" y="2031828"/>
            <a:ext cx="700516" cy="6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3924" y="1317811"/>
            <a:ext cx="8511432" cy="4280563"/>
            <a:chOff x="423924" y="1156447"/>
            <a:chExt cx="8511432" cy="4280563"/>
          </a:xfrm>
        </p:grpSpPr>
        <p:sp>
          <p:nvSpPr>
            <p:cNvPr id="2" name="Rounded Rectangle 1"/>
            <p:cNvSpPr/>
            <p:nvPr/>
          </p:nvSpPr>
          <p:spPr>
            <a:xfrm>
              <a:off x="423924" y="1156447"/>
              <a:ext cx="8299501" cy="4280563"/>
            </a:xfrm>
            <a:prstGeom prst="roundRect">
              <a:avLst/>
            </a:prstGeom>
            <a:solidFill>
              <a:srgbClr val="FFF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81011" y="1524139"/>
              <a:ext cx="795434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rồi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bảng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endParaRPr lang="en-US" sz="2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925" y="1412202"/>
              <a:ext cx="708497" cy="6471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56220" y="466218"/>
            <a:ext cx="8606030" cy="505379"/>
            <a:chOff x="462939" y="1433163"/>
            <a:chExt cx="9952661" cy="505379"/>
          </a:xfrm>
        </p:grpSpPr>
        <p:grpSp>
          <p:nvGrpSpPr>
            <p:cNvPr id="5" name="Group 4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06811" y="1446099"/>
              <a:ext cx="96087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39650"/>
              </p:ext>
            </p:extLst>
          </p:nvPr>
        </p:nvGraphicFramePr>
        <p:xfrm>
          <a:off x="1542028" y="2460811"/>
          <a:ext cx="6025762" cy="260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482"/>
                <a:gridCol w="2973280"/>
              </a:tblGrid>
              <a:tr h="849996"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US" sz="2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5529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8222179" y="5954065"/>
            <a:ext cx="428575" cy="646906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864571">
            <a:off x="546956" y="5799001"/>
            <a:ext cx="671255" cy="727647"/>
          </a:xfrm>
          <a:prstGeom prst="rect">
            <a:avLst/>
          </a:prstGeom>
        </p:spPr>
      </p:pic>
      <p:pic>
        <p:nvPicPr>
          <p:cNvPr id="15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3686654" y="5682058"/>
            <a:ext cx="1651828" cy="8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5253" y="1666315"/>
            <a:ext cx="6734175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56220" y="466218"/>
            <a:ext cx="8606030" cy="505379"/>
            <a:chOff x="462939" y="1433163"/>
            <a:chExt cx="9952661" cy="505379"/>
          </a:xfrm>
        </p:grpSpPr>
        <p:grpSp>
          <p:nvGrpSpPr>
            <p:cNvPr id="6" name="Group 5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6811" y="1446099"/>
              <a:ext cx="96087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7182" y="4014740"/>
            <a:ext cx="8007850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sz="2600" b="1" dirty="0">
                <a:solidFill>
                  <a:srgbClr val="FF0000"/>
                </a:solidFill>
              </a:rPr>
              <a:t>TuxTyping</a:t>
            </a:r>
            <a:r>
              <a:rPr lang="vi-VN" sz="2600" b="1" dirty="0">
                <a:solidFill>
                  <a:srgbClr val="0000CC"/>
                </a:solidFill>
              </a:rPr>
              <a:t> </a:t>
            </a:r>
            <a:r>
              <a:rPr lang="vi-VN" sz="2600" dirty="0">
                <a:solidFill>
                  <a:srgbClr val="0000CC"/>
                </a:solidFill>
              </a:rPr>
              <a:t>là phần mềm miễn phí. Người dùng có thể tải về từ Internet, sử dụng mà không phải trả tiền</a:t>
            </a:r>
            <a:r>
              <a:rPr lang="vi-VN" sz="2600" dirty="0" smtClean="0">
                <a:solidFill>
                  <a:srgbClr val="0000CC"/>
                </a:solidFill>
              </a:rPr>
              <a:t>.</a:t>
            </a:r>
            <a:endParaRPr lang="en-US" sz="2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6220" y="466218"/>
            <a:ext cx="8606030" cy="505379"/>
            <a:chOff x="462939" y="1433163"/>
            <a:chExt cx="9952661" cy="505379"/>
          </a:xfrm>
        </p:grpSpPr>
        <p:grpSp>
          <p:nvGrpSpPr>
            <p:cNvPr id="6" name="Group 5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6811" y="1446099"/>
              <a:ext cx="96087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7182" y="4660199"/>
            <a:ext cx="800785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</a:rPr>
              <a:t>PowerPoint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là phần mềm không miễn phí. Để được sử dụng người sử dụng phải trả một khoản tiền để mua quyền sử dụng. </a:t>
            </a:r>
            <a:endParaRPr lang="en-US" sz="2600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707" y="1084589"/>
            <a:ext cx="487680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6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0349" y="466218"/>
            <a:ext cx="4574387" cy="505379"/>
            <a:chOff x="462939" y="1433163"/>
            <a:chExt cx="5290161" cy="505379"/>
          </a:xfrm>
        </p:grpSpPr>
        <p:grpSp>
          <p:nvGrpSpPr>
            <p:cNvPr id="5" name="Group 4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84566" y="1446099"/>
              <a:ext cx="48685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quyền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 rotWithShape="1">
          <a:blip r:embed="rId2"/>
          <a:srcRect t="30236"/>
          <a:stretch/>
        </p:blipFill>
        <p:spPr>
          <a:xfrm>
            <a:off x="7128499" y="4791832"/>
            <a:ext cx="1652430" cy="183469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68899" y="1680882"/>
            <a:ext cx="6641289" cy="3110950"/>
            <a:chOff x="1211792" y="1680882"/>
            <a:chExt cx="6641289" cy="3110950"/>
          </a:xfrm>
        </p:grpSpPr>
        <p:sp>
          <p:nvSpPr>
            <p:cNvPr id="3" name="Cloud 2"/>
            <p:cNvSpPr/>
            <p:nvPr/>
          </p:nvSpPr>
          <p:spPr>
            <a:xfrm>
              <a:off x="1211792" y="1680882"/>
              <a:ext cx="6641289" cy="311095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3557" y="2476770"/>
              <a:ext cx="4677757" cy="130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3225">
            <a:off x="913883" y="4327222"/>
            <a:ext cx="1108762" cy="16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441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Unicode MS</vt:lpstr>
      <vt:lpstr>宋体</vt:lpstr>
      <vt:lpstr>Arial</vt:lpstr>
      <vt:lpstr>Calibri</vt:lpstr>
      <vt:lpstr>Calibri Light</vt:lpstr>
      <vt:lpstr>MyriadPro-Regular</vt:lpstr>
      <vt:lpstr>Tahoma</vt:lpstr>
      <vt:lpstr>Times New Roman</vt:lpstr>
      <vt:lpstr>Wingdings</vt:lpstr>
      <vt:lpstr>Office Theme</vt:lpstr>
      <vt:lpstr>PowerPoint Presentation</vt:lpstr>
      <vt:lpstr>PHẦN MỀM MIỄN PHÍ VÀ KHÔNG MIỄN PHÍ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HỌC SINH!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2023-03-23T03:15:55Z</dcterms:created>
  <dcterms:modified xsi:type="dcterms:W3CDTF">2023-03-24T14:46:56Z</dcterms:modified>
</cp:coreProperties>
</file>