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4"/>
  </p:notesMasterIdLst>
  <p:sldIdLst>
    <p:sldId id="300" r:id="rId2"/>
    <p:sldId id="301" r:id="rId3"/>
    <p:sldId id="302" r:id="rId4"/>
    <p:sldId id="257" r:id="rId5"/>
    <p:sldId id="303" r:id="rId6"/>
    <p:sldId id="323" r:id="rId7"/>
    <p:sldId id="307" r:id="rId8"/>
    <p:sldId id="310" r:id="rId9"/>
    <p:sldId id="290" r:id="rId10"/>
    <p:sldId id="324" r:id="rId11"/>
    <p:sldId id="325" r:id="rId12"/>
    <p:sldId id="326" r:id="rId13"/>
    <p:sldId id="311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27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3515AB"/>
    <a:srgbClr val="32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52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B66443-4ED1-4ACA-8DD3-8028CE2AF2CE}" type="slidenum">
              <a:rPr lang="en-US"/>
              <a:pPr/>
              <a:t>21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							-</a:t>
            </a:r>
            <a:fld id="{DD68D736-55BB-42B7-813D-A805D7A736B6}" type="slidenum">
              <a:rPr lang="en-US" smtClean="0"/>
              <a:pPr eaLnBrk="1" hangingPunct="1"/>
              <a:t>21</a:t>
            </a:fld>
            <a:r>
              <a:rPr lang="en-US"/>
              <a:t>-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FDFAE-DDA1-4748-9C85-76C91A92A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EAAB535-E4C4-42BE-8A18-6C6A72E0B781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EAAB535-E4C4-42BE-8A18-6C6A72E0B781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EAAB535-E4C4-42BE-8A18-6C6A72E0B781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image" Target="../media/image17.jpeg"/><Relationship Id="rId7" Type="http://schemas.openxmlformats.org/officeDocument/2006/relationships/slide" Target="slide16.xml"/><Relationship Id="rId12" Type="http://schemas.openxmlformats.org/officeDocument/2006/relationships/slide" Target="slide2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11" Type="http://schemas.openxmlformats.org/officeDocument/2006/relationships/image" Target="../media/image19.gif"/><Relationship Id="rId5" Type="http://schemas.openxmlformats.org/officeDocument/2006/relationships/slide" Target="slide20.xml"/><Relationship Id="rId10" Type="http://schemas.openxmlformats.org/officeDocument/2006/relationships/image" Target="../media/image18.gif"/><Relationship Id="rId4" Type="http://schemas.openxmlformats.org/officeDocument/2006/relationships/slide" Target="slide19.xml"/><Relationship Id="rId9" Type="http://schemas.openxmlformats.org/officeDocument/2006/relationships/slide" Target="slide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image" Target="../media/image1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gif"/><Relationship Id="rId4" Type="http://schemas.openxmlformats.org/officeDocument/2006/relationships/image" Target="../media/image2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3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66701" y="-63627"/>
            <a:ext cx="92202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0" y="2590800"/>
            <a:ext cx="86868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7200" algn="ctr" eaLnBrk="1" hangingPunct="1"/>
            <a:r>
              <a:rPr lang="en-US" sz="3200" b="1" dirty="0">
                <a:solidFill>
                  <a:srgbClr val="0000FF"/>
                </a:solidFill>
              </a:rPr>
              <a:t>CHÀO MỪNG QUÝ THẦY CÔ DỰ GIỜ, THĂM LỚP</a:t>
            </a:r>
          </a:p>
        </p:txBody>
      </p:sp>
      <p:sp>
        <p:nvSpPr>
          <p:cNvPr id="69644" name="WordArt 12"/>
          <p:cNvSpPr>
            <a:spLocks noChangeArrowheads="1" noChangeShapeType="1" noTextEdit="1"/>
          </p:cNvSpPr>
          <p:nvPr/>
        </p:nvSpPr>
        <p:spPr bwMode="auto">
          <a:xfrm>
            <a:off x="1219200" y="884238"/>
            <a:ext cx="6705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Trường Tiểu học 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7" name="TextBox 2"/>
          <p:cNvSpPr txBox="1">
            <a:spLocks noChangeArrowheads="1"/>
          </p:cNvSpPr>
          <p:nvPr/>
        </p:nvSpPr>
        <p:spPr bwMode="auto">
          <a:xfrm>
            <a:off x="3352800" y="243840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78" name="TextBox 3"/>
          <p:cNvSpPr txBox="1">
            <a:spLocks noChangeArrowheads="1"/>
          </p:cNvSpPr>
          <p:nvPr/>
        </p:nvSpPr>
        <p:spPr bwMode="auto">
          <a:xfrm>
            <a:off x="3352800" y="2900363"/>
            <a:ext cx="184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0" y="4724400"/>
            <a:ext cx="290008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F9401B"/>
                </a:solidFill>
                <a:latin typeface="Times New Roman" pitchFamily="18" charset="0"/>
                <a:cs typeface="Times New Roman" pitchFamily="18" charset="0"/>
              </a:rPr>
              <a:t>MÔN: TIN HỌC </a:t>
            </a:r>
          </a:p>
          <a:p>
            <a:pPr algn="ctr"/>
            <a:r>
              <a:rPr lang="en-US" sz="2800" b="1" dirty="0">
                <a:solidFill>
                  <a:srgbClr val="F9401B"/>
                </a:solidFill>
                <a:latin typeface="Times New Roman" pitchFamily="18" charset="0"/>
                <a:cs typeface="Times New Roman" pitchFamily="18" charset="0"/>
              </a:rPr>
              <a:t>LỚP: 5A</a:t>
            </a:r>
          </a:p>
        </p:txBody>
      </p:sp>
      <p:pic>
        <p:nvPicPr>
          <p:cNvPr id="8" name="Picture 11" descr="balonne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343400"/>
            <a:ext cx="1447800" cy="2041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2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69644" grpId="0" animBg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79925" y="3213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2800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200400" y="5410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66CC"/>
                </a:solidFill>
              </a:rPr>
              <a:t>Repeat  n  [                                  ] 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81000" y="34290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 flipV="1">
            <a:off x="52578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H="1" flipV="1">
            <a:off x="5257800" y="3886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V="1">
            <a:off x="60960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H="1" flipV="1">
            <a:off x="5257800" y="4724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9" name="AutoShape 25"/>
          <p:cNvSpPr>
            <a:spLocks noChangeArrowheads="1"/>
          </p:cNvSpPr>
          <p:nvPr/>
        </p:nvSpPr>
        <p:spPr bwMode="auto">
          <a:xfrm rot="5400000">
            <a:off x="5181600" y="3810000"/>
            <a:ext cx="304800" cy="152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0" name="AutoShape 26"/>
          <p:cNvSpPr>
            <a:spLocks noChangeArrowheads="1"/>
          </p:cNvSpPr>
          <p:nvPr/>
        </p:nvSpPr>
        <p:spPr bwMode="auto">
          <a:xfrm flipV="1">
            <a:off x="5943600" y="38862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1" name="AutoShape 27"/>
          <p:cNvSpPr>
            <a:spLocks noChangeArrowheads="1"/>
          </p:cNvSpPr>
          <p:nvPr/>
        </p:nvSpPr>
        <p:spPr bwMode="auto">
          <a:xfrm rot="16200000" flipH="1">
            <a:off x="5867400" y="4648200"/>
            <a:ext cx="304800" cy="152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2" name="AutoShape 28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3" name="Rectangle 29"/>
          <p:cNvSpPr>
            <a:spLocks noChangeArrowheads="1"/>
          </p:cNvSpPr>
          <p:nvPr/>
        </p:nvSpPr>
        <p:spPr bwMode="auto">
          <a:xfrm>
            <a:off x="5257800" y="5410200"/>
            <a:ext cx="335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F9401B"/>
                </a:solidFill>
              </a:rPr>
              <a:t>FD 100 RT 360/4</a:t>
            </a:r>
          </a:p>
        </p:txBody>
      </p:sp>
      <p:sp>
        <p:nvSpPr>
          <p:cNvPr id="88094" name="Rectangle 30"/>
          <p:cNvSpPr>
            <a:spLocks noChangeArrowheads="1"/>
          </p:cNvSpPr>
          <p:nvPr/>
        </p:nvSpPr>
        <p:spPr bwMode="auto">
          <a:xfrm>
            <a:off x="4648200" y="5410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 dirty="0">
                <a:solidFill>
                  <a:srgbClr val="F9401B"/>
                </a:solidFill>
              </a:rPr>
              <a:t>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0548" y="609600"/>
            <a:ext cx="51538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>
                <a:ln w="0"/>
                <a:solidFill>
                  <a:srgbClr val="CC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thực hành</a:t>
            </a:r>
            <a:endParaRPr lang="en-US" sz="2800" b="1" cap="all" spc="0" dirty="0">
              <a:ln w="0"/>
              <a:solidFill>
                <a:srgbClr val="CC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1" y="1752600"/>
            <a:ext cx="876299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1. Vẽ đường đi của rùa vào hình dưới theo các lệnh sau. Biết rằng mỗi ô vuông trong hình có cạnh là 10 bước.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8600" y="28194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a. Các lệnh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381000" y="38862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381000" y="43434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381000" y="48006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1000" y="3429000"/>
            <a:ext cx="2286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57200" y="3429000"/>
            <a:ext cx="1981200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    </a:t>
            </a:r>
          </a:p>
          <a:p>
            <a:r>
              <a:rPr lang="en-US" dirty="0"/>
              <a:t>                                  </a:t>
            </a:r>
          </a:p>
          <a:p>
            <a:r>
              <a:rPr lang="en-US" dirty="0"/>
              <a:t>                                     </a:t>
            </a:r>
          </a:p>
          <a:p>
            <a:r>
              <a:rPr lang="en-US" dirty="0"/>
              <a:t>                                     </a:t>
            </a:r>
          </a:p>
          <a:p>
            <a:r>
              <a:rPr lang="en-US" dirty="0"/>
              <a:t>                                      </a:t>
            </a:r>
          </a:p>
          <a:p>
            <a:r>
              <a:rPr lang="en-US" dirty="0"/>
              <a:t>                                   </a:t>
            </a:r>
          </a:p>
          <a:p>
            <a:r>
              <a:rPr lang="en-US" dirty="0"/>
              <a:t>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111 L 0 -0.12208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3.23699E-6 L 0.09167 3.23699E-6 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111 L 3.33333E-6 0.12208 " pathEditMode="relative" rAng="0" ptsTypes="AA">
                                      <p:cBhvr>
                                        <p:cTn id="71" dur="500" fill="hold"/>
                                        <p:tgtEl>
                                          <p:spTgt spid="88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2.31214E-6 L -0.09166 2.31214E-6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88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70" grpId="0" animBg="1"/>
      <p:bldP spid="88071" grpId="0" animBg="1"/>
      <p:bldP spid="88071" grpId="1" animBg="1"/>
      <p:bldP spid="88072" grpId="0" animBg="1"/>
      <p:bldP spid="88073" grpId="0" animBg="1"/>
      <p:bldP spid="88074" grpId="0" animBg="1"/>
      <p:bldP spid="88089" grpId="0" animBg="1"/>
      <p:bldP spid="88089" grpId="1" animBg="1"/>
      <p:bldP spid="88089" grpId="2" animBg="1"/>
      <p:bldP spid="88090" grpId="0" animBg="1"/>
      <p:bldP spid="88090" grpId="1" animBg="1"/>
      <p:bldP spid="88091" grpId="0" animBg="1"/>
      <p:bldP spid="88091" grpId="1" animBg="1"/>
      <p:bldP spid="88092" grpId="0" animBg="1"/>
      <p:bldP spid="88093" grpId="0"/>
      <p:bldP spid="88094" grpId="0" animBg="1"/>
      <p:bldP spid="27" grpId="0"/>
      <p:bldP spid="28" grpId="0"/>
      <p:bldP spid="32" grpId="0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79925" y="3213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2800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200400" y="5410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66CC"/>
                </a:solidFill>
              </a:rPr>
              <a:t>Repeat  n  [                                  ] 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81000" y="3352800"/>
            <a:ext cx="411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REPEAT 4 [FD 40 RT 90]</a:t>
            </a:r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 flipV="1">
            <a:off x="52578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H="1" flipV="1">
            <a:off x="5257800" y="3886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V="1">
            <a:off x="60960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H="1" flipV="1">
            <a:off x="5257800" y="4724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92" name="AutoShape 28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3" name="Rectangle 29"/>
          <p:cNvSpPr>
            <a:spLocks noChangeArrowheads="1"/>
          </p:cNvSpPr>
          <p:nvPr/>
        </p:nvSpPr>
        <p:spPr bwMode="auto">
          <a:xfrm>
            <a:off x="5257800" y="5410200"/>
            <a:ext cx="335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F9401B"/>
                </a:solidFill>
              </a:rPr>
              <a:t>FD 100 RT 360/4</a:t>
            </a:r>
          </a:p>
        </p:txBody>
      </p:sp>
      <p:sp>
        <p:nvSpPr>
          <p:cNvPr id="88094" name="Rectangle 30"/>
          <p:cNvSpPr>
            <a:spLocks noChangeArrowheads="1"/>
          </p:cNvSpPr>
          <p:nvPr/>
        </p:nvSpPr>
        <p:spPr bwMode="auto">
          <a:xfrm>
            <a:off x="4648200" y="5410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 dirty="0">
                <a:solidFill>
                  <a:srgbClr val="F9401B"/>
                </a:solidFill>
              </a:rPr>
              <a:t>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85928" y="685800"/>
            <a:ext cx="51538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thực hành</a:t>
            </a:r>
            <a:endParaRPr lang="en-US" sz="28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1" y="1752600"/>
            <a:ext cx="876299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1. Vẽ đường đi của rùa vào hình dưới theo các lệnh sau. Biết rằng mỗi ô vuông trong hình có cạnh là 10 bước.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8600" y="28194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b. Các lệnh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70" grpId="0" animBg="1"/>
      <p:bldP spid="88072" grpId="0" animBg="1"/>
      <p:bldP spid="88073" grpId="0" animBg="1"/>
      <p:bldP spid="88074" grpId="0" animBg="1"/>
      <p:bldP spid="88092" grpId="0" animBg="1"/>
      <p:bldP spid="88093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79925" y="3213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2800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914400" y="5791200"/>
            <a:ext cx="7543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500" b="1" dirty="0">
                <a:solidFill>
                  <a:srgbClr val="0066CC"/>
                </a:solidFill>
              </a:rPr>
              <a:t>Repeat  n  [                                                     ] </a:t>
            </a:r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 flipV="1">
            <a:off x="52578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H="1" flipV="1">
            <a:off x="5257800" y="3886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V="1">
            <a:off x="60960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H="1" flipV="1">
            <a:off x="5257800" y="4724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9" name="AutoShape 25"/>
          <p:cNvSpPr>
            <a:spLocks noChangeArrowheads="1"/>
          </p:cNvSpPr>
          <p:nvPr/>
        </p:nvSpPr>
        <p:spPr bwMode="auto">
          <a:xfrm rot="5400000">
            <a:off x="5181600" y="3810000"/>
            <a:ext cx="304800" cy="152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0" name="AutoShape 26"/>
          <p:cNvSpPr>
            <a:spLocks noChangeArrowheads="1"/>
          </p:cNvSpPr>
          <p:nvPr/>
        </p:nvSpPr>
        <p:spPr bwMode="auto">
          <a:xfrm flipV="1">
            <a:off x="5943600" y="38862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1" name="AutoShape 27"/>
          <p:cNvSpPr>
            <a:spLocks noChangeArrowheads="1"/>
          </p:cNvSpPr>
          <p:nvPr/>
        </p:nvSpPr>
        <p:spPr bwMode="auto">
          <a:xfrm rot="16200000" flipH="1">
            <a:off x="5867400" y="4648200"/>
            <a:ext cx="304800" cy="152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2" name="AutoShape 28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3" name="Rectangle 29"/>
          <p:cNvSpPr>
            <a:spLocks noChangeArrowheads="1"/>
          </p:cNvSpPr>
          <p:nvPr/>
        </p:nvSpPr>
        <p:spPr bwMode="auto">
          <a:xfrm>
            <a:off x="2819400" y="5791200"/>
            <a:ext cx="54864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500" b="1" dirty="0">
                <a:solidFill>
                  <a:srgbClr val="F9401B"/>
                </a:solidFill>
              </a:rPr>
              <a:t>FD 100 RT 360/4 WAIT 60</a:t>
            </a:r>
          </a:p>
        </p:txBody>
      </p:sp>
      <p:sp>
        <p:nvSpPr>
          <p:cNvPr id="88094" name="Rectangle 30"/>
          <p:cNvSpPr>
            <a:spLocks noChangeArrowheads="1"/>
          </p:cNvSpPr>
          <p:nvPr/>
        </p:nvSpPr>
        <p:spPr bwMode="auto">
          <a:xfrm>
            <a:off x="2209800" y="5791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500" b="1" dirty="0">
                <a:solidFill>
                  <a:srgbClr val="F9401B"/>
                </a:solidFill>
              </a:rPr>
              <a:t>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10312" y="533400"/>
            <a:ext cx="51538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thực hành</a:t>
            </a:r>
            <a:endParaRPr lang="en-US" sz="28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1" y="1752600"/>
            <a:ext cx="876299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1. Vẽ đường đi của rùa vào hình dưới theo các lệnh sau. Biết rằng mỗi ô vuông trong hình có cạnh là 10 bước.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8600" y="28194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c. Các lệnh</a:t>
            </a: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304800" y="3276600"/>
            <a:ext cx="579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400" b="1" dirty="0">
                <a:solidFill>
                  <a:srgbClr val="0066CC"/>
                </a:solidFill>
              </a:rPr>
              <a:t>Repeat  4  [ FD 40 RT 90 WAIT 60]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52400" y="5029200"/>
            <a:ext cx="8991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Lưu ý:</a:t>
            </a:r>
            <a:r>
              <a:rPr lang="en-US" sz="2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1 giây = 60 tíc. Lệnh 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60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: Rùa sẽ tạm dừng 60 tíc (1 giây) trước khi thực hiện các lệnh tiếp theo.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111 L 0 -0.12208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3.23699E-6 L 0.09167 3.23699E-6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111 L 3.33333E-6 0.12208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88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2.31214E-6 L -0.09166 2.31214E-6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88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70" grpId="0" animBg="1"/>
      <p:bldP spid="88071" grpId="0" animBg="1"/>
      <p:bldP spid="88071" grpId="1" animBg="1"/>
      <p:bldP spid="88072" grpId="0" animBg="1"/>
      <p:bldP spid="88073" grpId="0" animBg="1"/>
      <p:bldP spid="88074" grpId="0" animBg="1"/>
      <p:bldP spid="88089" grpId="0" animBg="1"/>
      <p:bldP spid="88089" grpId="1" animBg="1"/>
      <p:bldP spid="88089" grpId="2" animBg="1"/>
      <p:bldP spid="88090" grpId="0" animBg="1"/>
      <p:bldP spid="88090" grpId="1" animBg="1"/>
      <p:bldP spid="88091" grpId="0" animBg="1"/>
      <p:bldP spid="88091" grpId="1" animBg="1"/>
      <p:bldP spid="88092" grpId="0" animBg="1"/>
      <p:bldP spid="88093" grpId="0"/>
      <p:bldP spid="88094" grpId="0" animBg="1"/>
      <p:bldP spid="35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79925" y="3213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2800"/>
          </a:p>
        </p:txBody>
      </p:sp>
      <p:sp>
        <p:nvSpPr>
          <p:cNvPr id="26" name="Rectangle 25"/>
          <p:cNvSpPr/>
          <p:nvPr/>
        </p:nvSpPr>
        <p:spPr>
          <a:xfrm>
            <a:off x="152401" y="685800"/>
            <a:ext cx="51538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thực hành</a:t>
            </a:r>
            <a:endParaRPr lang="en-US" sz="28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1" y="1752600"/>
            <a:ext cx="876299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1. Vẽ đường đi của rùa vào hình dưới theo các lệnh sau. Biết rằng mỗi ô vuông trong hình có cạnh là 10 bước.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8600" y="26670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d. So sánh sự giống nhau và khác nhau khi rùa thực hiện các lệnh trong ba trường hợp trên.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4800" y="3886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Giống nhau: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Đều cho kết quả là hình vuông có độ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dài 40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bước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04800" y="4191000"/>
            <a:ext cx="1810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 nhau: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85800" y="4953000"/>
            <a:ext cx="6236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Câu b: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Rùa tự động cho ra kết quả là hình vuông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28600" y="3505200"/>
            <a:ext cx="12220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 lời: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85800" y="5334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Câu c: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Rùa sẽ tự động vẽ lần lượt các cạnh của hình vuông, sau khi vẽ xong 1 cạnh hình vuông rùa sẽ tạm dừng 10 tíc rồi mới vẽ cạnh tiếp theo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5800" y="4572000"/>
            <a:ext cx="6396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Câu a: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Rùa sẽ lần lượt vẽ các cạnh của hình vuông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ewstyleclan.net-nsc-(9).jpg"/>
          <p:cNvPicPr>
            <a:picLocks noChangeAspect="1"/>
          </p:cNvPicPr>
          <p:nvPr/>
        </p:nvPicPr>
        <p:blipFill>
          <a:blip r:embed="rId2"/>
          <a:srcRect l="8194" r="847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6498" name="Picture 2" descr="5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09800" y="2895600"/>
            <a:ext cx="46482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500" b="1" dirty="0">
                <a:solidFill>
                  <a:srgbClr val="FF3300"/>
                </a:solidFill>
                <a:latin typeface="Arial" charset="0"/>
              </a:rPr>
              <a:t>TRÒ CHƠI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inh-nen-may-tinh-cau-vong-10.jpg"/>
          <p:cNvPicPr>
            <a:picLocks noChangeAspect="1"/>
          </p:cNvPicPr>
          <p:nvPr/>
        </p:nvPicPr>
        <p:blipFill>
          <a:blip r:embed="rId3"/>
          <a:srcRect l="8333" r="833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7523" name="Oval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24200" y="2514600"/>
            <a:ext cx="1143000" cy="10668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7200" dirty="0">
                <a:latin typeface="Arial" charset="0"/>
              </a:rPr>
              <a:t>4</a:t>
            </a:r>
          </a:p>
        </p:txBody>
      </p:sp>
      <p:sp>
        <p:nvSpPr>
          <p:cNvPr id="107524" name="Oval 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876800" y="2514600"/>
            <a:ext cx="1143000" cy="10668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7200" dirty="0">
                <a:latin typeface="Arial" charset="0"/>
              </a:rPr>
              <a:t>5</a:t>
            </a:r>
          </a:p>
        </p:txBody>
      </p:sp>
      <p:sp>
        <p:nvSpPr>
          <p:cNvPr id="107525" name="Oval 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705600" y="2590800"/>
            <a:ext cx="1143000" cy="10668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7200" dirty="0">
                <a:latin typeface="Arial" charset="0"/>
              </a:rPr>
              <a:t>6</a:t>
            </a:r>
          </a:p>
        </p:txBody>
      </p:sp>
      <p:sp>
        <p:nvSpPr>
          <p:cNvPr id="107526" name="Oval 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124200" y="1066800"/>
            <a:ext cx="1143000" cy="10668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7200" dirty="0">
                <a:latin typeface="Arial" charset="0"/>
              </a:rPr>
              <a:t>1</a:t>
            </a:r>
          </a:p>
        </p:txBody>
      </p:sp>
      <p:sp>
        <p:nvSpPr>
          <p:cNvPr id="107527" name="Oval 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876800" y="1143000"/>
            <a:ext cx="1143000" cy="10668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7200" dirty="0">
                <a:latin typeface="Arial" charset="0"/>
              </a:rPr>
              <a:t>2</a:t>
            </a:r>
          </a:p>
        </p:txBody>
      </p:sp>
      <p:sp>
        <p:nvSpPr>
          <p:cNvPr id="107528" name="Oval 8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6705600" y="1143000"/>
            <a:ext cx="1143000" cy="1066800"/>
          </a:xfrm>
          <a:prstGeom prst="ellipse">
            <a:avLst/>
          </a:prstGeom>
          <a:gradFill rotWithShape="1">
            <a:gsLst>
              <a:gs pos="0">
                <a:srgbClr val="FFCCC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7200" dirty="0">
                <a:latin typeface="Arial" charset="0"/>
              </a:rPr>
              <a:t>3</a:t>
            </a:r>
          </a:p>
        </p:txBody>
      </p:sp>
      <p:pic>
        <p:nvPicPr>
          <p:cNvPr id="14345" name="Picture 9" descr="kitty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2590800"/>
            <a:ext cx="2895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0" descr="1PTRIGB20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609600"/>
            <a:ext cx="1981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AutoShape 1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7543800" y="57912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75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75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75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75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75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75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5"/>
                  </p:tgtEl>
                </p:cond>
              </p:nextCondLst>
            </p:seq>
          </p:childTnLst>
        </p:cTn>
      </p:par>
    </p:tnLst>
    <p:bldLst>
      <p:bldP spid="107523" grpId="0" animBg="1"/>
      <p:bldP spid="107523" grpId="1" animBg="1"/>
      <p:bldP spid="107524" grpId="0" animBg="1"/>
      <p:bldP spid="107525" grpId="0" animBg="1"/>
      <p:bldP spid="107526" grpId="0" animBg="1"/>
      <p:bldP spid="107527" grpId="0" animBg="1"/>
      <p:bldP spid="1075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ewstyleclan.net-nsc-(9).jpg"/>
          <p:cNvPicPr>
            <a:picLocks noChangeAspect="1"/>
          </p:cNvPicPr>
          <p:nvPr/>
        </p:nvPicPr>
        <p:blipFill>
          <a:blip r:embed="rId3"/>
          <a:srcRect l="8333" r="833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363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467600" y="5105400"/>
            <a:ext cx="457200" cy="5334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0" y="13716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00050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Câu 1:Dòng lệnh nào dưới đây được viết đúng?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1676400" y="2133600"/>
            <a:ext cx="6248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Repeat 4 [FD 100 RT 90]</a:t>
            </a:r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1676400" y="2819400"/>
            <a:ext cx="7162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REPEAT 4 [FD 100, RT 90]</a:t>
            </a:r>
          </a:p>
        </p:txBody>
      </p:sp>
      <p:sp>
        <p:nvSpPr>
          <p:cNvPr id="108553" name="Rectangle 9"/>
          <p:cNvSpPr>
            <a:spLocks noChangeArrowheads="1"/>
          </p:cNvSpPr>
          <p:nvPr/>
        </p:nvSpPr>
        <p:spPr bwMode="auto">
          <a:xfrm>
            <a:off x="1676400" y="3505200"/>
            <a:ext cx="6629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REPEAT4 [FD 100 RT 90]</a:t>
            </a:r>
          </a:p>
        </p:txBody>
      </p:sp>
      <p:sp>
        <p:nvSpPr>
          <p:cNvPr id="108554" name="Rectangle 10"/>
          <p:cNvSpPr>
            <a:spLocks noChangeArrowheads="1"/>
          </p:cNvSpPr>
          <p:nvPr/>
        </p:nvSpPr>
        <p:spPr bwMode="auto">
          <a:xfrm>
            <a:off x="1676400" y="4191000"/>
            <a:ext cx="601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d) Cả 3 câu trên đều đúng.</a:t>
            </a:r>
          </a:p>
        </p:txBody>
      </p:sp>
      <p:sp>
        <p:nvSpPr>
          <p:cNvPr id="108555" name="Oval 11"/>
          <p:cNvSpPr>
            <a:spLocks noChangeArrowheads="1"/>
          </p:cNvSpPr>
          <p:nvPr/>
        </p:nvSpPr>
        <p:spPr bwMode="auto">
          <a:xfrm>
            <a:off x="1600200" y="2133600"/>
            <a:ext cx="533400" cy="533400"/>
          </a:xfrm>
          <a:prstGeom prst="ellipse">
            <a:avLst/>
          </a:prstGeom>
          <a:noFill/>
          <a:ln w="57150">
            <a:solidFill>
              <a:srgbClr val="F9401B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1800"/>
          </a:p>
        </p:txBody>
      </p:sp>
      <p:sp>
        <p:nvSpPr>
          <p:cNvPr id="22" name="Oval 24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" name="Oval 29"/>
          <p:cNvSpPr>
            <a:spLocks noChangeArrowheads="1"/>
          </p:cNvSpPr>
          <p:nvPr/>
        </p:nvSpPr>
        <p:spPr bwMode="auto">
          <a:xfrm>
            <a:off x="6934200" y="4038600"/>
            <a:ext cx="18288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Oval 26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6" name="Oval 27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8" name="Oval 28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9" name="Oval 26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0" name="Oval 28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1" name="Oval 26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2" name="Oval 28"/>
          <p:cNvSpPr>
            <a:spLocks noChangeArrowheads="1"/>
          </p:cNvSpPr>
          <p:nvPr/>
        </p:nvSpPr>
        <p:spPr bwMode="auto">
          <a:xfrm>
            <a:off x="7162800" y="2438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0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35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0" grpId="0"/>
      <p:bldP spid="108551" grpId="0"/>
      <p:bldP spid="108552" grpId="0"/>
      <p:bldP spid="108553" grpId="0"/>
      <p:bldP spid="108554" grpId="0"/>
      <p:bldP spid="108555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ewstyleclan.net-nsc-(9).jpg"/>
          <p:cNvPicPr>
            <a:picLocks noChangeAspect="1"/>
          </p:cNvPicPr>
          <p:nvPr/>
        </p:nvPicPr>
        <p:blipFill>
          <a:blip r:embed="rId3"/>
          <a:srcRect l="8333" r="833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371600" y="1828800"/>
            <a:ext cx="662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2: Câu lệnh lặp có dạng:</a:t>
            </a:r>
          </a:p>
        </p:txBody>
      </p:sp>
      <p:sp>
        <p:nvSpPr>
          <p:cNvPr id="16388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477000" y="4953000"/>
            <a:ext cx="457200" cy="4572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1676400" y="2438400"/>
            <a:ext cx="533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Repeat  n (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&lt;Các lệnh lặp&gt;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)</a:t>
            </a: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1676400" y="3124200"/>
            <a:ext cx="571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Repeatn [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&lt;Các lệnh lặp&gt;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]</a:t>
            </a:r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1676400" y="3810000"/>
            <a:ext cx="533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c. Repeet  n [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&lt;Các lệnh lặp&gt;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]</a:t>
            </a:r>
          </a:p>
        </p:txBody>
      </p:sp>
      <p:sp>
        <p:nvSpPr>
          <p:cNvPr id="16392" name="Text Box 9"/>
          <p:cNvSpPr txBox="1">
            <a:spLocks noChangeArrowheads="1"/>
          </p:cNvSpPr>
          <p:nvPr/>
        </p:nvSpPr>
        <p:spPr bwMode="auto">
          <a:xfrm>
            <a:off x="1676400" y="4495800"/>
            <a:ext cx="632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d. Repeat  n [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&lt;Các lệnh lặp&gt; 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109578" name="Oval 10"/>
          <p:cNvSpPr>
            <a:spLocks noChangeArrowheads="1"/>
          </p:cNvSpPr>
          <p:nvPr/>
        </p:nvSpPr>
        <p:spPr bwMode="auto">
          <a:xfrm>
            <a:off x="1600200" y="4572000"/>
            <a:ext cx="5334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>
              <a:solidFill>
                <a:srgbClr val="FF0000"/>
              </a:solidFill>
            </a:endParaRPr>
          </a:p>
        </p:txBody>
      </p:sp>
      <p:sp>
        <p:nvSpPr>
          <p:cNvPr id="42" name="Oval 24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3" name="Oval 29"/>
          <p:cNvSpPr>
            <a:spLocks noChangeArrowheads="1"/>
          </p:cNvSpPr>
          <p:nvPr/>
        </p:nvSpPr>
        <p:spPr bwMode="auto">
          <a:xfrm>
            <a:off x="6934200" y="4419600"/>
            <a:ext cx="18288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5" name="Oval 26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6" name="Oval 27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7" name="Oval 26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8" name="Oval 28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9" name="Oval 26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0" name="Oval 28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1" name="Oval 26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52" name="Oval 28"/>
          <p:cNvSpPr>
            <a:spLocks noChangeArrowheads="1"/>
          </p:cNvSpPr>
          <p:nvPr/>
        </p:nvSpPr>
        <p:spPr bwMode="auto">
          <a:xfrm>
            <a:off x="7162800" y="28194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5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0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350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9" grpId="0"/>
      <p:bldP spid="16390" grpId="0"/>
      <p:bldP spid="16391" grpId="0"/>
      <p:bldP spid="16392" grpId="0"/>
      <p:bldP spid="109578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ewstyleclan.net-nsc-(9).jpg"/>
          <p:cNvPicPr>
            <a:picLocks noChangeAspect="1"/>
          </p:cNvPicPr>
          <p:nvPr/>
        </p:nvPicPr>
        <p:blipFill>
          <a:blip r:embed="rId3"/>
          <a:srcRect l="8333" r="833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Câu 3: Lệnh lặp nào sau đây để Rùa vẽ một hình tam giác?</a:t>
            </a:r>
          </a:p>
        </p:txBody>
      </p:sp>
      <p:sp>
        <p:nvSpPr>
          <p:cNvPr id="17412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5562600"/>
            <a:ext cx="609600" cy="533400"/>
          </a:xfrm>
          <a:prstGeom prst="leftArrow">
            <a:avLst>
              <a:gd name="adj1" fmla="val 50000"/>
              <a:gd name="adj2" fmla="val 285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57200" y="3048000"/>
            <a:ext cx="5638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REPEAT 3 [ FD 100 RT 90]</a:t>
            </a:r>
          </a:p>
        </p:txBody>
      </p:sp>
      <p:sp>
        <p:nvSpPr>
          <p:cNvPr id="110602" name="Oval 10"/>
          <p:cNvSpPr>
            <a:spLocks noChangeArrowheads="1"/>
          </p:cNvSpPr>
          <p:nvPr/>
        </p:nvSpPr>
        <p:spPr bwMode="auto">
          <a:xfrm>
            <a:off x="381000" y="3657600"/>
            <a:ext cx="5334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>
              <a:solidFill>
                <a:srgbClr val="FF0000"/>
              </a:solidFill>
            </a:endParaRPr>
          </a:p>
        </p:txBody>
      </p:sp>
      <p:sp>
        <p:nvSpPr>
          <p:cNvPr id="17415" name="Text Box 11"/>
          <p:cNvSpPr txBox="1">
            <a:spLocks noChangeArrowheads="1"/>
          </p:cNvSpPr>
          <p:nvPr/>
        </p:nvSpPr>
        <p:spPr bwMode="auto">
          <a:xfrm>
            <a:off x="457200" y="4114800"/>
            <a:ext cx="777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c. REPEAT 4 [ FD 100 RT 120]</a:t>
            </a:r>
          </a:p>
        </p:txBody>
      </p:sp>
      <p:sp>
        <p:nvSpPr>
          <p:cNvPr id="17416" name="Text Box 12"/>
          <p:cNvSpPr txBox="1">
            <a:spLocks noChangeArrowheads="1"/>
          </p:cNvSpPr>
          <p:nvPr/>
        </p:nvSpPr>
        <p:spPr bwMode="auto">
          <a:xfrm>
            <a:off x="457200" y="3581400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REPEAT 3 [ FD 100 RT 120]</a:t>
            </a:r>
          </a:p>
        </p:txBody>
      </p:sp>
      <p:sp>
        <p:nvSpPr>
          <p:cNvPr id="17417" name="Text Box 13"/>
          <p:cNvSpPr txBox="1">
            <a:spLocks noChangeArrowheads="1"/>
          </p:cNvSpPr>
          <p:nvPr/>
        </p:nvSpPr>
        <p:spPr bwMode="auto">
          <a:xfrm>
            <a:off x="457200" y="4648200"/>
            <a:ext cx="571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d. REPEAT 3 [ FD 100 RT 60]</a:t>
            </a:r>
          </a:p>
        </p:txBody>
      </p:sp>
      <p:sp>
        <p:nvSpPr>
          <p:cNvPr id="11" name="Oval 24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" name="Oval 29"/>
          <p:cNvSpPr>
            <a:spLocks noChangeArrowheads="1"/>
          </p:cNvSpPr>
          <p:nvPr/>
        </p:nvSpPr>
        <p:spPr bwMode="auto">
          <a:xfrm>
            <a:off x="6477000" y="4572000"/>
            <a:ext cx="18288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Oval 26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" name="Oval 27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6" name="Oval 26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7" name="Oval 28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8" name="Oval 26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0" name="Oval 26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1" name="Oval 28"/>
          <p:cNvSpPr>
            <a:spLocks noChangeArrowheads="1"/>
          </p:cNvSpPr>
          <p:nvPr/>
        </p:nvSpPr>
        <p:spPr bwMode="auto">
          <a:xfrm>
            <a:off x="67056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2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styleclan.net-nsc-(9).jpg"/>
          <p:cNvPicPr>
            <a:picLocks noChangeAspect="1"/>
          </p:cNvPicPr>
          <p:nvPr/>
        </p:nvPicPr>
        <p:blipFill>
          <a:blip r:embed="rId3"/>
          <a:srcRect l="8334" r="833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04800" y="1600200"/>
            <a:ext cx="8610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Câu 4: Câu lệnh Wait 120 rùa sẽ làm gì?</a:t>
            </a: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457200" y="2209800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án: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 tạm dừng 120 tíc (2 giây) trước khi thực hiện lệnh tiếp theo</a:t>
            </a:r>
          </a:p>
        </p:txBody>
      </p:sp>
      <p:sp>
        <p:nvSpPr>
          <p:cNvPr id="18436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715000" y="5029200"/>
            <a:ext cx="609600" cy="6096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6" name="Oval 24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Oval 29"/>
          <p:cNvSpPr>
            <a:spLocks noChangeArrowheads="1"/>
          </p:cNvSpPr>
          <p:nvPr/>
        </p:nvSpPr>
        <p:spPr bwMode="auto">
          <a:xfrm>
            <a:off x="6553200" y="4495800"/>
            <a:ext cx="18288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Oval 26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" name="Oval 27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2" name="Oval 26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3" name="Oval 28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4" name="Oval 26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5" name="Oval 28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6" name="Oval 26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7" name="Oval 28"/>
          <p:cNvSpPr>
            <a:spLocks noChangeArrowheads="1"/>
          </p:cNvSpPr>
          <p:nvPr/>
        </p:nvSpPr>
        <p:spPr bwMode="auto">
          <a:xfrm>
            <a:off x="6781800" y="28956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3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33400" y="2057400"/>
            <a:ext cx="8153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60325"/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1: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hãy cho biết công cụ nào sau đây dùng để đánh số trang trong văn bản?</a:t>
            </a:r>
          </a:p>
        </p:txBody>
      </p:sp>
      <p:sp>
        <p:nvSpPr>
          <p:cNvPr id="69644" name="WordArt 12"/>
          <p:cNvSpPr>
            <a:spLocks noChangeArrowheads="1" noChangeShapeType="1" noTextEdit="1"/>
          </p:cNvSpPr>
          <p:nvPr/>
        </p:nvSpPr>
        <p:spPr bwMode="auto">
          <a:xfrm>
            <a:off x="2667000" y="1219200"/>
            <a:ext cx="3657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cũ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1524000" y="37338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a. </a:t>
            </a: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5562600" y="376555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b. </a:t>
            </a: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1524000" y="51816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c. </a:t>
            </a: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5562600" y="513715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d.</a:t>
            </a:r>
          </a:p>
        </p:txBody>
      </p:sp>
      <p:sp>
        <p:nvSpPr>
          <p:cNvPr id="69654" name="Oval 22"/>
          <p:cNvSpPr>
            <a:spLocks noChangeArrowheads="1"/>
          </p:cNvSpPr>
          <p:nvPr/>
        </p:nvSpPr>
        <p:spPr bwMode="auto">
          <a:xfrm>
            <a:off x="1524000" y="5181600"/>
            <a:ext cx="6096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1800"/>
          </a:p>
        </p:txBody>
      </p:sp>
      <p:pic>
        <p:nvPicPr>
          <p:cNvPr id="11" name="Picture 10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5181600"/>
            <a:ext cx="914400" cy="1026694"/>
          </a:xfrm>
          <a:prstGeom prst="rect">
            <a:avLst/>
          </a:prstGeom>
        </p:spPr>
      </p:pic>
      <p:pic>
        <p:nvPicPr>
          <p:cNvPr id="12" name="Picture 11" descr="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3581400"/>
            <a:ext cx="662016" cy="1000722"/>
          </a:xfrm>
          <a:prstGeom prst="rect">
            <a:avLst/>
          </a:prstGeom>
        </p:spPr>
      </p:pic>
      <p:pic>
        <p:nvPicPr>
          <p:cNvPr id="13" name="Picture 12" descr="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5654" y="3276600"/>
            <a:ext cx="790016" cy="1143000"/>
          </a:xfrm>
          <a:prstGeom prst="rect">
            <a:avLst/>
          </a:prstGeom>
        </p:spPr>
      </p:pic>
      <p:pic>
        <p:nvPicPr>
          <p:cNvPr id="14" name="Picture 13" descr="4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8400" y="4953000"/>
            <a:ext cx="715176" cy="904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69645" grpId="0"/>
      <p:bldP spid="6965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ewstyleclan.net-nsc-(9).jpg"/>
          <p:cNvPicPr>
            <a:picLocks noChangeAspect="1"/>
          </p:cNvPicPr>
          <p:nvPr/>
        </p:nvPicPr>
        <p:blipFill>
          <a:blip r:embed="rId3"/>
          <a:srcRect l="8334" r="833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0" y="17526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5: Kết quả của câu lệnh RT 90 là gì?</a:t>
            </a:r>
          </a:p>
        </p:txBody>
      </p:sp>
      <p:sp>
        <p:nvSpPr>
          <p:cNvPr id="19460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343400" y="5334000"/>
            <a:ext cx="609600" cy="6096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533400" y="2713038"/>
            <a:ext cx="708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án: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 tiến về phía trước 90 bước.</a:t>
            </a:r>
          </a:p>
        </p:txBody>
      </p:sp>
      <p:sp>
        <p:nvSpPr>
          <p:cNvPr id="11" name="Oval 24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" name="Oval 29"/>
          <p:cNvSpPr>
            <a:spLocks noChangeArrowheads="1"/>
          </p:cNvSpPr>
          <p:nvPr/>
        </p:nvSpPr>
        <p:spPr bwMode="auto">
          <a:xfrm>
            <a:off x="6934200" y="4572000"/>
            <a:ext cx="18288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Oval 26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" name="Oval 27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6" name="Oval 26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7" name="Oval 28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8" name="Oval 26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0" name="Oval 26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1" name="Oval 28"/>
          <p:cNvSpPr>
            <a:spLocks noChangeArrowheads="1"/>
          </p:cNvSpPr>
          <p:nvPr/>
        </p:nvSpPr>
        <p:spPr bwMode="auto">
          <a:xfrm>
            <a:off x="71628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0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/>
      <p:bldP spid="19461" grpId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styleclan.net-nsc-(9).jpg"/>
          <p:cNvPicPr>
            <a:picLocks noChangeAspect="1"/>
          </p:cNvPicPr>
          <p:nvPr/>
        </p:nvPicPr>
        <p:blipFill>
          <a:blip r:embed="rId4"/>
          <a:srcRect l="8333" r="833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685800" y="1752600"/>
            <a:ext cx="723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6: Kết quả của câu lệnh FD 50 là gì?</a:t>
            </a: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685800" y="2514600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án: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 tiến về phía trước 50 bước.</a:t>
            </a:r>
          </a:p>
        </p:txBody>
      </p:sp>
      <p:sp>
        <p:nvSpPr>
          <p:cNvPr id="20485" name="AutoShap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886200" y="51816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6" name="Oval 24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Oval 29"/>
          <p:cNvSpPr>
            <a:spLocks noChangeArrowheads="1"/>
          </p:cNvSpPr>
          <p:nvPr/>
        </p:nvSpPr>
        <p:spPr bwMode="auto">
          <a:xfrm>
            <a:off x="6781800" y="4572000"/>
            <a:ext cx="18288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Oval 26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" name="Oval 27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2" name="Oval 26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3" name="Oval 28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4" name="Oval 26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5" name="Oval 28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6" name="Oval 26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7" name="Oval 28"/>
          <p:cNvSpPr>
            <a:spLocks noChangeArrowheads="1"/>
          </p:cNvSpPr>
          <p:nvPr/>
        </p:nvSpPr>
        <p:spPr bwMode="auto">
          <a:xfrm>
            <a:off x="7010400" y="2971800"/>
            <a:ext cx="1524000" cy="1371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0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/>
      <p:bldP spid="113668" grpId="0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balonn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-304800"/>
            <a:ext cx="2941638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45745" y="3505200"/>
            <a:ext cx="554614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KÍNH CHÀO QUÝ THẦY CÔ</a:t>
            </a:r>
          </a:p>
        </p:txBody>
      </p:sp>
      <p:pic>
        <p:nvPicPr>
          <p:cNvPr id="5" name="Picture 6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4187016"/>
            <a:ext cx="28194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-38100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0942" y="5448712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919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0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609600" y="2057400"/>
            <a:ext cx="7848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2: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hãy cho biết công cụ nào sau đây dùng để thay đổi màu nền trang văn bản?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533400" y="19812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3200" b="1" u="sng" dirty="0">
              <a:solidFill>
                <a:srgbClr val="FF0000"/>
              </a:solidFill>
            </a:endParaRP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1447800" y="37465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a. 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1447800" y="51054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c.</a:t>
            </a:r>
          </a:p>
        </p:txBody>
      </p:sp>
      <p:sp>
        <p:nvSpPr>
          <p:cNvPr id="79901" name="Text Box 29"/>
          <p:cNvSpPr txBox="1">
            <a:spLocks noChangeArrowheads="1"/>
          </p:cNvSpPr>
          <p:nvPr/>
        </p:nvSpPr>
        <p:spPr bwMode="auto">
          <a:xfrm>
            <a:off x="5105400" y="37338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b.</a:t>
            </a:r>
          </a:p>
        </p:txBody>
      </p:sp>
      <p:sp>
        <p:nvSpPr>
          <p:cNvPr id="79902" name="Text Box 30"/>
          <p:cNvSpPr txBox="1">
            <a:spLocks noChangeArrowheads="1"/>
          </p:cNvSpPr>
          <p:nvPr/>
        </p:nvSpPr>
        <p:spPr bwMode="auto">
          <a:xfrm>
            <a:off x="5029200" y="5105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</a:rPr>
              <a:t>d.</a:t>
            </a:r>
          </a:p>
        </p:txBody>
      </p:sp>
      <p:pic>
        <p:nvPicPr>
          <p:cNvPr id="12" name="Picture 11" descr="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1560" y="3396278"/>
            <a:ext cx="573680" cy="880533"/>
          </a:xfrm>
          <a:prstGeom prst="rect">
            <a:avLst/>
          </a:prstGeom>
        </p:spPr>
      </p:pic>
      <p:pic>
        <p:nvPicPr>
          <p:cNvPr id="13" name="Picture 12" descr="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3276600"/>
            <a:ext cx="595446" cy="885906"/>
          </a:xfrm>
          <a:prstGeom prst="rect">
            <a:avLst/>
          </a:prstGeom>
        </p:spPr>
      </p:pic>
      <p:pic>
        <p:nvPicPr>
          <p:cNvPr id="14" name="Picture 13" descr="7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3600" y="4902286"/>
            <a:ext cx="533400" cy="812800"/>
          </a:xfrm>
          <a:prstGeom prst="rect">
            <a:avLst/>
          </a:prstGeom>
        </p:spPr>
      </p:pic>
      <p:pic>
        <p:nvPicPr>
          <p:cNvPr id="15" name="Picture 14" descr="8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67400" y="4800600"/>
            <a:ext cx="609600" cy="921488"/>
          </a:xfrm>
          <a:prstGeom prst="rect">
            <a:avLst/>
          </a:prstGeom>
        </p:spPr>
      </p:pic>
      <p:sp>
        <p:nvSpPr>
          <p:cNvPr id="16" name="Oval 22"/>
          <p:cNvSpPr>
            <a:spLocks noChangeArrowheads="1"/>
          </p:cNvSpPr>
          <p:nvPr/>
        </p:nvSpPr>
        <p:spPr bwMode="auto">
          <a:xfrm>
            <a:off x="5029200" y="5105400"/>
            <a:ext cx="6096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1800"/>
          </a:p>
        </p:txBody>
      </p:sp>
      <p:sp>
        <p:nvSpPr>
          <p:cNvPr id="17" name="WordArt 12"/>
          <p:cNvSpPr>
            <a:spLocks noChangeArrowheads="1" noChangeShapeType="1" noTextEdit="1"/>
          </p:cNvSpPr>
          <p:nvPr/>
        </p:nvSpPr>
        <p:spPr bwMode="auto">
          <a:xfrm>
            <a:off x="2667000" y="1219200"/>
            <a:ext cx="3657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cũ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/>
      <p:bldP spid="79876" grpId="0"/>
      <p:bldP spid="79878" grpId="0"/>
      <p:bldP spid="79879" grpId="0"/>
      <p:bldP spid="79901" grpId="0"/>
      <p:bldP spid="79902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22" y="952500"/>
            <a:ext cx="8513618" cy="2057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1:NHỮNG GÌ EM ĐÃ BIẾT</a:t>
            </a:r>
          </a:p>
        </p:txBody>
      </p:sp>
      <p:pic>
        <p:nvPicPr>
          <p:cNvPr id="4" name="Picture 10" descr="bar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5943600"/>
            <a:ext cx="3725863" cy="51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21"/>
          <p:cNvSpPr>
            <a:spLocks noChangeArrowheads="1" noChangeShapeType="1" noTextEdit="1"/>
          </p:cNvSpPr>
          <p:nvPr/>
        </p:nvSpPr>
        <p:spPr bwMode="auto">
          <a:xfrm>
            <a:off x="304800" y="533400"/>
            <a:ext cx="2133600" cy="1066800"/>
          </a:xfrm>
          <a:prstGeom prst="rect">
            <a:avLst/>
          </a:prstGeom>
        </p:spPr>
        <p:txBody>
          <a:bodyPr vert="horz" wrap="none" fromWordArt="1" anchor="t" anchorCtr="0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vi-VN" sz="44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cs typeface="Tahoma"/>
              </a:rPr>
              <a:t>Chủ đề </a:t>
            </a:r>
            <a:r>
              <a:rPr lang="en-US" sz="44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cs typeface="Tahoma"/>
              </a:rPr>
              <a:t>4</a:t>
            </a:r>
          </a:p>
        </p:txBody>
      </p:sp>
      <p:sp>
        <p:nvSpPr>
          <p:cNvPr id="6" name="WordArt 26"/>
          <p:cNvSpPr>
            <a:spLocks noChangeArrowheads="1" noChangeShapeType="1" noTextEdit="1"/>
          </p:cNvSpPr>
          <p:nvPr/>
        </p:nvSpPr>
        <p:spPr bwMode="auto">
          <a:xfrm>
            <a:off x="2438400" y="1143000"/>
            <a:ext cx="4800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n-US" sz="3600" b="1" kern="10" dirty="0">
                <a:ln w="12700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THẾ GIỚI LOGO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891" name="Group 10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922555278"/>
              </p:ext>
            </p:extLst>
          </p:nvPr>
        </p:nvGraphicFramePr>
        <p:xfrm>
          <a:off x="422370" y="2057400"/>
          <a:ext cx="8305800" cy="4148139"/>
        </p:xfrm>
        <a:graphic>
          <a:graphicData uri="http://schemas.openxmlformats.org/drawingml/2006/table">
            <a:tbl>
              <a:tblPr/>
              <a:tblGrid>
                <a:gridCol w="1608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7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LỆNH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 ĐỘNG CỦA RÙA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1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FD 100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BK 50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11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RT 90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LT 90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11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PD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6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8892" name="Text Box 108"/>
          <p:cNvSpPr txBox="1">
            <a:spLocks noChangeArrowheads="1"/>
          </p:cNvSpPr>
          <p:nvPr/>
        </p:nvSpPr>
        <p:spPr bwMode="auto">
          <a:xfrm>
            <a:off x="2098770" y="2590800"/>
            <a:ext cx="5257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>
                <a:solidFill>
                  <a:srgbClr val="000099"/>
                </a:solidFill>
              </a:rPr>
              <a:t>Rùa tiến lên 100 bước.</a:t>
            </a:r>
          </a:p>
        </p:txBody>
      </p:sp>
      <p:sp>
        <p:nvSpPr>
          <p:cNvPr id="118893" name="Text Box 109"/>
          <p:cNvSpPr txBox="1">
            <a:spLocks noChangeArrowheads="1"/>
          </p:cNvSpPr>
          <p:nvPr/>
        </p:nvSpPr>
        <p:spPr bwMode="auto">
          <a:xfrm>
            <a:off x="2098770" y="3048000"/>
            <a:ext cx="42672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>
                <a:solidFill>
                  <a:srgbClr val="000099"/>
                </a:solidFill>
              </a:rPr>
              <a:t>Rùa lùi lại 50 bước.</a:t>
            </a:r>
          </a:p>
        </p:txBody>
      </p:sp>
      <p:sp>
        <p:nvSpPr>
          <p:cNvPr id="118894" name="Text Box 110"/>
          <p:cNvSpPr txBox="1">
            <a:spLocks noChangeArrowheads="1"/>
          </p:cNvSpPr>
          <p:nvPr/>
        </p:nvSpPr>
        <p:spPr bwMode="auto">
          <a:xfrm>
            <a:off x="2098770" y="3581400"/>
            <a:ext cx="51054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>
                <a:solidFill>
                  <a:srgbClr val="000099"/>
                </a:solidFill>
              </a:rPr>
              <a:t>Rùa quay phải 90 độ.</a:t>
            </a:r>
          </a:p>
        </p:txBody>
      </p:sp>
      <p:sp>
        <p:nvSpPr>
          <p:cNvPr id="118895" name="Text Box 111"/>
          <p:cNvSpPr txBox="1">
            <a:spLocks noChangeArrowheads="1"/>
          </p:cNvSpPr>
          <p:nvPr/>
        </p:nvSpPr>
        <p:spPr bwMode="auto">
          <a:xfrm>
            <a:off x="2098770" y="4114800"/>
            <a:ext cx="54102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>
                <a:solidFill>
                  <a:srgbClr val="000099"/>
                </a:solidFill>
              </a:rPr>
              <a:t>Rùa quay trái 90 độ.</a:t>
            </a:r>
          </a:p>
        </p:txBody>
      </p:sp>
      <p:sp>
        <p:nvSpPr>
          <p:cNvPr id="118896" name="Text Box 112"/>
          <p:cNvSpPr txBox="1">
            <a:spLocks noChangeArrowheads="1"/>
          </p:cNvSpPr>
          <p:nvPr/>
        </p:nvSpPr>
        <p:spPr bwMode="auto">
          <a:xfrm>
            <a:off x="2098770" y="4648200"/>
            <a:ext cx="57912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>
                <a:solidFill>
                  <a:srgbClr val="000099"/>
                </a:solidFill>
              </a:rPr>
              <a:t>Nhấc bút, Rùa không vẽ nữa.</a:t>
            </a:r>
          </a:p>
        </p:txBody>
      </p:sp>
      <p:sp>
        <p:nvSpPr>
          <p:cNvPr id="118898" name="Text Box 114"/>
          <p:cNvSpPr txBox="1">
            <a:spLocks noChangeArrowheads="1"/>
          </p:cNvSpPr>
          <p:nvPr/>
        </p:nvSpPr>
        <p:spPr bwMode="auto">
          <a:xfrm>
            <a:off x="2098770" y="5257800"/>
            <a:ext cx="439261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>
                <a:solidFill>
                  <a:srgbClr val="000099"/>
                </a:solidFill>
              </a:rPr>
              <a:t>Hạ bút, Rùa tiếp tục vẽ.</a:t>
            </a:r>
          </a:p>
        </p:txBody>
      </p:sp>
      <p:sp>
        <p:nvSpPr>
          <p:cNvPr id="118899" name="Text Box 115"/>
          <p:cNvSpPr txBox="1">
            <a:spLocks noChangeArrowheads="1"/>
          </p:cNvSpPr>
          <p:nvPr/>
        </p:nvSpPr>
        <p:spPr bwMode="auto">
          <a:xfrm>
            <a:off x="2098770" y="5715000"/>
            <a:ext cx="701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300" b="1" dirty="0">
                <a:solidFill>
                  <a:srgbClr val="000099"/>
                </a:solidFill>
              </a:rPr>
              <a:t>Xóa toàn bộ sân chơi, Rùa về vị trí xuất phát.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Những gì em đã biết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7784" y="1295400"/>
            <a:ext cx="45784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Nhắc lại các lệnh của 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88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88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88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8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8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8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8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8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8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18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18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18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1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1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1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92" grpId="0"/>
      <p:bldP spid="1188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96" name="Text Box 112"/>
          <p:cNvSpPr txBox="1">
            <a:spLocks noChangeArrowheads="1"/>
          </p:cNvSpPr>
          <p:nvPr/>
        </p:nvSpPr>
        <p:spPr bwMode="auto">
          <a:xfrm>
            <a:off x="304800" y="1752600"/>
            <a:ext cx="8610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5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 tập: Sử dụng câu lệnh đơn giản để vẽ hình vuông có độ dài cạnh là 100 bước.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5644" y="688848"/>
            <a:ext cx="45784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Nhắc lại các lệnh của Logo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0" y="3276600"/>
            <a:ext cx="2006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100 RT 90</a:t>
            </a:r>
          </a:p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100 RT 90</a:t>
            </a:r>
          </a:p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100 RT 90</a:t>
            </a:r>
          </a:p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100 RT 90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657600" y="2590800"/>
            <a:ext cx="1176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 lời: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038600" y="3200400"/>
            <a:ext cx="1828800" cy="18288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8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6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1800"/>
          </a:p>
        </p:txBody>
      </p:sp>
      <p:sp>
        <p:nvSpPr>
          <p:cNvPr id="7172" name="Rectangle 24"/>
          <p:cNvSpPr>
            <a:spLocks noChangeArrowheads="1"/>
          </p:cNvSpPr>
          <p:nvPr/>
        </p:nvSpPr>
        <p:spPr bwMode="auto">
          <a:xfrm>
            <a:off x="4479925" y="29416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1800"/>
          </a:p>
        </p:txBody>
      </p:sp>
      <p:sp>
        <p:nvSpPr>
          <p:cNvPr id="7173" name="Rectangle 28"/>
          <p:cNvSpPr>
            <a:spLocks noChangeArrowheads="1"/>
          </p:cNvSpPr>
          <p:nvPr/>
        </p:nvSpPr>
        <p:spPr bwMode="auto">
          <a:xfrm>
            <a:off x="0" y="3771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vi-VN" sz="1800"/>
          </a:p>
        </p:txBody>
      </p:sp>
      <p:sp>
        <p:nvSpPr>
          <p:cNvPr id="70699" name="Rectangle 43"/>
          <p:cNvSpPr>
            <a:spLocks noChangeArrowheads="1"/>
          </p:cNvSpPr>
          <p:nvPr/>
        </p:nvSpPr>
        <p:spPr bwMode="auto">
          <a:xfrm>
            <a:off x="609600" y="220980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lệnh lặp có dạng: 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[ 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&lt;Các lệnh lặp&gt; 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70700" name="Rectangle 44"/>
          <p:cNvSpPr>
            <a:spLocks noChangeArrowheads="1"/>
          </p:cNvSpPr>
          <p:nvPr/>
        </p:nvSpPr>
        <p:spPr bwMode="auto">
          <a:xfrm>
            <a:off x="381000" y="2895600"/>
            <a:ext cx="698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trong câu lệnh chỉ số lần lặp.</a:t>
            </a:r>
          </a:p>
        </p:txBody>
      </p:sp>
      <p:sp>
        <p:nvSpPr>
          <p:cNvPr id="70702" name="Rectangle 46"/>
          <p:cNvSpPr>
            <a:spLocks noChangeArrowheads="1"/>
          </p:cNvSpPr>
          <p:nvPr/>
        </p:nvSpPr>
        <p:spPr bwMode="auto">
          <a:xfrm>
            <a:off x="366713" y="4191000"/>
            <a:ext cx="7786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Giữa </a:t>
            </a:r>
            <a:r>
              <a:rPr lang="en-US" sz="28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và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phải có dấu cách.</a:t>
            </a:r>
          </a:p>
        </p:txBody>
      </p:sp>
      <p:sp>
        <p:nvSpPr>
          <p:cNvPr id="70703" name="Rectangle 47"/>
          <p:cNvSpPr>
            <a:spLocks noChangeArrowheads="1"/>
          </p:cNvSpPr>
          <p:nvPr/>
        </p:nvSpPr>
        <p:spPr bwMode="auto">
          <a:xfrm>
            <a:off x="381000" y="4876800"/>
            <a:ext cx="7786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Cặp ngoặc phải là ngoặc vuông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]</a:t>
            </a:r>
          </a:p>
        </p:txBody>
      </p:sp>
      <p:sp>
        <p:nvSpPr>
          <p:cNvPr id="70705" name="Rectangle 49"/>
          <p:cNvSpPr>
            <a:spLocks noChangeArrowheads="1"/>
          </p:cNvSpPr>
          <p:nvPr/>
        </p:nvSpPr>
        <p:spPr bwMode="auto">
          <a:xfrm>
            <a:off x="366713" y="3505200"/>
            <a:ext cx="84724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Phần trong ngoặc 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[ ]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 nơi ghi các lệnh được lặp lại.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400" y="1676400"/>
            <a:ext cx="32848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Ôn lại câu lệnh lặp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07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07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07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0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0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0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0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0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0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0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0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0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79925" y="3213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endParaRPr lang="vi-VN" sz="2800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200400" y="5410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66CC"/>
                </a:solidFill>
              </a:rPr>
              <a:t>Repeat  n  [                                  ] 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762000" y="3200400"/>
            <a:ext cx="28956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100 RT 90</a:t>
            </a:r>
          </a:p>
          <a:p>
            <a:pPr eaLnBrk="1" hangingPunct="1"/>
            <a:endParaRPr lang="en-US" sz="1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100 RT 90</a:t>
            </a:r>
          </a:p>
          <a:p>
            <a:pPr eaLnBrk="1" hangingPunct="1"/>
            <a:endParaRPr lang="en-US" sz="1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100 RT 90</a:t>
            </a:r>
          </a:p>
          <a:p>
            <a:pPr eaLnBrk="1" hangingPunct="1"/>
            <a:endParaRPr lang="en-US" sz="1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100 RT 90</a:t>
            </a:r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 flipV="1">
            <a:off x="52578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H="1" flipV="1">
            <a:off x="5257800" y="3886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V="1">
            <a:off x="60960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H="1" flipV="1">
            <a:off x="5257800" y="4724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4" name="AutoShape 20"/>
          <p:cNvSpPr>
            <a:spLocks/>
          </p:cNvSpPr>
          <p:nvPr/>
        </p:nvSpPr>
        <p:spPr bwMode="auto">
          <a:xfrm>
            <a:off x="381000" y="3352800"/>
            <a:ext cx="152400" cy="304800"/>
          </a:xfrm>
          <a:prstGeom prst="leftBrace">
            <a:avLst>
              <a:gd name="adj1" fmla="val 3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85" name="AutoShape 21"/>
          <p:cNvSpPr>
            <a:spLocks/>
          </p:cNvSpPr>
          <p:nvPr/>
        </p:nvSpPr>
        <p:spPr bwMode="auto">
          <a:xfrm>
            <a:off x="381000" y="3886200"/>
            <a:ext cx="228600" cy="304800"/>
          </a:xfrm>
          <a:prstGeom prst="leftBrace">
            <a:avLst>
              <a:gd name="adj1" fmla="val 3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86" name="AutoShape 22"/>
          <p:cNvSpPr>
            <a:spLocks/>
          </p:cNvSpPr>
          <p:nvPr/>
        </p:nvSpPr>
        <p:spPr bwMode="auto">
          <a:xfrm>
            <a:off x="457200" y="4495800"/>
            <a:ext cx="152400" cy="304800"/>
          </a:xfrm>
          <a:prstGeom prst="leftBrace">
            <a:avLst>
              <a:gd name="adj1" fmla="val 3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87" name="AutoShape 23"/>
          <p:cNvSpPr>
            <a:spLocks/>
          </p:cNvSpPr>
          <p:nvPr/>
        </p:nvSpPr>
        <p:spPr bwMode="auto">
          <a:xfrm>
            <a:off x="457200" y="5105400"/>
            <a:ext cx="228600" cy="304800"/>
          </a:xfrm>
          <a:prstGeom prst="leftBrace">
            <a:avLst>
              <a:gd name="adj1" fmla="val 3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89" name="AutoShape 25"/>
          <p:cNvSpPr>
            <a:spLocks noChangeArrowheads="1"/>
          </p:cNvSpPr>
          <p:nvPr/>
        </p:nvSpPr>
        <p:spPr bwMode="auto">
          <a:xfrm rot="5400000">
            <a:off x="5181600" y="3810000"/>
            <a:ext cx="304800" cy="152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0" name="AutoShape 26"/>
          <p:cNvSpPr>
            <a:spLocks noChangeArrowheads="1"/>
          </p:cNvSpPr>
          <p:nvPr/>
        </p:nvSpPr>
        <p:spPr bwMode="auto">
          <a:xfrm flipV="1">
            <a:off x="5943600" y="38862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1" name="AutoShape 27"/>
          <p:cNvSpPr>
            <a:spLocks noChangeArrowheads="1"/>
          </p:cNvSpPr>
          <p:nvPr/>
        </p:nvSpPr>
        <p:spPr bwMode="auto">
          <a:xfrm rot="16200000" flipH="1">
            <a:off x="5867400" y="4648200"/>
            <a:ext cx="304800" cy="152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2" name="AutoShape 28"/>
          <p:cNvSpPr>
            <a:spLocks noChangeArrowheads="1"/>
          </p:cNvSpPr>
          <p:nvPr/>
        </p:nvSpPr>
        <p:spPr bwMode="auto">
          <a:xfrm>
            <a:off x="5105400" y="4572000"/>
            <a:ext cx="304800" cy="1524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vi-VN" sz="2800"/>
          </a:p>
        </p:txBody>
      </p:sp>
      <p:sp>
        <p:nvSpPr>
          <p:cNvPr id="88093" name="Rectangle 29"/>
          <p:cNvSpPr>
            <a:spLocks noChangeArrowheads="1"/>
          </p:cNvSpPr>
          <p:nvPr/>
        </p:nvSpPr>
        <p:spPr bwMode="auto">
          <a:xfrm>
            <a:off x="5257800" y="5410200"/>
            <a:ext cx="335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F9401B"/>
                </a:solidFill>
              </a:rPr>
              <a:t>FD 100 RT 360/4</a:t>
            </a:r>
          </a:p>
        </p:txBody>
      </p:sp>
      <p:sp>
        <p:nvSpPr>
          <p:cNvPr id="88094" name="Rectangle 30"/>
          <p:cNvSpPr>
            <a:spLocks noChangeArrowheads="1"/>
          </p:cNvSpPr>
          <p:nvPr/>
        </p:nvSpPr>
        <p:spPr bwMode="auto">
          <a:xfrm>
            <a:off x="4648200" y="5410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 dirty="0">
                <a:solidFill>
                  <a:srgbClr val="F9401B"/>
                </a:solidFill>
              </a:rPr>
              <a:t>4</a:t>
            </a:r>
          </a:p>
        </p:txBody>
      </p:sp>
      <p:sp>
        <p:nvSpPr>
          <p:cNvPr id="88099" name="Rectangle 35"/>
          <p:cNvSpPr>
            <a:spLocks noChangeArrowheads="1"/>
          </p:cNvSpPr>
          <p:nvPr/>
        </p:nvSpPr>
        <p:spPr bwMode="auto">
          <a:xfrm>
            <a:off x="3352800" y="2514600"/>
            <a:ext cx="502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66CC"/>
                </a:solidFill>
              </a:rPr>
              <a:t>Repeat  n  [                            ]</a:t>
            </a:r>
          </a:p>
        </p:txBody>
      </p:sp>
      <p:sp>
        <p:nvSpPr>
          <p:cNvPr id="88100" name="Rectangle 36"/>
          <p:cNvSpPr>
            <a:spLocks noChangeArrowheads="1"/>
          </p:cNvSpPr>
          <p:nvPr/>
        </p:nvSpPr>
        <p:spPr bwMode="auto">
          <a:xfrm>
            <a:off x="5334000" y="2514600"/>
            <a:ext cx="28384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F9401B"/>
                </a:solidFill>
              </a:rPr>
              <a:t> FD 100 RT 90</a:t>
            </a:r>
          </a:p>
        </p:txBody>
      </p:sp>
      <p:sp>
        <p:nvSpPr>
          <p:cNvPr id="88101" name="Rectangle 37"/>
          <p:cNvSpPr>
            <a:spLocks noChangeArrowheads="1"/>
          </p:cNvSpPr>
          <p:nvPr/>
        </p:nvSpPr>
        <p:spPr bwMode="auto">
          <a:xfrm>
            <a:off x="4800600" y="25146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 dirty="0">
                <a:solidFill>
                  <a:srgbClr val="F9401B"/>
                </a:solidFill>
              </a:rPr>
              <a:t>4</a:t>
            </a:r>
          </a:p>
        </p:txBody>
      </p:sp>
      <p:sp>
        <p:nvSpPr>
          <p:cNvPr id="8216" name="Text Box 29"/>
          <p:cNvSpPr txBox="1">
            <a:spLocks noChangeArrowheads="1"/>
          </p:cNvSpPr>
          <p:nvPr/>
        </p:nvSpPr>
        <p:spPr bwMode="auto">
          <a:xfrm>
            <a:off x="609600" y="175260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Ví dụ: Vẽ hình vuông có độ dài 100 bước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8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8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0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111 L 0 -0.12208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8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3.23699E-6 L 0.09167 3.23699E-6 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8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111 L 3.33333E-6 0.12208 " pathEditMode="relative" rAng="0" ptsTypes="AA">
                                      <p:cBhvr>
                                        <p:cTn id="71" dur="500" fill="hold"/>
                                        <p:tgtEl>
                                          <p:spTgt spid="88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8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2.31214E-6 L -0.09166 2.31214E-6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88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88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88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8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88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70" grpId="0" animBg="1"/>
      <p:bldP spid="88071" grpId="0" animBg="1"/>
      <p:bldP spid="88071" grpId="1" animBg="1"/>
      <p:bldP spid="88072" grpId="0" animBg="1"/>
      <p:bldP spid="88073" grpId="0" animBg="1"/>
      <p:bldP spid="88074" grpId="0" animBg="1"/>
      <p:bldP spid="88084" grpId="0" animBg="1"/>
      <p:bldP spid="88085" grpId="0" animBg="1"/>
      <p:bldP spid="88086" grpId="0" animBg="1"/>
      <p:bldP spid="88087" grpId="0" animBg="1"/>
      <p:bldP spid="88089" grpId="0" animBg="1"/>
      <p:bldP spid="88089" grpId="1" animBg="1"/>
      <p:bldP spid="88089" grpId="2" animBg="1"/>
      <p:bldP spid="88090" grpId="0" animBg="1"/>
      <p:bldP spid="88090" grpId="1" animBg="1"/>
      <p:bldP spid="88091" grpId="0" animBg="1"/>
      <p:bldP spid="88091" grpId="1" animBg="1"/>
      <p:bldP spid="88092" grpId="0" animBg="1"/>
      <p:bldP spid="88093" grpId="0"/>
      <p:bldP spid="88094" grpId="0" animBg="1"/>
      <p:bldP spid="88099" grpId="0"/>
      <p:bldP spid="88100" grpId="0"/>
      <p:bldP spid="8810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1" y="1752600"/>
            <a:ext cx="876299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1. Vẽ đường đi của rùa vào hình dưới theo các lệnh sau. Biết rằng mỗi ô vuông trong hình có cạnh là 10 bước.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3048000"/>
            <a:ext cx="2286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</a:p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FD 40 RT 90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25908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a. Các lệnh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4724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b. Các lệnh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53340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c. Các lệnh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590800" y="4724400"/>
            <a:ext cx="411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REPEAT 4 [FD 40 RT 90]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514600" y="5334000"/>
            <a:ext cx="662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0066CC"/>
                </a:solidFill>
              </a:rPr>
              <a:t>Repeat  4  [ FD 40 RT 90 WAIT 60] </a:t>
            </a:r>
          </a:p>
        </p:txBody>
      </p:sp>
      <p:pic>
        <p:nvPicPr>
          <p:cNvPr id="14" name="Picture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971800"/>
            <a:ext cx="1657350" cy="16846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8" grpId="0"/>
      <p:bldP spid="8" grpId="0"/>
      <p:bldP spid="10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2915</TotalTime>
  <Words>1107</Words>
  <Application>Microsoft Office PowerPoint</Application>
  <PresentationFormat>On-screen Show (4:3)</PresentationFormat>
  <Paragraphs>216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Georgia</vt:lpstr>
      <vt:lpstr>Tahoma</vt:lpstr>
      <vt:lpstr>Times New Roman</vt:lpstr>
      <vt:lpstr>Wingdings</vt:lpstr>
      <vt:lpstr>Wingdings 2</vt:lpstr>
      <vt:lpstr>Civic</vt:lpstr>
      <vt:lpstr>PowerPoint Presentation</vt:lpstr>
      <vt:lpstr>PowerPoint Presentation</vt:lpstr>
      <vt:lpstr>PowerPoint Presentation</vt:lpstr>
      <vt:lpstr>BÀI 1:NHỮNG GÌ EM ĐÃ BIẾT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dc:creator>VINH TIN</dc:creator>
  <cp:lastModifiedBy>admin</cp:lastModifiedBy>
  <cp:revision>247</cp:revision>
  <dcterms:created xsi:type="dcterms:W3CDTF">2014-10-11T13:38:36Z</dcterms:created>
  <dcterms:modified xsi:type="dcterms:W3CDTF">2021-11-26T13:37:46Z</dcterms:modified>
</cp:coreProperties>
</file>