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008" r:id="rId1"/>
    <p:sldMasterId id="2147484089" r:id="rId2"/>
    <p:sldMasterId id="2147484115" r:id="rId3"/>
    <p:sldMasterId id="2147484127" r:id="rId4"/>
    <p:sldMasterId id="2147484139" r:id="rId5"/>
  </p:sldMasterIdLst>
  <p:notesMasterIdLst>
    <p:notesMasterId r:id="rId16"/>
  </p:notesMasterIdLst>
  <p:sldIdLst>
    <p:sldId id="11088788" r:id="rId6"/>
    <p:sldId id="11088800" r:id="rId7"/>
    <p:sldId id="11088807" r:id="rId8"/>
    <p:sldId id="11088799" r:id="rId9"/>
    <p:sldId id="11088808" r:id="rId10"/>
    <p:sldId id="11088779" r:id="rId11"/>
    <p:sldId id="11088802" r:id="rId12"/>
    <p:sldId id="11088804" r:id="rId13"/>
    <p:sldId id="11088806" r:id="rId14"/>
    <p:sldId id="941" r:id="rId15"/>
  </p:sldIdLst>
  <p:sldSz cx="685800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D"/>
    <a:srgbClr val="FFFFE7"/>
    <a:srgbClr val="0000CC"/>
    <a:srgbClr val="FFFFCC"/>
    <a:srgbClr val="AAFCB8"/>
    <a:srgbClr val="A9DA74"/>
    <a:srgbClr val="FFFF3F"/>
    <a:srgbClr val="F9E4C9"/>
    <a:srgbClr val="E4EEF8"/>
    <a:srgbClr val="FF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140E64-4373-4C8D-BCBB-07256B65901B}">
  <a:tblStyle styleId="{B1140E64-4373-4C8D-BCBB-07256B6590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7"/>
    <p:restoredTop sz="93294" autoAdjust="0"/>
  </p:normalViewPr>
  <p:slideViewPr>
    <p:cSldViewPr>
      <p:cViewPr varScale="1">
        <p:scale>
          <a:sx n="87" d="100"/>
          <a:sy n="87" d="100"/>
        </p:scale>
        <p:origin x="1488" y="6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18943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0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3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76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1_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005870" y="1945343"/>
            <a:ext cx="3401775" cy="82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215788" y="2620363"/>
            <a:ext cx="2191725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1946304" y="2093275"/>
            <a:ext cx="78975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5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4125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4125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4125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4125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4125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4125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4125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4125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8944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eader 5">
  <p:cSld name="Header 5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ctrTitle"/>
          </p:nvPr>
        </p:nvSpPr>
        <p:spPr>
          <a:xfrm flipH="1">
            <a:off x="2045138" y="2897239"/>
            <a:ext cx="2767725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subTitle" idx="1"/>
          </p:nvPr>
        </p:nvSpPr>
        <p:spPr>
          <a:xfrm flipH="1">
            <a:off x="2469038" y="3488360"/>
            <a:ext cx="1919925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2588738" y="1351346"/>
            <a:ext cx="1680525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4125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4125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4125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4125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4125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4125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4125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4125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05890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pPr/>
              <a:t>3/15/2023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4519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封面/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1" y="1"/>
            <a:ext cx="6857999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022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78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375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169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99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34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68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46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349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86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51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69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425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745656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6400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3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86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516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848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781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4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363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532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023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208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310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3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965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7270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5106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3525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2905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4726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93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4345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796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8528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60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40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976399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22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551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058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428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382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795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395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69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42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49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57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0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1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3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1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EA526-F5B6-4A1B-A580-E16CE0C024D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1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  <p:sldLayoutId id="2147484022" r:id="rId14"/>
    <p:sldLayoutId id="2147484023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4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1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EA526-F5B6-4A1B-A580-E16CE0C024D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1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EA526-F5B6-4A1B-A580-E16CE0C024D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  <p:sldLayoutId id="214748411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EA526-F5B6-4A1B-A580-E16CE0C024D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1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24" y="1352550"/>
            <a:ext cx="5565976" cy="1905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40418" y="1885950"/>
            <a:ext cx="5297588" cy="1230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000" b="1" dirty="0">
                <a:solidFill>
                  <a:srgbClr val="FF0000"/>
                </a:solidFill>
              </a:rPr>
              <a:t>SỬ DỤNG PHẦN MỀM LUYỆN TẬP GÕ BÀN PHÍM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86000" y="1428751"/>
            <a:ext cx="2080886" cy="3809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23B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761014"/>
            <a:ext cx="3657600" cy="97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6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87D0DF5-861D-9193-F2F3-8F33F8595F8B}"/>
              </a:ext>
            </a:extLst>
          </p:cNvPr>
          <p:cNvSpPr txBox="1"/>
          <p:nvPr/>
        </p:nvSpPr>
        <p:spPr>
          <a:xfrm>
            <a:off x="228600" y="1504950"/>
            <a:ext cx="46188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lnSpc>
                <a:spcPct val="150000"/>
              </a:lnSpc>
              <a:buClrTx/>
            </a:pPr>
            <a:r>
              <a:rPr lang="en-US" sz="26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XIN CHÂN THÀNH CẢM ƠN </a:t>
            </a:r>
          </a:p>
          <a:p>
            <a:pPr algn="ctr" defTabSz="342900">
              <a:lnSpc>
                <a:spcPct val="150000"/>
              </a:lnSpc>
              <a:buClrTx/>
            </a:pPr>
            <a:r>
              <a:rPr lang="en-US" sz="2600" b="1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 </a:t>
            </a:r>
            <a:r>
              <a:rPr lang="en-US" sz="26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HỌC SINH!</a:t>
            </a:r>
          </a:p>
        </p:txBody>
      </p:sp>
    </p:spTree>
    <p:extLst>
      <p:ext uri="{BB962C8B-B14F-4D97-AF65-F5344CB8AC3E}">
        <p14:creationId xmlns:p14="http://schemas.microsoft.com/office/powerpoint/2010/main" val="260142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4800" y="57150"/>
            <a:ext cx="6156247" cy="463145"/>
            <a:chOff x="652471" y="1406913"/>
            <a:chExt cx="6156247" cy="463145"/>
          </a:xfrm>
        </p:grpSpPr>
        <p:grpSp>
          <p:nvGrpSpPr>
            <p:cNvPr id="4" name="Group 3"/>
            <p:cNvGrpSpPr/>
            <p:nvPr/>
          </p:nvGrpSpPr>
          <p:grpSpPr>
            <a:xfrm>
              <a:off x="652471" y="1408393"/>
              <a:ext cx="376353" cy="461665"/>
              <a:chOff x="1045233" y="1408333"/>
              <a:chExt cx="376353" cy="46166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089341" y="1470218"/>
                <a:ext cx="302386" cy="332214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045233" y="1408333"/>
                <a:ext cx="3763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955834" y="1406913"/>
              <a:ext cx="58528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CC"/>
                  </a:solidFill>
                </a:rPr>
                <a:t> </a:t>
              </a:r>
              <a:r>
                <a:rPr lang="en-US" sz="2400" b="1" dirty="0" err="1"/>
                <a:t>Làm</a:t>
              </a:r>
              <a:r>
                <a:rPr lang="en-US" sz="2400" b="1" dirty="0"/>
                <a:t> </a:t>
              </a:r>
              <a:r>
                <a:rPr lang="en-US" sz="2400" b="1" dirty="0" err="1"/>
                <a:t>quen</a:t>
              </a:r>
              <a:r>
                <a:rPr lang="en-US" sz="2400" b="1" dirty="0"/>
                <a:t> </a:t>
              </a:r>
              <a:r>
                <a:rPr lang="en-US" sz="2400" b="1" dirty="0" err="1"/>
                <a:t>với</a:t>
              </a:r>
              <a:r>
                <a:rPr lang="en-US" sz="2400" b="1" dirty="0"/>
                <a:t> </a:t>
              </a:r>
              <a:r>
                <a:rPr lang="en-US" sz="2400" b="1" dirty="0" err="1"/>
                <a:t>phần</a:t>
              </a:r>
              <a:r>
                <a:rPr lang="en-US" sz="2400" b="1" dirty="0"/>
                <a:t> </a:t>
              </a:r>
              <a:r>
                <a:rPr lang="en-US" sz="2400" b="1" dirty="0" err="1"/>
                <a:t>mềm</a:t>
              </a:r>
              <a:r>
                <a:rPr lang="en-US" sz="2400" b="1" dirty="0"/>
                <a:t> </a:t>
              </a:r>
              <a:r>
                <a:rPr lang="en-US" sz="2400" b="1" dirty="0" err="1"/>
                <a:t>RapidTyping</a:t>
              </a:r>
              <a:endParaRPr lang="en-US" sz="23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2400" y="622825"/>
            <a:ext cx="6553200" cy="1834334"/>
            <a:chOff x="152400" y="622825"/>
            <a:chExt cx="6553200" cy="1834334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" y="622825"/>
              <a:ext cx="6553200" cy="1834334"/>
              <a:chOff x="2012963" y="4640659"/>
              <a:chExt cx="17605622" cy="714850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2012963" y="4640659"/>
                <a:ext cx="17605622" cy="714850"/>
              </a:xfrm>
              <a:prstGeom prst="roundRect">
                <a:avLst/>
              </a:prstGeom>
              <a:solidFill>
                <a:schemeClr val="bg1"/>
              </a:solidFill>
              <a:ln w="38100" cmpd="thickThin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012963" y="4661302"/>
                <a:ext cx="17400905" cy="694207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342900" indent="-342900" algn="just">
                  <a:lnSpc>
                    <a:spcPct val="114000"/>
                  </a:lnSpc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b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400" b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4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400" b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400" b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398463" indent="-279400" algn="just">
                  <a:lnSpc>
                    <a:spcPct val="114000"/>
                  </a:lnSpc>
                  <a:buClr>
                    <a:srgbClr val="0000CC"/>
                  </a:buClr>
                  <a:buAutoNum type="arabicPeriod"/>
                </a:pP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Kích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hoạt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mềm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Rapid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Typing</a:t>
                </a:r>
              </a:p>
              <a:p>
                <a:pPr marL="461963" indent="-342900" algn="just">
                  <a:lnSpc>
                    <a:spcPct val="114000"/>
                  </a:lnSpc>
                  <a:buClr>
                    <a:srgbClr val="0000CC"/>
                  </a:buClr>
                  <a:buAutoNum type="arabicPeriod"/>
                </a:pPr>
                <a:r>
                  <a:rPr lang="en-US" sz="2400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sang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tiếng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Việt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Nháy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chuột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Cài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→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Program language 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→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Tiếng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Việt</a:t>
                </a:r>
                <a:endPara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98161" y="789095"/>
              <a:ext cx="723616" cy="671929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44" y="2540370"/>
            <a:ext cx="6777318" cy="2571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4063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1662" y="203605"/>
            <a:ext cx="3322138" cy="463145"/>
            <a:chOff x="652471" y="1406913"/>
            <a:chExt cx="3322138" cy="463145"/>
          </a:xfrm>
        </p:grpSpPr>
        <p:grpSp>
          <p:nvGrpSpPr>
            <p:cNvPr id="3" name="Group 2"/>
            <p:cNvGrpSpPr/>
            <p:nvPr/>
          </p:nvGrpSpPr>
          <p:grpSpPr>
            <a:xfrm>
              <a:off x="652471" y="1408393"/>
              <a:ext cx="376353" cy="461665"/>
              <a:chOff x="1045233" y="1408333"/>
              <a:chExt cx="376353" cy="461665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089341" y="1470218"/>
                <a:ext cx="302386" cy="332214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045233" y="1408333"/>
                <a:ext cx="3763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955834" y="1406913"/>
              <a:ext cx="30187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 </a:t>
              </a:r>
              <a:r>
                <a:rPr lang="en-US" sz="2400" b="1" dirty="0" err="1" smtClean="0"/>
                <a:t>Chọn</a:t>
              </a:r>
              <a:r>
                <a:rPr lang="en-US" sz="2400" b="1" dirty="0" smtClean="0"/>
                <a:t> </a:t>
              </a:r>
              <a:r>
                <a:rPr lang="en-US" sz="2400" b="1" dirty="0" err="1"/>
                <a:t>bài</a:t>
              </a:r>
              <a:r>
                <a:rPr lang="en-US" sz="2400" b="1" dirty="0"/>
                <a:t> </a:t>
              </a:r>
              <a:r>
                <a:rPr lang="en-US" sz="2400" b="1" dirty="0" err="1"/>
                <a:t>luyện</a:t>
              </a:r>
              <a:r>
                <a:rPr lang="en-US" sz="2400" b="1" dirty="0"/>
                <a:t> </a:t>
              </a:r>
              <a:r>
                <a:rPr lang="en-US" sz="2400" b="1" dirty="0" err="1"/>
                <a:t>tập</a:t>
              </a:r>
              <a:endParaRPr lang="en-US" sz="23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Cloud 6"/>
          <p:cNvSpPr/>
          <p:nvPr/>
        </p:nvSpPr>
        <p:spPr>
          <a:xfrm>
            <a:off x="411662" y="963510"/>
            <a:ext cx="6172200" cy="190500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7686"/>
          <a:stretch/>
        </p:blipFill>
        <p:spPr>
          <a:xfrm>
            <a:off x="1143000" y="2952750"/>
            <a:ext cx="4810362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5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30152" y="880173"/>
            <a:ext cx="3984648" cy="2553891"/>
          </a:xfrm>
          <a:prstGeom prst="roundRect">
            <a:avLst/>
          </a:prstGeom>
          <a:solidFill>
            <a:srgbClr val="E4EEF8"/>
          </a:solidFill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CC"/>
                </a:solidFill>
              </a:rPr>
              <a:t>HS </a:t>
            </a:r>
            <a:r>
              <a:rPr lang="en-US" sz="2400" dirty="0" err="1" smtClean="0">
                <a:solidFill>
                  <a:srgbClr val="0000CC"/>
                </a:solidFill>
              </a:rPr>
              <a:t>vừa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nghiên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cứu</a:t>
            </a:r>
            <a:r>
              <a:rPr lang="en-US" sz="2400" dirty="0">
                <a:solidFill>
                  <a:srgbClr val="0000CC"/>
                </a:solidFill>
              </a:rPr>
              <a:t> SGK </a:t>
            </a:r>
            <a:r>
              <a:rPr lang="en-US" sz="2400" dirty="0" err="1">
                <a:solidFill>
                  <a:srgbClr val="0000CC"/>
                </a:solidFill>
              </a:rPr>
              <a:t>vừa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thực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hành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theo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nhóm</a:t>
            </a:r>
            <a:r>
              <a:rPr lang="en-US" sz="2400" dirty="0" smtClean="0">
                <a:solidFill>
                  <a:srgbClr val="0000CC"/>
                </a:solidFill>
              </a:rPr>
              <a:t>:</a:t>
            </a:r>
          </a:p>
          <a:p>
            <a:pPr marL="342900" indent="-342900" algn="just">
              <a:buClr>
                <a:srgbClr val="0000CC"/>
              </a:buClr>
              <a:buFontTx/>
              <a:buChar char="-"/>
            </a:pPr>
            <a:r>
              <a:rPr lang="en-US" sz="2400" dirty="0" err="1" smtClean="0">
                <a:solidFill>
                  <a:srgbClr val="0000CC"/>
                </a:solidFill>
              </a:rPr>
              <a:t>Chọn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trình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độ</a:t>
            </a:r>
            <a:endParaRPr lang="en-US" sz="2400" dirty="0" smtClean="0">
              <a:solidFill>
                <a:srgbClr val="0000CC"/>
              </a:solidFill>
            </a:endParaRPr>
          </a:p>
          <a:p>
            <a:pPr marL="342900" indent="-342900" algn="just">
              <a:buClr>
                <a:srgbClr val="0000CC"/>
              </a:buClr>
              <a:buFontTx/>
              <a:buChar char="-"/>
            </a:pPr>
            <a:r>
              <a:rPr lang="en-US" sz="2400" dirty="0" err="1" smtClean="0">
                <a:solidFill>
                  <a:srgbClr val="0000CC"/>
                </a:solidFill>
              </a:rPr>
              <a:t>Chọn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khóa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học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và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bài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học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để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tự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luyện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tập</a:t>
            </a:r>
            <a:r>
              <a:rPr lang="en-US" sz="2400" dirty="0" smtClean="0">
                <a:solidFill>
                  <a:srgbClr val="0000CC"/>
                </a:solidFill>
              </a:rPr>
              <a:t>.</a:t>
            </a:r>
            <a:endParaRPr lang="en-US" sz="2400" dirty="0">
              <a:solidFill>
                <a:srgbClr val="0000CC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11662" y="203605"/>
            <a:ext cx="3322138" cy="463145"/>
            <a:chOff x="652471" y="1406913"/>
            <a:chExt cx="3322138" cy="463145"/>
          </a:xfrm>
        </p:grpSpPr>
        <p:grpSp>
          <p:nvGrpSpPr>
            <p:cNvPr id="10" name="Group 9"/>
            <p:cNvGrpSpPr/>
            <p:nvPr/>
          </p:nvGrpSpPr>
          <p:grpSpPr>
            <a:xfrm>
              <a:off x="652471" y="1408393"/>
              <a:ext cx="376353" cy="461665"/>
              <a:chOff x="1045233" y="1408333"/>
              <a:chExt cx="376353" cy="461665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1089341" y="1470218"/>
                <a:ext cx="302386" cy="332214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045233" y="1408333"/>
                <a:ext cx="3763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955834" y="1406913"/>
              <a:ext cx="30187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 </a:t>
              </a:r>
              <a:r>
                <a:rPr lang="en-US" sz="2400" b="1" dirty="0" err="1" smtClean="0"/>
                <a:t>Chọn</a:t>
              </a:r>
              <a:r>
                <a:rPr lang="en-US" sz="2400" b="1" dirty="0" smtClean="0"/>
                <a:t> </a:t>
              </a:r>
              <a:r>
                <a:rPr lang="en-US" sz="2400" b="1" dirty="0" err="1"/>
                <a:t>bài</a:t>
              </a:r>
              <a:r>
                <a:rPr lang="en-US" sz="2400" b="1" dirty="0"/>
                <a:t> </a:t>
              </a:r>
              <a:r>
                <a:rPr lang="en-US" sz="2400" b="1" dirty="0" err="1"/>
                <a:t>luyện</a:t>
              </a:r>
              <a:r>
                <a:rPr lang="en-US" sz="2400" b="1" dirty="0"/>
                <a:t> </a:t>
              </a:r>
              <a:r>
                <a:rPr lang="en-US" sz="2400" b="1" dirty="0" err="1"/>
                <a:t>tập</a:t>
              </a:r>
              <a:endParaRPr lang="en-US" sz="23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282238" y="-2017"/>
            <a:ext cx="2575762" cy="2959582"/>
            <a:chOff x="4282238" y="182796"/>
            <a:chExt cx="2575762" cy="295958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82238" y="182796"/>
              <a:ext cx="2575762" cy="259498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658651" y="2742268"/>
              <a:ext cx="18229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0000"/>
                  </a:solidFill>
                </a:rPr>
                <a:t>Chọn</a:t>
              </a:r>
              <a:r>
                <a:rPr 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Trình</a:t>
              </a:r>
              <a:r>
                <a:rPr 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độ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07379" y="2952750"/>
            <a:ext cx="3347035" cy="2138258"/>
            <a:chOff x="3507379" y="2967202"/>
            <a:chExt cx="3347035" cy="213825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07379" y="2967202"/>
              <a:ext cx="3347035" cy="177987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743661" y="4705350"/>
              <a:ext cx="2877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0000"/>
                  </a:solidFill>
                </a:rPr>
                <a:t>Chọn</a:t>
              </a:r>
              <a:r>
                <a:rPr 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khóa</a:t>
              </a:r>
              <a:r>
                <a:rPr 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học</a:t>
              </a:r>
              <a:r>
                <a:rPr lang="en-US" sz="2000" dirty="0" smtClean="0">
                  <a:solidFill>
                    <a:srgbClr val="FF0000"/>
                  </a:solidFill>
                </a:rPr>
                <a:t>, 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bài</a:t>
              </a:r>
              <a:r>
                <a:rPr 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học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69153"/>
            <a:ext cx="938834" cy="11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3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1662" y="203605"/>
            <a:ext cx="3304506" cy="463145"/>
            <a:chOff x="652471" y="1406913"/>
            <a:chExt cx="3304506" cy="463145"/>
          </a:xfrm>
        </p:grpSpPr>
        <p:grpSp>
          <p:nvGrpSpPr>
            <p:cNvPr id="3" name="Group 2"/>
            <p:cNvGrpSpPr/>
            <p:nvPr/>
          </p:nvGrpSpPr>
          <p:grpSpPr>
            <a:xfrm>
              <a:off x="652471" y="1408393"/>
              <a:ext cx="376353" cy="461665"/>
              <a:chOff x="1045233" y="1408333"/>
              <a:chExt cx="376353" cy="461665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089341" y="1470218"/>
                <a:ext cx="302386" cy="332214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045233" y="1408333"/>
                <a:ext cx="3763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955834" y="1406913"/>
              <a:ext cx="30011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 </a:t>
              </a:r>
              <a:r>
                <a:rPr lang="en-US" sz="2400" b="1" dirty="0" err="1" smtClean="0"/>
                <a:t>Luyện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tập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gõ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phím</a:t>
              </a:r>
              <a:endParaRPr lang="en-US" sz="23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4800" y="873391"/>
            <a:ext cx="6287306" cy="1393559"/>
            <a:chOff x="304800" y="819150"/>
            <a:chExt cx="6287306" cy="1393559"/>
          </a:xfrm>
        </p:grpSpPr>
        <p:sp>
          <p:nvSpPr>
            <p:cNvPr id="9" name="Rectangle 8"/>
            <p:cNvSpPr/>
            <p:nvPr/>
          </p:nvSpPr>
          <p:spPr>
            <a:xfrm>
              <a:off x="411662" y="857338"/>
              <a:ext cx="6141538" cy="1355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vi-VN" sz="2400" dirty="0" smtClean="0">
                  <a:solidFill>
                    <a:srgbClr val="0000CC"/>
                  </a:solidFill>
                </a:rPr>
                <a:t>Khi </a:t>
              </a:r>
              <a:r>
                <a:rPr lang="vi-VN" sz="2400" dirty="0">
                  <a:solidFill>
                    <a:srgbClr val="0000CC"/>
                  </a:solidFill>
                </a:rPr>
                <a:t>cần gõ chữ hoa hoặc gõ kí tự phía trên của phím có 2 kí tự, em nhấn và giữ phím </a:t>
              </a:r>
              <a:r>
                <a:rPr lang="vi-VN" sz="2400" dirty="0">
                  <a:solidFill>
                    <a:srgbClr val="FF0000"/>
                  </a:solidFill>
                </a:rPr>
                <a:t>Shift</a:t>
              </a:r>
              <a:r>
                <a:rPr lang="vi-VN" sz="2400" dirty="0"/>
                <a:t> </a:t>
              </a:r>
              <a:r>
                <a:rPr lang="vi-VN" sz="2400" dirty="0">
                  <a:solidFill>
                    <a:srgbClr val="0000CC"/>
                  </a:solidFill>
                </a:rPr>
                <a:t>trong khi gõ phím. </a:t>
              </a:r>
              <a:endParaRPr lang="en-US" sz="2400" dirty="0">
                <a:solidFill>
                  <a:srgbClr val="0000CC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04800" y="819150"/>
              <a:ext cx="6287306" cy="1393471"/>
            </a:xfrm>
            <a:prstGeom prst="roundRect">
              <a:avLst/>
            </a:prstGeom>
            <a:noFill/>
            <a:ln w="28575" cmpd="thickThin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74010" y="2419350"/>
            <a:ext cx="5982728" cy="83099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THỰC HÀNH: 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b="18212"/>
          <a:stretch/>
        </p:blipFill>
        <p:spPr>
          <a:xfrm>
            <a:off x="1219200" y="3334422"/>
            <a:ext cx="3962400" cy="175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6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14350"/>
            <a:ext cx="6858000" cy="36814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4305240"/>
            <a:ext cx="601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00CC"/>
                </a:solidFill>
              </a:rPr>
              <a:t>Hình</a:t>
            </a:r>
            <a:r>
              <a:rPr lang="en-US" sz="2000" dirty="0">
                <a:solidFill>
                  <a:srgbClr val="0000CC"/>
                </a:solidFill>
              </a:rPr>
              <a:t> 23B.5. </a:t>
            </a:r>
            <a:r>
              <a:rPr lang="en-US" sz="2000" dirty="0" err="1">
                <a:solidFill>
                  <a:srgbClr val="0000CC"/>
                </a:solidFill>
              </a:rPr>
              <a:t>Màn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hình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thông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báo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kết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quả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luyện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tập</a:t>
            </a:r>
            <a:endParaRPr lang="en-US" sz="2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3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97588D94-5857-2419-4696-28CAC447AA2C}"/>
              </a:ext>
            </a:extLst>
          </p:cNvPr>
          <p:cNvSpPr/>
          <p:nvPr/>
        </p:nvSpPr>
        <p:spPr>
          <a:xfrm>
            <a:off x="2436794" y="67908"/>
            <a:ext cx="2031008" cy="517531"/>
          </a:xfrm>
          <a:prstGeom prst="roundRect">
            <a:avLst/>
          </a:prstGeom>
          <a:solidFill>
            <a:srgbClr val="0000FF"/>
          </a:solidFill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500" b="1" dirty="0" err="1" smtClean="0">
                <a:solidFill>
                  <a:prstClr val="white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Luyện</a:t>
            </a:r>
            <a:r>
              <a:rPr lang="en-US" sz="2500" b="1" dirty="0" smtClean="0">
                <a:solidFill>
                  <a:prstClr val="white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prstClr val="white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tập</a:t>
            </a:r>
            <a:endParaRPr lang="en-US" sz="2500" b="1" dirty="0">
              <a:solidFill>
                <a:prstClr val="white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3158" y="857977"/>
            <a:ext cx="6553200" cy="4098383"/>
            <a:chOff x="163158" y="857977"/>
            <a:chExt cx="6553200" cy="4098383"/>
          </a:xfrm>
        </p:grpSpPr>
        <p:sp>
          <p:nvSpPr>
            <p:cNvPr id="18" name="矩形 76"/>
            <p:cNvSpPr/>
            <p:nvPr/>
          </p:nvSpPr>
          <p:spPr>
            <a:xfrm>
              <a:off x="163158" y="1084592"/>
              <a:ext cx="6553200" cy="3871768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lIns="136083" tIns="68040" rIns="136083" bIns="6804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ea"/>
                <a:sym typeface="+mn-lt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621137" y="1556078"/>
              <a:ext cx="5921866" cy="838995"/>
              <a:chOff x="3733798" y="1907953"/>
              <a:chExt cx="9089547" cy="1087990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3733798" y="1907953"/>
                <a:ext cx="9089547" cy="1087990"/>
              </a:xfrm>
              <a:prstGeom prst="roundRect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266494" y="1907976"/>
                <a:ext cx="8556851" cy="10776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400" dirty="0"/>
                  <a:t>Quan sát và chỉ ra biểu tượng của phần mềm </a:t>
                </a:r>
                <a:r>
                  <a:rPr lang="vi-VN" sz="2400" b="1" dirty="0"/>
                  <a:t>RapidTyping</a:t>
                </a:r>
                <a:r>
                  <a:rPr lang="vi-VN" sz="2400" dirty="0"/>
                  <a:t> trên màn hình.</a:t>
                </a:r>
                <a:endParaRPr lang="en-US" sz="23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650501" y="2608093"/>
              <a:ext cx="5892501" cy="973937"/>
              <a:chOff x="3733796" y="1879965"/>
              <a:chExt cx="10991781" cy="1682090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3733796" y="1879965"/>
                <a:ext cx="10991781" cy="159809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465587" y="1948322"/>
                <a:ext cx="10181651" cy="1613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2400" dirty="0" err="1"/>
                  <a:t>Thao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bày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hoạt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thoát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khỏi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mềm</a:t>
                </a:r>
                <a:r>
                  <a:rPr lang="en-US" sz="2400" dirty="0"/>
                  <a:t> </a:t>
                </a:r>
                <a:r>
                  <a:rPr lang="en-US" sz="2400" b="1" dirty="0" err="1"/>
                  <a:t>RapidTyping</a:t>
                </a:r>
                <a:r>
                  <a:rPr lang="en-US" sz="2400" dirty="0"/>
                  <a:t>.</a:t>
                </a:r>
                <a:endParaRPr lang="en-US" sz="23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269796" y="2716452"/>
              <a:ext cx="6273206" cy="1991808"/>
              <a:chOff x="235741" y="2692920"/>
              <a:chExt cx="6273206" cy="1991808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610379" y="3732883"/>
                <a:ext cx="5898568" cy="951845"/>
                <a:chOff x="3275023" y="1879965"/>
                <a:chExt cx="11003098" cy="1643934"/>
              </a:xfrm>
            </p:grpSpPr>
            <p:sp>
              <p:nvSpPr>
                <p:cNvPr id="30" name="Rounded Rectangle 29"/>
                <p:cNvSpPr/>
                <p:nvPr/>
              </p:nvSpPr>
              <p:spPr>
                <a:xfrm>
                  <a:off x="3275023" y="1879965"/>
                  <a:ext cx="11003098" cy="1625357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4225110" y="1903965"/>
                  <a:ext cx="9993421" cy="161993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</a:pPr>
                  <a:r>
                    <a:rPr lang="en-US" sz="2400" dirty="0" err="1"/>
                    <a:t>Chọn</a:t>
                  </a:r>
                  <a:r>
                    <a:rPr lang="en-US" sz="2400" dirty="0"/>
                    <a:t> </a:t>
                  </a:r>
                  <a:r>
                    <a:rPr lang="en-US" sz="2400" dirty="0" err="1"/>
                    <a:t>ngôn</a:t>
                  </a:r>
                  <a:r>
                    <a:rPr lang="en-US" sz="2400" dirty="0"/>
                    <a:t> </a:t>
                  </a:r>
                  <a:r>
                    <a:rPr lang="en-US" sz="2400" dirty="0" err="1"/>
                    <a:t>ngữ</a:t>
                  </a:r>
                  <a:r>
                    <a:rPr lang="en-US" sz="2400" dirty="0"/>
                    <a:t> </a:t>
                  </a:r>
                  <a:r>
                    <a:rPr lang="en-US" sz="2400" dirty="0" err="1"/>
                    <a:t>hiển</a:t>
                  </a:r>
                  <a:r>
                    <a:rPr lang="en-US" sz="2400" dirty="0"/>
                    <a:t> </a:t>
                  </a:r>
                  <a:r>
                    <a:rPr lang="en-US" sz="2400" dirty="0" err="1"/>
                    <a:t>thị</a:t>
                  </a:r>
                  <a:r>
                    <a:rPr lang="en-US" sz="2400" dirty="0"/>
                    <a:t> </a:t>
                  </a:r>
                  <a:r>
                    <a:rPr lang="en-US" sz="2400" dirty="0" err="1"/>
                    <a:t>cho</a:t>
                  </a:r>
                  <a:r>
                    <a:rPr lang="en-US" sz="2400" dirty="0"/>
                    <a:t> </a:t>
                  </a:r>
                  <a:r>
                    <a:rPr lang="en-US" sz="2400" dirty="0" err="1"/>
                    <a:t>giao</a:t>
                  </a:r>
                  <a:r>
                    <a:rPr lang="en-US" sz="2400" dirty="0"/>
                    <a:t> </a:t>
                  </a:r>
                  <a:r>
                    <a:rPr lang="en-US" sz="2400" dirty="0" err="1"/>
                    <a:t>diện</a:t>
                  </a:r>
                  <a:r>
                    <a:rPr lang="en-US" sz="2400" dirty="0"/>
                    <a:t> </a:t>
                  </a:r>
                  <a:r>
                    <a:rPr lang="en-US" sz="2400" b="1" dirty="0" err="1"/>
                    <a:t>RapidTyping</a:t>
                  </a:r>
                  <a:r>
                    <a:rPr lang="en-US" sz="2400" b="1" dirty="0"/>
                    <a:t>: </a:t>
                  </a:r>
                  <a:r>
                    <a:rPr lang="en-US" sz="2400" b="1" dirty="0" err="1"/>
                    <a:t>Tiếng</a:t>
                  </a:r>
                  <a:r>
                    <a:rPr lang="en-US" sz="2400" b="1" dirty="0"/>
                    <a:t> </a:t>
                  </a:r>
                  <a:r>
                    <a:rPr lang="en-US" sz="2400" b="1" dirty="0" err="1"/>
                    <a:t>Anh</a:t>
                  </a:r>
                  <a:r>
                    <a:rPr lang="en-US" sz="2400" b="1" dirty="0"/>
                    <a:t>/</a:t>
                  </a:r>
                  <a:r>
                    <a:rPr lang="en-US" sz="2400" b="1" dirty="0" err="1"/>
                    <a:t>Tiếng</a:t>
                  </a:r>
                  <a:r>
                    <a:rPr lang="en-US" sz="2400" b="1" dirty="0"/>
                    <a:t> </a:t>
                  </a:r>
                  <a:r>
                    <a:rPr lang="en-US" sz="2400" b="1" dirty="0" err="1"/>
                    <a:t>Việt</a:t>
                  </a:r>
                  <a:endParaRPr lang="en-US" sz="23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5741" y="2692920"/>
                <a:ext cx="746075" cy="708588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sp>
          <p:nvSpPr>
            <p:cNvPr id="29" name="Rounded Rectangle 28">
              <a:extLst>
                <a:ext uri="{FF2B5EF4-FFF2-40B4-BE49-F238E27FC236}">
                  <a16:creationId xmlns="" xmlns:a16="http://schemas.microsoft.com/office/drawing/2014/main" id="{97588D94-5857-2419-4696-28CAC447AA2C}"/>
                </a:ext>
              </a:extLst>
            </p:cNvPr>
            <p:cNvSpPr/>
            <p:nvPr/>
          </p:nvSpPr>
          <p:spPr>
            <a:xfrm>
              <a:off x="1394958" y="857977"/>
              <a:ext cx="3995256" cy="48470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2400" dirty="0" err="1" smtClean="0">
                  <a:solidFill>
                    <a:srgbClr val="0000CC"/>
                  </a:solidFill>
                  <a:latin typeface="Arial" pitchFamily="34" charset="0"/>
                  <a:ea typeface="Tahoma" panose="020B0604030504040204" pitchFamily="34" charset="0"/>
                  <a:cs typeface="Arial" pitchFamily="34" charset="0"/>
                </a:rPr>
                <a:t>Em</a:t>
              </a:r>
              <a:r>
                <a:rPr lang="en-US" sz="2400" dirty="0" smtClean="0">
                  <a:solidFill>
                    <a:srgbClr val="0000CC"/>
                  </a:solidFill>
                  <a:latin typeface="Arial" pitchFamily="34" charset="0"/>
                  <a:ea typeface="Tahoma" panose="020B0604030504040204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solidFill>
                    <a:srgbClr val="0000CC"/>
                  </a:solidFill>
                  <a:latin typeface="Arial" pitchFamily="34" charset="0"/>
                  <a:ea typeface="Tahoma" panose="020B0604030504040204" pitchFamily="34" charset="0"/>
                  <a:cs typeface="Arial" pitchFamily="34" charset="0"/>
                </a:rPr>
                <a:t>cùng</a:t>
              </a:r>
              <a:r>
                <a:rPr lang="en-US" sz="2400" dirty="0" smtClean="0">
                  <a:solidFill>
                    <a:srgbClr val="0000CC"/>
                  </a:solidFill>
                  <a:latin typeface="Arial" pitchFamily="34" charset="0"/>
                  <a:ea typeface="Tahoma" panose="020B0604030504040204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solidFill>
                    <a:srgbClr val="0000CC"/>
                  </a:solidFill>
                  <a:latin typeface="Arial" pitchFamily="34" charset="0"/>
                  <a:ea typeface="Tahoma" panose="020B0604030504040204" pitchFamily="34" charset="0"/>
                  <a:cs typeface="Arial" pitchFamily="34" charset="0"/>
                </a:rPr>
                <a:t>bạn</a:t>
              </a:r>
              <a:r>
                <a:rPr lang="en-US" sz="2400" dirty="0" smtClean="0">
                  <a:solidFill>
                    <a:srgbClr val="0000CC"/>
                  </a:solidFill>
                  <a:latin typeface="Arial" pitchFamily="34" charset="0"/>
                  <a:ea typeface="Tahoma" panose="020B0604030504040204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solidFill>
                    <a:srgbClr val="0000CC"/>
                  </a:solidFill>
                  <a:latin typeface="Arial" pitchFamily="34" charset="0"/>
                  <a:ea typeface="Tahoma" panose="020B0604030504040204" pitchFamily="34" charset="0"/>
                  <a:cs typeface="Arial" pitchFamily="34" charset="0"/>
                </a:rPr>
                <a:t>thực</a:t>
              </a:r>
              <a:r>
                <a:rPr lang="en-US" sz="2400" dirty="0" smtClean="0">
                  <a:solidFill>
                    <a:srgbClr val="0000CC"/>
                  </a:solidFill>
                  <a:latin typeface="Arial" pitchFamily="34" charset="0"/>
                  <a:ea typeface="Tahoma" panose="020B0604030504040204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solidFill>
                    <a:srgbClr val="0000CC"/>
                  </a:solidFill>
                  <a:latin typeface="Arial" pitchFamily="34" charset="0"/>
                  <a:ea typeface="Tahoma" panose="020B0604030504040204" pitchFamily="34" charset="0"/>
                  <a:cs typeface="Arial" pitchFamily="34" charset="0"/>
                </a:rPr>
                <a:t>hiện</a:t>
              </a:r>
              <a:endParaRPr lang="en-US" sz="2400" dirty="0">
                <a:solidFill>
                  <a:srgbClr val="0000CC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9038" y="1622879"/>
              <a:ext cx="723616" cy="67192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0220" y="3864774"/>
              <a:ext cx="787338" cy="74525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23940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97588D94-5857-2419-4696-28CAC447AA2C}"/>
              </a:ext>
            </a:extLst>
          </p:cNvPr>
          <p:cNvSpPr/>
          <p:nvPr/>
        </p:nvSpPr>
        <p:spPr>
          <a:xfrm>
            <a:off x="2436794" y="0"/>
            <a:ext cx="2031008" cy="517531"/>
          </a:xfrm>
          <a:prstGeom prst="roundRect">
            <a:avLst/>
          </a:prstGeom>
          <a:solidFill>
            <a:srgbClr val="0000FF"/>
          </a:solidFill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500" b="1" dirty="0" err="1" smtClean="0">
                <a:solidFill>
                  <a:prstClr val="white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Vận</a:t>
            </a:r>
            <a:r>
              <a:rPr lang="en-US" sz="2500" b="1" dirty="0" smtClean="0">
                <a:solidFill>
                  <a:prstClr val="white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prstClr val="white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dụng</a:t>
            </a:r>
            <a:endParaRPr lang="en-US" sz="2500" b="1" dirty="0">
              <a:solidFill>
                <a:prstClr val="white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4748" y="666750"/>
            <a:ext cx="6645536" cy="4408842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60064" y="572393"/>
            <a:ext cx="6781800" cy="4894957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vi-VN" sz="2300" dirty="0" smtClean="0">
                <a:solidFill>
                  <a:srgbClr val="FF0000"/>
                </a:solidFill>
              </a:rPr>
              <a:t>1. </a:t>
            </a:r>
            <a:r>
              <a:rPr lang="vi-VN" sz="2300" dirty="0" smtClean="0">
                <a:solidFill>
                  <a:srgbClr val="0000CC"/>
                </a:solidFill>
              </a:rPr>
              <a:t>Chọn </a:t>
            </a:r>
            <a:r>
              <a:rPr lang="vi-VN" sz="2300" dirty="0">
                <a:solidFill>
                  <a:srgbClr val="0000CC"/>
                </a:solidFill>
              </a:rPr>
              <a:t>và luyện tập các bài trên phần mềm </a:t>
            </a:r>
            <a:r>
              <a:rPr lang="vi-VN" sz="2300" dirty="0">
                <a:solidFill>
                  <a:srgbClr val="FF0000"/>
                </a:solidFill>
              </a:rPr>
              <a:t>RapidTyping</a:t>
            </a:r>
            <a:r>
              <a:rPr lang="vi-VN" sz="2300" dirty="0">
                <a:solidFill>
                  <a:srgbClr val="0000CC"/>
                </a:solidFill>
              </a:rPr>
              <a:t>. Quan sát bạn luyện tập, nhận xét và ghi lại kết quả sau mỗi bài luyện tập. </a:t>
            </a:r>
            <a:endParaRPr lang="en-US" sz="2300" dirty="0" smtClean="0">
              <a:solidFill>
                <a:srgbClr val="0000CC"/>
              </a:solidFill>
            </a:endParaRPr>
          </a:p>
          <a:p>
            <a:pPr marL="688975" indent="-398463" algn="just">
              <a:spcAft>
                <a:spcPts val="300"/>
              </a:spcAft>
              <a:buClr>
                <a:srgbClr val="FF0000"/>
              </a:buClr>
              <a:buAutoNum type="alphaLcPeriod"/>
            </a:pPr>
            <a:r>
              <a:rPr lang="vi-VN" sz="2300" dirty="0" smtClean="0">
                <a:solidFill>
                  <a:srgbClr val="0000CC"/>
                </a:solidFill>
              </a:rPr>
              <a:t>EN2</a:t>
            </a:r>
            <a:r>
              <a:rPr lang="vi-VN" sz="2300" dirty="0">
                <a:solidFill>
                  <a:srgbClr val="0000CC"/>
                </a:solidFill>
              </a:rPr>
              <a:t>. Người mới\1. Cơ bản \Bài học 1 </a:t>
            </a:r>
            <a:endParaRPr lang="en-US" sz="2300" dirty="0" smtClean="0">
              <a:solidFill>
                <a:srgbClr val="0000CC"/>
              </a:solidFill>
            </a:endParaRPr>
          </a:p>
          <a:p>
            <a:pPr marL="688975" indent="-398463" algn="just">
              <a:spcAft>
                <a:spcPts val="300"/>
              </a:spcAft>
              <a:buClr>
                <a:srgbClr val="FF0000"/>
              </a:buClr>
              <a:buAutoNum type="alphaLcPeriod"/>
            </a:pPr>
            <a:r>
              <a:rPr lang="vi-VN" sz="2300" dirty="0" smtClean="0">
                <a:solidFill>
                  <a:srgbClr val="0000CC"/>
                </a:solidFill>
              </a:rPr>
              <a:t>EN2</a:t>
            </a:r>
            <a:r>
              <a:rPr lang="vi-VN" sz="2300" dirty="0">
                <a:solidFill>
                  <a:srgbClr val="0000CC"/>
                </a:solidFill>
              </a:rPr>
              <a:t>. Người mới\1. Cơ bản \Bài học 3 </a:t>
            </a:r>
            <a:endParaRPr lang="en-US" sz="2300" dirty="0" smtClean="0">
              <a:solidFill>
                <a:srgbClr val="0000CC"/>
              </a:solidFill>
            </a:endParaRPr>
          </a:p>
          <a:p>
            <a:pPr marL="688975" indent="-398463" algn="just">
              <a:spcAft>
                <a:spcPts val="300"/>
              </a:spcAft>
              <a:buClr>
                <a:srgbClr val="FF0000"/>
              </a:buClr>
              <a:buAutoNum type="alphaLcPeriod"/>
            </a:pPr>
            <a:r>
              <a:rPr lang="vi-VN" sz="2300" dirty="0" smtClean="0">
                <a:solidFill>
                  <a:srgbClr val="0000CC"/>
                </a:solidFill>
              </a:rPr>
              <a:t>EN2</a:t>
            </a:r>
            <a:r>
              <a:rPr lang="vi-VN" sz="2300" dirty="0">
                <a:solidFill>
                  <a:srgbClr val="0000CC"/>
                </a:solidFill>
              </a:rPr>
              <a:t>. Người mới\1. Cơ bản \Bài học 5 </a:t>
            </a:r>
            <a:endParaRPr lang="en-US" sz="2300" dirty="0" smtClean="0">
              <a:solidFill>
                <a:srgbClr val="0000CC"/>
              </a:solidFill>
            </a:endParaRPr>
          </a:p>
          <a:p>
            <a:pPr algn="just">
              <a:spcAft>
                <a:spcPts val="300"/>
              </a:spcAft>
            </a:pPr>
            <a:r>
              <a:rPr lang="vi-VN" sz="2300" dirty="0" smtClean="0">
                <a:solidFill>
                  <a:srgbClr val="FF0000"/>
                </a:solidFill>
              </a:rPr>
              <a:t>2</a:t>
            </a:r>
            <a:r>
              <a:rPr lang="vi-VN" sz="2300" dirty="0">
                <a:solidFill>
                  <a:srgbClr val="FF0000"/>
                </a:solidFill>
              </a:rPr>
              <a:t>. </a:t>
            </a:r>
            <a:r>
              <a:rPr lang="vi-VN" sz="2300" dirty="0">
                <a:solidFill>
                  <a:srgbClr val="0000CC"/>
                </a:solidFill>
              </a:rPr>
              <a:t>Chọn và luyện tập các bài trên phần mềm </a:t>
            </a:r>
            <a:r>
              <a:rPr lang="vi-VN" sz="2300" dirty="0">
                <a:solidFill>
                  <a:srgbClr val="FF0000"/>
                </a:solidFill>
              </a:rPr>
              <a:t>RapidTyping</a:t>
            </a:r>
            <a:r>
              <a:rPr lang="vi-VN" sz="2300" dirty="0">
                <a:solidFill>
                  <a:srgbClr val="0000CC"/>
                </a:solidFill>
              </a:rPr>
              <a:t> </a:t>
            </a:r>
            <a:endParaRPr lang="en-US" sz="2300" dirty="0" smtClean="0">
              <a:solidFill>
                <a:srgbClr val="0000CC"/>
              </a:solidFill>
            </a:endParaRPr>
          </a:p>
          <a:p>
            <a:pPr marL="688975" indent="-398463" algn="just">
              <a:spcAft>
                <a:spcPts val="300"/>
              </a:spcAft>
              <a:buClr>
                <a:srgbClr val="FF0000"/>
              </a:buClr>
              <a:buAutoNum type="alphaLcPeriod"/>
            </a:pPr>
            <a:r>
              <a:rPr lang="vi-VN" sz="2300" dirty="0" smtClean="0">
                <a:solidFill>
                  <a:srgbClr val="0000CC"/>
                </a:solidFill>
              </a:rPr>
              <a:t>EN2</a:t>
            </a:r>
            <a:r>
              <a:rPr lang="vi-VN" sz="2300" dirty="0">
                <a:solidFill>
                  <a:srgbClr val="0000CC"/>
                </a:solidFill>
              </a:rPr>
              <a:t>. Người mới\3. Phím số \Bài học 1 </a:t>
            </a:r>
            <a:endParaRPr lang="en-US" sz="2300" dirty="0" smtClean="0">
              <a:solidFill>
                <a:srgbClr val="0000CC"/>
              </a:solidFill>
            </a:endParaRPr>
          </a:p>
          <a:p>
            <a:pPr marL="688975" indent="-398463" algn="just">
              <a:spcAft>
                <a:spcPts val="300"/>
              </a:spcAft>
              <a:buClr>
                <a:srgbClr val="FF0000"/>
              </a:buClr>
              <a:buAutoNum type="alphaLcPeriod"/>
            </a:pPr>
            <a:r>
              <a:rPr lang="vi-VN" sz="2300" dirty="0" smtClean="0">
                <a:solidFill>
                  <a:srgbClr val="0000CC"/>
                </a:solidFill>
              </a:rPr>
              <a:t>EN2</a:t>
            </a:r>
            <a:r>
              <a:rPr lang="vi-VN" sz="2300" dirty="0">
                <a:solidFill>
                  <a:srgbClr val="0000CC"/>
                </a:solidFill>
              </a:rPr>
              <a:t>. Người mới\3. Phím số \Bài học 2 </a:t>
            </a:r>
            <a:endParaRPr lang="en-US" sz="2300" dirty="0" smtClean="0">
              <a:solidFill>
                <a:srgbClr val="0000CC"/>
              </a:solidFill>
            </a:endParaRPr>
          </a:p>
          <a:p>
            <a:pPr marL="688975" indent="-398463">
              <a:spcAft>
                <a:spcPts val="300"/>
              </a:spcAft>
              <a:buClr>
                <a:srgbClr val="FF0000"/>
              </a:buClr>
              <a:buAutoNum type="alphaLcPeriod"/>
            </a:pPr>
            <a:r>
              <a:rPr lang="vi-VN" sz="2300" dirty="0" smtClean="0">
                <a:solidFill>
                  <a:srgbClr val="0000CC"/>
                </a:solidFill>
              </a:rPr>
              <a:t>EN2</a:t>
            </a:r>
            <a:r>
              <a:rPr lang="vi-VN" sz="2300" dirty="0">
                <a:solidFill>
                  <a:srgbClr val="0000CC"/>
                </a:solidFill>
              </a:rPr>
              <a:t>. Người mới\3. Phím số \Bài học 3</a:t>
            </a:r>
            <a:endParaRPr lang="en-US" sz="23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1200152"/>
            <a:ext cx="6023824" cy="2667001"/>
            <a:chOff x="2646499" y="4744383"/>
            <a:chExt cx="5547141" cy="1039345"/>
          </a:xfrm>
        </p:grpSpPr>
        <p:sp>
          <p:nvSpPr>
            <p:cNvPr id="5" name="Rounded Rectangle 4"/>
            <p:cNvSpPr/>
            <p:nvPr/>
          </p:nvSpPr>
          <p:spPr>
            <a:xfrm>
              <a:off x="2646499" y="4744383"/>
              <a:ext cx="5547141" cy="979953"/>
            </a:xfrm>
            <a:prstGeom prst="roundRect">
              <a:avLst/>
            </a:prstGeom>
            <a:noFill/>
            <a:ln w="76200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53841" y="4922556"/>
              <a:ext cx="5132455" cy="861172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>
                <a:lnSpc>
                  <a:spcPct val="120000"/>
                </a:lnSpc>
              </a:pPr>
              <a:r>
                <a:rPr lang="vi-VN" sz="2800" dirty="0" smtClean="0">
                  <a:solidFill>
                    <a:srgbClr val="FF0000"/>
                  </a:solidFill>
                </a:rPr>
                <a:t>Phần </a:t>
              </a:r>
              <a:r>
                <a:rPr lang="vi-VN" sz="2800" dirty="0">
                  <a:solidFill>
                    <a:srgbClr val="FF0000"/>
                  </a:solidFill>
                </a:rPr>
                <a:t>mềm RapidTyping giúp em luyện gõ bàn phím đúng cách và hiệu quả.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706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5462</TotalTime>
  <Words>357</Words>
  <Application>Microsoft Office PowerPoint</Application>
  <PresentationFormat>Custom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宋体</vt:lpstr>
      <vt:lpstr>Arial</vt:lpstr>
      <vt:lpstr>Calibri</vt:lpstr>
      <vt:lpstr>Calibri Light</vt:lpstr>
      <vt:lpstr>Fira Sans Extra Condensed Medium</vt:lpstr>
      <vt:lpstr>Tahoma</vt:lpstr>
      <vt:lpstr>Times New Roman</vt:lpstr>
      <vt:lpstr>Wingdings</vt:lpstr>
      <vt:lpstr>2_Office Theme</vt:lpstr>
      <vt:lpstr>7_Office Theme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ẤN ĐỘ CỔ ĐẠI</dc:title>
  <dc:creator>An Nhiên</dc:creator>
  <cp:lastModifiedBy>Admin</cp:lastModifiedBy>
  <cp:revision>515</cp:revision>
  <cp:lastPrinted>2021-10-01T02:56:10Z</cp:lastPrinted>
  <dcterms:modified xsi:type="dcterms:W3CDTF">2023-03-15T01:43:52Z</dcterms:modified>
</cp:coreProperties>
</file>