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  <p:sldMasterId id="2147483688" r:id="rId4"/>
  </p:sldMasterIdLst>
  <p:notesMasterIdLst>
    <p:notesMasterId r:id="rId28"/>
  </p:notesMasterIdLst>
  <p:sldIdLst>
    <p:sldId id="333" r:id="rId5"/>
    <p:sldId id="259" r:id="rId6"/>
    <p:sldId id="321" r:id="rId7"/>
    <p:sldId id="322" r:id="rId8"/>
    <p:sldId id="323" r:id="rId9"/>
    <p:sldId id="324" r:id="rId10"/>
    <p:sldId id="257" r:id="rId11"/>
    <p:sldId id="334" r:id="rId12"/>
    <p:sldId id="325" r:id="rId13"/>
    <p:sldId id="329" r:id="rId14"/>
    <p:sldId id="258" r:id="rId15"/>
    <p:sldId id="260" r:id="rId16"/>
    <p:sldId id="261" r:id="rId17"/>
    <p:sldId id="263" r:id="rId18"/>
    <p:sldId id="326" r:id="rId19"/>
    <p:sldId id="327" r:id="rId20"/>
    <p:sldId id="264" r:id="rId21"/>
    <p:sldId id="328" r:id="rId22"/>
    <p:sldId id="330" r:id="rId23"/>
    <p:sldId id="266" r:id="rId24"/>
    <p:sldId id="331" r:id="rId25"/>
    <p:sldId id="33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51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" y="3375960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" y="4490187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" y="5174884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64582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638136"/>
            <a:ext cx="12186068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49373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3432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5600" y="1583975"/>
            <a:ext cx="5894400" cy="12306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62076" y="6143625"/>
            <a:ext cx="8776800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096"/>
              </a:spcBef>
              <a:spcAft>
                <a:spcPts val="2096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7466" y="2949886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28966" y="3589325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43107" y="3110033"/>
            <a:ext cx="5519896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91284" y="4934123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5" y="5125353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5675" y="5447948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60819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2457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27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1" y="3375960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1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499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7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4861733"/>
            <a:ext cx="5001944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3"/>
            <a:ext cx="1344270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1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kern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964582" y="5390148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71"/>
            <a:ext cx="806188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2" y="5254921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8" y="5272567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1" y="5285399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6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3" y="5192889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1" y="5181660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2" y="5189681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3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9"/>
            <a:ext cx="1192475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3" y="4144388"/>
            <a:ext cx="479207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5" y="5279106"/>
            <a:ext cx="806188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1" y="5301566"/>
            <a:ext cx="806188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5" y="5251835"/>
            <a:ext cx="806188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11" y="5447550"/>
            <a:ext cx="806188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2" y="5426694"/>
            <a:ext cx="806188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2" y="5470008"/>
            <a:ext cx="806188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1" y="5864837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1" y="517175"/>
            <a:ext cx="11055900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0" y="2308195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6" y="2308195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0" y="4349254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6" y="4349254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0" y="1612425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6" y="1612425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0" y="3653484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6" y="3653484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038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1" y="3375960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1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1" y="5394253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64295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2932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6990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39068" y="5606717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5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" y="5364286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3" y="6362231"/>
            <a:ext cx="12196581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3" y="4129599"/>
            <a:ext cx="1515115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8" y="4889703"/>
            <a:ext cx="1514081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2" y="4168541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4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6" y="5176911"/>
            <a:ext cx="1397933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81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59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3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5676" y="759600"/>
            <a:ext cx="3653700" cy="34365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86975" y="2203625"/>
            <a:ext cx="7389301" cy="207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86975" y="1279175"/>
            <a:ext cx="7389301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30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1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1" y="4451686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1" y="5394253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54207" y="821529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48265" y="1792076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39069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62926" y="6049478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1" y="5364286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33" y="6362231"/>
            <a:ext cx="12196581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2015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51810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59944" y="5134839"/>
            <a:ext cx="1218524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70089" y="3118815"/>
            <a:ext cx="3249525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62317" y="5169533"/>
            <a:ext cx="51632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79419" y="5403466"/>
            <a:ext cx="1218490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91144" y="4219134"/>
            <a:ext cx="296746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8326" y="5530589"/>
            <a:ext cx="1293850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1920" y="1643175"/>
            <a:ext cx="7598100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20401" y="593375"/>
            <a:ext cx="7598100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1926" y="2303350"/>
            <a:ext cx="7598100" cy="24948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203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098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098" y="4451686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098" y="5394253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450164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056106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4833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16573" y="6049478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334235" y="5364286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581" y="6362231"/>
            <a:ext cx="12196581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190558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9935356" y="4693902"/>
            <a:ext cx="2251810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4008700" y="5134839"/>
            <a:ext cx="1218524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67554" y="3118815"/>
            <a:ext cx="3249525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08529" y="5169533"/>
            <a:ext cx="516322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089258" y="5403466"/>
            <a:ext cx="1218490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8899274" y="4219134"/>
            <a:ext cx="296746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574993" y="5530589"/>
            <a:ext cx="1293850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48251" y="881050"/>
            <a:ext cx="11095499" cy="31608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75676" y="5995675"/>
            <a:ext cx="11794799" cy="7179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8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1" y="3375960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1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0" y="4937932"/>
            <a:ext cx="5001944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1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kern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33" name="Google Shape;933;p10"/>
          <p:cNvSpPr/>
          <p:nvPr/>
        </p:nvSpPr>
        <p:spPr>
          <a:xfrm>
            <a:off x="2964582" y="5390148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1" y="5864837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183" y="5088578"/>
            <a:ext cx="1103704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091860" y="5156553"/>
            <a:ext cx="1103704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48200" y="544276"/>
            <a:ext cx="11095499" cy="31608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499" cy="156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algn="ctr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793499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187557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689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99" y="494577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32026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7965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49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303" y="3922565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7798" y="3412000"/>
            <a:ext cx="507301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83" y="5088578"/>
            <a:ext cx="110370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21342" y="5683597"/>
            <a:ext cx="697486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3889" y="5891124"/>
            <a:ext cx="697486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550" y="6084012"/>
            <a:ext cx="697486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52380" y="1729975"/>
            <a:ext cx="5705100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52380" y="3334868"/>
            <a:ext cx="5705100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52380" y="4939762"/>
            <a:ext cx="5705100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99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52376" y="2167925"/>
            <a:ext cx="5705100" cy="92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52376" y="3761388"/>
            <a:ext cx="5705100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52376" y="5353050"/>
            <a:ext cx="5706000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983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D997B5FA-0921-464F-AAE1-844C04324D7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2023/2/16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0516EE7D-276B-4CA8-9C22-89EEC56C6BE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2023/2/16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8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93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7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4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4" y="1937810"/>
            <a:ext cx="5181600" cy="1000124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2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56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9128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1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4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70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998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2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3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4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2" y="1066804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8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023409"/>
            <a:ext cx="269345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84" indent="0">
              <a:buNone/>
              <a:defRPr sz="1300" b="1"/>
            </a:lvl2pPr>
            <a:lvl3pPr marL="608567" indent="0">
              <a:buNone/>
              <a:defRPr sz="1200" b="1"/>
            </a:lvl3pPr>
            <a:lvl4pPr marL="912850" indent="0">
              <a:buNone/>
              <a:defRPr sz="1000" b="1"/>
            </a:lvl4pPr>
            <a:lvl5pPr marL="1217134" indent="0">
              <a:buNone/>
              <a:defRPr sz="1000" b="1"/>
            </a:lvl5pPr>
            <a:lvl6pPr marL="1521417" indent="0">
              <a:buNone/>
              <a:defRPr sz="1000" b="1"/>
            </a:lvl6pPr>
            <a:lvl7pPr marL="1825701" indent="0">
              <a:buNone/>
              <a:defRPr sz="1000" b="1"/>
            </a:lvl7pPr>
            <a:lvl8pPr marL="2129983" indent="0">
              <a:buNone/>
              <a:defRPr sz="1000" b="1"/>
            </a:lvl8pPr>
            <a:lvl9pPr marL="243426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3" y="1449917"/>
            <a:ext cx="2693458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84" indent="0">
              <a:buNone/>
              <a:defRPr sz="1300" b="1"/>
            </a:lvl2pPr>
            <a:lvl3pPr marL="608567" indent="0">
              <a:buNone/>
              <a:defRPr sz="1200" b="1"/>
            </a:lvl3pPr>
            <a:lvl4pPr marL="912850" indent="0">
              <a:buNone/>
              <a:defRPr sz="1000" b="1"/>
            </a:lvl4pPr>
            <a:lvl5pPr marL="1217134" indent="0">
              <a:buNone/>
              <a:defRPr sz="1000" b="1"/>
            </a:lvl5pPr>
            <a:lvl6pPr marL="1521417" indent="0">
              <a:buNone/>
              <a:defRPr sz="1000" b="1"/>
            </a:lvl6pPr>
            <a:lvl7pPr marL="1825701" indent="0">
              <a:buNone/>
              <a:defRPr sz="1000" b="1"/>
            </a:lvl7pPr>
            <a:lvl8pPr marL="2129983" indent="0">
              <a:buNone/>
              <a:defRPr sz="1000" b="1"/>
            </a:lvl8pPr>
            <a:lvl9pPr marL="243426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2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17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74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6"/>
            <a:ext cx="3407834" cy="390207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8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284" indent="0">
              <a:buNone/>
              <a:defRPr sz="800"/>
            </a:lvl2pPr>
            <a:lvl3pPr marL="608567" indent="0">
              <a:buNone/>
              <a:defRPr sz="700"/>
            </a:lvl3pPr>
            <a:lvl4pPr marL="912850" indent="0">
              <a:buNone/>
              <a:defRPr sz="600"/>
            </a:lvl4pPr>
            <a:lvl5pPr marL="1217134" indent="0">
              <a:buNone/>
              <a:defRPr sz="600"/>
            </a:lvl5pPr>
            <a:lvl6pPr marL="1521417" indent="0">
              <a:buNone/>
              <a:defRPr sz="600"/>
            </a:lvl6pPr>
            <a:lvl7pPr marL="1825701" indent="0">
              <a:buNone/>
              <a:defRPr sz="600"/>
            </a:lvl7pPr>
            <a:lvl8pPr marL="2129983" indent="0">
              <a:buNone/>
              <a:defRPr sz="600"/>
            </a:lvl8pPr>
            <a:lvl9pPr marL="24342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8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3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200"/>
            </a:lvl1pPr>
            <a:lvl2pPr marL="304284" indent="0">
              <a:buNone/>
              <a:defRPr sz="1900"/>
            </a:lvl2pPr>
            <a:lvl3pPr marL="608567" indent="0">
              <a:buNone/>
              <a:defRPr sz="1600"/>
            </a:lvl3pPr>
            <a:lvl4pPr marL="912850" indent="0">
              <a:buNone/>
              <a:defRPr sz="1300"/>
            </a:lvl4pPr>
            <a:lvl5pPr marL="1217134" indent="0">
              <a:buNone/>
              <a:defRPr sz="1300"/>
            </a:lvl5pPr>
            <a:lvl6pPr marL="1521417" indent="0">
              <a:buNone/>
              <a:defRPr sz="1300"/>
            </a:lvl6pPr>
            <a:lvl7pPr marL="1825701" indent="0">
              <a:buNone/>
              <a:defRPr sz="1300"/>
            </a:lvl7pPr>
            <a:lvl8pPr marL="2129983" indent="0">
              <a:buNone/>
              <a:defRPr sz="1300"/>
            </a:lvl8pPr>
            <a:lvl9pPr marL="243426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8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284" indent="0">
              <a:buNone/>
              <a:defRPr sz="800"/>
            </a:lvl2pPr>
            <a:lvl3pPr marL="608567" indent="0">
              <a:buNone/>
              <a:defRPr sz="700"/>
            </a:lvl3pPr>
            <a:lvl4pPr marL="912850" indent="0">
              <a:buNone/>
              <a:defRPr sz="600"/>
            </a:lvl4pPr>
            <a:lvl5pPr marL="1217134" indent="0">
              <a:buNone/>
              <a:defRPr sz="600"/>
            </a:lvl5pPr>
            <a:lvl6pPr marL="1521417" indent="0">
              <a:buNone/>
              <a:defRPr sz="600"/>
            </a:lvl6pPr>
            <a:lvl7pPr marL="1825701" indent="0">
              <a:buNone/>
              <a:defRPr sz="600"/>
            </a:lvl7pPr>
            <a:lvl8pPr marL="2129983" indent="0">
              <a:buNone/>
              <a:defRPr sz="600"/>
            </a:lvl8pPr>
            <a:lvl9pPr marL="24342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09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3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2" y="183095"/>
            <a:ext cx="4013199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5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9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69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289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434343"/>
                </a:solidFill>
                <a:ea typeface="宋体" panose="02010600030101010101" pitchFamily="2" charset="-122"/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434343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1" y="5597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4" tIns="91274" rIns="91274" bIns="91274" anchor="t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948045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3" y="183093"/>
            <a:ext cx="5486400" cy="762000"/>
          </a:xfrm>
          <a:prstGeom prst="rect">
            <a:avLst/>
          </a:prstGeom>
        </p:spPr>
        <p:txBody>
          <a:bodyPr vert="horz" lIns="60857" tIns="30429" rIns="60857" bIns="304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066804"/>
            <a:ext cx="5486400" cy="3017309"/>
          </a:xfrm>
          <a:prstGeom prst="rect">
            <a:avLst/>
          </a:prstGeom>
        </p:spPr>
        <p:txBody>
          <a:bodyPr vert="horz" lIns="60857" tIns="30429" rIns="60857" bIns="304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3" y="4237570"/>
            <a:ext cx="1422400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608567"/>
              <a:t>2/16/2023</a:t>
            </a:fld>
            <a:endParaRPr 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799" y="4237570"/>
            <a:ext cx="1930400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/>
            <a:endParaRPr 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3" y="4237570"/>
            <a:ext cx="1422400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60856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43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8567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3" indent="-228213" algn="l" defTabSz="6085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94460" indent="-190177" algn="l" defTabSz="60856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08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4992" indent="-152142" algn="l" defTabSz="608567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75" indent="-152142" algn="l" defTabSz="608567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559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7842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125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409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284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56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50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134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41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701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9983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26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" y="0"/>
            <a:ext cx="1469751" cy="150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4070" y="310442"/>
            <a:ext cx="6384199" cy="461499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684557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AEFEC">
                    <a:lumMod val="50000"/>
                  </a:srgb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TRƯỜNG TIỂU HỌC PHÚC LỢI</a:t>
            </a:r>
            <a:endParaRPr lang="vi-VN" sz="2400" b="1" kern="0" dirty="0">
              <a:solidFill>
                <a:srgbClr val="FAEFEC">
                  <a:lumMod val="50000"/>
                </a:srgb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07791" y="1044415"/>
            <a:ext cx="3455506" cy="52305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684557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spc="-85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TUẦN </a:t>
            </a:r>
            <a:r>
              <a:rPr lang="en-US" sz="2800" b="1" kern="0" spc="-85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23</a:t>
            </a:r>
            <a:endParaRPr lang="en-US" sz="2800" b="1" kern="0" spc="-85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4200" y="2021899"/>
            <a:ext cx="10533102" cy="2277381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786553" fontAlgn="base">
              <a:spcAft>
                <a:spcPts val="600"/>
              </a:spcAft>
              <a:buFont typeface="Arial"/>
              <a:buNone/>
            </a:pPr>
            <a:r>
              <a:rPr lang="en-US" sz="4400" b="1" kern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b="1" ker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 Việt  - Bài </a:t>
            </a:r>
            <a:r>
              <a:rPr lang="en-US" sz="44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10</a:t>
            </a:r>
            <a:endParaRPr lang="vi-VN" sz="4400">
              <a:solidFill>
                <a:srgbClr val="FF0000"/>
              </a:solidFill>
              <a:ea typeface="宋体" panose="02010600030101010101" pitchFamily="2" charset="-122"/>
              <a:cs typeface="Arial"/>
              <a:sym typeface="Arial"/>
            </a:endParaRPr>
          </a:p>
          <a:p>
            <a:pPr lvl="0">
              <a:spcAft>
                <a:spcPts val="600"/>
              </a:spcAft>
            </a:pPr>
            <a:r>
              <a:rPr lang="en-US" sz="44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 </a:t>
            </a:r>
            <a:r>
              <a:rPr lang="en-US" sz="4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ngữ có nghĩa giống nhau. </a:t>
            </a:r>
          </a:p>
          <a:p>
            <a:pPr lvl="0">
              <a:spcAft>
                <a:spcPts val="600"/>
              </a:spcAft>
            </a:pPr>
            <a:r>
              <a:rPr lang="en-US" sz="44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Dấu </a:t>
            </a:r>
            <a:r>
              <a:rPr lang="en-US" sz="4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gạch </a:t>
            </a:r>
            <a:r>
              <a:rPr lang="en-US" sz="44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ngang</a:t>
            </a:r>
            <a:endParaRPr lang="vi-VN" sz="44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802640" y="700142"/>
            <a:ext cx="10993120" cy="10043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mtClean="0"/>
              <a:t>     Hằng </a:t>
            </a:r>
            <a:r>
              <a:rPr lang="vi-VN" sz="4000" dirty="0"/>
              <a:t>ngày, thỏ </a:t>
            </a:r>
            <a:r>
              <a:rPr lang="vi-VN" sz="4000" b="1" dirty="0">
                <a:solidFill>
                  <a:srgbClr val="00B050"/>
                </a:solidFill>
              </a:rPr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>
                <a:solidFill>
                  <a:srgbClr val="00B050"/>
                </a:solidFill>
              </a:rPr>
              <a:t>kiên</a:t>
            </a:r>
            <a:r>
              <a:rPr lang="vi-VN" sz="4000" b="1" dirty="0"/>
              <a:t> </a:t>
            </a:r>
            <a:r>
              <a:rPr lang="vi-VN" sz="4000" b="1" dirty="0">
                <a:solidFill>
                  <a:srgbClr val="00B050"/>
                </a:solidFill>
              </a:rPr>
              <a:t>nhẫn</a:t>
            </a:r>
            <a:r>
              <a:rPr lang="vi-VN" sz="4000" b="1" dirty="0"/>
              <a:t>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73440" y="1340528"/>
            <a:ext cx="418582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57386" y="1331650"/>
            <a:ext cx="277871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xmlns="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xmlns="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xmlns="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xmlns="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xmlns="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xmlns="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xmlns="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xmlns="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xmlns="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xmlns="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xmlns="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xmlns="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en-US" sz="4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iêng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hẫn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707770" y="115410"/>
            <a:ext cx="10993120" cy="1250325"/>
            <a:chOff x="4144021" y="1484380"/>
            <a:chExt cx="7574794" cy="49525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81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 </a:t>
              </a: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2 - 3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39952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xmlns="" id="{A4F90638-F724-41F4-937D-082D080B6476}"/>
              </a:ext>
            </a:extLst>
          </p:cNvPr>
          <p:cNvSpPr txBox="1"/>
          <p:nvPr/>
        </p:nvSpPr>
        <p:spPr>
          <a:xfrm>
            <a:off x="4281873" y="584147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xmlns="" id="{FE18D36D-6AC5-4086-9986-99955972DE15}"/>
              </a:ext>
            </a:extLst>
          </p:cNvPr>
          <p:cNvSpPr txBox="1"/>
          <p:nvPr/>
        </p:nvSpPr>
        <p:spPr>
          <a:xfrm>
            <a:off x="4164507" y="4801734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xmlns="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4756951" y="698910"/>
            <a:ext cx="6529614" cy="6616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6977" y="1208146"/>
            <a:ext cx="277871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xmlns="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xmlns="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xmlns="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11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EF923FF-2967-4F40-8F36-CDDAB2A9BB7E}"/>
              </a:ext>
            </a:extLst>
          </p:cNvPr>
          <p:cNvSpPr/>
          <p:nvPr/>
        </p:nvSpPr>
        <p:spPr>
          <a:xfrm>
            <a:off x="523783" y="4442487"/>
            <a:ext cx="6773662" cy="13620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xmlns="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xmlns="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4850" y="3240350"/>
            <a:ext cx="2645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  <a:endParaRPr lang="vi-VN" sz="4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9CCB7E2F-71B6-4774-8F50-B6973BA23435}"/>
              </a:ext>
            </a:extLst>
          </p:cNvPr>
          <p:cNvSpPr/>
          <p:nvPr/>
        </p:nvSpPr>
        <p:spPr>
          <a:xfrm>
            <a:off x="291820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EF8F640F-FF84-4048-B68F-D8975B57AB91}"/>
              </a:ext>
            </a:extLst>
          </p:cNvPr>
          <p:cNvSpPr/>
          <p:nvPr/>
        </p:nvSpPr>
        <p:spPr>
          <a:xfrm>
            <a:off x="326657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DFA90A-F1AF-42A6-A477-752BAFD6F0EA}"/>
              </a:ext>
            </a:extLst>
          </p:cNvPr>
          <p:cNvSpPr/>
          <p:nvPr/>
        </p:nvSpPr>
        <p:spPr>
          <a:xfrm>
            <a:off x="3686969" y="1578158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FD98F0-2E4F-4721-817C-1C4075B03037}"/>
              </a:ext>
            </a:extLst>
          </p:cNvPr>
          <p:cNvSpPr/>
          <p:nvPr/>
        </p:nvSpPr>
        <p:spPr>
          <a:xfrm>
            <a:off x="3642579" y="4464880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009595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AAE4E91-ECAA-4F66-863C-3963F38DFDF2}"/>
              </a:ext>
            </a:extLst>
          </p:cNvPr>
          <p:cNvSpPr/>
          <p:nvPr/>
        </p:nvSpPr>
        <p:spPr>
          <a:xfrm>
            <a:off x="6641377" y="4456002"/>
            <a:ext cx="2511885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5262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D41323-35C7-4BA2-BE47-A2C34A89202D}"/>
              </a:ext>
            </a:extLst>
          </p:cNvPr>
          <p:cNvSpPr/>
          <p:nvPr/>
        </p:nvSpPr>
        <p:spPr>
          <a:xfrm>
            <a:off x="6681550" y="903177"/>
            <a:ext cx="3376845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34872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4F9EB2-7D93-41A7-8D00-1937146D8B47}"/>
              </a:ext>
            </a:extLst>
          </p:cNvPr>
          <p:cNvSpPr/>
          <p:nvPr/>
        </p:nvSpPr>
        <p:spPr>
          <a:xfrm>
            <a:off x="6748831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142546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xmlns="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2482" y="3302210"/>
            <a:ext cx="7563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 ngữ có nghĩa giống nhau. Dấu gạch ngang</a:t>
            </a:r>
            <a:endParaRPr lang="vi-VN" sz="40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7706" y="2230469"/>
            <a:ext cx="5015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Việt- Bài 10</a:t>
            </a:r>
            <a:endParaRPr lang="vi-VN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746492"/>
            <a:ext cx="12107159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6" y="1866416"/>
            <a:ext cx="1687086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23422" y="239051"/>
            <a:ext cx="4544866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YÊU CẦU </a:t>
            </a:r>
            <a:r>
              <a:rPr lang="en-US" sz="3600" b="1">
                <a:solidFill>
                  <a:srgbClr val="FF0000"/>
                </a:solidFill>
                <a:sym typeface="Arial"/>
              </a:rPr>
              <a:t>CẦN ĐẠT</a:t>
            </a:r>
            <a:endParaRPr lang="en-US" sz="3600" b="1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158" y="4274130"/>
            <a:ext cx="8683842" cy="1745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304" y="1089108"/>
            <a:ext cx="8920860" cy="1914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770" y="2687870"/>
            <a:ext cx="8672715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011996" y="4395496"/>
            <a:ext cx="7031824" cy="492329"/>
          </a:xfrm>
          <a:prstGeom prst="rect">
            <a:avLst/>
          </a:prstGeom>
        </p:spPr>
        <p:txBody>
          <a:bodyPr wrap="square" lIns="60846" tIns="30424" rIns="60846" bIns="30424">
            <a:spAutoFit/>
          </a:bodyPr>
          <a:lstStyle/>
          <a:p>
            <a:pPr defTabSz="60846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en-US" sz="2800" dirty="0">
              <a:solidFill>
                <a:srgbClr val="0000FF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004332" y="1487977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400" b="1" dirty="0">
                <a:solidFill>
                  <a:srgbClr val="FF0000"/>
                </a:solidFill>
                <a:sym typeface="Arial"/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285744" y="3086296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400" b="1" dirty="0">
                <a:solidFill>
                  <a:srgbClr val="FF0000"/>
                </a:solidFill>
                <a:sym typeface="Arial"/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95539" y="4599539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400" b="1" dirty="0">
                <a:solidFill>
                  <a:srgbClr val="FF0000"/>
                </a:solidFill>
                <a:sym typeface="Arial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8477" y="1338223"/>
            <a:ext cx="786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l-NL" sz="2800" smtClean="0">
                <a:latin typeface="Times New Roman"/>
                <a:ea typeface="Calibri"/>
              </a:rPr>
              <a:t>Nhận </a:t>
            </a:r>
            <a:r>
              <a:rPr lang="nl-NL" sz="2800">
                <a:latin typeface="Times New Roman"/>
                <a:ea typeface="Calibri"/>
              </a:rPr>
              <a:t>biết được những </a:t>
            </a:r>
            <a:r>
              <a:rPr lang="nl-NL" sz="2800" smtClean="0">
                <a:latin typeface="Times New Roman"/>
                <a:ea typeface="Calibri"/>
              </a:rPr>
              <a:t>từ  </a:t>
            </a:r>
            <a:r>
              <a:rPr lang="nl-NL" sz="2800">
                <a:latin typeface="Times New Roman"/>
                <a:ea typeface="Calibri"/>
              </a:rPr>
              <a:t>có nghĩa giống nhau </a:t>
            </a:r>
            <a:r>
              <a:rPr lang="nl-NL" sz="2800" smtClean="0">
                <a:latin typeface="Times New Roman"/>
                <a:ea typeface="Calibri"/>
              </a:rPr>
              <a:t>(qua </a:t>
            </a:r>
            <a:r>
              <a:rPr lang="nl-NL" sz="2800">
                <a:latin typeface="Times New Roman"/>
                <a:ea typeface="Calibri"/>
              </a:rPr>
              <a:t>ngữ </a:t>
            </a:r>
            <a:r>
              <a:rPr lang="nl-NL" sz="2800" smtClean="0">
                <a:latin typeface="Times New Roman"/>
                <a:ea typeface="Calibri"/>
              </a:rPr>
              <a:t>cảnh ,  </a:t>
            </a:r>
            <a:r>
              <a:rPr lang="nl-NL" sz="2800">
                <a:latin typeface="Times New Roman"/>
                <a:ea typeface="Calibri"/>
              </a:rPr>
              <a:t>tranh ảnh</a:t>
            </a:r>
            <a:r>
              <a:rPr lang="nl-NL" sz="2800" smtClean="0">
                <a:latin typeface="Times New Roman"/>
                <a:ea typeface="Calibri"/>
              </a:rPr>
              <a:t>).</a:t>
            </a:r>
            <a:endParaRPr lang="vi-VN" sz="2800"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8123" y="4491230"/>
            <a:ext cx="7505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>
                <a:latin typeface="Times New Roman"/>
                <a:ea typeface="Calibri"/>
              </a:rPr>
              <a:t>Nhận biết </a:t>
            </a:r>
            <a:r>
              <a:rPr lang="nl-NL" sz="2800" smtClean="0">
                <a:latin typeface="Times New Roman"/>
                <a:ea typeface="Calibri"/>
              </a:rPr>
              <a:t>được vị </a:t>
            </a:r>
            <a:r>
              <a:rPr lang="nl-NL" sz="2800">
                <a:latin typeface="Times New Roman"/>
                <a:ea typeface="Calibri"/>
              </a:rPr>
              <a:t>trí của dấu gạch ngang trong đoạn </a:t>
            </a:r>
            <a:r>
              <a:rPr lang="nl-NL" sz="2800" smtClean="0">
                <a:latin typeface="Times New Roman"/>
                <a:ea typeface="Calibri"/>
              </a:rPr>
              <a:t>văn.</a:t>
            </a:r>
            <a:r>
              <a:rPr lang="en-US" sz="2400">
                <a:latin typeface="Times New Roman"/>
                <a:ea typeface="Calibri"/>
              </a:rPr>
              <a:t> </a:t>
            </a:r>
            <a:r>
              <a:rPr lang="en-US" sz="2400" smtClean="0">
                <a:latin typeface="Times New Roman"/>
                <a:ea typeface="Calibri"/>
              </a:rPr>
              <a:t>B</a:t>
            </a:r>
            <a:r>
              <a:rPr lang="nl-NL" sz="2800" smtClean="0">
                <a:latin typeface="Times New Roman"/>
                <a:ea typeface="Calibri"/>
              </a:rPr>
              <a:t>iết </a:t>
            </a:r>
            <a:r>
              <a:rPr lang="nl-NL" sz="2800">
                <a:latin typeface="Times New Roman"/>
                <a:ea typeface="Calibri"/>
              </a:rPr>
              <a:t>tác dụng của dấu gạch </a:t>
            </a:r>
            <a:r>
              <a:rPr lang="nl-NL" sz="2800" smtClean="0">
                <a:latin typeface="Times New Roman"/>
                <a:ea typeface="Calibri"/>
              </a:rPr>
              <a:t>ngang.</a:t>
            </a:r>
            <a:endParaRPr lang="vi-VN" sz="240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249" y="2872113"/>
            <a:ext cx="7742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/>
                <a:ea typeface="Calibri"/>
              </a:rPr>
              <a:t>B</a:t>
            </a:r>
            <a:r>
              <a:rPr lang="nl-NL" sz="2800" smtClean="0">
                <a:latin typeface="Times New Roman"/>
                <a:ea typeface="Calibri"/>
              </a:rPr>
              <a:t>iết </a:t>
            </a:r>
            <a:r>
              <a:rPr lang="nl-NL" sz="2800">
                <a:latin typeface="Times New Roman"/>
                <a:ea typeface="Calibri"/>
              </a:rPr>
              <a:t>sử dụng </a:t>
            </a:r>
            <a:r>
              <a:rPr lang="nl-NL" sz="2800" smtClean="0">
                <a:latin typeface="Times New Roman"/>
                <a:ea typeface="Calibri"/>
              </a:rPr>
              <a:t>các từ </a:t>
            </a:r>
            <a:r>
              <a:rPr lang="nl-NL" sz="2800">
                <a:latin typeface="Times New Roman"/>
                <a:ea typeface="Calibri"/>
              </a:rPr>
              <a:t>ngữ có nghĩa giống nhau và sử dụng từ trong nhóm nghĩa giống nhau để </a:t>
            </a:r>
            <a:r>
              <a:rPr lang="nl-NL" sz="2800" smtClean="0">
                <a:latin typeface="Times New Roman"/>
                <a:ea typeface="Calibri"/>
              </a:rPr>
              <a:t> đặt </a:t>
            </a:r>
            <a:r>
              <a:rPr lang="nl-NL" sz="2800">
                <a:latin typeface="Times New Roman"/>
                <a:ea typeface="Calibri"/>
              </a:rPr>
              <a:t>câu.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0091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582</Words>
  <Application>Microsoft Office PowerPoint</Application>
  <PresentationFormat>Custom</PresentationFormat>
  <Paragraphs>77</Paragraphs>
  <Slides>23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主题​​</vt:lpstr>
      <vt:lpstr>1_Office 主题​​</vt:lpstr>
      <vt:lpstr>1_SlidesMania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37</cp:revision>
  <dcterms:created xsi:type="dcterms:W3CDTF">2022-08-02T06:57:18Z</dcterms:created>
  <dcterms:modified xsi:type="dcterms:W3CDTF">2023-02-16T14:19:15Z</dcterms:modified>
</cp:coreProperties>
</file>