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357" r:id="rId2"/>
    <p:sldId id="318" r:id="rId3"/>
    <p:sldId id="341" r:id="rId4"/>
    <p:sldId id="336" r:id="rId5"/>
    <p:sldId id="316" r:id="rId6"/>
    <p:sldId id="319" r:id="rId7"/>
    <p:sldId id="260" r:id="rId8"/>
    <p:sldId id="295" r:id="rId9"/>
    <p:sldId id="298" r:id="rId10"/>
    <p:sldId id="306" r:id="rId11"/>
    <p:sldId id="349" r:id="rId12"/>
    <p:sldId id="350" r:id="rId13"/>
    <p:sldId id="351" r:id="rId14"/>
    <p:sldId id="352" r:id="rId15"/>
    <p:sldId id="353" r:id="rId16"/>
    <p:sldId id="354" r:id="rId17"/>
    <p:sldId id="355" r:id="rId18"/>
    <p:sldId id="308" r:id="rId19"/>
    <p:sldId id="314" r:id="rId20"/>
    <p:sldId id="347" r:id="rId21"/>
    <p:sldId id="348" r:id="rId22"/>
    <p:sldId id="321" r:id="rId23"/>
    <p:sldId id="284" r:id="rId24"/>
    <p:sldId id="292" r:id="rId25"/>
    <p:sldId id="293" r:id="rId26"/>
    <p:sldId id="294" r:id="rId27"/>
    <p:sldId id="324" r:id="rId28"/>
    <p:sldId id="313" r:id="rId29"/>
    <p:sldId id="291" r:id="rId30"/>
    <p:sldId id="356" r:id="rId31"/>
    <p:sldId id="358" r:id="rId32"/>
    <p:sldId id="361" r:id="rId33"/>
    <p:sldId id="359" r:id="rId34"/>
    <p:sldId id="360" r:id="rId35"/>
    <p:sldId id="362" r:id="rId36"/>
    <p:sldId id="363" r:id="rId37"/>
    <p:sldId id="364" r:id="rId38"/>
    <p:sldId id="365" r:id="rId39"/>
    <p:sldId id="366" r:id="rId40"/>
    <p:sldId id="367" r:id="rId41"/>
    <p:sldId id="368" r:id="rId42"/>
    <p:sldId id="2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0" autoAdjust="0"/>
  </p:normalViewPr>
  <p:slideViewPr>
    <p:cSldViewPr snapToGrid="0">
      <p:cViewPr varScale="1">
        <p:scale>
          <a:sx n="58" d="100"/>
          <a:sy n="58" d="100"/>
        </p:scale>
        <p:origin x="9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2/16/2023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2/16/2023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xmlns="" id="{9070BED5-AE08-4908-8EFE-4DF6D75E07F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4.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42.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svg"/><Relationship Id="rId11" Type="http://schemas.openxmlformats.org/officeDocument/2006/relationships/image" Target="../media/image43.emf"/><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notesSlide" Target="../notesSlides/notesSlide18.xml"/><Relationship Id="rId9" Type="http://schemas.openxmlformats.org/officeDocument/2006/relationships/image" Target="../media/image47.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4.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66.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3.emf"/><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4.emf"/><Relationship Id="rId4"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4.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7.emf"/><Relationship Id="rId4"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0.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72.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5.svg"/><Relationship Id="rId9" Type="http://schemas.openxmlformats.org/officeDocument/2006/relationships/image" Target="../media/image16.pn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4.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18147" cy="818147"/>
          </a:xfrm>
          <a:prstGeom prst="rect">
            <a:avLst/>
          </a:prstGeom>
        </p:spPr>
      </p:pic>
      <p:sp>
        <p:nvSpPr>
          <p:cNvPr id="6" name="TextBox 5"/>
          <p:cNvSpPr txBox="1"/>
          <p:nvPr/>
        </p:nvSpPr>
        <p:spPr>
          <a:xfrm>
            <a:off x="3348021" y="294928"/>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420966" y="928904"/>
            <a:ext cx="3497209" cy="715709"/>
          </a:xfrm>
          <a:prstGeom prst="rect">
            <a:avLst/>
          </a:prstGeom>
          <a:noFill/>
        </p:spPr>
        <p:txBody>
          <a:bodyPr wrap="square" rtlCol="0">
            <a:spAutoFit/>
          </a:bodyPr>
          <a:lstStyle/>
          <a:p>
            <a:pPr algn="ctr">
              <a:defRPr/>
            </a:pP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1"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24</a:t>
            </a:r>
            <a:endPar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818147" y="1755369"/>
            <a:ext cx="11193899" cy="2820900"/>
          </a:xfrm>
          <a:prstGeom prst="rect">
            <a:avLst/>
          </a:prstGeom>
          <a:noFill/>
        </p:spPr>
        <p:txBody>
          <a:bodyPr wrap="square" rtlCol="0">
            <a:spAutoFit/>
          </a:bodyPr>
          <a:lstStyle/>
          <a:p>
            <a:pPr algn="ct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51"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5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lnSpc>
                <a:spcPct val="120000"/>
              </a:lnSpc>
            </a:pPr>
            <a:r>
              <a:rPr lang="vi-VN" sz="4400" b="1" dirty="0" smtClean="0">
                <a:ln w="0"/>
                <a:latin typeface="Times New Roman" panose="02020603050405020304" pitchFamily="18" charset="0"/>
                <a:ea typeface="Tahoma" panose="020B0604030504040204" pitchFamily="34" charset="0"/>
                <a:cs typeface="Times New Roman" panose="02020603050405020304" pitchFamily="18" charset="0"/>
              </a:rPr>
              <a:t>BÀI </a:t>
            </a:r>
            <a:r>
              <a:rPr lang="en-US" sz="4400" b="1" dirty="0" smtClean="0">
                <a:ln w="0"/>
                <a:latin typeface="Times New Roman" panose="02020603050405020304" pitchFamily="18" charset="0"/>
                <a:ea typeface="Tahoma" panose="020B0604030504040204" pitchFamily="34" charset="0"/>
                <a:cs typeface="Times New Roman" panose="02020603050405020304" pitchFamily="18" charset="0"/>
              </a:rPr>
              <a:t>11</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Đọc</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Chuyện</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bên</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cửa</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sổ</a:t>
            </a:r>
            <a:endParaRPr lang="en-US" sz="4000" b="1" dirty="0" smtClean="0">
              <a:ln w="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Nói</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và</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nghe</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Kể</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chuyện</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Cậu</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bé</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đánh</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giày</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485085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xmlns=""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xmlns=""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lách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chách</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xmlns=""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xmlns=""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bẵng</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xmlns=""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xmlns=""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xmlns=""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léo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nhéo</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xmlns=""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xmlns=""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nhộn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xmlns=""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xmlns=""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xmlns=""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xmlns=""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xmlns=""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1" i="0" u="none" strike="noStrike" kern="1200" cap="none" spc="0" normalizeH="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xmlns=""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 ẩn vào các hốc tường,</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lỗ thông hơi,</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cửa ngách để trú chân,</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làm tổ</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indent="692150" algn="just">
              <a:lnSpc>
                <a:spcPct val="120000"/>
              </a:lnSpc>
              <a:defRPr/>
            </a:pP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 hiểu vì thích quá</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hay là đùa nghịch,</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cậu đã lên sân thượng</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cầm sỏi ném lũ sẻ.</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xmlns=""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xmlns=""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xmlns=""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xmlns=""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xmlns=""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xmlns=""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xmlns=""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xmlns=""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xmlns=""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730526" y="498330"/>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xmlns=""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xmlns=""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xmlns=""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xmlns=""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xmlns=""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xmlns=""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xmlns=""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xmlns=""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xmlns=""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xmlns=""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xmlns=""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xmlns=""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33" name="Rectangle: Rounded Corners 32">
                <a:extLst>
                  <a:ext uri="{FF2B5EF4-FFF2-40B4-BE49-F238E27FC236}">
                    <a16:creationId xmlns:a16="http://schemas.microsoft.com/office/drawing/2014/main" xmlns=""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xmlns=""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xmlns=""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xmlns=""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xmlns=""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xmlns=""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xmlns=""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xmlns=""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xmlns=""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xmlns=""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xmlns=""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149087" y="175215"/>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xmlns=""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xmlns=""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xmlns=""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xmlns=""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xmlns=""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xmlns=""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xmlns=""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xmlns=""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xmlns=""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xmlns=""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xmlns=""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xmlns=""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xmlns=""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xmlns=""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xmlns=""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xmlns=""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5" name="Rectangle: Rounded Corners 44">
                <a:extLst>
                  <a:ext uri="{FF2B5EF4-FFF2-40B4-BE49-F238E27FC236}">
                    <a16:creationId xmlns:a16="http://schemas.microsoft.com/office/drawing/2014/main" xmlns="" id="{112C985B-F2A9-4B6D-9857-7E77911D9D0D}"/>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34">
              <a:extLst>
                <a:ext uri="{FF2B5EF4-FFF2-40B4-BE49-F238E27FC236}">
                  <a16:creationId xmlns:a16="http://schemas.microsoft.com/office/drawing/2014/main" xmlns=""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xmlns=""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xmlns=""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xmlns=""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xmlns=""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xmlns=""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xmlns=""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xmlns=""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xmlns=""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xmlns=""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xmlns=""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LUYỆN</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xmlns="" id="{B166EC35-BE6B-4B9C-ABE7-C57476C942C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xmlns="" id="{62B4AAA1-2A8C-35FB-FEB7-A9547A32DF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BF148762-FDD4-B790-5233-0C5E96CB6B5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xmlns=""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xmlns="" id="{8F8AF3DE-11C0-93A5-914C-AB187B42504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xmlns=""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xmlns=""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xmlns=""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xmlns=""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khó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lách</a:t>
              </a:r>
              <a:r>
                <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chách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y2mate (mp3cut.net)">
            <a:hlinkClick r:id="" action="ppaction://media"/>
            <a:extLst>
              <a:ext uri="{FF2B5EF4-FFF2-40B4-BE49-F238E27FC236}">
                <a16:creationId xmlns:a16="http://schemas.microsoft.com/office/drawing/2014/main" xmlns=""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xmlns=""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xmlns=""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xmlns=""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xmlns=""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xmlns=""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xmlns=""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xmlns=""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xmlns=""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xmlns="" id="{D4443500-43FF-317D-0C5E-0536F9F3BA3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xmlns=""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bẵng</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xmlns=""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im bặt, vắng bặt.</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xmlns=""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xmlns=""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Léo nhéo: tiếng gọi nhau từ xa, không rõ nhưng liên tiếp.</a:t>
            </a:r>
            <a:endParaRPr lang="vi-VN"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xmlns=""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xmlns=""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xmlns=""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xmlns=""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xmlns="" id="{D4443500-43FF-317D-0C5E-0536F9F3BA3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xmlns=""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nhộn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xmlns=""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vi-VN"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ui và có chút ồn ào.</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xmlns=""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xmlns=""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xmlns=""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xmlns=""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xmlns=""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xmlns=""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xmlns=""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xmlns=""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xmlns=""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miêu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xuất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tầng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xmlns=""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xmlns="" id="{E87E3B31-2BBF-4A87-A4AD-152C934B9A55}"/>
              </a:ext>
            </a:extLst>
          </p:cNvPr>
          <p:cNvSpPr txBox="1"/>
          <p:nvPr/>
        </p:nvSpPr>
        <p:spPr>
          <a:xfrm>
            <a:off x="1935914" y="2873611"/>
            <a:ext cx="8622195" cy="2862322"/>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bầy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sẻ</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Kết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Rectangle: Rounded Corners 8">
            <a:extLst>
              <a:ext uri="{FF2B5EF4-FFF2-40B4-BE49-F238E27FC236}">
                <a16:creationId xmlns:a16="http://schemas.microsoft.com/office/drawing/2014/main" xmlns=""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xmlns=""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xmlns="" id="{DE290F0C-5E79-4314-953E-E9D705AC4D75}"/>
              </a:ext>
            </a:extLst>
          </p:cNvPr>
          <p:cNvSpPr txBox="1"/>
          <p:nvPr/>
        </p:nvSpPr>
        <p:spPr>
          <a:xfrm>
            <a:off x="1252330" y="2608878"/>
            <a:ext cx="9909313" cy="2862322"/>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71E94B2-17B6-46E8-AA7D-177B7155E648}"/>
              </a:ext>
            </a:extLst>
          </p:cNvPr>
          <p:cNvSpPr txBox="1"/>
          <p:nvPr/>
        </p:nvSpPr>
        <p:spPr>
          <a:xfrm>
            <a:off x="1993928" y="5252001"/>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A13503CA-C9E1-424E-95C3-6281134C92B8}"/>
              </a:ext>
            </a:extLst>
          </p:cNvPr>
          <p:cNvPicPr>
            <a:picLocks noChangeAspect="1"/>
          </p:cNvPicPr>
          <p:nvPr/>
        </p:nvPicPr>
        <p:blipFill>
          <a:blip r:embed="rId6"/>
          <a:stretch>
            <a:fillRect/>
          </a:stretch>
        </p:blipFill>
        <p:spPr>
          <a:xfrm>
            <a:off x="1082276" y="5511352"/>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14:presetBounceEnd="32000">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14:bounceEnd="32000">
                                          <p:cBhvr additive="base">
                                            <p:cTn id="22"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xmlns=""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xmlns=""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Sau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bị</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ốm</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thượng</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xmlns="" id="{DAD29816-20AC-4946-ACD6-04317C80D3E1}"/>
              </a:ext>
            </a:extLst>
          </p:cNvPr>
          <p:cNvSpPr txBox="1"/>
          <p:nvPr/>
        </p:nvSpPr>
        <p:spPr>
          <a:xfrm>
            <a:off x="1490870" y="1803809"/>
            <a:ext cx="9332843" cy="3046988"/>
          </a:xfrm>
          <a:prstGeom prst="rect">
            <a:avLst/>
          </a:prstGeom>
          <a:noFill/>
        </p:spPr>
        <p:txBody>
          <a:bodyPr wrap="square">
            <a:spAutoFit/>
          </a:bodyPr>
          <a:lstStyle/>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Bấy giờ cậu bé mới ngẩn người nhớ ra: “Đáng lẽ lũ chim ấy đã ở trên sân thượng nhà mình.”.</a:t>
            </a:r>
          </a:p>
        </p:txBody>
      </p:sp>
      <p:sp>
        <p:nvSpPr>
          <p:cNvPr id="28" name="TextBox 27">
            <a:extLst>
              <a:ext uri="{FF2B5EF4-FFF2-40B4-BE49-F238E27FC236}">
                <a16:creationId xmlns:a16="http://schemas.microsoft.com/office/drawing/2014/main" xmlns="" id="{AE0A1EB6-9CE4-4023-8E1C-FED975449E52}"/>
              </a:ext>
            </a:extLst>
          </p:cNvPr>
          <p:cNvSpPr txBox="1"/>
          <p:nvPr/>
        </p:nvSpPr>
        <p:spPr>
          <a:xfrm>
            <a:off x="2047460" y="4771074"/>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xmlns=""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xmlns=""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xmlns=""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xmlns=""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xmlns=""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xmlns=""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3" name="TextBox 2">
            <a:extLst>
              <a:ext uri="{FF2B5EF4-FFF2-40B4-BE49-F238E27FC236}">
                <a16:creationId xmlns:a16="http://schemas.microsoft.com/office/drawing/2014/main" xmlns=""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D1B3576-4EEA-3FB8-C4E2-758D61DCD8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xmlns="" id="{B8976CAC-0AE0-64C7-9587-5A89FDAEE6F3}"/>
              </a:ext>
            </a:extLst>
          </p:cNvPr>
          <p:cNvSpPr txBox="1"/>
          <p:nvPr/>
        </p:nvSpPr>
        <p:spPr>
          <a:xfrm>
            <a:off x="2403107" y="1945406"/>
            <a:ext cx="7295931" cy="3447098"/>
          </a:xfrm>
          <a:prstGeom prst="rect">
            <a:avLst/>
          </a:prstGeom>
          <a:noFill/>
        </p:spPr>
        <p:txBody>
          <a:bodyPr wrap="square" lIns="0" tIns="0" rIns="0" bIns="0" rtlCol="0">
            <a:spAutoFit/>
          </a:bodyPr>
          <a:lstStyle/>
          <a:p>
            <a:pPr algn="just"/>
            <a:r>
              <a:rPr lang="vi-VN"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 đọc kể về cuộc gặp gỡ giữa cậu bé và bầy chim sẻ ở sân thượng. Cậu bé đã không trân trọng những chú sẻ để rồi vài tuần sau phải ngẩn người tiếc nuối.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nl-NL"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hiểu điều tác giả muốn nói qua câu chuyện: Nếu bạn yêu quý thiên nhiên thì thiên nhiên cũng sẽ yêu quý bạn.</a:t>
            </a:r>
            <a:endPar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xmlns=""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162050" y="807064"/>
            <a:ext cx="9867899" cy="53460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96273023-CA36-40FF-B04D-4F76575EB3A4}"/>
              </a:ext>
            </a:extLst>
          </p:cNvPr>
          <p:cNvPicPr>
            <a:picLocks noChangeAspect="1"/>
          </p:cNvPicPr>
          <p:nvPr/>
        </p:nvPicPr>
        <p:blipFill>
          <a:blip r:embed="rId2"/>
          <a:stretch>
            <a:fillRect/>
          </a:stretch>
        </p:blipFill>
        <p:spPr>
          <a:xfrm>
            <a:off x="1300428" y="1962674"/>
            <a:ext cx="9156986" cy="835224"/>
          </a:xfrm>
          <a:prstGeom prst="rect">
            <a:avLst/>
          </a:prstGeom>
        </p:spPr>
      </p:pic>
      <p:pic>
        <p:nvPicPr>
          <p:cNvPr id="6" name="Picture 5">
            <a:extLst>
              <a:ext uri="{FF2B5EF4-FFF2-40B4-BE49-F238E27FC236}">
                <a16:creationId xmlns:a16="http://schemas.microsoft.com/office/drawing/2014/main" xmlns="" id="{99DB74A9-CEBD-48D4-B29B-50FE1E5FE0C7}"/>
              </a:ext>
            </a:extLst>
          </p:cNvPr>
          <p:cNvPicPr>
            <a:picLocks noChangeAspect="1"/>
          </p:cNvPicPr>
          <p:nvPr/>
        </p:nvPicPr>
        <p:blipFill>
          <a:blip r:embed="rId3"/>
          <a:stretch>
            <a:fillRect/>
          </a:stretch>
        </p:blipFill>
        <p:spPr>
          <a:xfrm>
            <a:off x="1781198" y="3201888"/>
            <a:ext cx="8248603" cy="835224"/>
          </a:xfrm>
          <a:prstGeom prst="rect">
            <a:avLst/>
          </a:prstGeom>
        </p:spPr>
      </p:pic>
    </p:spTree>
    <p:extLst>
      <p:ext uri="{BB962C8B-B14F-4D97-AF65-F5344CB8AC3E}">
        <p14:creationId xmlns:p14="http://schemas.microsoft.com/office/powerpoint/2010/main" val="19829826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xmlns="" id="{A4122570-DFCA-49A5-BD65-ABCA5699A656}"/>
              </a:ext>
            </a:extLst>
          </p:cNvPr>
          <p:cNvSpPr txBox="1"/>
          <p:nvPr/>
        </p:nvSpPr>
        <p:spPr>
          <a:xfrm>
            <a:off x="3295649" y="1847850"/>
            <a:ext cx="5934075" cy="830997"/>
          </a:xfrm>
          <a:prstGeom prst="rect">
            <a:avLst/>
          </a:prstGeom>
          <a:noFill/>
        </p:spPr>
        <p:txBody>
          <a:bodyPr wrap="square" rtlCol="0">
            <a:spAutoFit/>
          </a:bodyPr>
          <a:lstStyle/>
          <a:p>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1. Nghe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endPar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31458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xmlns=""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xmlns=""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73FF2398-C05C-46A6-8F75-766D918276CE}"/>
              </a:ext>
            </a:extLst>
          </p:cNvPr>
          <p:cNvSpPr txBox="1"/>
          <p:nvPr/>
        </p:nvSpPr>
        <p:spPr>
          <a:xfrm>
            <a:off x="7508087" y="1788071"/>
            <a:ext cx="4471483" cy="1815690"/>
          </a:xfrm>
          <a:prstGeom prst="rect">
            <a:avLst/>
          </a:prstGeom>
          <a:noFill/>
        </p:spPr>
        <p:txBody>
          <a:bodyPr wrap="square">
            <a:spAutoFit/>
          </a:bodyPr>
          <a:lstStyle/>
          <a:p>
            <a:pPr algn="ctr" defTabSz="1219170">
              <a:buClr>
                <a:srgbClr val="000000"/>
              </a:buClr>
            </a:pP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Quan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sát</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và</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đọc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các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câu</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hỏi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dưới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endParaRPr lang="en-US" sz="4267"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xmlns="" id="{08C37A0E-17F3-425C-92A8-D7375D4E3E24}"/>
              </a:ext>
            </a:extLst>
          </p:cNvPr>
          <p:cNvPicPr>
            <a:picLocks noChangeAspect="1"/>
          </p:cNvPicPr>
          <p:nvPr/>
        </p:nvPicPr>
        <p:blipFill>
          <a:blip r:embed="rId2"/>
          <a:stretch>
            <a:fillRect/>
          </a:stretch>
        </p:blipFill>
        <p:spPr>
          <a:xfrm>
            <a:off x="795337" y="533400"/>
            <a:ext cx="6143625" cy="3505200"/>
          </a:xfrm>
          <a:prstGeom prst="rect">
            <a:avLst/>
          </a:prstGeom>
        </p:spPr>
      </p:pic>
      <p:pic>
        <p:nvPicPr>
          <p:cNvPr id="12" name="Picture 11">
            <a:extLst>
              <a:ext uri="{FF2B5EF4-FFF2-40B4-BE49-F238E27FC236}">
                <a16:creationId xmlns:a16="http://schemas.microsoft.com/office/drawing/2014/main" xmlns="" id="{71DE0422-E79E-4D15-AC8C-07CB95C1A656}"/>
              </a:ext>
            </a:extLst>
          </p:cNvPr>
          <p:cNvPicPr>
            <a:picLocks noChangeAspect="1"/>
          </p:cNvPicPr>
          <p:nvPr/>
        </p:nvPicPr>
        <p:blipFill>
          <a:blip r:embed="rId3"/>
          <a:stretch>
            <a:fillRect/>
          </a:stretch>
        </p:blipFill>
        <p:spPr>
          <a:xfrm>
            <a:off x="719137" y="4043362"/>
            <a:ext cx="6181725" cy="2352675"/>
          </a:xfrm>
          <a:prstGeom prst="rect">
            <a:avLst/>
          </a:prstGeom>
        </p:spPr>
      </p:pic>
      <p:pic>
        <p:nvPicPr>
          <p:cNvPr id="14" name="Picture 13">
            <a:extLst>
              <a:ext uri="{FF2B5EF4-FFF2-40B4-BE49-F238E27FC236}">
                <a16:creationId xmlns:a16="http://schemas.microsoft.com/office/drawing/2014/main" xmlns="" id="{025935C1-60EB-4F3E-886E-517D7DA068C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spTree>
    <p:extLst>
      <p:ext uri="{BB962C8B-B14F-4D97-AF65-F5344CB8AC3E}">
        <p14:creationId xmlns:p14="http://schemas.microsoft.com/office/powerpoint/2010/main" val="31123081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7" name="TextBox 6">
            <a:extLst>
              <a:ext uri="{FF2B5EF4-FFF2-40B4-BE49-F238E27FC236}">
                <a16:creationId xmlns:a16="http://schemas.microsoft.com/office/drawing/2014/main" xmlns="" id="{A358162A-C8B3-4B61-AB46-EC2B9B283999}"/>
              </a:ext>
            </a:extLst>
          </p:cNvPr>
          <p:cNvSpPr txBox="1"/>
          <p:nvPr/>
        </p:nvSpPr>
        <p:spPr>
          <a:xfrm>
            <a:off x="2762251" y="1276350"/>
            <a:ext cx="6334124" cy="2308324"/>
          </a:xfrm>
          <a:prstGeom prst="rect">
            <a:avLst/>
          </a:prstGeom>
          <a:noFill/>
        </p:spPr>
        <p:txBody>
          <a:bodyPr wrap="square" rtlCol="0">
            <a:spAutoFit/>
          </a:bodyPr>
          <a:lstStyle/>
          <a:p>
            <a:pPr algn="ct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từng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tranh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997764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xmlns=""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B222613B-44B1-440B-8769-1E526C934F7A}"/>
              </a:ext>
            </a:extLst>
          </p:cNvPr>
          <p:cNvSpPr/>
          <p:nvPr/>
        </p:nvSpPr>
        <p:spPr>
          <a:xfrm>
            <a:off x="6978584" y="964280"/>
            <a:ext cx="4632203" cy="507457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BBDDDC3-93BA-4FAB-A384-15E54B787DD2}"/>
              </a:ext>
            </a:extLst>
          </p:cNvPr>
          <p:cNvSpPr txBox="1"/>
          <p:nvPr/>
        </p:nvSpPr>
        <p:spPr>
          <a:xfrm>
            <a:off x="7179873" y="1239407"/>
            <a:ext cx="4229623" cy="4524315"/>
          </a:xfrm>
          <a:prstGeom prst="rect">
            <a:avLst/>
          </a:prstGeom>
          <a:noFill/>
        </p:spPr>
        <p:txBody>
          <a:bodyPr wrap="square">
            <a:spAutoFit/>
          </a:bodyPr>
          <a:lstStyle/>
          <a:p>
            <a:pPr lvl="0" algn="just"/>
            <a:r>
              <a:rPr lang="vi-VN" sz="2400" b="1" dirty="0">
                <a:solidFill>
                  <a:prstClr val="black"/>
                </a:solidFill>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lvl="0" algn="just"/>
            <a:r>
              <a:rPr lang="vi-VN" sz="2400" b="1" dirty="0">
                <a:solidFill>
                  <a:prstClr val="black"/>
                </a:solidFill>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p:txBody>
      </p:sp>
      <p:pic>
        <p:nvPicPr>
          <p:cNvPr id="5" name="Picture 4">
            <a:extLst>
              <a:ext uri="{FF2B5EF4-FFF2-40B4-BE49-F238E27FC236}">
                <a16:creationId xmlns:a16="http://schemas.microsoft.com/office/drawing/2014/main" xmlns="" id="{9E1CB83E-B00D-4141-8DEB-490D58F49175}"/>
              </a:ext>
            </a:extLst>
          </p:cNvPr>
          <p:cNvPicPr>
            <a:picLocks noChangeAspect="1"/>
          </p:cNvPicPr>
          <p:nvPr/>
        </p:nvPicPr>
        <p:blipFill>
          <a:blip r:embed="rId2"/>
          <a:stretch>
            <a:fillRect/>
          </a:stretch>
        </p:blipFill>
        <p:spPr>
          <a:xfrm>
            <a:off x="595312" y="1228725"/>
            <a:ext cx="5926600" cy="4305300"/>
          </a:xfrm>
          <a:prstGeom prst="rect">
            <a:avLst/>
          </a:prstGeom>
        </p:spPr>
      </p:pic>
    </p:spTree>
    <p:extLst>
      <p:ext uri="{BB962C8B-B14F-4D97-AF65-F5344CB8AC3E}">
        <p14:creationId xmlns:p14="http://schemas.microsoft.com/office/powerpoint/2010/main" val="14308377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xmlns=""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B222613B-44B1-440B-8769-1E526C934F7A}"/>
              </a:ext>
            </a:extLst>
          </p:cNvPr>
          <p:cNvSpPr/>
          <p:nvPr/>
        </p:nvSpPr>
        <p:spPr>
          <a:xfrm>
            <a:off x="5782490" y="964280"/>
            <a:ext cx="5828298" cy="5074570"/>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BBDDDC3-93BA-4FAB-A384-15E54B787DD2}"/>
              </a:ext>
            </a:extLst>
          </p:cNvPr>
          <p:cNvSpPr txBox="1"/>
          <p:nvPr/>
        </p:nvSpPr>
        <p:spPr>
          <a:xfrm>
            <a:off x="5939245" y="1145203"/>
            <a:ext cx="551478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p:txBody>
      </p:sp>
      <p:pic>
        <p:nvPicPr>
          <p:cNvPr id="5" name="Picture 4">
            <a:extLst>
              <a:ext uri="{FF2B5EF4-FFF2-40B4-BE49-F238E27FC236}">
                <a16:creationId xmlns:a16="http://schemas.microsoft.com/office/drawing/2014/main" xmlns="" id="{D423DD5D-C1BF-46F1-8427-5738BC130FE6}"/>
              </a:ext>
            </a:extLst>
          </p:cNvPr>
          <p:cNvPicPr>
            <a:picLocks noChangeAspect="1"/>
          </p:cNvPicPr>
          <p:nvPr/>
        </p:nvPicPr>
        <p:blipFill>
          <a:blip r:embed="rId2"/>
          <a:stretch>
            <a:fillRect/>
          </a:stretch>
        </p:blipFill>
        <p:spPr>
          <a:xfrm>
            <a:off x="419100" y="1438275"/>
            <a:ext cx="5037472" cy="3314700"/>
          </a:xfrm>
          <a:prstGeom prst="rect">
            <a:avLst/>
          </a:prstGeom>
        </p:spPr>
      </p:pic>
    </p:spTree>
    <p:extLst>
      <p:ext uri="{BB962C8B-B14F-4D97-AF65-F5344CB8AC3E}">
        <p14:creationId xmlns:p14="http://schemas.microsoft.com/office/powerpoint/2010/main" val="2353159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xmlns=""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B222613B-44B1-440B-8769-1E526C934F7A}"/>
              </a:ext>
            </a:extLst>
          </p:cNvPr>
          <p:cNvSpPr/>
          <p:nvPr/>
        </p:nvSpPr>
        <p:spPr>
          <a:xfrm>
            <a:off x="5821031" y="1522355"/>
            <a:ext cx="6075693" cy="3960197"/>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BBDDDC3-93BA-4FAB-A384-15E54B787DD2}"/>
              </a:ext>
            </a:extLst>
          </p:cNvPr>
          <p:cNvSpPr txBox="1"/>
          <p:nvPr/>
        </p:nvSpPr>
        <p:spPr>
          <a:xfrm>
            <a:off x="5977787" y="1703278"/>
            <a:ext cx="576653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Cháu đã đợi ông ở đây rất lâu rồi, rốt cuộc hôm nay cũng trả được tiền cho ông.</a:t>
            </a:r>
          </a:p>
        </p:txBody>
      </p:sp>
      <p:pic>
        <p:nvPicPr>
          <p:cNvPr id="5" name="Picture 4">
            <a:extLst>
              <a:ext uri="{FF2B5EF4-FFF2-40B4-BE49-F238E27FC236}">
                <a16:creationId xmlns:a16="http://schemas.microsoft.com/office/drawing/2014/main" xmlns="" id="{25287BC3-ACC5-45A3-AD94-DC3E2962A74E}"/>
              </a:ext>
            </a:extLst>
          </p:cNvPr>
          <p:cNvPicPr>
            <a:picLocks noChangeAspect="1"/>
          </p:cNvPicPr>
          <p:nvPr/>
        </p:nvPicPr>
        <p:blipFill>
          <a:blip r:embed="rId2"/>
          <a:stretch>
            <a:fillRect/>
          </a:stretch>
        </p:blipFill>
        <p:spPr>
          <a:xfrm>
            <a:off x="457200" y="1643062"/>
            <a:ext cx="4996686" cy="3224213"/>
          </a:xfrm>
          <a:prstGeom prst="rect">
            <a:avLst/>
          </a:prstGeom>
        </p:spPr>
      </p:pic>
    </p:spTree>
    <p:extLst>
      <p:ext uri="{BB962C8B-B14F-4D97-AF65-F5344CB8AC3E}">
        <p14:creationId xmlns:p14="http://schemas.microsoft.com/office/powerpoint/2010/main" val="10078903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xmlns=""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B222613B-44B1-440B-8769-1E526C934F7A}"/>
              </a:ext>
            </a:extLst>
          </p:cNvPr>
          <p:cNvSpPr/>
          <p:nvPr/>
        </p:nvSpPr>
        <p:spPr>
          <a:xfrm>
            <a:off x="5419725" y="762001"/>
            <a:ext cx="6381750" cy="5191124"/>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BBDDDC3-93BA-4FAB-A384-15E54B787DD2}"/>
              </a:ext>
            </a:extLst>
          </p:cNvPr>
          <p:cNvSpPr txBox="1"/>
          <p:nvPr/>
        </p:nvSpPr>
        <p:spPr>
          <a:xfrm>
            <a:off x="5448300" y="953121"/>
            <a:ext cx="6315075"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p:txBody>
      </p:sp>
      <p:pic>
        <p:nvPicPr>
          <p:cNvPr id="5" name="Picture 4">
            <a:extLst>
              <a:ext uri="{FF2B5EF4-FFF2-40B4-BE49-F238E27FC236}">
                <a16:creationId xmlns:a16="http://schemas.microsoft.com/office/drawing/2014/main" xmlns="" id="{8BA94AA8-6EDB-4A14-9296-850131A8C7FE}"/>
              </a:ext>
            </a:extLst>
          </p:cNvPr>
          <p:cNvPicPr>
            <a:picLocks noChangeAspect="1"/>
          </p:cNvPicPr>
          <p:nvPr/>
        </p:nvPicPr>
        <p:blipFill>
          <a:blip r:embed="rId2"/>
          <a:stretch>
            <a:fillRect/>
          </a:stretch>
        </p:blipFill>
        <p:spPr>
          <a:xfrm>
            <a:off x="409575" y="1819274"/>
            <a:ext cx="4828978" cy="2990851"/>
          </a:xfrm>
          <a:prstGeom prst="rect">
            <a:avLst/>
          </a:prstGeom>
        </p:spPr>
      </p:pic>
    </p:spTree>
    <p:extLst>
      <p:ext uri="{BB962C8B-B14F-4D97-AF65-F5344CB8AC3E}">
        <p14:creationId xmlns:p14="http://schemas.microsoft.com/office/powerpoint/2010/main" val="6847137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xmlns="" id="{DBD0C06B-2525-4C66-9C45-6185E0F5C0FD}"/>
              </a:ext>
            </a:extLst>
          </p:cNvPr>
          <p:cNvSpPr txBox="1"/>
          <p:nvPr/>
        </p:nvSpPr>
        <p:spPr>
          <a:xfrm>
            <a:off x="3807694" y="1646188"/>
            <a:ext cx="4602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ea typeface="+mn-ea"/>
                <a:cs typeface="+mn-cs"/>
              </a:rPr>
              <a:t>NÊU Ý NGHĨA CỦA CÂU CHUYỆN?</a:t>
            </a:r>
          </a:p>
        </p:txBody>
      </p:sp>
    </p:spTree>
    <p:extLst>
      <p:ext uri="{BB962C8B-B14F-4D97-AF65-F5344CB8AC3E}">
        <p14:creationId xmlns:p14="http://schemas.microsoft.com/office/powerpoint/2010/main" val="2429439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xmlns=""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xmlns=""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cạnh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non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xmlns=""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xmlns=""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xmlns=""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xmlns=""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Calibri" panose="020F0502020204030204" pitchFamily="34" charset="0"/>
                  <a:ea typeface="Times New Roman" panose="02020603050405020304" pitchFamily="18" charset="0"/>
                  <a:cs typeface="Calibri" panose="020F0502020204030204" pitchFamily="34" charset="0"/>
                </a:rPr>
                <a:t>Nếu nhìn thấy một chú chim đậu trên cửa sổ lúc trời mưa rét, em sẽ làm gì?</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xmlns=""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xmlns=""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Cậu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bé</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đánh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giữ</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hứa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khác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7744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D0E5298-8360-469C-97AB-D5D08C8E4FC6}"/>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xmlns=""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lang="en-US" sz="3600" b="1" dirty="0">
                <a:solidFill>
                  <a:srgbClr val="FF0000"/>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12">
            <a:extLst>
              <a:ext uri="{FF2B5EF4-FFF2-40B4-BE49-F238E27FC236}">
                <a16:creationId xmlns:a16="http://schemas.microsoft.com/office/drawing/2014/main" xmlns=""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xmlns=""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67335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xmln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xmlns="" id="{4F10586B-08D7-CAA9-8754-B216592FD3E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xmlns=""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xmlns=""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xmlns="" id="{6F05C78E-7D06-45AF-839F-AEE03A47C1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xmlns="" id="{449CA76B-67F4-847B-6D79-F1FEF15E0D0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xmlns=""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xmlns=""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xmlns=""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xmlns=""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xmlns=""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xmlns=""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xmlns=""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đúng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từ</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ngữ</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toàn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bộ</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cửa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sổ</a:t>
            </a:r>
            <a:r>
              <a:rPr lang="en-US" sz="2400" dirty="0">
                <a:solidFill>
                  <a:prstClr val="black"/>
                </a:solidFill>
                <a:latin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xmlns=""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xmlns=""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xmlns=""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xmlns=""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xmlns=""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6">
            <a:extLst>
              <a:ext uri="{FF2B5EF4-FFF2-40B4-BE49-F238E27FC236}">
                <a16:creationId xmlns:a16="http://schemas.microsoft.com/office/drawing/2014/main" xmlns=""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xmlns=""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xmlns=""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xmlns="" id="{B166EC35-BE6B-4B9C-ABE7-C57476C942C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xmlns="" id="{62B4AAA1-2A8C-35FB-FEB7-A9547A32DF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xmlns=""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xmlns=""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xmlns=""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grpSp>
      <p:grpSp>
        <p:nvGrpSpPr>
          <p:cNvPr id="24" name="Group 23">
            <a:extLst>
              <a:ext uri="{FF2B5EF4-FFF2-40B4-BE49-F238E27FC236}">
                <a16:creationId xmlns:a16="http://schemas.microsoft.com/office/drawing/2014/main" xmlns=""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xmlns=""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xmlns=""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grpSp>
      <p:grpSp>
        <p:nvGrpSpPr>
          <p:cNvPr id="28" name="Group 27">
            <a:extLst>
              <a:ext uri="{FF2B5EF4-FFF2-40B4-BE49-F238E27FC236}">
                <a16:creationId xmlns:a16="http://schemas.microsoft.com/office/drawing/2014/main" xmlns=""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xmlns=""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xmlns=""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2975</Words>
  <Application>Microsoft Office PowerPoint</Application>
  <PresentationFormat>Widescreen</PresentationFormat>
  <Paragraphs>177</Paragraphs>
  <Slides>42</Slides>
  <Notes>30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#9Slide02 Noi dung dai</vt:lpstr>
      <vt:lpstr>#9Slide02 Tieu de dai</vt:lpstr>
      <vt:lpstr>Arial</vt:lpstr>
      <vt:lpstr>Arial-Rounded</vt:lpstr>
      <vt:lpstr>Calibri</vt:lpstr>
      <vt:lpstr>Coiny</vt:lpstr>
      <vt:lpstr>LNTH-Kids  Chinese Font 1</vt:lpstr>
      <vt:lpstr>Tahoma</vt:lpstr>
      <vt:lpstr>Times New Roman</vt:lpstr>
      <vt:lpstr>UVN Van Chuong Nang</vt:lpstr>
      <vt:lpstr>Zilla Slab</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63</cp:revision>
  <dcterms:created xsi:type="dcterms:W3CDTF">2022-11-14T07:21:10Z</dcterms:created>
  <dcterms:modified xsi:type="dcterms:W3CDTF">2023-02-16T09:41:47Z</dcterms:modified>
</cp:coreProperties>
</file>