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52" r:id="rId2"/>
    <p:sldId id="456" r:id="rId3"/>
    <p:sldId id="454" r:id="rId4"/>
    <p:sldId id="432" r:id="rId5"/>
    <p:sldId id="450" r:id="rId6"/>
    <p:sldId id="455" r:id="rId7"/>
    <p:sldId id="440" r:id="rId8"/>
    <p:sldId id="441" r:id="rId9"/>
    <p:sldId id="443" r:id="rId10"/>
    <p:sldId id="451" r:id="rId11"/>
    <p:sldId id="444" r:id="rId12"/>
    <p:sldId id="447" r:id="rId13"/>
    <p:sldId id="453"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2" d="100"/>
          <a:sy n="52" d="100"/>
        </p:scale>
        <p:origin x="496" y="5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900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5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91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443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7" y="24384"/>
            <a:ext cx="16256000" cy="914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2" y="3"/>
            <a:ext cx="1454484" cy="1454484"/>
          </a:xfrm>
          <a:prstGeom prst="rect">
            <a:avLst/>
          </a:prstGeom>
        </p:spPr>
      </p:pic>
      <p:sp>
        <p:nvSpPr>
          <p:cNvPr id="6" name="TextBox 5"/>
          <p:cNvSpPr txBox="1"/>
          <p:nvPr/>
        </p:nvSpPr>
        <p:spPr>
          <a:xfrm>
            <a:off x="4156101" y="337393"/>
            <a:ext cx="8791287" cy="707886"/>
          </a:xfrm>
          <a:prstGeom prst="rect">
            <a:avLst/>
          </a:prstGeom>
          <a:noFill/>
        </p:spPr>
        <p:txBody>
          <a:bodyPr wrap="square" rtlCol="0">
            <a:spAutoFit/>
          </a:bodyPr>
          <a:lstStyle/>
          <a:p>
            <a:pPr>
              <a:defRPr/>
            </a:pPr>
            <a:r>
              <a:rPr lang="en-US" sz="4000" b="1" dirty="0">
                <a:solidFill>
                  <a:srgbClr val="70AD47">
                    <a:lumMod val="75000"/>
                  </a:srgbClr>
                </a:solidFill>
                <a:latin typeface="Times New Roman" pitchFamily="18" charset="0"/>
                <a:cs typeface="Times New Roman" pitchFamily="18" charset="0"/>
              </a:rPr>
              <a:t>TRƯỜNG TIỂU HỌC PHÚC LỢI</a:t>
            </a:r>
            <a:endParaRPr lang="vi-VN" sz="4000" b="1" dirty="0">
              <a:solidFill>
                <a:srgbClr val="70AD47">
                  <a:lumMod val="75000"/>
                </a:srgbClr>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5029689" y="1355121"/>
            <a:ext cx="6217260" cy="830997"/>
          </a:xfrm>
          <a:prstGeom prst="rect">
            <a:avLst/>
          </a:prstGeom>
          <a:noFill/>
        </p:spPr>
        <p:txBody>
          <a:bodyPr wrap="square" rtlCol="0">
            <a:spAutoFit/>
          </a:bodyPr>
          <a:lstStyle/>
          <a:p>
            <a:pPr algn="ctr">
              <a:defRPr/>
            </a:pPr>
            <a:r>
              <a:rPr lang="en-US" sz="4800" b="1" spc="-201" dirty="0">
                <a:solidFill>
                  <a:srgbClr val="135E98"/>
                </a:solidFill>
                <a:latin typeface="Times New Roman" pitchFamily="18" charset="0"/>
                <a:ea typeface="LNTH-Kids  Chinese Font 1" panose="02010600030101010101" pitchFamily="2" charset="-128"/>
                <a:cs typeface="Times New Roman" pitchFamily="18" charset="0"/>
              </a:rPr>
              <a:t>TUẦN 26</a:t>
            </a:r>
          </a:p>
        </p:txBody>
      </p:sp>
      <p:sp>
        <p:nvSpPr>
          <p:cNvPr id="8" name="TextBox 7"/>
          <p:cNvSpPr txBox="1"/>
          <p:nvPr/>
        </p:nvSpPr>
        <p:spPr>
          <a:xfrm>
            <a:off x="132025" y="2083544"/>
            <a:ext cx="16134293" cy="1077218"/>
          </a:xfrm>
          <a:prstGeom prst="rect">
            <a:avLst/>
          </a:prstGeom>
          <a:noFill/>
        </p:spPr>
        <p:txBody>
          <a:bodyPr wrap="square" rtlCol="0">
            <a:spAutoFit/>
          </a:bodyPr>
          <a:lstStyle/>
          <a:p>
            <a:pPr algn="ctr">
              <a:defRPr/>
            </a:pPr>
            <a:r>
              <a:rPr lang="vi-VN" sz="6400" b="1" dirty="0">
                <a:solidFill>
                  <a:srgbClr val="002060"/>
                </a:solidFill>
                <a:latin typeface="Times New Roman" pitchFamily="18" charset="0"/>
                <a:ea typeface="Zilla Slab" pitchFamily="2" charset="0"/>
                <a:cs typeface="Times New Roman" pitchFamily="18" charset="0"/>
              </a:rPr>
              <a:t>Tự nhiên xã hội</a:t>
            </a:r>
            <a:endParaRPr lang="en-US" sz="6400" b="1" dirty="0">
              <a:solidFill>
                <a:srgbClr val="002060"/>
              </a:solidFill>
              <a:latin typeface="Times New Roman" pitchFamily="18" charset="0"/>
              <a:ea typeface="Zilla Slab" pitchFamily="2" charset="0"/>
              <a:cs typeface="Times New Roman" pitchFamily="18" charset="0"/>
            </a:endParaRPr>
          </a:p>
        </p:txBody>
      </p:sp>
      <p:sp>
        <p:nvSpPr>
          <p:cNvPr id="3" name="TextBox 2"/>
          <p:cNvSpPr txBox="1"/>
          <p:nvPr/>
        </p:nvSpPr>
        <p:spPr>
          <a:xfrm>
            <a:off x="3109119" y="3368115"/>
            <a:ext cx="10058400" cy="1754326"/>
          </a:xfrm>
          <a:prstGeom prst="rect">
            <a:avLst/>
          </a:prstGeom>
          <a:noFill/>
        </p:spPr>
        <p:txBody>
          <a:bodyPr wrap="square" rtlCol="0">
            <a:spAutoFit/>
          </a:bodyPr>
          <a:lstStyle/>
          <a:p>
            <a:pPr algn="ct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Bài</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22: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Cơ</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quan</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thần</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kinh</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Tiết</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1)</a:t>
            </a:r>
            <a:endParaRPr lang="en-US" sz="5400" dirty="0">
              <a:solidFill>
                <a:srgbClr val="FF0000"/>
              </a:solidFill>
              <a:latin typeface="Arrus-Black" panose="02020500000000000000" pitchFamily="18" charset="0"/>
              <a:ea typeface="Arrus-Black" panose="02020500000000000000" pitchFamily="18" charset="0"/>
              <a:cs typeface="Arrus-Black" panose="02020500000000000000" pitchFamily="18" charset="0"/>
            </a:endParaRPr>
          </a:p>
        </p:txBody>
      </p:sp>
    </p:spTree>
    <p:extLst>
      <p:ext uri="{BB962C8B-B14F-4D97-AF65-F5344CB8AC3E}">
        <p14:creationId xmlns:p14="http://schemas.microsoft.com/office/powerpoint/2010/main" val="1746321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09A76B6-AA05-66A8-672A-3AFD14ED0D27}"/>
              </a:ext>
            </a:extLst>
          </p:cNvPr>
          <p:cNvSpPr txBox="1"/>
          <p:nvPr/>
        </p:nvSpPr>
        <p:spPr>
          <a:xfrm>
            <a:off x="92027" y="1032193"/>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1813719" y="686098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Striped Right Arrow 21"/>
          <p:cNvSpPr/>
          <p:nvPr/>
        </p:nvSpPr>
        <p:spPr>
          <a:xfrm>
            <a:off x="1813719" y="686893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5298245"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a:t>
            </a:r>
            <a:r>
              <a:rPr lang="vi-VN"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cảm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xúc</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392" y="2514768"/>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1204119" y="2642046"/>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3d,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hô</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sẵn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vạch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hiệu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lệnh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xuất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3305925" y="6950265"/>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lang="nl-NL" sz="4000" dirty="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3" grpId="0" animBg="1"/>
      <p:bldP spid="24" grpId="0"/>
      <p:bldP spid="3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51719" y="609600"/>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77B0E660-BA51-6D51-3CFA-4B96AB362084}"/>
              </a:ext>
            </a:extLst>
          </p:cNvPr>
          <p:cNvSpPr txBox="1"/>
          <p:nvPr/>
        </p:nvSpPr>
        <p:spPr>
          <a:xfrm>
            <a:off x="1007637" y="851031"/>
            <a:ext cx="6526517" cy="745391"/>
          </a:xfrm>
          <a:prstGeom prst="rect">
            <a:avLst/>
          </a:prstGeom>
          <a:noFill/>
        </p:spPr>
        <p:txBody>
          <a:bodyPr wrap="square" lIns="128583" tIns="64291" rIns="128583" bIns="64291" rtlCol="0">
            <a:spAutoFit/>
          </a:bodyPr>
          <a:lstStyle/>
          <a:p>
            <a:pPr algn="ctr" eaLnBrk="1" hangingPunct="1"/>
            <a:r>
              <a:rPr lang="en-US" sz="4000" b="1" dirty="0" smtClean="0">
                <a:solidFill>
                  <a:srgbClr val="00B050"/>
                </a:solidFill>
                <a:latin typeface="UTM Cookies" panose="02040603050506020204" pitchFamily="18" charset="0"/>
                <a:ea typeface="宋体" panose="02010600030101010101" pitchFamily="2" charset="-122"/>
              </a:rPr>
              <a:t>VẬN DỤNG – TRẢI NGHIỆM</a:t>
            </a:r>
            <a:endParaRPr lang="en-US" sz="4000" b="1" dirty="0">
              <a:solidFill>
                <a:srgbClr val="00B050"/>
              </a:solidFill>
              <a:latin typeface="UTM Cookies" panose="02040603050506020204" pitchFamily="18" charset="0"/>
              <a:ea typeface="宋体" panose="02010600030101010101" pitchFamily="2" charset="-122"/>
            </a:endParaRPr>
          </a:p>
        </p:txBody>
      </p:sp>
      <p:sp>
        <p:nvSpPr>
          <p:cNvPr id="12" name="Rectangle 11"/>
          <p:cNvSpPr/>
          <p:nvPr/>
        </p:nvSpPr>
        <p:spPr>
          <a:xfrm>
            <a:off x="1195114" y="2203582"/>
            <a:ext cx="6429375" cy="707886"/>
          </a:xfrm>
          <a:prstGeom prst="rect">
            <a:avLst/>
          </a:prstGeom>
        </p:spPr>
        <p:txBody>
          <a:bodyPr>
            <a:spAutoFit/>
          </a:bodyPr>
          <a:lstStyle/>
          <a:p>
            <a:pPr eaLnBrk="1" hangingPunct="1"/>
            <a:r>
              <a:rPr lang="nl-NL"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Hãy hoàn thiện các câu sau</a:t>
            </a:r>
            <a:r>
              <a:rPr lang="nl-NL" sz="4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p:cNvGrpSpPr/>
          <p:nvPr/>
        </p:nvGrpSpPr>
        <p:grpSpPr>
          <a:xfrm>
            <a:off x="1482355" y="2911468"/>
            <a:ext cx="14428364" cy="1283433"/>
            <a:chOff x="900576" y="1138035"/>
            <a:chExt cx="14428364" cy="1011578"/>
          </a:xfrm>
        </p:grpSpPr>
        <p:sp>
          <p:nvSpPr>
            <p:cNvPr id="15" name="Rectangle 14"/>
            <p:cNvSpPr/>
            <p:nvPr/>
          </p:nvSpPr>
          <p:spPr>
            <a:xfrm>
              <a:off x="900576" y="1203536"/>
              <a:ext cx="14428364" cy="946077"/>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Cơ quan thần kinh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gồm:            ,                     và                                   </a:t>
              </a:r>
              <a:r>
                <a:rPr lang="nl-NL" sz="3200" dirty="0" smtClean="0">
                  <a:solidFill>
                    <a:prstClr val="black"/>
                  </a:solidFill>
                  <a:latin typeface="Calibri" panose="020F0502020204030204" pitchFamily="34" charset="0"/>
                  <a:ea typeface="宋体" panose="02010600030101010101" pitchFamily="2" charset="-122"/>
                </a:rPr>
                <a:t>.</a:t>
              </a:r>
              <a:endParaRPr lang="en-US" sz="3200" dirty="0">
                <a:solidFill>
                  <a:prstClr val="black"/>
                </a:solidFill>
                <a:latin typeface="Calibri" panose="020F0502020204030204" pitchFamily="34" charset="0"/>
                <a:ea typeface="宋体" panose="02010600030101010101" pitchFamily="2" charset="-122"/>
              </a:endParaRPr>
            </a:p>
          </p:txBody>
        </p:sp>
        <p:sp>
          <p:nvSpPr>
            <p:cNvPr id="16" name="TextBox 15"/>
            <p:cNvSpPr txBox="1"/>
            <p:nvPr/>
          </p:nvSpPr>
          <p:spPr>
            <a:xfrm>
              <a:off x="6337341" y="1211422"/>
              <a:ext cx="1295400" cy="5442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7" name="TextBox 16"/>
            <p:cNvSpPr txBox="1"/>
            <p:nvPr/>
          </p:nvSpPr>
          <p:spPr>
            <a:xfrm>
              <a:off x="8200173" y="1151922"/>
              <a:ext cx="2025620" cy="6037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9" name="TextBox 18"/>
            <p:cNvSpPr txBox="1"/>
            <p:nvPr/>
          </p:nvSpPr>
          <p:spPr>
            <a:xfrm>
              <a:off x="11433419" y="1138035"/>
              <a:ext cx="3895521"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0" name="Group 19"/>
          <p:cNvGrpSpPr/>
          <p:nvPr/>
        </p:nvGrpSpPr>
        <p:grpSpPr>
          <a:xfrm>
            <a:off x="1787402" y="4152240"/>
            <a:ext cx="13818270" cy="1938992"/>
            <a:chOff x="925601" y="1974657"/>
            <a:chExt cx="13818270" cy="2268812"/>
          </a:xfrm>
        </p:grpSpPr>
        <p:sp>
          <p:nvSpPr>
            <p:cNvPr id="21" name="Rectangle 20"/>
            <p:cNvSpPr/>
            <p:nvPr/>
          </p:nvSpPr>
          <p:spPr>
            <a:xfrm>
              <a:off x="925601" y="1974657"/>
              <a:ext cx="13818270" cy="226881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                  ;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tủy sống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a:t>
              </a:r>
            </a:p>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p:cNvSpPr txBox="1"/>
            <p:nvPr/>
          </p:nvSpPr>
          <p:spPr>
            <a:xfrm>
              <a:off x="6479991" y="2380764"/>
              <a:ext cx="1690090"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23" name="TextBox 22"/>
            <p:cNvSpPr txBox="1"/>
            <p:nvPr/>
          </p:nvSpPr>
          <p:spPr>
            <a:xfrm>
              <a:off x="925602" y="3304867"/>
              <a:ext cx="2063628"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4" name="Group 23"/>
          <p:cNvGrpSpPr/>
          <p:nvPr/>
        </p:nvGrpSpPr>
        <p:grpSpPr>
          <a:xfrm>
            <a:off x="1787402" y="6182196"/>
            <a:ext cx="13818270" cy="1938992"/>
            <a:chOff x="884759" y="3702849"/>
            <a:chExt cx="13818270" cy="1938992"/>
          </a:xfrm>
        </p:grpSpPr>
        <p:sp>
          <p:nvSpPr>
            <p:cNvPr id="25" name="Rectangle 24"/>
            <p:cNvSpPr/>
            <p:nvPr/>
          </p:nvSpPr>
          <p:spPr>
            <a:xfrm>
              <a:off x="884759" y="3702849"/>
              <a:ext cx="13818270" cy="193899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điều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khiển mọi suy nghĩ, cảm xúc, cách ứng xử và hoạt động của cơ thể.</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1325372" y="3833435"/>
              <a:ext cx="1567527"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sp>
        <p:nvSpPr>
          <p:cNvPr id="33" name="TextBox 32"/>
          <p:cNvSpPr txBox="1"/>
          <p:nvPr/>
        </p:nvSpPr>
        <p:spPr>
          <a:xfrm>
            <a:off x="7112999" y="2976953"/>
            <a:ext cx="944699"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TextBox 33"/>
          <p:cNvSpPr txBox="1"/>
          <p:nvPr/>
        </p:nvSpPr>
        <p:spPr>
          <a:xfrm>
            <a:off x="8848845" y="3021731"/>
            <a:ext cx="19587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tủy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TextBox 34"/>
          <p:cNvSpPr txBox="1"/>
          <p:nvPr/>
        </p:nvSpPr>
        <p:spPr>
          <a:xfrm>
            <a:off x="12121108" y="3004577"/>
            <a:ext cx="3856504"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các</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dây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thần</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kinh</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Box 35"/>
          <p:cNvSpPr txBox="1"/>
          <p:nvPr/>
        </p:nvSpPr>
        <p:spPr>
          <a:xfrm>
            <a:off x="7341792" y="4421834"/>
            <a:ext cx="17871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hộp</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sọ</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TextBox 36"/>
          <p:cNvSpPr txBox="1"/>
          <p:nvPr/>
        </p:nvSpPr>
        <p:spPr>
          <a:xfrm>
            <a:off x="1887220" y="5151362"/>
            <a:ext cx="1963812"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cột</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TextBox 37"/>
          <p:cNvSpPr txBox="1"/>
          <p:nvPr/>
        </p:nvSpPr>
        <p:spPr>
          <a:xfrm>
            <a:off x="2388906" y="6249399"/>
            <a:ext cx="1245743"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6993C6C-D8FC-462D-BA4C-48D0DE706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23" name="矩形: 圆角 22">
            <a:extLst>
              <a:ext uri="{FF2B5EF4-FFF2-40B4-BE49-F238E27FC236}">
                <a16:creationId xmlns:a16="http://schemas.microsoft.com/office/drawing/2014/main" xmlns="" id="{DC8D5C83-8C91-4469-87EE-65A8A7FABE35}"/>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8" name="图片 7">
            <a:extLst>
              <a:ext uri="{FF2B5EF4-FFF2-40B4-BE49-F238E27FC236}">
                <a16:creationId xmlns:a16="http://schemas.microsoft.com/office/drawing/2014/main" xmlns="" id="{AAC5884B-635F-4BC5-92F1-E3322D35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7036" y="0"/>
            <a:ext cx="3889284" cy="5049136"/>
          </a:xfrm>
          <a:prstGeom prst="rect">
            <a:avLst/>
          </a:prstGeom>
        </p:spPr>
      </p:pic>
      <p:pic>
        <p:nvPicPr>
          <p:cNvPr id="10" name="图片 9">
            <a:extLst>
              <a:ext uri="{FF2B5EF4-FFF2-40B4-BE49-F238E27FC236}">
                <a16:creationId xmlns:a16="http://schemas.microsoft.com/office/drawing/2014/main" xmlns="" id="{868EA810-C8CE-4A9E-944D-5E9300185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 y="4334934"/>
            <a:ext cx="5367081" cy="4867388"/>
          </a:xfrm>
          <a:prstGeom prst="rect">
            <a:avLst/>
          </a:prstGeom>
        </p:spPr>
      </p:pic>
      <p:pic>
        <p:nvPicPr>
          <p:cNvPr id="12" name="图片 11">
            <a:extLst>
              <a:ext uri="{FF2B5EF4-FFF2-40B4-BE49-F238E27FC236}">
                <a16:creationId xmlns:a16="http://schemas.microsoft.com/office/drawing/2014/main" xmlns="" id="{6DDAC81B-18C1-4BD7-9E4B-8B58B3537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8288" y="0"/>
            <a:ext cx="2242793" cy="2015789"/>
          </a:xfrm>
          <a:prstGeom prst="rect">
            <a:avLst/>
          </a:prstGeom>
        </p:spPr>
      </p:pic>
      <p:pic>
        <p:nvPicPr>
          <p:cNvPr id="18" name="图片 17">
            <a:extLst>
              <a:ext uri="{FF2B5EF4-FFF2-40B4-BE49-F238E27FC236}">
                <a16:creationId xmlns:a16="http://schemas.microsoft.com/office/drawing/2014/main" xmlns="" id="{BF75BD88-1F1D-417E-8E20-07CFEF250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319" y="2640224"/>
            <a:ext cx="8128001" cy="6503777"/>
          </a:xfrm>
          <a:prstGeom prst="rect">
            <a:avLst/>
          </a:prstGeom>
        </p:spPr>
      </p:pic>
      <p:sp>
        <p:nvSpPr>
          <p:cNvPr id="9" name="TextBox 8">
            <a:extLst>
              <a:ext uri="{FF2B5EF4-FFF2-40B4-BE49-F238E27FC236}">
                <a16:creationId xmlns:a16="http://schemas.microsoft.com/office/drawing/2014/main" xmlns="" id="{5B280EDD-6AEE-4C5A-AB1B-16294990A748}"/>
              </a:ext>
            </a:extLst>
          </p:cNvPr>
          <p:cNvSpPr txBox="1"/>
          <p:nvPr/>
        </p:nvSpPr>
        <p:spPr>
          <a:xfrm>
            <a:off x="1494289" y="3033116"/>
            <a:ext cx="12827388" cy="3046988"/>
          </a:xfrm>
          <a:prstGeom prst="rect">
            <a:avLst/>
          </a:prstGeom>
          <a:noFill/>
        </p:spPr>
        <p:txBody>
          <a:bodyPr wrap="square" rtlCol="0">
            <a:spAutoFit/>
          </a:bodyPr>
          <a:lstStyle/>
          <a:p>
            <a:pPr algn="ctr" defTabSz="1219170" eaLnBrk="1" fontAlgn="auto" hangingPunct="1">
              <a:spcBef>
                <a:spcPts val="0"/>
              </a:spcBef>
              <a:spcAft>
                <a:spcPts val="0"/>
              </a:spcAft>
              <a:defRPr/>
            </a:pPr>
            <a:r>
              <a:rPr lang="en-US" sz="9600" b="1">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rPr>
              <a:t>TẠM BIỆT VÀ</a:t>
            </a:r>
          </a:p>
          <a:p>
            <a:pPr algn="ctr" defTabSz="1219170" eaLnBrk="1" fontAlgn="auto" hangingPunct="1">
              <a:spcBef>
                <a:spcPts val="0"/>
              </a:spcBef>
              <a:spcAft>
                <a:spcPts val="0"/>
              </a:spcAft>
              <a:defRPr/>
            </a:pPr>
            <a:r>
              <a:rPr lang="en-US" sz="9600" b="1">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rPr>
              <a:t> HẸN GẶP LẠI</a:t>
            </a:r>
            <a:endParaRPr lang="en-US" sz="9600" b="1" dirty="0">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endParaRPr>
          </a:p>
        </p:txBody>
      </p:sp>
    </p:spTree>
    <p:extLst>
      <p:ext uri="{BB962C8B-B14F-4D97-AF65-F5344CB8AC3E}">
        <p14:creationId xmlns:p14="http://schemas.microsoft.com/office/powerpoint/2010/main" val="11848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2759" y="4170440"/>
            <a:ext cx="4973561" cy="497356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21" y="4170440"/>
            <a:ext cx="4973561" cy="4973561"/>
          </a:xfrm>
          <a:prstGeom prst="rect">
            <a:avLst/>
          </a:prstGeom>
        </p:spPr>
      </p:pic>
      <p:grpSp>
        <p:nvGrpSpPr>
          <p:cNvPr id="26" name="Group 25">
            <a:extLst>
              <a:ext uri="{FF2B5EF4-FFF2-40B4-BE49-F238E27FC236}">
                <a16:creationId xmlns:a16="http://schemas.microsoft.com/office/drawing/2014/main" xmlns="" id="{159E1592-7159-4D4C-936E-C73C153E3A29}"/>
              </a:ext>
            </a:extLst>
          </p:cNvPr>
          <p:cNvGrpSpPr/>
          <p:nvPr/>
        </p:nvGrpSpPr>
        <p:grpSpPr>
          <a:xfrm>
            <a:off x="1372699" y="1988357"/>
            <a:ext cx="13944073" cy="4171144"/>
            <a:chOff x="1021784" y="1491267"/>
            <a:chExt cx="10458055" cy="2395716"/>
          </a:xfrm>
        </p:grpSpPr>
        <p:grpSp>
          <p:nvGrpSpPr>
            <p:cNvPr id="27" name="Group 26">
              <a:extLst>
                <a:ext uri="{FF2B5EF4-FFF2-40B4-BE49-F238E27FC236}">
                  <a16:creationId xmlns:a16="http://schemas.microsoft.com/office/drawing/2014/main" xmlns="" id="{CC43CFCD-6DD7-4098-AA71-B2935809E541}"/>
                </a:ext>
              </a:extLst>
            </p:cNvPr>
            <p:cNvGrpSpPr/>
            <p:nvPr/>
          </p:nvGrpSpPr>
          <p:grpSpPr>
            <a:xfrm>
              <a:off x="1021784" y="2020326"/>
              <a:ext cx="10458055" cy="1866657"/>
              <a:chOff x="1021784" y="2033479"/>
              <a:chExt cx="10458055" cy="1866657"/>
            </a:xfrm>
          </p:grpSpPr>
          <p:sp>
            <p:nvSpPr>
              <p:cNvPr id="32" name="Google Shape;125;p2">
                <a:extLst>
                  <a:ext uri="{FF2B5EF4-FFF2-40B4-BE49-F238E27FC236}">
                    <a16:creationId xmlns:a16="http://schemas.microsoft.com/office/drawing/2014/main" xmlns="" id="{B6E75A93-E06D-4E52-8D0E-E48F0246C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33" name="Google Shape;128;p2">
                <a:extLst>
                  <a:ext uri="{FF2B5EF4-FFF2-40B4-BE49-F238E27FC236}">
                    <a16:creationId xmlns:a16="http://schemas.microsoft.com/office/drawing/2014/main" xmlns="" id="{AEDD11E5-6CD2-494D-9899-D7E3E416A0B0}"/>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34" name="TextBox 33">
                <a:extLst>
                  <a:ext uri="{FF2B5EF4-FFF2-40B4-BE49-F238E27FC236}">
                    <a16:creationId xmlns:a16="http://schemas.microsoft.com/office/drawing/2014/main" xmlns="" id="{4E05380E-C7DF-4B22-925A-6E1F1CBF7661}"/>
                  </a:ext>
                </a:extLst>
              </p:cNvPr>
              <p:cNvSpPr txBox="1"/>
              <p:nvPr/>
            </p:nvSpPr>
            <p:spPr>
              <a:xfrm>
                <a:off x="1709011" y="2438643"/>
                <a:ext cx="9430797" cy="830833"/>
              </a:xfrm>
              <a:prstGeom prst="rect">
                <a:avLst/>
              </a:prstGeom>
              <a:noFill/>
            </p:spPr>
            <p:txBody>
              <a:bodyPr wrap="square" rtlCol="0">
                <a:spAutoFit/>
              </a:bodyPr>
              <a:lstStyle/>
              <a:p>
                <a:r>
                  <a:rPr lang="nl-NL" sz="4400" b="1" dirty="0"/>
                  <a:t>- Chỉ và nói được tên các bộ phận chính của các cơ quan thần kinh trên sơ đồ, tranh ảnh.</a:t>
                </a:r>
                <a:endParaRPr lang="en-US" sz="4400" b="1" dirty="0"/>
              </a:p>
            </p:txBody>
          </p:sp>
        </p:grpSp>
        <p:pic>
          <p:nvPicPr>
            <p:cNvPr id="28" name="Picture 2">
              <a:extLst>
                <a:ext uri="{FF2B5EF4-FFF2-40B4-BE49-F238E27FC236}">
                  <a16:creationId xmlns:a16="http://schemas.microsoft.com/office/drawing/2014/main" xmlns="" id="{58C0B0F4-D862-4DC3-B538-48126913062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31930" y="1491267"/>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xmlns="" id="{C51F8359-4A70-477E-891D-9FFE31A054F0}"/>
              </a:ext>
            </a:extLst>
          </p:cNvPr>
          <p:cNvGrpSpPr/>
          <p:nvPr/>
        </p:nvGrpSpPr>
        <p:grpSpPr>
          <a:xfrm>
            <a:off x="1166282" y="6324600"/>
            <a:ext cx="15100037" cy="2262693"/>
            <a:chOff x="866972" y="4161681"/>
            <a:chExt cx="11325028" cy="2278789"/>
          </a:xfrm>
        </p:grpSpPr>
        <p:grpSp>
          <p:nvGrpSpPr>
            <p:cNvPr id="36" name="Group 35">
              <a:extLst>
                <a:ext uri="{FF2B5EF4-FFF2-40B4-BE49-F238E27FC236}">
                  <a16:creationId xmlns:a16="http://schemas.microsoft.com/office/drawing/2014/main" xmlns="" id="{DE876BD7-FBD9-4AE3-9C7D-8DEA80CE70B6}"/>
                </a:ext>
              </a:extLst>
            </p:cNvPr>
            <p:cNvGrpSpPr/>
            <p:nvPr/>
          </p:nvGrpSpPr>
          <p:grpSpPr>
            <a:xfrm>
              <a:off x="866972" y="4573813"/>
              <a:ext cx="11325028" cy="1866657"/>
              <a:chOff x="1021784" y="2033479"/>
              <a:chExt cx="11325028" cy="1866657"/>
            </a:xfrm>
          </p:grpSpPr>
          <p:sp>
            <p:nvSpPr>
              <p:cNvPr id="38" name="Google Shape;125;p2">
                <a:extLst>
                  <a:ext uri="{FF2B5EF4-FFF2-40B4-BE49-F238E27FC236}">
                    <a16:creationId xmlns:a16="http://schemas.microsoft.com/office/drawing/2014/main" xmlns="" id="{BA2E1EE8-FF03-4D49-BA2B-4A6C7A9A3F51}"/>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41" name="Google Shape;128;p2">
                <a:extLst>
                  <a:ext uri="{FF2B5EF4-FFF2-40B4-BE49-F238E27FC236}">
                    <a16:creationId xmlns:a16="http://schemas.microsoft.com/office/drawing/2014/main" xmlns="" id="{9520CD44-CD28-4D80-8D6E-A572445CE97B}"/>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42" name="TextBox 41">
                <a:extLst>
                  <a:ext uri="{FF2B5EF4-FFF2-40B4-BE49-F238E27FC236}">
                    <a16:creationId xmlns:a16="http://schemas.microsoft.com/office/drawing/2014/main" xmlns="" id="{7DEE2049-5A90-4F3C-AADD-F209D0A9D91E}"/>
                  </a:ext>
                </a:extLst>
              </p:cNvPr>
              <p:cNvSpPr txBox="1"/>
              <p:nvPr/>
            </p:nvSpPr>
            <p:spPr>
              <a:xfrm>
                <a:off x="2916015" y="2577375"/>
                <a:ext cx="9430797" cy="919502"/>
              </a:xfrm>
              <a:prstGeom prst="rect">
                <a:avLst/>
              </a:prstGeom>
              <a:noFill/>
            </p:spPr>
            <p:txBody>
              <a:bodyPr wrap="square" rtlCol="0">
                <a:spAutoFit/>
              </a:bodyPr>
              <a:lstStyle/>
              <a:p>
                <a:pPr algn="just" defTabSz="1219170" eaLnBrk="1" fontAlgn="auto" hangingPunct="1">
                  <a:spcBef>
                    <a:spcPts val="0"/>
                  </a:spcBef>
                  <a:spcAft>
                    <a:spcPts val="0"/>
                  </a:spcAft>
                  <a:defRPr/>
                </a:pPr>
                <a:r>
                  <a:rPr lang="nl-NL" sz="5333" b="1" dirty="0">
                    <a:solidFill>
                      <a:srgbClr val="002060"/>
                    </a:solidFill>
                    <a:latin typeface="Cambria" panose="02040503050406030204" pitchFamily="18" charset="0"/>
                    <a:ea typeface="Cambria" panose="02040503050406030204" pitchFamily="18" charset="0"/>
                  </a:rPr>
                  <a:t>Nêu được chức năng của não</a:t>
                </a:r>
                <a:endParaRPr lang="vi-VN" sz="5333" b="1" dirty="0">
                  <a:solidFill>
                    <a:srgbClr val="002060"/>
                  </a:solidFill>
                  <a:latin typeface="Cambria" panose="02040503050406030204" pitchFamily="18" charset="0"/>
                  <a:ea typeface="Cambria" panose="02040503050406030204" pitchFamily="18" charset="0"/>
                </a:endParaRPr>
              </a:p>
            </p:txBody>
          </p:sp>
        </p:grpSp>
        <p:pic>
          <p:nvPicPr>
            <p:cNvPr id="37" name="Picture 2">
              <a:extLst>
                <a:ext uri="{FF2B5EF4-FFF2-40B4-BE49-F238E27FC236}">
                  <a16:creationId xmlns:a16="http://schemas.microsoft.com/office/drawing/2014/main" xmlns="" id="{79B0166D-A04A-4F7A-B4B3-F476BBAA34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
            <a:extLst>
              <a:ext uri="{FF2B5EF4-FFF2-40B4-BE49-F238E27FC236}">
                <a16:creationId xmlns:a16="http://schemas.microsoft.com/office/drawing/2014/main" xmlns="" id="{BE58EA33-DA71-49F4-80B2-2404959050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09014">
            <a:off x="687716" y="255015"/>
            <a:ext cx="1970416" cy="19704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xmlns="" id="{5CFA0E21-28AC-415A-AA0B-05A12E83AC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889858">
            <a:off x="13701149" y="431909"/>
            <a:ext cx="1479612" cy="14796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xmlns="" id="{945BCA3D-97AF-4098-BC5D-D9B47A7E416B}"/>
              </a:ext>
            </a:extLst>
          </p:cNvPr>
          <p:cNvPicPr>
            <a:picLocks noChangeAspect="1"/>
          </p:cNvPicPr>
          <p:nvPr/>
        </p:nvPicPr>
        <p:blipFill>
          <a:blip r:embed="rId9"/>
          <a:stretch>
            <a:fillRect/>
          </a:stretch>
        </p:blipFill>
        <p:spPr>
          <a:xfrm>
            <a:off x="3414493" y="659823"/>
            <a:ext cx="10209653" cy="1601355"/>
          </a:xfrm>
          <a:prstGeom prst="rect">
            <a:avLst/>
          </a:prstGeom>
        </p:spPr>
      </p:pic>
    </p:spTree>
    <p:extLst>
      <p:ext uri="{BB962C8B-B14F-4D97-AF65-F5344CB8AC3E}">
        <p14:creationId xmlns:p14="http://schemas.microsoft.com/office/powerpoint/2010/main" val="19674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900" decel="100000" fill="hold"/>
                                        <p:tgtEl>
                                          <p:spTgt spid="2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900" decel="100000" fill="hold"/>
                                        <p:tgtEl>
                                          <p:spTgt spid="3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12437" y="1194"/>
            <a:ext cx="16239069" cy="7727207"/>
          </a:xfrm>
          <a:prstGeom prst="rect">
            <a:avLst/>
          </a:prstGeom>
        </p:spPr>
      </p:pic>
      <p:pic>
        <p:nvPicPr>
          <p:cNvPr id="5" name="图片 4" descr="34"/>
          <p:cNvPicPr>
            <a:picLocks noChangeAspect="1"/>
          </p:cNvPicPr>
          <p:nvPr/>
        </p:nvPicPr>
        <p:blipFill>
          <a:blip r:embed="rId4"/>
          <a:stretch>
            <a:fillRect/>
          </a:stretch>
        </p:blipFill>
        <p:spPr>
          <a:xfrm>
            <a:off x="12437" y="4329920"/>
            <a:ext cx="16239069" cy="4884841"/>
          </a:xfrm>
          <a:prstGeom prst="rect">
            <a:avLst/>
          </a:prstGeom>
        </p:spPr>
      </p:pic>
      <p:cxnSp>
        <p:nvCxnSpPr>
          <p:cNvPr id="11" name="直接连接符 10"/>
          <p:cNvCxnSpPr/>
          <p:nvPr/>
        </p:nvCxnSpPr>
        <p:spPr>
          <a:xfrm>
            <a:off x="3305516" y="1564703"/>
            <a:ext cx="3622668"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567993" y="1564703"/>
            <a:ext cx="3622668"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6833721" y="273511"/>
            <a:ext cx="1828732" cy="1828732"/>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804">
              <a:defRPr/>
            </a:pPr>
            <a:endParaRPr lang="zh-CN" altLang="en-US" sz="23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xmlns="" id="{3D0E5807-DAF1-FD89-3577-78E2CF04A71D}"/>
              </a:ext>
            </a:extLst>
          </p:cNvPr>
          <p:cNvGrpSpPr/>
          <p:nvPr/>
        </p:nvGrpSpPr>
        <p:grpSpPr>
          <a:xfrm>
            <a:off x="663937" y="4920307"/>
            <a:ext cx="4542937" cy="4412523"/>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6"/>
          <a:stretch>
            <a:fillRect/>
          </a:stretch>
        </p:blipFill>
        <p:spPr>
          <a:xfrm>
            <a:off x="6079176" y="4594098"/>
            <a:ext cx="5582628" cy="4633841"/>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092" t="27821"/>
          <a:stretch/>
        </p:blipFill>
        <p:spPr>
          <a:xfrm>
            <a:off x="13266976" y="4795199"/>
            <a:ext cx="2689177" cy="4529072"/>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89" t="37211" r="70260" b="836"/>
          <a:stretch/>
        </p:blipFill>
        <p:spPr>
          <a:xfrm flipH="1">
            <a:off x="10282444" y="5486010"/>
            <a:ext cx="2689177" cy="3815439"/>
          </a:xfrm>
          <a:prstGeom prst="rect">
            <a:avLst/>
          </a:prstGeom>
        </p:spPr>
      </p:pic>
      <p:pic>
        <p:nvPicPr>
          <p:cNvPr id="18" name="Picture 17">
            <a:extLst>
              <a:ext uri="{FF2B5EF4-FFF2-40B4-BE49-F238E27FC236}">
                <a16:creationId xmlns:a16="http://schemas.microsoft.com/office/drawing/2014/main" xmlns="" id="{5D4D3C31-C35B-C8E9-0AD3-2F821F6C1403}"/>
              </a:ext>
            </a:extLst>
          </p:cNvPr>
          <p:cNvPicPr>
            <a:picLocks noChangeAspect="1"/>
          </p:cNvPicPr>
          <p:nvPr/>
        </p:nvPicPr>
        <p:blipFill>
          <a:blip r:embed="rId7"/>
          <a:stretch>
            <a:fillRect/>
          </a:stretch>
        </p:blipFill>
        <p:spPr>
          <a:xfrm>
            <a:off x="6858350" y="438235"/>
            <a:ext cx="1804103" cy="1763469"/>
          </a:xfrm>
          <a:prstGeom prst="rect">
            <a:avLst/>
          </a:prstGeom>
        </p:spPr>
      </p:pic>
      <p:pic>
        <p:nvPicPr>
          <p:cNvPr id="19" name="Picture 18">
            <a:extLst>
              <a:ext uri="{FF2B5EF4-FFF2-40B4-BE49-F238E27FC236}">
                <a16:creationId xmlns:a16="http://schemas.microsoft.com/office/drawing/2014/main" xmlns="" id="{53389A76-2A53-AC56-2D95-9B31A81BF008}"/>
              </a:ext>
            </a:extLst>
          </p:cNvPr>
          <p:cNvPicPr>
            <a:picLocks noChangeAspect="1"/>
          </p:cNvPicPr>
          <p:nvPr/>
        </p:nvPicPr>
        <p:blipFill rotWithShape="1">
          <a:blip r:embed="rId8"/>
          <a:srcRect l="8432" r="7434" b="24976"/>
          <a:stretch/>
        </p:blipFill>
        <p:spPr>
          <a:xfrm>
            <a:off x="2352130" y="1415605"/>
            <a:ext cx="11698472" cy="3347199"/>
          </a:xfrm>
          <a:prstGeom prst="rect">
            <a:avLst/>
          </a:prstGeom>
        </p:spPr>
      </p:pic>
    </p:spTree>
    <p:extLst>
      <p:ext uri="{BB962C8B-B14F-4D97-AF65-F5344CB8AC3E}">
        <p14:creationId xmlns:p14="http://schemas.microsoft.com/office/powerpoint/2010/main" val="169461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746919" y="1676400"/>
            <a:ext cx="6248400" cy="646331"/>
          </a:xfrm>
          <a:prstGeom prst="rect">
            <a:avLst/>
          </a:prstGeom>
          <a:noFill/>
        </p:spPr>
        <p:txBody>
          <a:bodyPr wrap="square" rtlCol="0">
            <a:spAutoFit/>
          </a:bodyPr>
          <a:lstStyle/>
          <a:p>
            <a:pPr eaLnBrk="1" hangingPunct="1"/>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81319" y="1972133"/>
            <a:ext cx="5791200" cy="450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405702" y="4111434"/>
            <a:ext cx="8305800"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Explosion 1 11"/>
          <p:cNvSpPr/>
          <p:nvPr/>
        </p:nvSpPr>
        <p:spPr>
          <a:xfrm>
            <a:off x="5699919" y="762000"/>
            <a:ext cx="5334000" cy="3429000"/>
          </a:xfrm>
          <a:prstGeom prst="irregularSeal1">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058870" y="4303713"/>
            <a:ext cx="10994009"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HS1: Nói to hoặc thổi còi gần tai và quan sát phản ứng của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bạn.</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a:xfrm>
            <a:off x="3032920" y="5627152"/>
            <a:ext cx="10994008" cy="1323439"/>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HS2: Trả lời cảm giác và phản ứng của cơ thể. Dự đoán tại sao lại có phản ứng như vậy?</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2759" y="4170440"/>
            <a:ext cx="4973561" cy="497356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21" y="4170440"/>
            <a:ext cx="4973561" cy="4973561"/>
          </a:xfrm>
          <a:prstGeom prst="rect">
            <a:avLst/>
          </a:prstGeom>
        </p:spPr>
      </p:pic>
      <p:pic>
        <p:nvPicPr>
          <p:cNvPr id="30" name="Picture 29">
            <a:extLst>
              <a:ext uri="{FF2B5EF4-FFF2-40B4-BE49-F238E27FC236}">
                <a16:creationId xmlns:a16="http://schemas.microsoft.com/office/drawing/2014/main" xmlns=""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6218" y="-3"/>
            <a:ext cx="2821759" cy="3206544"/>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91" y="202867"/>
            <a:ext cx="1879165" cy="1715996"/>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26">
            <a:extLst>
              <a:ext uri="{FF2B5EF4-FFF2-40B4-BE49-F238E27FC236}">
                <a16:creationId xmlns:a16="http://schemas.microsoft.com/office/drawing/2014/main" xmlns="" id="{25633909-1819-4013-8CCD-27AB98FAF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5170" y="1807693"/>
            <a:ext cx="2548115" cy="1936567"/>
          </a:xfrm>
          <a:prstGeom prst="rect">
            <a:avLst/>
          </a:prstGeom>
        </p:spPr>
      </p:pic>
      <p:pic>
        <p:nvPicPr>
          <p:cNvPr id="10" name="Picture 9">
            <a:extLst>
              <a:ext uri="{FF2B5EF4-FFF2-40B4-BE49-F238E27FC236}">
                <a16:creationId xmlns:a16="http://schemas.microsoft.com/office/drawing/2014/main" xmlns="" id="{32ED5B36-1A1E-4AE2-B6F3-63C6DE2EE6CE}"/>
              </a:ext>
            </a:extLst>
          </p:cNvPr>
          <p:cNvPicPr>
            <a:picLocks noChangeAspect="1"/>
          </p:cNvPicPr>
          <p:nvPr/>
        </p:nvPicPr>
        <p:blipFill>
          <a:blip r:embed="rId8"/>
          <a:stretch>
            <a:fillRect/>
          </a:stretch>
        </p:blipFill>
        <p:spPr>
          <a:xfrm>
            <a:off x="3521180" y="3521273"/>
            <a:ext cx="10047079" cy="4235055"/>
          </a:xfrm>
          <a:prstGeom prst="rect">
            <a:avLst/>
          </a:prstGeom>
        </p:spPr>
      </p:pic>
    </p:spTree>
    <p:extLst>
      <p:ext uri="{BB962C8B-B14F-4D97-AF65-F5344CB8AC3E}">
        <p14:creationId xmlns:p14="http://schemas.microsoft.com/office/powerpoint/2010/main" val="17907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09A76B6-AA05-66A8-672A-3AFD14ED0D27}"/>
              </a:ext>
            </a:extLst>
          </p:cNvPr>
          <p:cNvSpPr txBox="1"/>
          <p:nvPr/>
        </p:nvSpPr>
        <p:spPr>
          <a:xfrm>
            <a:off x="173020" y="890458"/>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9919" y="29718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a:t>
            </a: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chỉ và nói tên các bộ phận của cơ quan thần kinh. Cơ quan thần kinh gồm những bộ phận chính nào</a:t>
            </a: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xmlns=""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909719" y="2906341"/>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plus(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209A76B6-AA05-66A8-672A-3AFD14ED0D27}"/>
              </a:ext>
            </a:extLst>
          </p:cNvPr>
          <p:cNvSpPr txBox="1"/>
          <p:nvPr/>
        </p:nvSpPr>
        <p:spPr>
          <a:xfrm>
            <a:off x="512479" y="1009310"/>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xmlns=""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xmlns="" id="{209A76B6-AA05-66A8-672A-3AFD14ED0D27}"/>
              </a:ext>
            </a:extLst>
          </p:cNvPr>
          <p:cNvSpPr txBox="1"/>
          <p:nvPr/>
        </p:nvSpPr>
        <p:spPr>
          <a:xfrm>
            <a:off x="246535" y="914400"/>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3a,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eaLnBrk="1" hangingPunct="1"/>
            <a:r>
              <a:rPr lang="en-US" sz="4000" dirty="0" err="1">
                <a:solidFill>
                  <a:prstClr val="black"/>
                </a:solidFill>
                <a:latin typeface="Calibri" panose="020F0502020204030204" pitchFamily="34" charset="0"/>
                <a:ea typeface="宋体" panose="02010600030101010101" pitchFamily="2" charset="-122"/>
              </a:rPr>
              <a:t>Não</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điều</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khiển</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suy</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nghĩ</a:t>
            </a:r>
            <a:r>
              <a:rPr lang="en-US" sz="4000" dirty="0" smtClean="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540" y="2283887"/>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270153" y="2894515"/>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1973244" y="646456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 name="Rectangle 1"/>
          <p:cNvSpPr/>
          <p:nvPr/>
        </p:nvSpPr>
        <p:spPr>
          <a:xfrm>
            <a:off x="3794918" y="6470429"/>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P spid="21" grpId="0" animBg="1"/>
      <p:bldP spid="22"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10710</TotalTime>
  <Words>625</Words>
  <Application>Microsoft Office PowerPoint</Application>
  <PresentationFormat>Custom</PresentationFormat>
  <Paragraphs>51</Paragraphs>
  <Slides>13</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宋体</vt:lpstr>
      <vt:lpstr>Arial</vt:lpstr>
      <vt:lpstr>Arrus-Black</vt:lpstr>
      <vt:lpstr>AvantGarde</vt:lpstr>
      <vt:lpstr>Calibri</vt:lpstr>
      <vt:lpstr>Cambria</vt:lpstr>
      <vt:lpstr>iCiel Cadena</vt:lpstr>
      <vt:lpstr>LNTH-Kids  Chinese Font 1</vt:lpstr>
      <vt:lpstr>Times New Roman</vt:lpstr>
      <vt:lpstr>UTM Avo</vt:lpstr>
      <vt:lpstr>UTM Cookies</vt:lpstr>
      <vt:lpstr>Zilla Slab</vt:lpstr>
      <vt:lpstr>字魂105号-简雅黑</vt:lpstr>
      <vt:lpstr>等线</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Microsoft account</cp:lastModifiedBy>
  <cp:revision>1118</cp:revision>
  <dcterms:created xsi:type="dcterms:W3CDTF">2008-09-09T22:52:10Z</dcterms:created>
  <dcterms:modified xsi:type="dcterms:W3CDTF">2024-03-11T07:13:58Z</dcterms:modified>
</cp:coreProperties>
</file>