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sldIdLst>
    <p:sldId id="257" r:id="rId3"/>
    <p:sldId id="259" r:id="rId4"/>
    <p:sldId id="262" r:id="rId5"/>
    <p:sldId id="264" r:id="rId6"/>
    <p:sldId id="266" r:id="rId7"/>
    <p:sldId id="268" r:id="rId8"/>
    <p:sldId id="258" r:id="rId9"/>
    <p:sldId id="283" r:id="rId10"/>
    <p:sldId id="272" r:id="rId11"/>
    <p:sldId id="284" r:id="rId12"/>
    <p:sldId id="286" r:id="rId13"/>
    <p:sldId id="265" r:id="rId14"/>
    <p:sldId id="274" r:id="rId15"/>
    <p:sldId id="275" r:id="rId16"/>
    <p:sldId id="277" r:id="rId17"/>
    <p:sldId id="279" r:id="rId18"/>
    <p:sldId id="287" r:id="rId19"/>
    <p:sldId id="278" r:id="rId20"/>
    <p:sldId id="291" r:id="rId21"/>
    <p:sldId id="288" r:id="rId22"/>
    <p:sldId id="289" r:id="rId23"/>
    <p:sldId id="280" r:id="rId24"/>
    <p:sldId id="281" r:id="rId25"/>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微软雅黑" panose="020B0503020204020204" pitchFamily="34" charset="-122"/>
      <p:regular r:id="rId30"/>
      <p:bold r:id="rId31"/>
    </p:embeddedFont>
    <p:embeddedFont>
      <p:font typeface="Cambria" panose="02040503050406030204" pitchFamily="18" charset="0"/>
      <p:regular r:id="rId32"/>
      <p:bold r:id="rId33"/>
      <p:italic r:id="rId34"/>
      <p:boldItalic r:id="rId35"/>
    </p:embeddedFont>
    <p:embeddedFont>
      <p:font typeface="#9Slide05 Aphrodite Pro" panose="02000000000000000000" pitchFamily="2" charset="0"/>
      <p:regular r:id="rId36"/>
    </p:embeddedFont>
    <p:embeddedFont>
      <p:font typeface="#9Slide07 HoneyCream" pitchFamily="2" charset="0"/>
      <p:regular r:id="rId37"/>
    </p:embeddedFont>
    <p:embeddedFont>
      <p:font typeface="UTM Aurora" panose="02040603050506020204" pitchFamily="18" charset="0"/>
      <p:regular r:id="rId38"/>
    </p:embeddedFont>
    <p:embeddedFont>
      <p:font typeface="#9Slide07 Cadena" panose="02000503000000020004" pitchFamily="2" charset="0"/>
      <p:bold r:id="rId39"/>
    </p:embeddedFont>
    <p:embeddedFont>
      <p:font typeface="UTM Flamenco" panose="02040603050506020204" pitchFamily="18" charset="0"/>
      <p:regular r:id="rId40"/>
    </p:embeddedFont>
    <p:embeddedFont>
      <p:font typeface="UTM Avo" panose="02040603050506020204" pitchFamily="18" charset="0"/>
      <p:regular r:id="rId41"/>
      <p:bold r:id="rId42"/>
      <p:italic r:id="rId43"/>
      <p:boldItalic r:id="rId44"/>
    </p:embeddedFont>
    <p:embeddedFont>
      <p:font typeface="Calibri Light" panose="020F0302020204030204" pitchFamily="34" charset="0"/>
      <p:regular r:id="rId45"/>
      <p:italic r:id="rId46"/>
    </p:embeddedFont>
    <p:embeddedFont>
      <p:font typeface="SVN-Newton" panose="02040603050506020204" pitchFamily="18" charset="0"/>
      <p:regular r:id="rId47"/>
    </p:embeddedFont>
    <p:embeddedFont>
      <p:font typeface="Tahoma" panose="020B0604030504040204" pitchFamily="3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CC0099"/>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79" autoAdjust="0"/>
    <p:restoredTop sz="94660"/>
  </p:normalViewPr>
  <p:slideViewPr>
    <p:cSldViewPr snapToGrid="0">
      <p:cViewPr>
        <p:scale>
          <a:sx n="66" d="100"/>
          <a:sy n="66" d="100"/>
        </p:scale>
        <p:origin x="701"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43729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71512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65957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EF8B41-CAC5-49DA-9156-65DCBE8368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2023/9/15</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31AD8-4DC2-4F0A-8757-37262589E78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04938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1159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9/15/2023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7985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56906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98079F-260D-4F10-8B18-A6BBC7059445}"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536753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98079F-260D-4F10-8B18-A6BBC7059445}"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09646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98079F-260D-4F10-8B18-A6BBC7059445}"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9351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98079F-260D-4F10-8B18-A6BBC7059445}"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78357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8079F-260D-4F10-8B18-A6BBC7059445}"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26134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90787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59870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34000" r="-3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8079F-260D-4F10-8B18-A6BBC7059445}"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588C3-C41F-4CBD-9D72-D52AEE94AE1B}"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9482930" y="-5249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6954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8"/>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547235523"/>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Rectangle 2"/>
          <p:cNvSpPr/>
          <p:nvPr/>
        </p:nvSpPr>
        <p:spPr>
          <a:xfrm>
            <a:off x="0" y="3958814"/>
            <a:ext cx="4746492" cy="1226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99161"/>
            <a:ext cx="8709757" cy="7909023"/>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7225488" y="-127306"/>
            <a:ext cx="1523956" cy="1508868"/>
          </a:xfrm>
          <a:prstGeom prst="rect">
            <a:avLst/>
          </a:prstGeom>
        </p:spPr>
      </p:pic>
      <p:grpSp>
        <p:nvGrpSpPr>
          <p:cNvPr id="13" name="Group 12"/>
          <p:cNvGrpSpPr/>
          <p:nvPr/>
        </p:nvGrpSpPr>
        <p:grpSpPr>
          <a:xfrm>
            <a:off x="6091160" y="897073"/>
            <a:ext cx="2811439" cy="1142873"/>
            <a:chOff x="-856880" y="1054458"/>
            <a:chExt cx="2811439" cy="1142873"/>
          </a:xfrm>
        </p:grpSpPr>
        <p:sp>
          <p:nvSpPr>
            <p:cNvPr id="1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4</a:t>
              </a:r>
              <a:endPar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sp>
        <p:nvSpPr>
          <p:cNvPr id="3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4" name="Picture 3"/>
          <p:cNvPicPr>
            <a:picLocks noChangeAspect="1"/>
          </p:cNvPicPr>
          <p:nvPr/>
        </p:nvPicPr>
        <p:blipFill>
          <a:blip r:embed="rId5"/>
          <a:stretch>
            <a:fillRect/>
          </a:stretch>
        </p:blipFill>
        <p:spPr>
          <a:xfrm>
            <a:off x="23343" y="678083"/>
            <a:ext cx="6666681" cy="5130050"/>
          </a:xfrm>
          <a:prstGeom prst="rect">
            <a:avLst/>
          </a:prstGeom>
        </p:spPr>
      </p:pic>
    </p:spTree>
    <p:extLst>
      <p:ext uri="{BB962C8B-B14F-4D97-AF65-F5344CB8AC3E}">
        <p14:creationId xmlns:p14="http://schemas.microsoft.com/office/powerpoint/2010/main" val="2335800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805521" y="88901"/>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endParaRPr>
          </a:p>
        </p:txBody>
      </p:sp>
      <p:graphicFrame>
        <p:nvGraphicFramePr>
          <p:cNvPr id="6" name="Table 5"/>
          <p:cNvGraphicFramePr>
            <a:graphicFrameLocks noGrp="1"/>
          </p:cNvGraphicFramePr>
          <p:nvPr>
            <p:extLst/>
          </p:nvPr>
        </p:nvGraphicFramePr>
        <p:xfrm>
          <a:off x="135109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3274783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a:off x="3316256" y="-196439"/>
            <a:ext cx="6279734" cy="3431889"/>
            <a:chOff x="2663918" y="-504882"/>
            <a:chExt cx="7118699" cy="3829302"/>
          </a:xfrm>
        </p:grpSpPr>
        <p:pic>
          <p:nvPicPr>
            <p:cNvPr id="11" name="Picture 10">
              <a:extLst>
                <a:ext uri="{FF2B5EF4-FFF2-40B4-BE49-F238E27FC236}">
                  <a16:creationId xmlns:a16="http://schemas.microsoft.com/office/drawing/2014/main" id="{7C64295E-FA19-48CC-A97D-0B2DA475D0A9}"/>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2"/>
              <a:ext cx="5213164" cy="3829302"/>
            </a:xfrm>
            <a:prstGeom prst="rect">
              <a:avLst/>
            </a:prstGeom>
          </p:spPr>
        </p:pic>
        <p:sp>
          <p:nvSpPr>
            <p:cNvPr id="12" name="TextBox 11"/>
            <p:cNvSpPr txBox="1"/>
            <p:nvPr/>
          </p:nvSpPr>
          <p:spPr>
            <a:xfrm>
              <a:off x="3882199" y="358446"/>
              <a:ext cx="5900418" cy="9615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C330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rPr>
                <a:t>Từ ngữ</a:t>
              </a:r>
              <a:endParaRPr kumimoji="0" lang="en-US" sz="5000" b="1" i="0" u="none" strike="noStrike" kern="1200" cap="none" spc="0" normalizeH="0" baseline="0" noProof="0" dirty="0">
                <a:ln>
                  <a:noFill/>
                </a:ln>
                <a:solidFill>
                  <a:srgbClr val="CC330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endParaRPr>
            </a:p>
          </p:txBody>
        </p:sp>
      </p:grpSp>
      <p:sp>
        <p:nvSpPr>
          <p:cNvPr id="14" name="Google Shape;276;p7">
            <a:extLst>
              <a:ext uri="{FF2B5EF4-FFF2-40B4-BE49-F238E27FC236}">
                <a16:creationId xmlns:a16="http://schemas.microsoft.com/office/drawing/2014/main" id="{D33CB0D1-8FD9-7C5D-268F-E2711EEE24E1}"/>
              </a:ext>
            </a:extLst>
          </p:cNvPr>
          <p:cNvSpPr/>
          <p:nvPr/>
        </p:nvSpPr>
        <p:spPr>
          <a:xfrm>
            <a:off x="359560" y="2142446"/>
            <a:ext cx="7218166" cy="101994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2700" dirty="0" smtClean="0">
                <a:latin typeface="Cambria" panose="02040503050406030204" pitchFamily="18" charset="0"/>
                <a:ea typeface="Cambria" panose="02040503050406030204" pitchFamily="18" charset="0"/>
              </a:rPr>
              <a:t>Gùi</a:t>
            </a:r>
            <a:r>
              <a:rPr lang="vi-VN" sz="2700" dirty="0">
                <a:latin typeface="Cambria" panose="02040503050406030204" pitchFamily="18" charset="0"/>
                <a:ea typeface="Cambria" panose="02040503050406030204" pitchFamily="18" charset="0"/>
              </a:rPr>
              <a:t>: đồ làm bằng mây tre để mang đồ đạc (trên lưng), dùng ở một số khu vực miền núi</a:t>
            </a:r>
            <a:r>
              <a:rPr lang="vi-VN" sz="2700" dirty="0" smtClean="0">
                <a:latin typeface="Cambria" panose="02040503050406030204" pitchFamily="18" charset="0"/>
                <a:ea typeface="Cambria" panose="02040503050406030204" pitchFamily="18" charset="0"/>
              </a:rPr>
              <a:t>.</a:t>
            </a:r>
            <a:endParaRPr kumimoji="0" sz="2700" b="1" i="0" u="none" strike="noStrike" kern="1200" cap="none" spc="0" normalizeH="0" baseline="0" noProof="0" dirty="0">
              <a:ln>
                <a:solidFill>
                  <a:prstClr val="white"/>
                </a:solidFill>
              </a:ln>
              <a:solidFill>
                <a:srgbClr val="FF0066"/>
              </a:solidFill>
              <a:effectLst/>
              <a:uLnTx/>
              <a:uFillTx/>
              <a:latin typeface="Cambria" panose="02040503050406030204" pitchFamily="18" charset="0"/>
              <a:ea typeface="Cambria" panose="0204050305040603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81180" y="3571047"/>
            <a:ext cx="7289320" cy="1068334"/>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2700" dirty="0" smtClean="0">
                <a:latin typeface="Cambria" panose="02040503050406030204" pitchFamily="18" charset="0"/>
                <a:ea typeface="Cambria" panose="02040503050406030204" pitchFamily="18" charset="0"/>
              </a:rPr>
              <a:t>Thung </a:t>
            </a:r>
            <a:r>
              <a:rPr lang="vi-VN" sz="2700" dirty="0">
                <a:latin typeface="Cambria" panose="02040503050406030204" pitchFamily="18" charset="0"/>
                <a:ea typeface="Cambria" panose="02040503050406030204" pitchFamily="18" charset="0"/>
              </a:rPr>
              <a:t>(thung lũng): dải đất trũng, thấp giữa các sườn (dãy) núi</a:t>
            </a:r>
            <a:r>
              <a:rPr lang="vi-VN" sz="2700" dirty="0" smtClean="0">
                <a:latin typeface="Cambria" panose="02040503050406030204" pitchFamily="18" charset="0"/>
                <a:ea typeface="Cambria" panose="02040503050406030204" pitchFamily="18" charset="0"/>
              </a:rPr>
              <a:t>.</a:t>
            </a:r>
            <a:endParaRPr kumimoji="0" sz="2700" b="1" i="0" u="none" strike="noStrike" kern="1200" cap="none" spc="0" normalizeH="0" baseline="0" noProof="0" dirty="0">
              <a:ln w="3175">
                <a:noFill/>
              </a:ln>
              <a:solidFill>
                <a:srgbClr val="7030A0"/>
              </a:solidFill>
              <a:effectLst/>
              <a:uLnTx/>
              <a:uFillTx/>
              <a:latin typeface="Cambria" panose="02040503050406030204" pitchFamily="18" charset="0"/>
              <a:ea typeface="Cambria" panose="02040503050406030204" pitchFamily="18" charset="0"/>
            </a:endParaRPr>
          </a:p>
        </p:txBody>
      </p:sp>
      <p:pic>
        <p:nvPicPr>
          <p:cNvPr id="20"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pic>
        <p:nvPicPr>
          <p:cNvPr id="2" name="Picture 1"/>
          <p:cNvPicPr>
            <a:picLocks noChangeAspect="1"/>
          </p:cNvPicPr>
          <p:nvPr/>
        </p:nvPicPr>
        <p:blipFill>
          <a:blip r:embed="rId8"/>
          <a:stretch>
            <a:fillRect/>
          </a:stretch>
        </p:blipFill>
        <p:spPr>
          <a:xfrm>
            <a:off x="8195042" y="854020"/>
            <a:ext cx="1799302" cy="2381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9"/>
          <a:stretch>
            <a:fillRect/>
          </a:stretch>
        </p:blipFill>
        <p:spPr>
          <a:xfrm>
            <a:off x="7455723" y="3275389"/>
            <a:ext cx="4682342" cy="3123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179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 động 2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1052731" y="2264888"/>
            <a:ext cx="8897179"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smtClean="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TÌM HIỂU BÀI</a:t>
            </a:r>
            <a:endParaRPr lang="zh-CN" altLang="en-US" sz="138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4" name="Picture 13"/>
          <p:cNvPicPr>
            <a:picLocks noChangeAspect="1"/>
          </p:cNvPicPr>
          <p:nvPr/>
        </p:nvPicPr>
        <p:blipFill>
          <a:blip r:embed="rId3"/>
          <a:stretch>
            <a:fillRect/>
          </a:stretch>
        </p:blipFill>
        <p:spPr>
          <a:xfrm>
            <a:off x="7049958" y="3462391"/>
            <a:ext cx="5142042" cy="3377208"/>
          </a:xfrm>
          <a:prstGeom prst="rect">
            <a:avLst/>
          </a:prstGeom>
        </p:spPr>
      </p:pic>
    </p:spTree>
    <p:extLst>
      <p:ext uri="{BB962C8B-B14F-4D97-AF65-F5344CB8AC3E}">
        <p14:creationId xmlns:p14="http://schemas.microsoft.com/office/powerpoint/2010/main" val="1562859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8367"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656" y="4460692"/>
            <a:ext cx="2692400" cy="2692400"/>
          </a:xfrm>
          <a:prstGeom prst="rect">
            <a:avLst/>
          </a:prstGeom>
        </p:spPr>
      </p:pic>
      <p:pic>
        <p:nvPicPr>
          <p:cNvPr id="5"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2182945" y="-2227501"/>
            <a:ext cx="3775166" cy="8230168"/>
          </a:xfrm>
          <a:prstGeom prst="rect">
            <a:avLst/>
          </a:prstGeom>
        </p:spPr>
      </p:pic>
      <p:pic>
        <p:nvPicPr>
          <p:cNvPr id="6"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8063999" y="-2056663"/>
            <a:ext cx="3311327" cy="7218961"/>
          </a:xfrm>
          <a:prstGeom prst="rect">
            <a:avLst/>
          </a:prstGeom>
        </p:spPr>
      </p:pic>
      <p:grpSp>
        <p:nvGrpSpPr>
          <p:cNvPr id="14" name="Group 13"/>
          <p:cNvGrpSpPr/>
          <p:nvPr/>
        </p:nvGrpSpPr>
        <p:grpSpPr>
          <a:xfrm>
            <a:off x="1051228" y="-21088"/>
            <a:ext cx="10731800" cy="2512522"/>
            <a:chOff x="377553" y="-18922"/>
            <a:chExt cx="10674949" cy="3464258"/>
          </a:xfrm>
        </p:grpSpPr>
        <p:grpSp>
          <p:nvGrpSpPr>
            <p:cNvPr id="7" name="Group 6"/>
            <p:cNvGrpSpPr/>
            <p:nvPr/>
          </p:nvGrpSpPr>
          <p:grpSpPr>
            <a:xfrm>
              <a:off x="1180930" y="237092"/>
              <a:ext cx="9871572" cy="3208244"/>
              <a:chOff x="919673" y="197904"/>
              <a:chExt cx="9871572" cy="3208244"/>
            </a:xfrm>
            <a:effectLst>
              <a:outerShdw blurRad="50800" dist="38100" dir="16200000" rotWithShape="0">
                <a:prstClr val="black">
                  <a:alpha val="40000"/>
                </a:prstClr>
              </a:outerShdw>
            </a:effectLst>
          </p:grpSpPr>
          <p:grpSp>
            <p:nvGrpSpPr>
              <p:cNvPr id="8" name="Group 7"/>
              <p:cNvGrpSpPr/>
              <p:nvPr/>
            </p:nvGrpSpPr>
            <p:grpSpPr>
              <a:xfrm>
                <a:off x="919673" y="197904"/>
                <a:ext cx="9871572" cy="1877889"/>
                <a:chOff x="994238" y="364022"/>
                <a:chExt cx="9871572" cy="2169607"/>
              </a:xfrm>
            </p:grpSpPr>
            <p:sp>
              <p:nvSpPr>
                <p:cNvPr id="10" name="Rectangle: Rounded Corners 19"/>
                <p:cNvSpPr/>
                <p:nvPr/>
              </p:nvSpPr>
              <p:spPr>
                <a:xfrm>
                  <a:off x="1122370" y="529444"/>
                  <a:ext cx="9743440" cy="2004185"/>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Rounded Corners 1"/>
                <p:cNvSpPr/>
                <p:nvPr/>
              </p:nvSpPr>
              <p:spPr>
                <a:xfrm>
                  <a:off x="994238" y="364022"/>
                  <a:ext cx="9743440" cy="19885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 name="TextBox 8"/>
              <p:cNvSpPr txBox="1"/>
              <p:nvPr/>
            </p:nvSpPr>
            <p:spPr>
              <a:xfrm>
                <a:off x="1031216" y="223438"/>
                <a:ext cx="9180412" cy="3182710"/>
              </a:xfrm>
              <a:prstGeom prst="rect">
                <a:avLst/>
              </a:prstGeom>
              <a:noFill/>
            </p:spPr>
            <p:txBody>
              <a:bodyPr wrap="square" rtlCol="0">
                <a:spAutoFit/>
              </a:bodyPr>
              <a:lstStyle/>
              <a:p>
                <a:pPr algn="ctr"/>
                <a:r>
                  <a:rPr lang="vi-VN" sz="3600" b="1" dirty="0" smtClean="0">
                    <a:solidFill>
                      <a:srgbClr val="002060"/>
                    </a:solidFill>
                    <a:latin typeface="Cambria" panose="02040503050406030204" pitchFamily="18" charset="0"/>
                    <a:ea typeface="Cambria" panose="02040503050406030204" pitchFamily="18" charset="0"/>
                  </a:rPr>
                  <a:t>1.Bài thơ viết về các bạn nhỏ ở đâu?</a:t>
                </a:r>
              </a:p>
              <a:p>
                <a:pPr algn="ctr"/>
                <a:r>
                  <a:rPr lang="vi-VN" sz="3600" b="1" dirty="0" smtClean="0">
                    <a:solidFill>
                      <a:srgbClr val="002060"/>
                    </a:solidFill>
                    <a:latin typeface="Cambria" panose="02040503050406030204" pitchFamily="18" charset="0"/>
                    <a:ea typeface="Cambria" panose="02040503050406030204" pitchFamily="18" charset="0"/>
                  </a:rPr>
                  <a:t> Những cảnh vật nào giúp em biết điều đó?</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3"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19" name="Group 18"/>
          <p:cNvGrpSpPr/>
          <p:nvPr/>
        </p:nvGrpSpPr>
        <p:grpSpPr>
          <a:xfrm>
            <a:off x="1502594" y="670275"/>
            <a:ext cx="12574388" cy="5661061"/>
            <a:chOff x="580414" y="1513711"/>
            <a:chExt cx="7367682" cy="3001520"/>
          </a:xfrm>
        </p:grpSpPr>
        <p:grpSp>
          <p:nvGrpSpPr>
            <p:cNvPr id="18" name="Group 17"/>
            <p:cNvGrpSpPr/>
            <p:nvPr/>
          </p:nvGrpSpPr>
          <p:grpSpPr>
            <a:xfrm>
              <a:off x="580414" y="2036894"/>
              <a:ext cx="5796080" cy="2478337"/>
              <a:chOff x="580414" y="2036894"/>
              <a:chExt cx="5796080" cy="2478337"/>
            </a:xfrm>
          </p:grpSpPr>
          <p:sp>
            <p:nvSpPr>
              <p:cNvPr id="16" name="Flowchart: Terminator 15"/>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17" name="Flowchart: Terminator 16"/>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2866734" y="1513711"/>
              <a:ext cx="5081362" cy="383438"/>
            </a:xfrm>
            <a:prstGeom prst="rect">
              <a:avLst/>
            </a:prstGeom>
            <a:noFill/>
          </p:spPr>
          <p:txBody>
            <a:bodyPr wrap="square" rtlCol="0">
              <a:spAutoFit/>
            </a:bodyPr>
            <a:lstStyle/>
            <a:p>
              <a:pPr algn="just"/>
              <a:endParaRPr lang="en-US" sz="3600" dirty="0">
                <a:solidFill>
                  <a:schemeClr val="tx1">
                    <a:lumMod val="75000"/>
                    <a:lumOff val="25000"/>
                  </a:schemeClr>
                </a:solidFill>
                <a:latin typeface="UTM Flamenco" panose="02040603050506020204" pitchFamily="18" charset="0"/>
              </a:endParaRPr>
            </a:p>
          </p:txBody>
        </p:sp>
      </p:grpSp>
      <p:sp>
        <p:nvSpPr>
          <p:cNvPr id="21"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4" name="TextBox 23"/>
          <p:cNvSpPr txBox="1"/>
          <p:nvPr/>
        </p:nvSpPr>
        <p:spPr>
          <a:xfrm>
            <a:off x="2882386" y="2085851"/>
            <a:ext cx="8318870" cy="954107"/>
          </a:xfrm>
          <a:prstGeom prst="rect">
            <a:avLst/>
          </a:prstGeom>
          <a:noFill/>
        </p:spPr>
        <p:txBody>
          <a:bodyPr wrap="square" rtlCol="0">
            <a:spAutoFit/>
          </a:bodyPr>
          <a:lstStyle/>
          <a:p>
            <a:r>
              <a:rPr lang="vi-VN" sz="2800" i="1" dirty="0">
                <a:solidFill>
                  <a:srgbClr val="C00000"/>
                </a:solidFill>
                <a:latin typeface="Cambria" panose="02040503050406030204" pitchFamily="18" charset="0"/>
                <a:ea typeface="Cambria" panose="02040503050406030204" pitchFamily="18" charset="0"/>
              </a:rPr>
              <a:t>Bài thơ viết về các bạn nhỏ ở ở trên vùng cao. </a:t>
            </a:r>
            <a:endParaRPr lang="en-US" sz="2800" i="1" dirty="0">
              <a:solidFill>
                <a:srgbClr val="C00000"/>
              </a:solidFill>
              <a:latin typeface="Cambria" panose="02040503050406030204" pitchFamily="18" charset="0"/>
              <a:ea typeface="Cambria" panose="02040503050406030204" pitchFamily="18" charset="0"/>
            </a:endParaRPr>
          </a:p>
          <a:p>
            <a:endParaRPr lang="en-US" sz="2800" i="1" dirty="0"/>
          </a:p>
        </p:txBody>
      </p:sp>
      <p:sp>
        <p:nvSpPr>
          <p:cNvPr id="25" name="TextBox 24"/>
          <p:cNvSpPr txBox="1"/>
          <p:nvPr/>
        </p:nvSpPr>
        <p:spPr>
          <a:xfrm>
            <a:off x="2882386" y="2706030"/>
            <a:ext cx="7767572" cy="3108543"/>
          </a:xfrm>
          <a:prstGeom prst="rect">
            <a:avLst/>
          </a:prstGeom>
          <a:noFill/>
        </p:spPr>
        <p:txBody>
          <a:bodyPr wrap="square" rtlCol="0">
            <a:spAutoFit/>
          </a:bodyPr>
          <a:lstStyle/>
          <a:p>
            <a:r>
              <a:rPr lang="vi-VN" sz="2800" i="1" dirty="0" smtClean="0">
                <a:solidFill>
                  <a:srgbClr val="C00000"/>
                </a:solidFill>
                <a:latin typeface="Cambria" panose="02040503050406030204" pitchFamily="18" charset="0"/>
                <a:ea typeface="Cambria" panose="02040503050406030204" pitchFamily="18" charset="0"/>
              </a:rPr>
              <a:t>Những cảnh vật giúp em nhận biết điều đó là:</a:t>
            </a:r>
          </a:p>
          <a:p>
            <a:pPr lvl="3"/>
            <a:r>
              <a:rPr lang="vi-VN" sz="2800" dirty="0" smtClean="0">
                <a:latin typeface="Cambria" panose="02040503050406030204" pitchFamily="18" charset="0"/>
                <a:ea typeface="Cambria" panose="02040503050406030204" pitchFamily="18" charset="0"/>
              </a:rPr>
              <a:t>Nắng nhuộm hồng núi xanh</a:t>
            </a:r>
          </a:p>
          <a:p>
            <a:pPr lvl="3"/>
            <a:r>
              <a:rPr lang="vi-VN" sz="2800" dirty="0" smtClean="0">
                <a:latin typeface="Cambria" panose="02040503050406030204" pitchFamily="18" charset="0"/>
                <a:ea typeface="Cambria" panose="02040503050406030204" pitchFamily="18" charset="0"/>
              </a:rPr>
              <a:t>Tiếng trống rung vách đá</a:t>
            </a:r>
          </a:p>
          <a:p>
            <a:pPr lvl="3"/>
            <a:r>
              <a:rPr lang="vi-VN" sz="2800" dirty="0" smtClean="0">
                <a:latin typeface="Cambria" panose="02040503050406030204" pitchFamily="18" charset="0"/>
                <a:ea typeface="Cambria" panose="02040503050406030204" pitchFamily="18" charset="0"/>
              </a:rPr>
              <a:t>Bóng em nhòa bóng núi</a:t>
            </a:r>
          </a:p>
          <a:p>
            <a:pPr lvl="3"/>
            <a:r>
              <a:rPr lang="vi-VN" sz="2800" dirty="0" smtClean="0">
                <a:latin typeface="Cambria" panose="02040503050406030204" pitchFamily="18" charset="0"/>
                <a:ea typeface="Cambria" panose="02040503050406030204" pitchFamily="18" charset="0"/>
              </a:rPr>
              <a:t>Hun hút mấy thung sâu</a:t>
            </a:r>
          </a:p>
          <a:p>
            <a:pPr lvl="3"/>
            <a:r>
              <a:rPr lang="vi-VN" sz="2800" dirty="0" smtClean="0">
                <a:latin typeface="Cambria" panose="02040503050406030204" pitchFamily="18" charset="0"/>
                <a:ea typeface="Cambria" panose="02040503050406030204" pitchFamily="18" charset="0"/>
              </a:rPr>
              <a:t>Vượt suối  lại băng rừng</a:t>
            </a:r>
          </a:p>
          <a:p>
            <a:pPr lvl="3"/>
            <a:r>
              <a:rPr lang="vi-VN" sz="2800" dirty="0" smtClean="0">
                <a:latin typeface="Cambria" panose="02040503050406030204" pitchFamily="18" charset="0"/>
                <a:ea typeface="Cambria" panose="02040503050406030204" pitchFamily="18" charset="0"/>
              </a:rPr>
              <a:t>Lớp học ngang lưng đồi.</a:t>
            </a:r>
            <a:endParaRPr lang="vi-V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1214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7;p2"/>
          <p:cNvSpPr/>
          <p:nvPr/>
        </p:nvSpPr>
        <p:spPr>
          <a:xfrm>
            <a:off x="1247555" y="2376551"/>
            <a:ext cx="9496020" cy="4152791"/>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17" name="Rectangle 16"/>
          <p:cNvSpPr/>
          <p:nvPr/>
        </p:nvSpPr>
        <p:spPr>
          <a:xfrm>
            <a:off x="6146971" y="2517352"/>
            <a:ext cx="3598914" cy="16611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4"/>
          <p:cNvPicPr>
            <a:picLocks noChangeAspect="1"/>
          </p:cNvPicPr>
          <p:nvPr/>
        </p:nvPicPr>
        <p:blipFill rotWithShape="1">
          <a:blip r:embed="rId2">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5" name="图片 26"/>
          <p:cNvPicPr>
            <a:picLocks noChangeAspect="1"/>
          </p:cNvPicPr>
          <p:nvPr/>
        </p:nvPicPr>
        <p:blipFill rotWithShape="1">
          <a:blip r:embed="rId3">
            <a:extLst>
              <a:ext uri="{28A0092B-C50C-407E-A947-70E740481C1C}">
                <a14:useLocalDpi xmlns:a14="http://schemas.microsoft.com/office/drawing/2010/main" val="0"/>
              </a:ext>
            </a:extLst>
          </a:blip>
          <a:srcRect l="69643" r="16131" b="44869"/>
          <a:stretch/>
        </p:blipFill>
        <p:spPr>
          <a:xfrm rot="5400000">
            <a:off x="1705623" y="422735"/>
            <a:ext cx="3311327" cy="7218961"/>
          </a:xfrm>
          <a:prstGeom prst="rect">
            <a:avLst/>
          </a:prstGeom>
        </p:spPr>
      </p:pic>
      <p:grpSp>
        <p:nvGrpSpPr>
          <p:cNvPr id="8" name="Group 7"/>
          <p:cNvGrpSpPr/>
          <p:nvPr/>
        </p:nvGrpSpPr>
        <p:grpSpPr>
          <a:xfrm>
            <a:off x="613458" y="349926"/>
            <a:ext cx="10862776" cy="1583046"/>
            <a:chOff x="919673" y="197904"/>
            <a:chExt cx="9871572" cy="1453474"/>
          </a:xfrm>
          <a:effectLst>
            <a:outerShdw blurRad="50800" dist="38100" dir="16200000" rotWithShape="0">
              <a:prstClr val="black">
                <a:alpha val="40000"/>
              </a:prstClr>
            </a:outerShdw>
          </a:effectLst>
        </p:grpSpPr>
        <p:grpSp>
          <p:nvGrpSpPr>
            <p:cNvPr id="10" name="Group 9"/>
            <p:cNvGrpSpPr/>
            <p:nvPr/>
          </p:nvGrpSpPr>
          <p:grpSpPr>
            <a:xfrm>
              <a:off x="919673" y="197904"/>
              <a:ext cx="9871572" cy="1453474"/>
              <a:chOff x="994238" y="364022"/>
              <a:chExt cx="9871572" cy="1679262"/>
            </a:xfrm>
          </p:grpSpPr>
          <p:sp>
            <p:nvSpPr>
              <p:cNvPr id="1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102082"/>
            </a:xfrm>
            <a:prstGeom prst="rect">
              <a:avLst/>
            </a:prstGeom>
            <a:noFill/>
          </p:spPr>
          <p:txBody>
            <a:bodyPr wrap="square" rtlCol="0">
              <a:spAutoFit/>
            </a:bodyPr>
            <a:lstStyle/>
            <a:p>
              <a:pPr algn="ctr"/>
              <a:r>
                <a:rPr lang="en-US" sz="3600"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2</a:t>
              </a:r>
              <a:r>
                <a:rPr lang="en-US" sz="3600"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600" dirty="0" err="1" smtClean="0">
                  <a:latin typeface="Cambria" panose="02040503050406030204" pitchFamily="18" charset="0"/>
                  <a:ea typeface="Cambria" panose="02040503050406030204" pitchFamily="18" charset="0"/>
                </a:rPr>
                <a:t>Những</a:t>
              </a:r>
              <a:r>
                <a:rPr lang="en-US" sz="3600" dirty="0" smtClean="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chi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vả</a:t>
              </a:r>
              <a:r>
                <a:rPr lang="en-US" sz="3600" dirty="0" smtClean="0">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5" name="TextBox 14"/>
          <p:cNvSpPr txBox="1"/>
          <p:nvPr/>
        </p:nvSpPr>
        <p:spPr>
          <a:xfrm>
            <a:off x="6115345" y="2488407"/>
            <a:ext cx="4119716" cy="2092881"/>
          </a:xfrm>
          <a:prstGeom prst="rect">
            <a:avLst/>
          </a:prstGeom>
          <a:noFill/>
        </p:spPr>
        <p:txBody>
          <a:bodyPr wrap="square" rtlCol="0">
            <a:spAutoFit/>
          </a:bodyPr>
          <a:lstStyle/>
          <a:p>
            <a:pPr algn="just" fontAlgn="t"/>
            <a:r>
              <a:rPr lang="vi-VN" sz="2600" dirty="0">
                <a:latin typeface="Cambria" panose="02040503050406030204" pitchFamily="18" charset="0"/>
                <a:ea typeface="Cambria" panose="02040503050406030204" pitchFamily="18" charset="0"/>
              </a:rPr>
              <a:t>Em đi tìm cái chữ</a:t>
            </a:r>
          </a:p>
          <a:p>
            <a:pPr algn="just" fontAlgn="t"/>
            <a:r>
              <a:rPr lang="vi-VN" sz="2600" dirty="0">
                <a:latin typeface="Cambria" panose="02040503050406030204" pitchFamily="18" charset="0"/>
                <a:ea typeface="Cambria" panose="02040503050406030204" pitchFamily="18" charset="0"/>
              </a:rPr>
              <a:t>Vượt suối lại băng rừng </a:t>
            </a:r>
          </a:p>
          <a:p>
            <a:pPr algn="just" fontAlgn="t"/>
            <a:r>
              <a:rPr lang="vi-VN" sz="2600" dirty="0">
                <a:latin typeface="Cambria" panose="02040503050406030204" pitchFamily="18" charset="0"/>
                <a:ea typeface="Cambria" panose="02040503050406030204" pitchFamily="18" charset="0"/>
              </a:rPr>
              <a:t>Đường xa chân có mỏi</a:t>
            </a:r>
          </a:p>
          <a:p>
            <a:pPr algn="just" fontAlgn="t"/>
            <a:r>
              <a:rPr lang="vi-VN" sz="2600" dirty="0">
                <a:latin typeface="Cambria" panose="02040503050406030204" pitchFamily="18" charset="0"/>
                <a:ea typeface="Cambria" panose="02040503050406030204" pitchFamily="18" charset="0"/>
              </a:rPr>
              <a:t>Chữ vẫn gùi trên lưng.</a:t>
            </a:r>
          </a:p>
          <a:p>
            <a:endParaRPr lang="en-US" sz="2600" dirty="0"/>
          </a:p>
        </p:txBody>
      </p:sp>
      <p:sp>
        <p:nvSpPr>
          <p:cNvPr id="2" name="Rectangle 1"/>
          <p:cNvSpPr/>
          <p:nvPr/>
        </p:nvSpPr>
        <p:spPr>
          <a:xfrm>
            <a:off x="1577816" y="3379808"/>
            <a:ext cx="3897009" cy="798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3604" y="4527150"/>
            <a:ext cx="3897009" cy="798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77816" y="2517352"/>
            <a:ext cx="8835498" cy="4093428"/>
          </a:xfrm>
          <a:prstGeom prst="rect">
            <a:avLst/>
          </a:prstGeom>
        </p:spPr>
        <p:txBody>
          <a:bodyPr wrap="square">
            <a:spAutoFit/>
          </a:bodyPr>
          <a:lstStyle/>
          <a:p>
            <a:pPr algn="just" fontAlgn="t"/>
            <a:r>
              <a:rPr lang="vi-VN" sz="2600" dirty="0">
                <a:latin typeface="Cambria" panose="02040503050406030204" pitchFamily="18" charset="0"/>
                <a:ea typeface="Cambria" panose="02040503050406030204" pitchFamily="18" charset="0"/>
              </a:rPr>
              <a:t>Bình minh vừa tỉnh giấc </a:t>
            </a:r>
          </a:p>
          <a:p>
            <a:pPr algn="just" fontAlgn="t"/>
            <a:r>
              <a:rPr lang="vi-VN" sz="2600" dirty="0">
                <a:latin typeface="Cambria" panose="02040503050406030204" pitchFamily="18" charset="0"/>
                <a:ea typeface="Cambria" panose="02040503050406030204" pitchFamily="18" charset="0"/>
              </a:rPr>
              <a:t>Nắng nhuộm hồng núi xanh </a:t>
            </a:r>
          </a:p>
          <a:p>
            <a:pPr algn="just" fontAlgn="t"/>
            <a:r>
              <a:rPr lang="vi-VN" sz="2600" dirty="0">
                <a:latin typeface="Cambria" panose="02040503050406030204" pitchFamily="18" charset="0"/>
                <a:ea typeface="Cambria" panose="02040503050406030204" pitchFamily="18" charset="0"/>
              </a:rPr>
              <a:t>Tiếng trống rung vách đá </a:t>
            </a:r>
          </a:p>
          <a:p>
            <a:pPr algn="just" fontAlgn="t"/>
            <a:r>
              <a:rPr lang="vi-VN" sz="2600" dirty="0">
                <a:latin typeface="Cambria" panose="02040503050406030204" pitchFamily="18" charset="0"/>
                <a:ea typeface="Cambria" panose="02040503050406030204" pitchFamily="18" charset="0"/>
              </a:rPr>
              <a:t>Giục đôi chân bước nhanh.</a:t>
            </a:r>
          </a:p>
          <a:p>
            <a:pPr algn="just" fontAlgn="t"/>
            <a:r>
              <a:rPr lang="vi-VN" sz="2600" dirty="0">
                <a:latin typeface="Cambria" panose="02040503050406030204" pitchFamily="18" charset="0"/>
                <a:ea typeface="Cambria" panose="02040503050406030204" pitchFamily="18" charset="0"/>
              </a:rPr>
              <a:t> </a:t>
            </a:r>
          </a:p>
          <a:p>
            <a:pPr algn="just" fontAlgn="t"/>
            <a:r>
              <a:rPr lang="vi-VN" sz="2600" dirty="0">
                <a:latin typeface="Cambria" panose="02040503050406030204" pitchFamily="18" charset="0"/>
                <a:ea typeface="Cambria" panose="02040503050406030204" pitchFamily="18" charset="0"/>
              </a:rPr>
              <a:t>Bóng em nhòa bóng núi</a:t>
            </a:r>
          </a:p>
          <a:p>
            <a:pPr algn="just" fontAlgn="t"/>
            <a:r>
              <a:rPr lang="vi-VN" sz="2600" dirty="0">
                <a:latin typeface="Cambria" panose="02040503050406030204" pitchFamily="18" charset="0"/>
                <a:ea typeface="Cambria" panose="02040503050406030204" pitchFamily="18" charset="0"/>
              </a:rPr>
              <a:t>Hun hút mấy thung sâu </a:t>
            </a:r>
          </a:p>
          <a:p>
            <a:pPr algn="just" fontAlgn="t"/>
            <a:r>
              <a:rPr lang="vi-VN" sz="2600" dirty="0">
                <a:latin typeface="Cambria" panose="02040503050406030204" pitchFamily="18" charset="0"/>
                <a:ea typeface="Cambria" panose="02040503050406030204" pitchFamily="18" charset="0"/>
              </a:rPr>
              <a:t>Gió đưa theo tiếng sáo </a:t>
            </a:r>
          </a:p>
          <a:p>
            <a:pPr algn="just" fontAlgn="t"/>
            <a:r>
              <a:rPr lang="vi-VN" sz="2600" dirty="0">
                <a:latin typeface="Cambria" panose="02040503050406030204" pitchFamily="18" charset="0"/>
                <a:ea typeface="Cambria" panose="02040503050406030204" pitchFamily="18" charset="0"/>
              </a:rPr>
              <a:t>La đà trên tán lau.</a:t>
            </a:r>
          </a:p>
          <a:p>
            <a:pPr algn="just" fontAlgn="t"/>
            <a:r>
              <a:rPr lang="vi-VN" sz="26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986652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15" grpId="0"/>
      <p:bldP spid="2" grpId="0" animBg="1"/>
      <p:bldP spid="16"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0" y="304780"/>
            <a:ext cx="11566507" cy="1301452"/>
            <a:chOff x="377553" y="-18922"/>
            <a:chExt cx="10878127" cy="1605120"/>
          </a:xfrm>
        </p:grpSpPr>
        <p:grpSp>
          <p:nvGrpSpPr>
            <p:cNvPr id="8" name="Group 7"/>
            <p:cNvGrpSpPr/>
            <p:nvPr/>
          </p:nvGrpSpPr>
          <p:grpSpPr>
            <a:xfrm>
              <a:off x="849620" y="237092"/>
              <a:ext cx="10406060" cy="1349106"/>
              <a:chOff x="588363" y="197904"/>
              <a:chExt cx="10406060" cy="1349106"/>
            </a:xfrm>
            <a:effectLst>
              <a:outerShdw blurRad="50800" dist="38100" dir="16200000" rotWithShape="0">
                <a:prstClr val="black">
                  <a:alpha val="40000"/>
                </a:prstClr>
              </a:outerShdw>
            </a:effectLst>
          </p:grpSpPr>
          <p:grpSp>
            <p:nvGrpSpPr>
              <p:cNvPr id="10" name="Group 9"/>
              <p:cNvGrpSpPr/>
              <p:nvPr/>
            </p:nvGrpSpPr>
            <p:grpSpPr>
              <a:xfrm>
                <a:off x="919673" y="197904"/>
                <a:ext cx="9871572" cy="1349106"/>
                <a:chOff x="994238" y="364022"/>
                <a:chExt cx="9871572" cy="1558681"/>
              </a:xfrm>
            </p:grpSpPr>
            <p:sp>
              <p:nvSpPr>
                <p:cNvPr id="12" name="Rectangle: Rounded Corners 19"/>
                <p:cNvSpPr/>
                <p:nvPr/>
              </p:nvSpPr>
              <p:spPr>
                <a:xfrm>
                  <a:off x="1122370" y="529444"/>
                  <a:ext cx="9743440" cy="139325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9743440" cy="14305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88363" y="294131"/>
                <a:ext cx="10406060" cy="1100811"/>
              </a:xfrm>
              <a:prstGeom prst="rect">
                <a:avLst/>
              </a:prstGeom>
              <a:noFill/>
            </p:spPr>
            <p:txBody>
              <a:bodyPr wrap="square" rtlCol="0">
                <a:spAutoFit/>
              </a:bodyPr>
              <a:lstStyle/>
              <a:p>
                <a:pPr algn="ctr"/>
                <a:r>
                  <a:rPr lang="vi-VN" sz="2600" b="1" dirty="0">
                    <a:solidFill>
                      <a:srgbClr val="002060"/>
                    </a:solidFill>
                    <a:latin typeface="Cambria" panose="02040503050406030204" pitchFamily="18" charset="0"/>
                    <a:ea typeface="Cambria" panose="02040503050406030204" pitchFamily="18" charset="0"/>
                  </a:rPr>
                  <a:t>3. Trên đường đi học, bạn nhỏ nghe thấy những âm thanh nào</a:t>
                </a:r>
                <a:r>
                  <a:rPr lang="vi-VN" sz="2600" b="1" dirty="0" smtClean="0">
                    <a:solidFill>
                      <a:srgbClr val="002060"/>
                    </a:solidFill>
                    <a:latin typeface="Cambria" panose="02040503050406030204" pitchFamily="18" charset="0"/>
                    <a:ea typeface="Cambria" panose="02040503050406030204" pitchFamily="18" charset="0"/>
                  </a:rPr>
                  <a:t>?</a:t>
                </a:r>
              </a:p>
              <a:p>
                <a:pPr algn="ctr"/>
                <a:r>
                  <a:rPr lang="vi-VN" sz="2600" b="1" dirty="0" smtClean="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Theo em, những âm thanh đó đem lại cảm xúc gì cho bạn nhỏ? </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7" name="Group 26"/>
          <p:cNvGrpSpPr/>
          <p:nvPr/>
        </p:nvGrpSpPr>
        <p:grpSpPr>
          <a:xfrm>
            <a:off x="-28190" y="2459375"/>
            <a:ext cx="5062527" cy="2348931"/>
            <a:chOff x="580414" y="2036894"/>
            <a:chExt cx="5796080" cy="2478337"/>
          </a:xfrm>
        </p:grpSpPr>
        <p:grpSp>
          <p:nvGrpSpPr>
            <p:cNvPr id="28" name="Group 27"/>
            <p:cNvGrpSpPr/>
            <p:nvPr/>
          </p:nvGrpSpPr>
          <p:grpSpPr>
            <a:xfrm>
              <a:off x="580414" y="2036894"/>
              <a:ext cx="5796080" cy="2478337"/>
              <a:chOff x="580414" y="2036894"/>
              <a:chExt cx="5796080" cy="2478337"/>
            </a:xfrm>
          </p:grpSpPr>
          <p:sp>
            <p:nvSpPr>
              <p:cNvPr id="30" name="Flowchart: Terminator 29"/>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31" name="Flowchart: Terminator 30"/>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29" name="TextBox 28"/>
            <p:cNvSpPr txBox="1"/>
            <p:nvPr/>
          </p:nvSpPr>
          <p:spPr>
            <a:xfrm>
              <a:off x="992092" y="2339585"/>
              <a:ext cx="5119608" cy="1915922"/>
            </a:xfrm>
            <a:prstGeom prst="rect">
              <a:avLst/>
            </a:prstGeom>
            <a:noFill/>
          </p:spPr>
          <p:txBody>
            <a:bodyPr wrap="square" rtlCol="0">
              <a:spAutoFit/>
            </a:bodyPr>
            <a:lstStyle/>
            <a:p>
              <a:pPr algn="ctr"/>
              <a:r>
                <a:rPr lang="en-US" sz="2800" b="1" dirty="0" smtClean="0">
                  <a:solidFill>
                    <a:schemeClr val="tx1">
                      <a:lumMod val="75000"/>
                      <a:lumOff val="25000"/>
                    </a:schemeClr>
                  </a:solidFill>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Trên đường đi học, bạn nhỏ nghe thấy những âm thanh của tiếng trống, tiếng sáo, chim hát ríu ran</a:t>
              </a:r>
              <a:r>
                <a:rPr lang="vi-VN" sz="2800" dirty="0" smtClean="0">
                  <a:latin typeface="Cambria" panose="02040503050406030204" pitchFamily="18" charset="0"/>
                  <a:ea typeface="Cambria" panose="02040503050406030204" pitchFamily="18" charset="0"/>
                </a:rPr>
                <a:t>.</a:t>
              </a:r>
              <a:endParaRPr lang="en-US" sz="28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ight Arrow 4"/>
          <p:cNvSpPr/>
          <p:nvPr/>
        </p:nvSpPr>
        <p:spPr>
          <a:xfrm>
            <a:off x="4988523" y="3861724"/>
            <a:ext cx="860233" cy="750950"/>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17;p2"/>
          <p:cNvSpPr/>
          <p:nvPr/>
        </p:nvSpPr>
        <p:spPr>
          <a:xfrm>
            <a:off x="5848756" y="3133618"/>
            <a:ext cx="6343244" cy="3335970"/>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4" name="TextBox 33"/>
          <p:cNvSpPr txBox="1"/>
          <p:nvPr/>
        </p:nvSpPr>
        <p:spPr>
          <a:xfrm>
            <a:off x="6034223" y="3230964"/>
            <a:ext cx="6089199" cy="3108543"/>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Theo em, những âm thanh đó đem lại động lực đến trường đến lớp cho bạn nhỏ. Và những âm thanh đó tạo cho bạn nhỏ cảm xúc hứng khởi, phấn khích, tạo niềm vui trên con đường đến trường để bạn quên đi cái vất vả trước mắt</a:t>
            </a:r>
            <a:r>
              <a:rPr lang="vi-VN" sz="2800"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sp>
        <p:nvSpPr>
          <p:cNvPr id="36"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3869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ppt_w</p:attrName>
                                        </p:attrNameLst>
                                      </p:cBhvr>
                                      <p:tavLst>
                                        <p:tav tm="0">
                                          <p:val>
                                            <p:strVal val="0"/>
                                          </p:val>
                                        </p:tav>
                                        <p:tav tm="100000">
                                          <p:val>
                                            <p:strVal val="#ppt_w"/>
                                          </p:val>
                                        </p:tav>
                                      </p:tavLst>
                                    </p:anim>
                                    <p:anim calcmode="lin" valueType="num">
                                      <p:cBhvr additive="base">
                                        <p:cTn id="23" dur="500"/>
                                        <p:tgtEl>
                                          <p:spTgt spid="3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487" y="4820351"/>
            <a:ext cx="2692400" cy="2692400"/>
          </a:xfrm>
          <a:prstGeom prst="rect">
            <a:avLst/>
          </a:prstGeom>
        </p:spPr>
      </p:pic>
      <p:grpSp>
        <p:nvGrpSpPr>
          <p:cNvPr id="7" name="Group 6"/>
          <p:cNvGrpSpPr/>
          <p:nvPr/>
        </p:nvGrpSpPr>
        <p:grpSpPr>
          <a:xfrm>
            <a:off x="183006" y="79664"/>
            <a:ext cx="12008994" cy="1543127"/>
            <a:chOff x="183006" y="76123"/>
            <a:chExt cx="12008994" cy="1839425"/>
          </a:xfrm>
        </p:grpSpPr>
        <p:grpSp>
          <p:nvGrpSpPr>
            <p:cNvPr id="8" name="Group 7"/>
            <p:cNvGrpSpPr/>
            <p:nvPr/>
          </p:nvGrpSpPr>
          <p:grpSpPr>
            <a:xfrm>
              <a:off x="1180930" y="237092"/>
              <a:ext cx="11011070" cy="1678456"/>
              <a:chOff x="919673" y="197904"/>
              <a:chExt cx="11011070" cy="1678456"/>
            </a:xfrm>
            <a:effectLst>
              <a:outerShdw blurRad="50800" dist="38100" dir="16200000" rotWithShape="0">
                <a:prstClr val="black">
                  <a:alpha val="40000"/>
                </a:prstClr>
              </a:outerShdw>
            </a:effectLst>
          </p:grpSpPr>
          <p:grpSp>
            <p:nvGrpSpPr>
              <p:cNvPr id="10" name="Group 9"/>
              <p:cNvGrpSpPr/>
              <p:nvPr/>
            </p:nvGrpSpPr>
            <p:grpSpPr>
              <a:xfrm>
                <a:off x="919673" y="197904"/>
                <a:ext cx="11011070" cy="1678456"/>
                <a:chOff x="994238" y="364022"/>
                <a:chExt cx="11011070" cy="1939194"/>
              </a:xfrm>
            </p:grpSpPr>
            <p:sp>
              <p:nvSpPr>
                <p:cNvPr id="12" name="Rectangle: Rounded Corners 19"/>
                <p:cNvSpPr/>
                <p:nvPr/>
              </p:nvSpPr>
              <p:spPr>
                <a:xfrm>
                  <a:off x="1122370" y="529443"/>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grpSp>
          <p:sp>
            <p:nvSpPr>
              <p:cNvPr id="11" name="TextBox 10"/>
              <p:cNvSpPr txBox="1"/>
              <p:nvPr/>
            </p:nvSpPr>
            <p:spPr>
              <a:xfrm>
                <a:off x="1047805" y="416809"/>
                <a:ext cx="10568501" cy="143080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4. Theo em, hai dòng thơ </a:t>
                </a:r>
                <a:r>
                  <a:rPr lang="vi-VN" sz="3600" i="1" dirty="0">
                    <a:solidFill>
                      <a:srgbClr val="FF0000"/>
                    </a:solidFill>
                    <a:latin typeface="Cambria" panose="02040503050406030204" pitchFamily="18" charset="0"/>
                    <a:ea typeface="Cambria" panose="02040503050406030204" pitchFamily="18" charset="0"/>
                  </a:rPr>
                  <a:t>“Đường xa chân có mỏi/ </a:t>
                </a:r>
                <a:endParaRPr lang="en-US" sz="3600" i="1" dirty="0" smtClean="0">
                  <a:solidFill>
                    <a:srgbClr val="FF0000"/>
                  </a:solidFill>
                  <a:latin typeface="Cambria" panose="02040503050406030204" pitchFamily="18" charset="0"/>
                  <a:ea typeface="Cambria" panose="02040503050406030204" pitchFamily="18" charset="0"/>
                </a:endParaRPr>
              </a:p>
              <a:p>
                <a:pPr algn="ctr"/>
                <a:r>
                  <a:rPr lang="vi-VN" sz="3600" i="1" dirty="0" smtClean="0">
                    <a:solidFill>
                      <a:srgbClr val="FF0000"/>
                    </a:solidFill>
                    <a:latin typeface="Cambria" panose="02040503050406030204" pitchFamily="18" charset="0"/>
                    <a:ea typeface="Cambria" panose="02040503050406030204" pitchFamily="18" charset="0"/>
                  </a:rPr>
                  <a:t>Chữ </a:t>
                </a:r>
                <a:r>
                  <a:rPr lang="vi-VN" sz="3600" i="1" dirty="0">
                    <a:solidFill>
                      <a:srgbClr val="FF0000"/>
                    </a:solidFill>
                    <a:latin typeface="Cambria" panose="02040503050406030204" pitchFamily="18" charset="0"/>
                    <a:ea typeface="Cambria" panose="02040503050406030204" pitchFamily="18" charset="0"/>
                  </a:rPr>
                  <a:t>vẫn gùi trên lưng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thể hiện điều gì</a:t>
                </a:r>
                <a:r>
                  <a:rPr lang="vi-VN" sz="3600" dirty="0" smtClean="0">
                    <a:latin typeface="Cambria" panose="02040503050406030204" pitchFamily="18" charset="0"/>
                    <a:ea typeface="Cambria" panose="02040503050406030204" pitchFamily="18" charset="0"/>
                  </a:rPr>
                  <a:t>?</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sp>
        <p:nvSpPr>
          <p:cNvPr id="15" name="圆角矩形 53"/>
          <p:cNvSpPr/>
          <p:nvPr/>
        </p:nvSpPr>
        <p:spPr>
          <a:xfrm>
            <a:off x="2853660" y="1923515"/>
            <a:ext cx="9147840" cy="33280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6" name="TextBox 15"/>
          <p:cNvSpPr txBox="1"/>
          <p:nvPr/>
        </p:nvSpPr>
        <p:spPr>
          <a:xfrm>
            <a:off x="3159158" y="2096331"/>
            <a:ext cx="8565996" cy="3539430"/>
          </a:xfrm>
          <a:prstGeom prst="rect">
            <a:avLst/>
          </a:prstGeom>
          <a:noFill/>
        </p:spPr>
        <p:txBody>
          <a:bodyPr wrap="square" rtlCol="0">
            <a:spAutoFit/>
          </a:bodyPr>
          <a:lstStyle/>
          <a:p>
            <a:pPr algn="ct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Hai </a:t>
            </a:r>
            <a:r>
              <a:rPr lang="vi-VN" sz="3200" dirty="0">
                <a:latin typeface="Cambria" panose="02040503050406030204" pitchFamily="18" charset="0"/>
                <a:ea typeface="Cambria" panose="02040503050406030204" pitchFamily="18" charset="0"/>
              </a:rPr>
              <a:t>dòng thơ </a:t>
            </a:r>
            <a:r>
              <a:rPr lang="vi-VN" sz="3200" dirty="0" smtClean="0">
                <a:latin typeface="Cambria" panose="02040503050406030204" pitchFamily="18" charset="0"/>
                <a:ea typeface="Cambria" panose="02040503050406030204" pitchFamily="18" charset="0"/>
              </a:rPr>
              <a:t>thể </a:t>
            </a:r>
            <a:r>
              <a:rPr lang="vi-VN" sz="3200" dirty="0">
                <a:latin typeface="Cambria" panose="02040503050406030204" pitchFamily="18" charset="0"/>
                <a:ea typeface="Cambria" panose="02040503050406030204" pitchFamily="18" charset="0"/>
              </a:rPr>
              <a:t>hiện nghị lực đến trường của các bạn nhỏ dù cho đường đến trường có xa xôi, trắc trở, có khó khăn gì đi nữa thì cũng phải vượt qua bởi lẽ có con chữ, có học mới có thể giúp các bạn nhỏ thoát ra khỏi cảnh nghèo khó, thiếu thốn trên vùng cao. </a:t>
            </a:r>
            <a:br>
              <a:rPr lang="vi-VN" sz="3200" dirty="0">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1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Tree>
    <p:extLst>
      <p:ext uri="{BB962C8B-B14F-4D97-AF65-F5344CB8AC3E}">
        <p14:creationId xmlns:p14="http://schemas.microsoft.com/office/powerpoint/2010/main" val="213651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3620" y="-1478613"/>
            <a:ext cx="10914927" cy="8784861"/>
          </a:xfrm>
          <a:prstGeom prst="rect">
            <a:avLst/>
          </a:prstGeom>
        </p:spPr>
      </p:pic>
      <p:pic>
        <p:nvPicPr>
          <p:cNvPr id="17"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2" name="Rectangle 1"/>
          <p:cNvSpPr/>
          <p:nvPr/>
        </p:nvSpPr>
        <p:spPr>
          <a:xfrm>
            <a:off x="2551160" y="1873390"/>
            <a:ext cx="5545393" cy="2308324"/>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rPr>
              <a:t>Hằng ngày, em đi học trên con đường như thế nào? </a:t>
            </a:r>
          </a:p>
          <a:p>
            <a:pPr lvl="0" algn="ctr">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rPr>
              <a:t>Em thấy nó có gì khác so với các bạn? </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640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grpSp>
        <p:nvGrpSpPr>
          <p:cNvPr id="8" name="Group 7"/>
          <p:cNvGrpSpPr/>
          <p:nvPr/>
        </p:nvGrpSpPr>
        <p:grpSpPr>
          <a:xfrm>
            <a:off x="-64187" y="2051404"/>
            <a:ext cx="12015257" cy="2212612"/>
            <a:chOff x="237186" y="241595"/>
            <a:chExt cx="10568501" cy="2153665"/>
          </a:xfrm>
          <a:effectLst>
            <a:outerShdw blurRad="50800" dist="38100" dir="16200000" rotWithShape="0">
              <a:prstClr val="black">
                <a:alpha val="40000"/>
              </a:prstClr>
            </a:outerShdw>
          </a:effectLst>
        </p:grpSpPr>
        <p:grpSp>
          <p:nvGrpSpPr>
            <p:cNvPr id="10" name="Group 9"/>
            <p:cNvGrpSpPr/>
            <p:nvPr/>
          </p:nvGrpSpPr>
          <p:grpSpPr>
            <a:xfrm>
              <a:off x="850279" y="241595"/>
              <a:ext cx="9342315" cy="1782640"/>
              <a:chOff x="924844" y="414500"/>
              <a:chExt cx="9342315" cy="2059563"/>
            </a:xfrm>
          </p:grpSpPr>
          <p:sp>
            <p:nvSpPr>
              <p:cNvPr id="12" name="Rectangle: Rounded Corners 19"/>
              <p:cNvSpPr/>
              <p:nvPr/>
            </p:nvSpPr>
            <p:spPr>
              <a:xfrm>
                <a:off x="924844" y="414500"/>
                <a:ext cx="9342315" cy="205956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sp>
            <p:nvSpPr>
              <p:cNvPr id="13" name="Rectangle: Rounded Corners 1"/>
              <p:cNvSpPr/>
              <p:nvPr/>
            </p:nvSpPr>
            <p:spPr>
              <a:xfrm>
                <a:off x="1100625" y="767186"/>
                <a:ext cx="9061652" cy="13642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grpSp>
        <p:sp>
          <p:nvSpPr>
            <p:cNvPr id="11" name="TextBox 10"/>
            <p:cNvSpPr txBox="1"/>
            <p:nvPr/>
          </p:nvSpPr>
          <p:spPr>
            <a:xfrm>
              <a:off x="237186" y="507926"/>
              <a:ext cx="10568501" cy="1887334"/>
            </a:xfrm>
            <a:prstGeom prst="rect">
              <a:avLst/>
            </a:prstGeom>
            <a:noFill/>
          </p:spPr>
          <p:txBody>
            <a:bodyPr wrap="square" rtlCol="0">
              <a:spAutoFit/>
            </a:bodyPr>
            <a:lstStyle/>
            <a:p>
              <a:pPr algn="ctr"/>
              <a:r>
                <a:rPr lang="vi-VN" sz="40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5. Chia sẻ e</a:t>
              </a:r>
              <a:r>
                <a:rPr lang="vi-VN" sz="4000" b="1" dirty="0" smtClean="0">
                  <a:solidFill>
                    <a:srgbClr val="C00000"/>
                  </a:solidFill>
                  <a:latin typeface="Cambria" panose="02040503050406030204" pitchFamily="18" charset="0"/>
                  <a:ea typeface="Cambria" panose="02040503050406030204" pitchFamily="18" charset="0"/>
                </a:rPr>
                <a:t>m </a:t>
              </a:r>
              <a:r>
                <a:rPr lang="vi-VN" sz="4000" b="1" dirty="0">
                  <a:solidFill>
                    <a:srgbClr val="C00000"/>
                  </a:solidFill>
                  <a:latin typeface="Cambria" panose="02040503050406030204" pitchFamily="18" charset="0"/>
                  <a:ea typeface="Cambria" panose="02040503050406030204" pitchFamily="18" charset="0"/>
                </a:rPr>
                <a:t>thích hình ảnh thơ nào nhất? </a:t>
              </a:r>
              <a:endParaRPr lang="vi-VN" sz="4000" b="1" dirty="0" smtClean="0">
                <a:solidFill>
                  <a:srgbClr val="C00000"/>
                </a:solidFill>
                <a:latin typeface="Cambria" panose="02040503050406030204" pitchFamily="18" charset="0"/>
                <a:ea typeface="Cambria" panose="02040503050406030204" pitchFamily="18" charset="0"/>
              </a:endParaRPr>
            </a:p>
            <a:p>
              <a:pPr algn="ctr"/>
              <a:r>
                <a:rPr lang="vi-VN" sz="4000" b="1" dirty="0" smtClean="0">
                  <a:solidFill>
                    <a:srgbClr val="C00000"/>
                  </a:solidFill>
                  <a:latin typeface="Cambria" panose="02040503050406030204" pitchFamily="18" charset="0"/>
                  <a:ea typeface="Cambria" panose="02040503050406030204" pitchFamily="18" charset="0"/>
                </a:rPr>
                <a:t>Vì </a:t>
              </a:r>
              <a:r>
                <a:rPr lang="vi-VN" sz="4000" b="1" dirty="0" smtClean="0">
                  <a:solidFill>
                    <a:srgbClr val="C00000"/>
                  </a:solidFill>
                  <a:latin typeface="Cambria" panose="02040503050406030204" pitchFamily="18" charset="0"/>
                  <a:ea typeface="Cambria" panose="02040503050406030204" pitchFamily="18" charset="0"/>
                </a:rPr>
                <a:t>sao</a:t>
              </a:r>
              <a:r>
                <a:rPr lang="en-US" sz="4000" b="1" dirty="0" smtClean="0">
                  <a:solidFill>
                    <a:srgbClr val="C00000"/>
                  </a:solidFill>
                  <a:latin typeface="Cambria" panose="02040503050406030204" pitchFamily="18" charset="0"/>
                  <a:ea typeface="Cambria" panose="02040503050406030204" pitchFamily="18" charset="0"/>
                </a:rPr>
                <a:t>?</a:t>
              </a:r>
              <a:r>
                <a:rPr lang="vi-VN" sz="4000" b="1" dirty="0">
                  <a:solidFill>
                    <a:srgbClr val="C00000"/>
                  </a:solidFill>
                  <a:latin typeface="Cambria" panose="02040503050406030204" pitchFamily="18" charset="0"/>
                  <a:ea typeface="Cambria" panose="02040503050406030204" pitchFamily="18" charset="0"/>
                </a:rPr>
                <a:t/>
              </a:r>
              <a:br>
                <a:rPr lang="vi-VN" sz="4000" b="1" dirty="0">
                  <a:solidFill>
                    <a:srgbClr val="C00000"/>
                  </a:solidFill>
                  <a:latin typeface="Cambria" panose="02040503050406030204" pitchFamily="18" charset="0"/>
                  <a:ea typeface="Cambria" panose="02040503050406030204" pitchFamily="18" charset="0"/>
                </a:rPr>
              </a:br>
              <a:endPar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1894424" y="4139052"/>
            <a:ext cx="7653727" cy="1260680"/>
            <a:chOff x="983323" y="341083"/>
            <a:chExt cx="8858419" cy="1429607"/>
          </a:xfrm>
          <a:effectLst>
            <a:outerShdw blurRad="50800" dist="38100" dir="16200000" rotWithShape="0">
              <a:prstClr val="black">
                <a:alpha val="40000"/>
              </a:prstClr>
            </a:outerShdw>
          </a:effectLst>
        </p:grpSpPr>
        <p:grpSp>
          <p:nvGrpSpPr>
            <p:cNvPr id="17" name="Group 16"/>
            <p:cNvGrpSpPr/>
            <p:nvPr/>
          </p:nvGrpSpPr>
          <p:grpSpPr>
            <a:xfrm>
              <a:off x="1373643" y="341083"/>
              <a:ext cx="8468099" cy="1243212"/>
              <a:chOff x="1448208" y="529443"/>
              <a:chExt cx="8468099" cy="1436338"/>
            </a:xfrm>
          </p:grpSpPr>
          <p:sp>
            <p:nvSpPr>
              <p:cNvPr id="19" name="Rectangle: Rounded Corners 19"/>
              <p:cNvSpPr/>
              <p:nvPr/>
            </p:nvSpPr>
            <p:spPr>
              <a:xfrm>
                <a:off x="1448208" y="529443"/>
                <a:ext cx="8468099" cy="1436338"/>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sp>
            <p:nvSpPr>
              <p:cNvPr id="20" name="Rectangle: Rounded Corners 1"/>
              <p:cNvSpPr/>
              <p:nvPr/>
            </p:nvSpPr>
            <p:spPr>
              <a:xfrm>
                <a:off x="1634872" y="678098"/>
                <a:ext cx="7897931" cy="11445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grpSp>
        <p:sp>
          <p:nvSpPr>
            <p:cNvPr id="18" name="TextBox 17"/>
            <p:cNvSpPr txBox="1"/>
            <p:nvPr/>
          </p:nvSpPr>
          <p:spPr>
            <a:xfrm>
              <a:off x="983323" y="604123"/>
              <a:ext cx="7556407" cy="1166567"/>
            </a:xfrm>
            <a:prstGeom prst="rect">
              <a:avLst/>
            </a:prstGeom>
            <a:noFill/>
          </p:spPr>
          <p:txBody>
            <a:bodyPr wrap="square" rtlCol="0">
              <a:spAutoFit/>
            </a:bodyPr>
            <a:lstStyle/>
            <a:p>
              <a:pPr algn="r"/>
              <a:r>
                <a:rPr lang="vi-VN" sz="40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Học thuộc lòng bài thơ.</a:t>
              </a:r>
              <a:endPar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4" name="Rectangle 13"/>
          <p:cNvSpPr/>
          <p:nvPr/>
        </p:nvSpPr>
        <p:spPr>
          <a:xfrm>
            <a:off x="1178883" y="412530"/>
            <a:ext cx="9073703" cy="1169551"/>
          </a:xfrm>
          <a:prstGeom prst="rect">
            <a:avLst/>
          </a:prstGeom>
          <a:noFill/>
        </p:spPr>
        <p:txBody>
          <a:bodyPr wrap="square" lIns="91440" tIns="45720" rIns="91440" bIns="45720">
            <a:spAutoFit/>
          </a:bodyPr>
          <a:lstStyle/>
          <a:p>
            <a:pPr algn="ctr"/>
            <a:r>
              <a:rPr lang="vi-VN" sz="7000" b="0" cap="none" spc="0" dirty="0" smtClean="0">
                <a:ln w="0"/>
                <a:solidFill>
                  <a:srgbClr val="FF0066"/>
                </a:solidFill>
                <a:effectLst>
                  <a:reflection blurRad="6350" stA="53000" endA="300" endPos="35500" dir="5400000" sy="-90000" algn="bl" rotWithShape="0"/>
                </a:effectLst>
                <a:latin typeface="#9Slide07 Cadena" panose="02000503000000020004" pitchFamily="2" charset="0"/>
              </a:rPr>
              <a:t>Thảo luận nhóm đôi </a:t>
            </a:r>
            <a:endParaRPr lang="en-US" sz="70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3331234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487" y="4820351"/>
            <a:ext cx="2692400" cy="2692400"/>
          </a:xfrm>
          <a:prstGeom prst="rect">
            <a:avLst/>
          </a:prstGeom>
        </p:spPr>
      </p:pic>
      <p:sp>
        <p:nvSpPr>
          <p:cNvPr id="15" name="圆角矩形 53"/>
          <p:cNvSpPr/>
          <p:nvPr/>
        </p:nvSpPr>
        <p:spPr>
          <a:xfrm>
            <a:off x="3380198" y="2312205"/>
            <a:ext cx="7849456" cy="29094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16" name="TextBox 15"/>
          <p:cNvSpPr txBox="1"/>
          <p:nvPr/>
        </p:nvSpPr>
        <p:spPr>
          <a:xfrm>
            <a:off x="3662592" y="2613045"/>
            <a:ext cx="7433498" cy="3108543"/>
          </a:xfrm>
          <a:prstGeom prst="rect">
            <a:avLst/>
          </a:prstGeom>
          <a:noFill/>
        </p:spPr>
        <p:txBody>
          <a:bodyPr wrap="square" rtlCol="0">
            <a:spAutoFit/>
          </a:bodyPr>
          <a:lstStyle/>
          <a:p>
            <a:pPr algn="ctr">
              <a:defRPr/>
            </a:pPr>
            <a:r>
              <a:rPr lang="vi-VN" sz="4000" dirty="0">
                <a:latin typeface="Cambria" panose="02040503050406030204" pitchFamily="18" charset="0"/>
                <a:ea typeface="Cambria" panose="02040503050406030204" pitchFamily="18" charset="0"/>
                <a:cs typeface="Times New Roman" panose="02020603050405020304" pitchFamily="18" charset="0"/>
              </a:rPr>
              <a:t>Trẻ em ở miền núi phải trải qua rất nhiều khó khăn để được đến lớp, được đi học là niềm vui, niềm mong ước của các bạn</a:t>
            </a:r>
            <a:r>
              <a:rPr lang="vi-VN" sz="4000" dirty="0" smtClean="0">
                <a:latin typeface="Cambria" panose="02040503050406030204" pitchFamily="18" charset="0"/>
                <a:ea typeface="Cambria" panose="02040503050406030204" pitchFamily="18" charset="0"/>
                <a:cs typeface="Times New Roman" panose="02020603050405020304" pitchFamily="18" charset="0"/>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b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
        <p:nvSpPr>
          <p:cNvPr id="5" name="Rectangle 4"/>
          <p:cNvSpPr/>
          <p:nvPr/>
        </p:nvSpPr>
        <p:spPr>
          <a:xfrm>
            <a:off x="4871260" y="677521"/>
            <a:ext cx="4487126" cy="1785104"/>
          </a:xfrm>
          <a:prstGeom prst="rect">
            <a:avLst/>
          </a:prstGeom>
        </p:spPr>
        <p:txBody>
          <a:bodyPr wrap="none">
            <a:spAutoFit/>
          </a:bodyPr>
          <a:lstStyle/>
          <a:p>
            <a:r>
              <a:rPr lang="vi-VN" altLang="zh-CN" sz="11000" dirty="0" smtClean="0">
                <a:solidFill>
                  <a:srgbClr val="FF3399"/>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Nội dung</a:t>
            </a:r>
            <a:endParaRPr lang="en-US" sz="11000" dirty="0">
              <a:solidFill>
                <a:srgbClr val="FF3399"/>
              </a:solidFill>
            </a:endParaRPr>
          </a:p>
        </p:txBody>
      </p:sp>
    </p:spTree>
    <p:extLst>
      <p:ext uri="{BB962C8B-B14F-4D97-AF65-F5344CB8AC3E}">
        <p14:creationId xmlns:p14="http://schemas.microsoft.com/office/powerpoint/2010/main" val="6528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471638" y="160299"/>
            <a:ext cx="11311059" cy="6105747"/>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4034" y="2270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4919472" cy="1107996"/>
          </a:xfrm>
          <a:prstGeom prst="rect">
            <a:avLst/>
          </a:prstGeom>
          <a:noFill/>
        </p:spPr>
        <p:txBody>
          <a:bodyPr wrap="square">
            <a:spAutoFit/>
          </a:bodyPr>
          <a:lstStyle/>
          <a:p>
            <a:pPr algn="ct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 name="Rectangle 1"/>
          <p:cNvSpPr/>
          <p:nvPr/>
        </p:nvSpPr>
        <p:spPr>
          <a:xfrm>
            <a:off x="814357" y="792079"/>
            <a:ext cx="9819396" cy="5255285"/>
          </a:xfrm>
          <a:prstGeom prst="rect">
            <a:avLst/>
          </a:prstGeom>
        </p:spPr>
        <p:txBody>
          <a:bodyPr wrap="square">
            <a:spAutoFit/>
          </a:bodyPr>
          <a:lstStyle/>
          <a:p>
            <a:pPr algn="just">
              <a:lnSpc>
                <a:spcPct val="150000"/>
              </a:lnSpc>
              <a:spcBef>
                <a:spcPts val="100"/>
              </a:spcBef>
              <a:spcAft>
                <a:spcPts val="100"/>
              </a:spcAft>
            </a:pPr>
            <a:r>
              <a:rPr lang="vi-VN" sz="1900" b="1" dirty="0">
                <a:latin typeface="Cambria" panose="02040503050406030204" pitchFamily="18" charset="0"/>
                <a:ea typeface="Cambria" panose="02040503050406030204" pitchFamily="18" charset="0"/>
                <a:cs typeface="Times New Roman" panose="02020603050405020304" pitchFamily="18" charset="0"/>
              </a:rPr>
              <a:t>1. Kiến thức</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1900" dirty="0" smtClean="0">
                <a:latin typeface="Cambria" panose="02040503050406030204" pitchFamily="18" charset="0"/>
                <a:ea typeface="Cambria" panose="02040503050406030204" pitchFamily="18" charset="0"/>
                <a:cs typeface="Times New Roman" panose="02020603050405020304" pitchFamily="18" charset="0"/>
              </a:rPr>
              <a:t>- Đọc </a:t>
            </a:r>
            <a:r>
              <a:rPr lang="vi-VN" sz="1900" dirty="0">
                <a:latin typeface="Cambria" panose="02040503050406030204" pitchFamily="18" charset="0"/>
                <a:ea typeface="Cambria" panose="02040503050406030204" pitchFamily="18" charset="0"/>
                <a:cs typeface="Times New Roman" panose="02020603050405020304" pitchFamily="18" charset="0"/>
              </a:rPr>
              <a:t>đúng và diễn cảm bài thơ </a:t>
            </a:r>
            <a:r>
              <a:rPr lang="vi-VN" sz="1900" i="1" dirty="0">
                <a:latin typeface="Cambria" panose="02040503050406030204" pitchFamily="18" charset="0"/>
                <a:ea typeface="Cambria" panose="02040503050406030204" pitchFamily="18" charset="0"/>
                <a:cs typeface="Times New Roman" panose="02020603050405020304" pitchFamily="18" charset="0"/>
              </a:rPr>
              <a:t>Gặt chữ trên </a:t>
            </a:r>
            <a:r>
              <a:rPr lang="vi-VN" sz="1900" i="1" dirty="0" smtClean="0">
                <a:latin typeface="Cambria" panose="02040503050406030204" pitchFamily="18" charset="0"/>
                <a:ea typeface="Cambria" panose="02040503050406030204" pitchFamily="18" charset="0"/>
                <a:cs typeface="Times New Roman" panose="02020603050405020304" pitchFamily="18" charset="0"/>
              </a:rPr>
              <a:t>non.</a:t>
            </a:r>
          </a:p>
          <a:p>
            <a:pPr lvl="0" algn="just">
              <a:lnSpc>
                <a:spcPct val="150000"/>
              </a:lnSpc>
              <a:spcBef>
                <a:spcPts val="100"/>
              </a:spcBef>
              <a:spcAft>
                <a:spcPts val="100"/>
              </a:spcAft>
            </a:pPr>
            <a:r>
              <a:rPr lang="vi-VN" sz="1900" dirty="0">
                <a:latin typeface="Cambria" panose="02040503050406030204" pitchFamily="18" charset="0"/>
                <a:ea typeface="Cambria" panose="02040503050406030204" pitchFamily="18" charset="0"/>
                <a:cs typeface="Times New Roman" panose="02020603050405020304" pitchFamily="18" charset="0"/>
              </a:rPr>
              <a:t>-</a:t>
            </a:r>
            <a:r>
              <a:rPr lang="vi-VN" sz="1900" dirty="0" smtClean="0">
                <a:latin typeface="Cambria" panose="02040503050406030204" pitchFamily="18" charset="0"/>
                <a:ea typeface="Cambria" panose="02040503050406030204" pitchFamily="18" charset="0"/>
                <a:cs typeface="Times New Roman" panose="02020603050405020304" pitchFamily="18" charset="0"/>
              </a:rPr>
              <a:t>Nhận </a:t>
            </a:r>
            <a:r>
              <a:rPr lang="vi-VN" sz="1900" dirty="0">
                <a:latin typeface="Cambria" panose="02040503050406030204" pitchFamily="18" charset="0"/>
                <a:ea typeface="Cambria" panose="02040503050406030204" pitchFamily="18" charset="0"/>
                <a:cs typeface="Times New Roman" panose="02020603050405020304" pitchFamily="18" charset="0"/>
              </a:rPr>
              <a:t>biết được diễn biến cảm xúc của bạn nhỏ trên đường đi </a:t>
            </a:r>
            <a:r>
              <a:rPr lang="vi-VN" sz="1900" dirty="0" smtClean="0">
                <a:latin typeface="Cambria" panose="02040503050406030204" pitchFamily="18" charset="0"/>
                <a:ea typeface="Cambria" panose="02040503050406030204" pitchFamily="18" charset="0"/>
                <a:cs typeface="Times New Roman" panose="02020603050405020304" pitchFamily="18" charset="0"/>
              </a:rPr>
              <a:t>học.</a:t>
            </a:r>
          </a:p>
          <a:p>
            <a:pPr lvl="0" algn="just">
              <a:lnSpc>
                <a:spcPct val="150000"/>
              </a:lnSpc>
              <a:spcBef>
                <a:spcPts val="100"/>
              </a:spcBef>
              <a:spcAft>
                <a:spcPts val="100"/>
              </a:spcAft>
            </a:pPr>
            <a:r>
              <a:rPr lang="vi-VN" sz="1900" dirty="0" smtClean="0">
                <a:latin typeface="Cambria" panose="02040503050406030204" pitchFamily="18" charset="0"/>
                <a:ea typeface="Cambria" panose="02040503050406030204" pitchFamily="18" charset="0"/>
                <a:cs typeface="Times New Roman" panose="02020603050405020304" pitchFamily="18" charset="0"/>
              </a:rPr>
              <a:t>- Hiểu </a:t>
            </a:r>
            <a:r>
              <a:rPr lang="vi-VN" sz="1900" dirty="0">
                <a:latin typeface="Cambria" panose="02040503050406030204" pitchFamily="18" charset="0"/>
                <a:ea typeface="Cambria" panose="02040503050406030204" pitchFamily="18" charset="0"/>
                <a:cs typeface="Times New Roman" panose="02020603050405020304" pitchFamily="18" charset="0"/>
              </a:rPr>
              <a:t>điều tác giả muốn nói qua bài thơ: Trẻ em ở miền núi phải trải qua rất nhiều khó khăn để được đến lớp, được đi học là niềm vui, niềm mong ước của các </a:t>
            </a:r>
            <a:r>
              <a:rPr lang="vi-VN" sz="1900" dirty="0" smtClean="0">
                <a:latin typeface="Cambria" panose="02040503050406030204" pitchFamily="18" charset="0"/>
                <a:ea typeface="Cambria" panose="02040503050406030204" pitchFamily="18" charset="0"/>
                <a:cs typeface="Times New Roman" panose="02020603050405020304" pitchFamily="18" charset="0"/>
              </a:rPr>
              <a:t>bạn.</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en-US" sz="1900" b="1" dirty="0" smtClean="0">
                <a:latin typeface="Cambria" panose="02040503050406030204" pitchFamily="18" charset="0"/>
                <a:ea typeface="Cambria" panose="02040503050406030204" pitchFamily="18" charset="0"/>
                <a:cs typeface="Times New Roman" panose="02020603050405020304" pitchFamily="18" charset="0"/>
              </a:rPr>
              <a:t>2</a:t>
            </a:r>
            <a:r>
              <a:rPr lang="en-US" sz="1900" b="1" dirty="0">
                <a:latin typeface="Cambria" panose="02040503050406030204" pitchFamily="18" charset="0"/>
                <a:ea typeface="Cambria" panose="02040503050406030204" pitchFamily="18" charset="0"/>
                <a:cs typeface="Times New Roman" panose="02020603050405020304" pitchFamily="18" charset="0"/>
              </a:rPr>
              <a:t>. </a:t>
            </a:r>
            <a:r>
              <a:rPr lang="en-US" sz="1900" b="1" dirty="0" err="1">
                <a:latin typeface="Cambria" panose="02040503050406030204" pitchFamily="18" charset="0"/>
                <a:ea typeface="Cambria" panose="02040503050406030204" pitchFamily="18" charset="0"/>
                <a:cs typeface="Times New Roman" panose="02020603050405020304" pitchFamily="18" charset="0"/>
              </a:rPr>
              <a:t>Năng</a:t>
            </a:r>
            <a:r>
              <a:rPr lang="en-US" sz="1900" b="1" dirty="0">
                <a:latin typeface="Cambria" panose="02040503050406030204" pitchFamily="18" charset="0"/>
                <a:ea typeface="Cambria" panose="02040503050406030204" pitchFamily="18" charset="0"/>
                <a:cs typeface="Times New Roman" panose="02020603050405020304" pitchFamily="18" charset="0"/>
              </a:rPr>
              <a:t> </a:t>
            </a:r>
            <a:r>
              <a:rPr lang="en-US" sz="1900" b="1" dirty="0" err="1">
                <a:latin typeface="Cambria" panose="02040503050406030204" pitchFamily="18" charset="0"/>
                <a:ea typeface="Cambria" panose="02040503050406030204" pitchFamily="18" charset="0"/>
                <a:cs typeface="Times New Roman" panose="02020603050405020304" pitchFamily="18" charset="0"/>
              </a:rPr>
              <a:t>lực</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en-US" sz="1900" b="1" i="1" dirty="0" err="1">
                <a:latin typeface="Cambria" panose="02040503050406030204" pitchFamily="18" charset="0"/>
                <a:ea typeface="Cambria" panose="02040503050406030204" pitchFamily="18" charset="0"/>
                <a:cs typeface="Times New Roman" panose="02020603050405020304" pitchFamily="18" charset="0"/>
              </a:rPr>
              <a:t>Năng</a:t>
            </a:r>
            <a:r>
              <a:rPr lang="en-US" sz="1900" b="1" i="1" dirty="0">
                <a:latin typeface="Cambria" panose="02040503050406030204" pitchFamily="18" charset="0"/>
                <a:ea typeface="Cambria" panose="02040503050406030204" pitchFamily="18" charset="0"/>
                <a:cs typeface="Times New Roman" panose="02020603050405020304" pitchFamily="18" charset="0"/>
              </a:rPr>
              <a:t> </a:t>
            </a:r>
            <a:r>
              <a:rPr lang="en-US" sz="1900" b="1" i="1" dirty="0" err="1">
                <a:latin typeface="Cambria" panose="02040503050406030204" pitchFamily="18" charset="0"/>
                <a:ea typeface="Cambria" panose="02040503050406030204" pitchFamily="18" charset="0"/>
                <a:cs typeface="Times New Roman" panose="02020603050405020304" pitchFamily="18" charset="0"/>
              </a:rPr>
              <a:t>lực</a:t>
            </a:r>
            <a:r>
              <a:rPr lang="en-US" sz="1900" b="1" i="1" dirty="0">
                <a:latin typeface="Cambria" panose="02040503050406030204" pitchFamily="18" charset="0"/>
                <a:ea typeface="Cambria" panose="02040503050406030204" pitchFamily="18" charset="0"/>
                <a:cs typeface="Times New Roman" panose="02020603050405020304" pitchFamily="18" charset="0"/>
              </a:rPr>
              <a:t> </a:t>
            </a:r>
            <a:r>
              <a:rPr lang="en-US" sz="1900" b="1" i="1" dirty="0" err="1">
                <a:latin typeface="Cambria" panose="02040503050406030204" pitchFamily="18" charset="0"/>
                <a:ea typeface="Cambria" panose="02040503050406030204" pitchFamily="18" charset="0"/>
                <a:cs typeface="Times New Roman" panose="02020603050405020304" pitchFamily="18" charset="0"/>
              </a:rPr>
              <a:t>chung</a:t>
            </a:r>
            <a:r>
              <a:rPr lang="en-US" sz="1900" b="1" i="1" dirty="0">
                <a:latin typeface="Cambria" panose="02040503050406030204" pitchFamily="18" charset="0"/>
                <a:ea typeface="Cambria" panose="02040503050406030204" pitchFamily="18" charset="0"/>
                <a:cs typeface="Times New Roman" panose="02020603050405020304" pitchFamily="18" charset="0"/>
              </a:rPr>
              <a:t>: </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19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fr-FR" sz="19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19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giao</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19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tác; </a:t>
            </a:r>
            <a:r>
              <a:rPr lang="vi-VN"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n</a:t>
            </a:r>
            <a:r>
              <a:rPr lang="fr-FR" sz="19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ăng</a:t>
            </a:r>
            <a:r>
              <a:rPr lang="fr-FR" sz="19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giải</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quyết</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vấn</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đề</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sáng</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tạo</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fr-FR" sz="19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19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19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riêng</a:t>
            </a:r>
            <a:r>
              <a:rPr lang="fr-FR" sz="19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Hình</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thành</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phát</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triển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năng</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lực</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ngôn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ngữ</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và</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năng</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lực</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văn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học</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biết</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cảm</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nhận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về</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câu</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văn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hay</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trong</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bài</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đọc</a:t>
            </a:r>
            <a:r>
              <a:rPr lang="fr-FR" sz="1900" dirty="0" smtClean="0">
                <a:latin typeface="Cambria" panose="02040503050406030204" pitchFamily="18" charset="0"/>
                <a:ea typeface="Cambria" panose="02040503050406030204" pitchFamily="18" charset="0"/>
                <a:cs typeface="Times New Roman" panose="02020603050405020304" pitchFamily="18" charset="0"/>
              </a:rPr>
              <a:t>).</a:t>
            </a:r>
            <a:endParaRPr lang="vi-VN" sz="1900" dirty="0" smtClean="0">
              <a:latin typeface="Cambria" panose="02040503050406030204" pitchFamily="18" charset="0"/>
              <a:ea typeface="Cambria" panose="02040503050406030204" pitchFamily="18" charset="0"/>
              <a:cs typeface="Times New Roman" panose="02020603050405020304" pitchFamily="18" charset="0"/>
            </a:endParaRPr>
          </a:p>
          <a:p>
            <a:r>
              <a:rPr lang="fr-FR" sz="1900" b="1" dirty="0">
                <a:latin typeface="Cambria" panose="02040503050406030204" pitchFamily="18" charset="0"/>
                <a:ea typeface="Cambria" panose="02040503050406030204" pitchFamily="18" charset="0"/>
              </a:rPr>
              <a:t>3. </a:t>
            </a:r>
            <a:r>
              <a:rPr lang="fr-FR" sz="1900" b="1" dirty="0" err="1">
                <a:latin typeface="Cambria" panose="02040503050406030204" pitchFamily="18" charset="0"/>
                <a:ea typeface="Cambria" panose="02040503050406030204" pitchFamily="18" charset="0"/>
              </a:rPr>
              <a:t>Phẩm</a:t>
            </a:r>
            <a:r>
              <a:rPr lang="fr-FR" sz="1900" b="1" dirty="0">
                <a:latin typeface="Cambria" panose="02040503050406030204" pitchFamily="18" charset="0"/>
                <a:ea typeface="Cambria" panose="02040503050406030204" pitchFamily="18" charset="0"/>
              </a:rPr>
              <a:t> </a:t>
            </a:r>
            <a:r>
              <a:rPr lang="fr-FR" sz="1900" b="1" dirty="0" err="1">
                <a:latin typeface="Cambria" panose="02040503050406030204" pitchFamily="18" charset="0"/>
                <a:ea typeface="Cambria" panose="02040503050406030204" pitchFamily="18" charset="0"/>
              </a:rPr>
              <a:t>chất</a:t>
            </a:r>
            <a:endParaRPr lang="en-US" sz="1900" dirty="0">
              <a:latin typeface="Cambria" panose="02040503050406030204" pitchFamily="18" charset="0"/>
              <a:ea typeface="Cambria" panose="02040503050406030204" pitchFamily="18" charset="0"/>
            </a:endParaRPr>
          </a:p>
          <a:p>
            <a:pPr lvl="0"/>
            <a:r>
              <a:rPr lang="vi-VN" sz="1900" dirty="0">
                <a:latin typeface="Cambria" panose="02040503050406030204" pitchFamily="18" charset="0"/>
                <a:ea typeface="Cambria" panose="02040503050406030204" pitchFamily="18" charset="0"/>
              </a:rPr>
              <a:t>Bồi dưỡng tinh thần vượt khó, trân trọng cố gắng của mọi người</a:t>
            </a:r>
            <a:r>
              <a:rPr lang="fr-FR" sz="1900" dirty="0" smtClean="0">
                <a:latin typeface="Cambria" panose="02040503050406030204" pitchFamily="18" charset="0"/>
                <a:ea typeface="Cambria" panose="02040503050406030204" pitchFamily="18" charset="0"/>
              </a:rPr>
              <a:t>.</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492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150" normalizeH="0" baseline="0" noProof="0" dirty="0">
                <a:ln>
                  <a:noFill/>
                </a:ln>
                <a:solidFill>
                  <a:srgbClr val="14A7A6"/>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37548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9"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Hoạt</a:t>
            </a:r>
            <a:r>
              <a:rPr kumimoji="0" lang="en-US"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en-US" altLang="zh-CN" sz="6600" b="0" i="0" u="none" strike="noStrike" kern="1200" cap="none" spc="0" normalizeH="0" baseline="0" noProof="0" dirty="0" err="1"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động</a:t>
            </a:r>
            <a:r>
              <a:rPr kumimoji="0" lang="en-US"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vi-VN"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3</a:t>
            </a:r>
            <a:r>
              <a:rPr kumimoji="0" lang="en-US"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endParaRPr kumimoji="0" lang="zh-CN" altLang="en-US"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endParaRPr>
          </a:p>
        </p:txBody>
      </p:sp>
      <p:sp>
        <p:nvSpPr>
          <p:cNvPr id="10" name="文本框 38"/>
          <p:cNvSpPr txBox="1"/>
          <p:nvPr/>
        </p:nvSpPr>
        <p:spPr>
          <a:xfrm>
            <a:off x="804339" y="1807475"/>
            <a:ext cx="8897179" cy="3754874"/>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3800" b="0" i="0" u="none" strike="noStrike" kern="1200" cap="none" spc="0" normalizeH="0" baseline="0" noProof="0" dirty="0" smtClean="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vi-VN" altLang="zh-CN" sz="10000" b="0" i="0" u="none" strike="noStrike" kern="1200" cap="none" spc="0" normalizeH="0" baseline="0" noProof="0" dirty="0" smtClean="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smtClean="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diễn cảm</a:t>
            </a:r>
            <a:endParaRPr kumimoji="0" lang="zh-CN" altLang="en-US" sz="100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pic>
        <p:nvPicPr>
          <p:cNvPr id="14" name="Picture 13"/>
          <p:cNvPicPr>
            <a:picLocks noChangeAspect="1"/>
          </p:cNvPicPr>
          <p:nvPr/>
        </p:nvPicPr>
        <p:blipFill>
          <a:blip r:embed="rId3"/>
          <a:stretch>
            <a:fillRect/>
          </a:stretch>
        </p:blipFill>
        <p:spPr>
          <a:xfrm>
            <a:off x="7049958" y="3462391"/>
            <a:ext cx="5142042" cy="3377208"/>
          </a:xfrm>
          <a:prstGeom prst="rect">
            <a:avLst/>
          </a:prstGeom>
        </p:spPr>
      </p:pic>
    </p:spTree>
    <p:extLst>
      <p:ext uri="{BB962C8B-B14F-4D97-AF65-F5344CB8AC3E}">
        <p14:creationId xmlns:p14="http://schemas.microsoft.com/office/powerpoint/2010/main" val="1043283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805521" y="88901"/>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endParaRPr>
          </a:p>
        </p:txBody>
      </p:sp>
      <p:graphicFrame>
        <p:nvGraphicFramePr>
          <p:cNvPr id="6" name="Table 5"/>
          <p:cNvGraphicFramePr>
            <a:graphicFrameLocks noGrp="1"/>
          </p:cNvGraphicFramePr>
          <p:nvPr>
            <p:extLst/>
          </p:nvPr>
        </p:nvGraphicFramePr>
        <p:xfrm>
          <a:off x="135109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227826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0472" y="-1301932"/>
            <a:ext cx="8374744" cy="7678057"/>
          </a:xfrm>
          <a:prstGeom prst="rect">
            <a:avLst/>
          </a:prstGeom>
        </p:spPr>
      </p:pic>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14" name="Rectangle 13"/>
          <p:cNvSpPr/>
          <p:nvPr/>
        </p:nvSpPr>
        <p:spPr>
          <a:xfrm>
            <a:off x="1178883" y="2093702"/>
            <a:ext cx="7694024" cy="1569660"/>
          </a:xfrm>
          <a:prstGeom prst="rect">
            <a:avLst/>
          </a:prstGeom>
          <a:noFill/>
        </p:spPr>
        <p:txBody>
          <a:bodyPr wrap="square" lIns="91440" tIns="45720" rIns="91440" bIns="45720">
            <a:spAutoFit/>
          </a:bodyPr>
          <a:lstStyle/>
          <a:p>
            <a:pPr algn="ctr"/>
            <a:r>
              <a:rPr lang="en-US" sz="9600" dirty="0" err="1" smtClean="0">
                <a:ln w="0"/>
                <a:solidFill>
                  <a:srgbClr val="FF0066"/>
                </a:solidFill>
                <a:effectLst>
                  <a:reflection blurRad="6350" stA="53000" endA="300" endPos="35500" dir="5400000" sy="-90000" algn="bl" rotWithShape="0"/>
                </a:effectLst>
                <a:latin typeface="#9Slide07 Cadena" panose="02000503000000020004" pitchFamily="2" charset="0"/>
              </a:rPr>
              <a:t>Tạm</a:t>
            </a:r>
            <a:r>
              <a:rPr lang="en-US" sz="9600" dirty="0" smtClean="0">
                <a:ln w="0"/>
                <a:solidFill>
                  <a:srgbClr val="FF0066"/>
                </a:solidFill>
                <a:effectLst>
                  <a:reflection blurRad="6350" stA="53000" endA="300" endPos="35500" dir="5400000" sy="-90000" algn="bl" rotWithShape="0"/>
                </a:effectLst>
                <a:latin typeface="#9Slide07 Cadena" panose="02000503000000020004" pitchFamily="2" charset="0"/>
              </a:rPr>
              <a:t> </a:t>
            </a:r>
            <a:r>
              <a:rPr lang="en-US" sz="9600" dirty="0" err="1" smtClean="0">
                <a:ln w="0"/>
                <a:solidFill>
                  <a:srgbClr val="FF0066"/>
                </a:solidFill>
                <a:effectLst>
                  <a:reflection blurRad="6350" stA="53000" endA="300" endPos="35500" dir="5400000" sy="-90000" algn="bl" rotWithShape="0"/>
                </a:effectLst>
                <a:latin typeface="#9Slide07 Cadena" panose="02000503000000020004" pitchFamily="2" charset="0"/>
              </a:rPr>
              <a:t>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43593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247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526" y="3301847"/>
            <a:ext cx="12192000" cy="6858000"/>
          </a:xfrm>
          <a:prstGeom prst="rect">
            <a:avLst/>
          </a:prstGeom>
        </p:spPr>
      </p:pic>
      <p:sp>
        <p:nvSpPr>
          <p:cNvPr id="8" name="圆角矩形 9"/>
          <p:cNvSpPr/>
          <p:nvPr/>
        </p:nvSpPr>
        <p:spPr>
          <a:xfrm>
            <a:off x="1449814" y="2643584"/>
            <a:ext cx="8118617" cy="241065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 name="Rectangle 1"/>
          <p:cNvSpPr/>
          <p:nvPr/>
        </p:nvSpPr>
        <p:spPr>
          <a:xfrm>
            <a:off x="1225876" y="3130132"/>
            <a:ext cx="8432407" cy="1225977"/>
          </a:xfrm>
          <a:prstGeom prst="rect">
            <a:avLst/>
          </a:prstGeom>
        </p:spPr>
        <p:txBody>
          <a:bodyPr wrap="square">
            <a:spAutoFit/>
          </a:bodyPr>
          <a:lstStyle/>
          <a:p>
            <a:pPr lvl="0" algn="ctr">
              <a:spcBef>
                <a:spcPts val="100"/>
              </a:spcBef>
              <a:spcAft>
                <a:spcPts val="100"/>
              </a:spcAft>
            </a:pPr>
            <a:r>
              <a:rPr lang="vi-VN" sz="3600" b="1" i="1" dirty="0" smtClean="0">
                <a:latin typeface="Cambria" panose="02040503050406030204" pitchFamily="18" charset="0"/>
                <a:ea typeface="Cambria" panose="02040503050406030204" pitchFamily="18" charset="0"/>
                <a:cs typeface="Times New Roman" panose="02020603050405020304" pitchFamily="18" charset="0"/>
              </a:rPr>
              <a:t>Quan sát tranh </a:t>
            </a:r>
            <a:r>
              <a:rPr lang="vi-VN" sz="3600" b="1" i="1" dirty="0" smtClean="0">
                <a:latin typeface="Cambria" panose="02040503050406030204" pitchFamily="18" charset="0"/>
                <a:ea typeface="Cambria" panose="02040503050406030204" pitchFamily="18" charset="0"/>
                <a:cs typeface="Times New Roman" panose="02020603050405020304" pitchFamily="18" charset="0"/>
              </a:rPr>
              <a:t>và </a:t>
            </a:r>
            <a:r>
              <a:rPr lang="vi-VN" sz="3600" b="1" i="1" dirty="0" smtClean="0">
                <a:latin typeface="Cambria" panose="02040503050406030204" pitchFamily="18" charset="0"/>
                <a:ea typeface="Cambria" panose="02040503050406030204" pitchFamily="18" charset="0"/>
                <a:cs typeface="Times New Roman" panose="02020603050405020304" pitchFamily="18" charset="0"/>
              </a:rPr>
              <a:t>nêu cảm nghĩ </a:t>
            </a:r>
            <a:endParaRPr lang="en-US" sz="3600" b="1" i="1" dirty="0" smtClean="0">
              <a:latin typeface="Cambria" panose="02040503050406030204" pitchFamily="18" charset="0"/>
              <a:ea typeface="Cambria" panose="02040503050406030204" pitchFamily="18" charset="0"/>
              <a:cs typeface="Times New Roman" panose="02020603050405020304" pitchFamily="18" charset="0"/>
            </a:endParaRPr>
          </a:p>
          <a:p>
            <a:pPr lvl="0" algn="ctr">
              <a:spcBef>
                <a:spcPts val="100"/>
              </a:spcBef>
              <a:spcAft>
                <a:spcPts val="100"/>
              </a:spcAft>
            </a:pPr>
            <a:r>
              <a:rPr lang="vi-VN" sz="3600" b="1" i="1" dirty="0" smtClean="0">
                <a:latin typeface="Cambria" panose="02040503050406030204" pitchFamily="18" charset="0"/>
                <a:ea typeface="Cambria" panose="02040503050406030204" pitchFamily="18" charset="0"/>
                <a:cs typeface="Times New Roman" panose="02020603050405020304" pitchFamily="18" charset="0"/>
              </a:rPr>
              <a:t>của </a:t>
            </a:r>
            <a:r>
              <a:rPr lang="vi-VN" sz="3600" b="1" i="1" dirty="0" smtClean="0">
                <a:latin typeface="Cambria" panose="02040503050406030204" pitchFamily="18" charset="0"/>
                <a:ea typeface="Cambria" panose="02040503050406030204" pitchFamily="18" charset="0"/>
                <a:cs typeface="Times New Roman" panose="02020603050405020304" pitchFamily="18" charset="0"/>
              </a:rPr>
              <a:t>em về việc đi học của các bạn nhỏ.</a:t>
            </a:r>
            <a:endParaRPr lang="vi-VN" sz="3600" b="1" i="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59" y="550982"/>
            <a:ext cx="12577529" cy="2395285"/>
          </a:xfrm>
          <a:prstGeom prst="rect">
            <a:avLst/>
          </a:prstGeom>
        </p:spPr>
      </p:pic>
    </p:spTree>
    <p:extLst>
      <p:ext uri="{BB962C8B-B14F-4D97-AF65-F5344CB8AC3E}">
        <p14:creationId xmlns:p14="http://schemas.microsoft.com/office/powerpoint/2010/main" val="287956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268602" y="2129057"/>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856960" y="2045596"/>
            <a:ext cx="7131520"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dirty="0" smtClean="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LUYỆN ĐỌC</a:t>
            </a:r>
            <a:endParaRPr lang="zh-CN" altLang="en-US" sz="138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Picture 12"/>
          <p:cNvPicPr>
            <a:picLocks noChangeAspect="1"/>
          </p:cNvPicPr>
          <p:nvPr/>
        </p:nvPicPr>
        <p:blipFill>
          <a:blip r:embed="rId3"/>
          <a:stretch>
            <a:fillRect/>
          </a:stretch>
        </p:blipFill>
        <p:spPr>
          <a:xfrm>
            <a:off x="4861841" y="2025272"/>
            <a:ext cx="7330159" cy="4814327"/>
          </a:xfrm>
          <a:prstGeom prst="rect">
            <a:avLst/>
          </a:prstGeom>
        </p:spPr>
      </p:pic>
    </p:spTree>
    <p:extLst>
      <p:ext uri="{BB962C8B-B14F-4D97-AF65-F5344CB8AC3E}">
        <p14:creationId xmlns:p14="http://schemas.microsoft.com/office/powerpoint/2010/main" val="232129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773222"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26629" y="124184"/>
            <a:ext cx="4822258" cy="553998"/>
          </a:xfrm>
          <a:prstGeom prst="rect">
            <a:avLst/>
          </a:prstGeom>
          <a:noFill/>
        </p:spPr>
        <p:txBody>
          <a:bodyPr wrap="square" rtlCol="0">
            <a:spAutoFit/>
          </a:bodyPr>
          <a:lstStyle/>
          <a:p>
            <a:r>
              <a:rPr lang="vi-VN" sz="3000" b="1" dirty="0" smtClean="0">
                <a:solidFill>
                  <a:srgbClr val="00CC00"/>
                </a:solidFill>
                <a:effectLst/>
                <a:latin typeface="UTM Avo" panose="02040603050506020204" pitchFamily="18" charset="0"/>
              </a:rPr>
              <a:t>Gặt chữ trên non</a:t>
            </a:r>
            <a:endParaRPr lang="en-US" sz="3000" b="1" dirty="0">
              <a:solidFill>
                <a:srgbClr val="00CC00"/>
              </a:solidFill>
              <a:effectLst/>
              <a:latin typeface="UTM Avo" panose="02040603050506020204" pitchFamily="18" charset="0"/>
            </a:endParaRPr>
          </a:p>
        </p:txBody>
      </p:sp>
      <p:pic>
        <p:nvPicPr>
          <p:cNvPr id="7" name="Picture 6"/>
          <p:cNvPicPr>
            <a:picLocks noChangeAspect="1"/>
          </p:cNvPicPr>
          <p:nvPr/>
        </p:nvPicPr>
        <p:blipFill>
          <a:blip r:embed="rId2"/>
          <a:stretch>
            <a:fillRect/>
          </a:stretch>
        </p:blipFill>
        <p:spPr>
          <a:xfrm>
            <a:off x="7048982" y="3480151"/>
            <a:ext cx="5143018" cy="337784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43134572"/>
              </p:ext>
            </p:extLst>
          </p:nvPr>
        </p:nvGraphicFramePr>
        <p:xfrm>
          <a:off x="100385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1896069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10"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
        <p:nvSpPr>
          <p:cNvPr id="14" name="Speech Bubble: Oval 9">
            <a:extLst>
              <a:ext uri="{FF2B5EF4-FFF2-40B4-BE49-F238E27FC236}">
                <a16:creationId xmlns:a16="http://schemas.microsoft.com/office/drawing/2014/main" id="{7242D3E7-C1CC-5917-A9C9-1DFAF6DBB850}"/>
              </a:ext>
            </a:extLst>
          </p:cNvPr>
          <p:cNvSpPr/>
          <p:nvPr/>
        </p:nvSpPr>
        <p:spPr>
          <a:xfrm flipH="1">
            <a:off x="2385133" y="656381"/>
            <a:ext cx="6866417" cy="471201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smtClean="0">
                <a:solidFill>
                  <a:schemeClr val="accent2">
                    <a:lumMod val="75000"/>
                  </a:schemeClr>
                </a:solidFill>
                <a:latin typeface="UTM Avo" panose="02040603050506020204" pitchFamily="18" charset="0"/>
                <a:ea typeface="Cambria" panose="02040503050406030204" pitchFamily="18" charset="0"/>
              </a:rPr>
              <a:t>Bài</a:t>
            </a:r>
            <a:r>
              <a:rPr lang="en-US" sz="6600" b="1" dirty="0" smtClean="0">
                <a:solidFill>
                  <a:schemeClr val="accent2">
                    <a:lumMod val="75000"/>
                  </a:schemeClr>
                </a:solidFill>
                <a:latin typeface="UTM Avo" panose="02040603050506020204" pitchFamily="18" charset="0"/>
                <a:ea typeface="Cambria" panose="02040503050406030204" pitchFamily="18" charset="0"/>
              </a:rPr>
              <a:t> </a:t>
            </a:r>
            <a:r>
              <a:rPr lang="vi-VN" sz="6600" b="1" dirty="0" smtClean="0">
                <a:solidFill>
                  <a:schemeClr val="accent2">
                    <a:lumMod val="75000"/>
                  </a:schemeClr>
                </a:solidFill>
                <a:latin typeface="UTM Avo" panose="02040603050506020204" pitchFamily="18" charset="0"/>
                <a:ea typeface="Cambria" panose="02040503050406030204" pitchFamily="18" charset="0"/>
              </a:rPr>
              <a:t>có mấy khổ thơ</a:t>
            </a:r>
            <a:r>
              <a:rPr lang="en-US" sz="6600" b="1" dirty="0" smtClean="0">
                <a:solidFill>
                  <a:schemeClr val="accent2">
                    <a:lumMod val="75000"/>
                  </a:schemeClr>
                </a:solidFill>
                <a:latin typeface="UTM Avo" panose="02040603050506020204" pitchFamily="18" charset="0"/>
                <a:ea typeface="Cambria" panose="02040503050406030204" pitchFamily="18" charset="0"/>
              </a:rPr>
              <a:t>?</a:t>
            </a:r>
            <a:endParaRPr lang="en-US" sz="6600" b="1" dirty="0">
              <a:solidFill>
                <a:schemeClr val="accent2">
                  <a:lumMod val="75000"/>
                </a:schemeClr>
              </a:solidFill>
              <a:latin typeface="UTM Avo" panose="02040603050506020204" pitchFamily="18" charset="0"/>
              <a:ea typeface="Cambria" panose="02040503050406030204" pitchFamily="18" charset="0"/>
            </a:endParaRPr>
          </a:p>
        </p:txBody>
      </p:sp>
      <p:sp>
        <p:nvSpPr>
          <p:cNvPr id="15" name="Speech Bubble: Oval 9">
            <a:extLst>
              <a:ext uri="{FF2B5EF4-FFF2-40B4-BE49-F238E27FC236}">
                <a16:creationId xmlns:a16="http://schemas.microsoft.com/office/drawing/2014/main" id="{7242D3E7-C1CC-5917-A9C9-1DFAF6DBB850}"/>
              </a:ext>
            </a:extLst>
          </p:cNvPr>
          <p:cNvSpPr/>
          <p:nvPr/>
        </p:nvSpPr>
        <p:spPr>
          <a:xfrm flipH="1">
            <a:off x="2326510" y="611784"/>
            <a:ext cx="6866417" cy="471201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smtClean="0">
                <a:solidFill>
                  <a:schemeClr val="accent1">
                    <a:lumMod val="50000"/>
                  </a:schemeClr>
                </a:solidFill>
                <a:latin typeface="UTM Avo" panose="02040603050506020204" pitchFamily="18" charset="0"/>
                <a:ea typeface="Cambria" panose="02040503050406030204" pitchFamily="18" charset="0"/>
              </a:rPr>
              <a:t>Bài</a:t>
            </a:r>
            <a:r>
              <a:rPr lang="en-US" sz="6600" b="1" dirty="0" smtClean="0">
                <a:solidFill>
                  <a:schemeClr val="accent1">
                    <a:lumMod val="50000"/>
                  </a:schemeClr>
                </a:solidFill>
                <a:latin typeface="UTM Avo" panose="02040603050506020204" pitchFamily="18" charset="0"/>
                <a:ea typeface="Cambria" panose="02040503050406030204" pitchFamily="18" charset="0"/>
              </a:rPr>
              <a:t> </a:t>
            </a:r>
            <a:r>
              <a:rPr lang="vi-VN" sz="6600" b="1" dirty="0" smtClean="0">
                <a:solidFill>
                  <a:schemeClr val="accent1">
                    <a:lumMod val="50000"/>
                  </a:schemeClr>
                </a:solidFill>
                <a:latin typeface="UTM Avo" panose="02040603050506020204" pitchFamily="18" charset="0"/>
                <a:ea typeface="Cambria" panose="02040503050406030204" pitchFamily="18" charset="0"/>
              </a:rPr>
              <a:t>thơ có </a:t>
            </a:r>
          </a:p>
          <a:p>
            <a:pPr algn="ctr"/>
            <a:r>
              <a:rPr lang="vi-VN" sz="6600" b="1" dirty="0" smtClean="0">
                <a:solidFill>
                  <a:schemeClr val="accent1">
                    <a:lumMod val="50000"/>
                  </a:schemeClr>
                </a:solidFill>
                <a:latin typeface="UTM Avo" panose="02040603050506020204" pitchFamily="18" charset="0"/>
                <a:ea typeface="Cambria" panose="02040503050406030204" pitchFamily="18" charset="0"/>
              </a:rPr>
              <a:t>5 khổ</a:t>
            </a:r>
            <a:endParaRPr lang="en-US" sz="6600" b="1" dirty="0">
              <a:solidFill>
                <a:schemeClr val="accent1">
                  <a:lumMod val="50000"/>
                </a:schemeClr>
              </a:solidFill>
              <a:latin typeface="UTM Avo" panose="02040603050506020204" pitchFamily="18" charset="0"/>
              <a:ea typeface="Cambria" panose="02040503050406030204" pitchFamily="18" charset="0"/>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13264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flipH="1">
            <a:off x="1110472" y="-1301932"/>
            <a:ext cx="8374744" cy="7678057"/>
            <a:chOff x="6544408" y="-943044"/>
            <a:chExt cx="5628630" cy="4975045"/>
          </a:xfrm>
        </p:grpSpPr>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12" name="TextBox 11"/>
            <p:cNvSpPr txBox="1"/>
            <p:nvPr/>
          </p:nvSpPr>
          <p:spPr>
            <a:xfrm>
              <a:off x="7712106" y="1016089"/>
              <a:ext cx="3737175" cy="1017071"/>
            </a:xfrm>
            <a:prstGeom prst="rect">
              <a:avLst/>
            </a:prstGeom>
            <a:noFill/>
          </p:spPr>
          <p:txBody>
            <a:bodyPr wrap="square" rtlCol="0">
              <a:spAutoFit/>
            </a:bodyPr>
            <a:lstStyle/>
            <a:p>
              <a:pPr algn="ct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48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đọc</a:t>
              </a:r>
              <a:endParaRPr lang="vi-VN" sz="4800" b="1" dirty="0" smtClean="0">
                <a:solidFill>
                  <a:srgbClr val="FF6600"/>
                </a:solidFill>
                <a:effectLst>
                  <a:reflection blurRad="6350" stA="55000" endA="300" endPos="45500" dir="5400000" sy="-100000" algn="bl" rotWithShape="0"/>
                </a:effectLst>
                <a:latin typeface="UTM Avo" panose="02040603050506020204" pitchFamily="18" charset="0"/>
              </a:endParaRPr>
            </a:p>
            <a:p>
              <a:pPr algn="ctr"/>
              <a:r>
                <a:rPr lang="en-US" sz="48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nối</a:t>
              </a:r>
              <a:r>
                <a:rPr lang="en-US" sz="48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vi-VN" sz="4800" b="1" dirty="0" smtClean="0">
                  <a:solidFill>
                    <a:srgbClr val="FF6600"/>
                  </a:solidFill>
                  <a:effectLst>
                    <a:reflection blurRad="6350" stA="55000" endA="300" endPos="45500" dir="5400000" sy="-100000" algn="bl" rotWithShape="0"/>
                  </a:effectLst>
                  <a:latin typeface="UTM Avo" panose="02040603050506020204" pitchFamily="18" charset="0"/>
                </a:rPr>
                <a:t> khổ thơ</a:t>
              </a:r>
              <a:endParaRPr lang="en-US" sz="48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14"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298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65683" y="63223"/>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CC00"/>
                </a:solidFill>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2"/>
          <a:stretch>
            <a:fillRect/>
          </a:stretch>
        </p:blipFill>
        <p:spPr>
          <a:xfrm>
            <a:off x="6994711" y="3426106"/>
            <a:ext cx="5197289" cy="341349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90759646"/>
              </p:ext>
            </p:extLst>
          </p:nvPr>
        </p:nvGraphicFramePr>
        <p:xfrm>
          <a:off x="888110" y="617221"/>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363216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a:off x="2501079" y="-529936"/>
            <a:ext cx="6740713" cy="4708243"/>
            <a:chOff x="2663918" y="-504883"/>
            <a:chExt cx="6740713" cy="4708243"/>
          </a:xfrm>
        </p:grpSpPr>
        <p:pic>
          <p:nvPicPr>
            <p:cNvPr id="11" name="Picture 10">
              <a:extLst>
                <a:ext uri="{FF2B5EF4-FFF2-40B4-BE49-F238E27FC236}">
                  <a16:creationId xmlns:a16="http://schemas.microsoft.com/office/drawing/2014/main" id="{7C64295E-FA19-48CC-A97D-0B2DA475D0A9}"/>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12" name="TextBox 11"/>
            <p:cNvSpPr txBox="1"/>
            <p:nvPr/>
          </p:nvSpPr>
          <p:spPr>
            <a:xfrm>
              <a:off x="3504213" y="726255"/>
              <a:ext cx="5900418" cy="830997"/>
            </a:xfrm>
            <a:prstGeom prst="rect">
              <a:avLst/>
            </a:prstGeom>
            <a:noFill/>
          </p:spPr>
          <p:txBody>
            <a:bodyPr wrap="square" rtlCol="0">
              <a:spAutoFit/>
            </a:bodyPr>
            <a:lstStyle/>
            <a:p>
              <a:r>
                <a:rPr lang="en-US" sz="4800" b="1" dirty="0" err="1" smtClean="0">
                  <a:ln>
                    <a:solidFill>
                      <a:sysClr val="windowText" lastClr="000000"/>
                    </a:solidFill>
                  </a:ln>
                  <a:solidFill>
                    <a:schemeClr val="bg1"/>
                  </a:solidFill>
                  <a:effectLst/>
                  <a:latin typeface="Cambria" panose="02040503050406030204" pitchFamily="18" charset="0"/>
                  <a:ea typeface="Cambria" panose="02040503050406030204" pitchFamily="18" charset="0"/>
                </a:rPr>
                <a:t>Luyện</a:t>
              </a:r>
              <a:r>
                <a:rPr lang="en-US" sz="4800" b="1" dirty="0" smtClean="0">
                  <a:ln>
                    <a:solidFill>
                      <a:sysClr val="windowText" lastClr="000000"/>
                    </a:solidFill>
                  </a:ln>
                  <a:solidFill>
                    <a:schemeClr val="bg1"/>
                  </a:solidFill>
                  <a:effectLst/>
                  <a:latin typeface="Cambria" panose="02040503050406030204" pitchFamily="18" charset="0"/>
                  <a:ea typeface="Cambria" panose="02040503050406030204" pitchFamily="18" charset="0"/>
                </a:rPr>
                <a:t> </a:t>
              </a:r>
              <a:r>
                <a:rPr lang="en-US" sz="4800" b="1" dirty="0" err="1" smtClean="0">
                  <a:ln>
                    <a:solidFill>
                      <a:sysClr val="windowText" lastClr="000000"/>
                    </a:solidFill>
                  </a:ln>
                  <a:solidFill>
                    <a:schemeClr val="bg1"/>
                  </a:solidFill>
                  <a:effectLst/>
                  <a:latin typeface="Cambria" panose="02040503050406030204" pitchFamily="18" charset="0"/>
                  <a:ea typeface="Cambria" panose="02040503050406030204" pitchFamily="18" charset="0"/>
                </a:rPr>
                <a:t>đọc</a:t>
              </a:r>
              <a:r>
                <a:rPr lang="en-US" sz="4800" b="1" dirty="0" smtClean="0">
                  <a:ln>
                    <a:solidFill>
                      <a:sysClr val="windowText" lastClr="000000"/>
                    </a:solidFill>
                  </a:ln>
                  <a:solidFill>
                    <a:schemeClr val="bg1"/>
                  </a:solidFill>
                  <a:effectLst/>
                  <a:latin typeface="Cambria" panose="02040503050406030204" pitchFamily="18" charset="0"/>
                  <a:ea typeface="Cambria" panose="02040503050406030204" pitchFamily="18" charset="0"/>
                </a:rPr>
                <a:t> </a:t>
              </a:r>
              <a:r>
                <a:rPr lang="en-US" sz="4800" b="1" dirty="0" err="1" smtClean="0">
                  <a:ln>
                    <a:solidFill>
                      <a:sysClr val="windowText" lastClr="000000"/>
                    </a:solidFill>
                  </a:ln>
                  <a:solidFill>
                    <a:schemeClr val="bg1"/>
                  </a:solidFill>
                  <a:effectLst/>
                  <a:latin typeface="Cambria" panose="02040503050406030204" pitchFamily="18" charset="0"/>
                  <a:ea typeface="Cambria" panose="02040503050406030204" pitchFamily="18" charset="0"/>
                </a:rPr>
                <a:t>từ</a:t>
              </a:r>
              <a:r>
                <a:rPr lang="en-US" sz="4800" b="1" dirty="0" smtClean="0">
                  <a:ln>
                    <a:solidFill>
                      <a:sysClr val="windowText" lastClr="000000"/>
                    </a:solidFill>
                  </a:ln>
                  <a:solidFill>
                    <a:schemeClr val="bg1"/>
                  </a:solidFill>
                  <a:effectLst/>
                  <a:latin typeface="Cambria" panose="02040503050406030204" pitchFamily="18" charset="0"/>
                  <a:ea typeface="Cambria" panose="02040503050406030204" pitchFamily="18" charset="0"/>
                </a:rPr>
                <a:t> </a:t>
              </a:r>
              <a:r>
                <a:rPr lang="en-US" sz="4800" b="1" dirty="0" err="1" smtClean="0">
                  <a:ln>
                    <a:solidFill>
                      <a:sysClr val="windowText" lastClr="000000"/>
                    </a:solidFill>
                  </a:ln>
                  <a:solidFill>
                    <a:schemeClr val="bg1"/>
                  </a:solidFill>
                  <a:effectLst/>
                  <a:latin typeface="Cambria" panose="02040503050406030204" pitchFamily="18" charset="0"/>
                  <a:ea typeface="Cambria" panose="02040503050406030204" pitchFamily="18" charset="0"/>
                </a:rPr>
                <a:t>khó</a:t>
              </a:r>
              <a:endParaRPr lang="en-US" sz="4800" b="1" dirty="0">
                <a:ln>
                  <a:solidFill>
                    <a:sysClr val="windowText" lastClr="000000"/>
                  </a:solidFill>
                </a:ln>
                <a:solidFill>
                  <a:schemeClr val="bg1"/>
                </a:solidFill>
                <a:effectLst/>
                <a:latin typeface="Cambria" panose="02040503050406030204" pitchFamily="18" charset="0"/>
                <a:ea typeface="Cambria" panose="02040503050406030204" pitchFamily="18" charset="0"/>
              </a:endParaRPr>
            </a:p>
          </p:txBody>
        </p:sp>
      </p:grpSp>
      <p:sp>
        <p:nvSpPr>
          <p:cNvPr id="13" name="Google Shape;276;p7">
            <a:extLst>
              <a:ext uri="{FF2B5EF4-FFF2-40B4-BE49-F238E27FC236}">
                <a16:creationId xmlns:a16="http://schemas.microsoft.com/office/drawing/2014/main" id="{D33CB0D1-8FD9-7C5D-268F-E2711EEE24E1}"/>
              </a:ext>
            </a:extLst>
          </p:cNvPr>
          <p:cNvSpPr/>
          <p:nvPr/>
        </p:nvSpPr>
        <p:spPr>
          <a:xfrm>
            <a:off x="4248809" y="2509173"/>
            <a:ext cx="3533218"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chemeClr val="bg1"/>
                </a:solidFill>
                <a:latin typeface="Cambria" panose="02040503050406030204" pitchFamily="18" charset="0"/>
                <a:ea typeface="Cambria" panose="02040503050406030204" pitchFamily="18" charset="0"/>
              </a:rPr>
              <a:t> </a:t>
            </a:r>
            <a:r>
              <a:rPr lang="vi-VN" sz="3600" b="1" dirty="0" smtClean="0">
                <a:ln w="3175">
                  <a:solidFill>
                    <a:schemeClr val="bg1"/>
                  </a:solidFill>
                </a:ln>
                <a:solidFill>
                  <a:schemeClr val="bg1"/>
                </a:solidFill>
                <a:latin typeface="Cambria" panose="02040503050406030204" pitchFamily="18" charset="0"/>
                <a:ea typeface="Cambria" panose="02040503050406030204" pitchFamily="18" charset="0"/>
              </a:rPr>
              <a:t>la đà</a:t>
            </a:r>
            <a:endParaRPr sz="4000" b="1" dirty="0">
              <a:ln w="3175">
                <a:solidFill>
                  <a:schemeClr val="bg1"/>
                </a:solidFill>
              </a:ln>
              <a:solidFill>
                <a:schemeClr val="bg1"/>
              </a:solidFill>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444137" y="2287888"/>
            <a:ext cx="3358735"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smtClean="0">
                <a:solidFill>
                  <a:schemeClr val="bg1"/>
                </a:solidFill>
                <a:latin typeface="Cambria" panose="02040503050406030204" pitchFamily="18" charset="0"/>
                <a:ea typeface="Cambria" panose="02040503050406030204" pitchFamily="18" charset="0"/>
              </a:rPr>
              <a:t>hun hút</a:t>
            </a:r>
            <a:endParaRPr sz="3600" b="1" dirty="0">
              <a:ln>
                <a:solidFill>
                  <a:schemeClr val="bg1"/>
                </a:solidFill>
              </a:ln>
              <a:solidFill>
                <a:schemeClr val="bg1"/>
              </a:solidFill>
              <a:latin typeface="Cambria" panose="02040503050406030204" pitchFamily="18" charset="0"/>
              <a:ea typeface="Cambria" panose="0204050305040603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1526833" y="3902450"/>
            <a:ext cx="2992119"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smtClean="0">
                <a:solidFill>
                  <a:schemeClr val="bg1"/>
                </a:solidFill>
                <a:latin typeface="Cambria" panose="02040503050406030204" pitchFamily="18" charset="0"/>
                <a:ea typeface="Cambria" panose="02040503050406030204" pitchFamily="18" charset="0"/>
              </a:rPr>
              <a:t>thung sâu</a:t>
            </a:r>
            <a:endParaRPr sz="3600" b="1" dirty="0">
              <a:ln w="3175">
                <a:noFill/>
              </a:ln>
              <a:solidFill>
                <a:schemeClr val="bg1"/>
              </a:solidFill>
              <a:latin typeface="Cambria" panose="02040503050406030204" pitchFamily="18" charset="0"/>
              <a:ea typeface="Cambria" panose="02040503050406030204" pitchFamily="18" charset="0"/>
            </a:endParaRPr>
          </a:p>
        </p:txBody>
      </p:sp>
      <p:sp>
        <p:nvSpPr>
          <p:cNvPr id="16" name="Google Shape;276;p7">
            <a:extLst>
              <a:ext uri="{FF2B5EF4-FFF2-40B4-BE49-F238E27FC236}">
                <a16:creationId xmlns:a16="http://schemas.microsoft.com/office/drawing/2014/main" id="{D33CB0D1-8FD9-7C5D-268F-E2711EEE24E1}"/>
              </a:ext>
            </a:extLst>
          </p:cNvPr>
          <p:cNvSpPr/>
          <p:nvPr/>
        </p:nvSpPr>
        <p:spPr>
          <a:xfrm>
            <a:off x="8343984" y="2146995"/>
            <a:ext cx="2751767"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smtClean="0">
                <a:solidFill>
                  <a:schemeClr val="bg1"/>
                </a:solidFill>
                <a:latin typeface="Cambria" panose="02040503050406030204" pitchFamily="18" charset="0"/>
                <a:ea typeface="Cambria" panose="02040503050406030204" pitchFamily="18" charset="0"/>
              </a:rPr>
              <a:t>gùi</a:t>
            </a:r>
            <a:endParaRPr sz="3600" b="1" dirty="0">
              <a:solidFill>
                <a:schemeClr val="bg1"/>
              </a:solidFill>
              <a:latin typeface="Cambria" panose="02040503050406030204" pitchFamily="18" charset="0"/>
              <a:ea typeface="Cambria" panose="02040503050406030204" pitchFamily="18" charset="0"/>
            </a:endParaRPr>
          </a:p>
        </p:txBody>
      </p:sp>
      <p:sp>
        <p:nvSpPr>
          <p:cNvPr id="17" name="Google Shape;276;p7">
            <a:extLst>
              <a:ext uri="{FF2B5EF4-FFF2-40B4-BE49-F238E27FC236}">
                <a16:creationId xmlns:a16="http://schemas.microsoft.com/office/drawing/2014/main" id="{D33CB0D1-8FD9-7C5D-268F-E2711EEE24E1}"/>
              </a:ext>
            </a:extLst>
          </p:cNvPr>
          <p:cNvSpPr/>
          <p:nvPr/>
        </p:nvSpPr>
        <p:spPr>
          <a:xfrm>
            <a:off x="6399897" y="3706512"/>
            <a:ext cx="2751767"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smtClean="0">
                <a:solidFill>
                  <a:schemeClr val="bg1"/>
                </a:solidFill>
                <a:latin typeface="Cambria" panose="02040503050406030204" pitchFamily="18" charset="0"/>
                <a:ea typeface="Cambria" panose="02040503050406030204" pitchFamily="18" charset="0"/>
              </a:rPr>
              <a:t>ríu ran</a:t>
            </a:r>
            <a:endParaRPr sz="3600" b="1" dirty="0">
              <a:solidFill>
                <a:schemeClr val="bg1"/>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D33CB0D1-8FD9-7C5D-268F-E2711EEE24E1}"/>
              </a:ext>
            </a:extLst>
          </p:cNvPr>
          <p:cNvSpPr/>
          <p:nvPr/>
        </p:nvSpPr>
        <p:spPr>
          <a:xfrm>
            <a:off x="3953422" y="5083550"/>
            <a:ext cx="3670279"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smtClean="0">
                <a:solidFill>
                  <a:schemeClr val="bg1"/>
                </a:solidFill>
                <a:latin typeface="Cambria" panose="02040503050406030204" pitchFamily="18" charset="0"/>
                <a:ea typeface="Cambria" panose="02040503050406030204" pitchFamily="18" charset="0"/>
              </a:rPr>
              <a:t>lưng đồi</a:t>
            </a:r>
            <a:endParaRPr sz="3600" b="1" dirty="0">
              <a:solidFill>
                <a:schemeClr val="bg1"/>
              </a:solidFill>
              <a:latin typeface="Cambria" panose="02040503050406030204" pitchFamily="18" charset="0"/>
              <a:ea typeface="Cambria" panose="02040503050406030204" pitchFamily="18" charset="0"/>
            </a:endParaRPr>
          </a:p>
        </p:txBody>
      </p:sp>
      <p:pic>
        <p:nvPicPr>
          <p:cNvPr id="19"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5109" y="3809099"/>
            <a:ext cx="3222167" cy="3222167"/>
          </a:xfrm>
          <a:prstGeom prst="rect">
            <a:avLst/>
          </a:prstGeom>
        </p:spPr>
      </p:pic>
      <p:pic>
        <p:nvPicPr>
          <p:cNvPr id="20"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spTree>
    <p:extLst>
      <p:ext uri="{BB962C8B-B14F-4D97-AF65-F5344CB8AC3E}">
        <p14:creationId xmlns:p14="http://schemas.microsoft.com/office/powerpoint/2010/main" val="280785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714</TotalTime>
  <Words>684</Words>
  <Application>Microsoft Office PowerPoint</Application>
  <PresentationFormat>Widescreen</PresentationFormat>
  <Paragraphs>192</Paragraphs>
  <Slides>23</Slides>
  <Notes>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23</vt:i4>
      </vt:variant>
    </vt:vector>
  </HeadingPairs>
  <TitlesOfParts>
    <vt:vector size="44" baseType="lpstr">
      <vt:lpstr>Calibri</vt:lpstr>
      <vt:lpstr>微软雅黑</vt:lpstr>
      <vt:lpstr>等线</vt:lpstr>
      <vt:lpstr>Arial</vt:lpstr>
      <vt:lpstr>inpin heiti</vt:lpstr>
      <vt:lpstr>Cambria</vt:lpstr>
      <vt:lpstr>#9Slide05 Aphrodite Pro</vt:lpstr>
      <vt:lpstr>思源黑体 CN Medium</vt:lpstr>
      <vt:lpstr>#9Slide07 HoneyCream</vt:lpstr>
      <vt:lpstr>UTM Aurora</vt:lpstr>
      <vt:lpstr>#9Slide07 Cadena</vt:lpstr>
      <vt:lpstr>UTM Flamenco</vt:lpstr>
      <vt:lpstr>Chango</vt:lpstr>
      <vt:lpstr>UTM Avo</vt:lpstr>
      <vt:lpstr>雷盖体</vt:lpstr>
      <vt:lpstr>Calibri Light</vt:lpstr>
      <vt:lpstr>SVN-Newton</vt:lpstr>
      <vt:lpstr>Times New Roman</vt:lpstr>
      <vt:lpstr>Tahoma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Nguyễn Thị Hồng Linh</cp:lastModifiedBy>
  <cp:revision>77</cp:revision>
  <dcterms:created xsi:type="dcterms:W3CDTF">2023-07-09T14:48:20Z</dcterms:created>
  <dcterms:modified xsi:type="dcterms:W3CDTF">2023-09-15T05:38:45Z</dcterms:modified>
  <cp:version>MNT37</cp:version>
</cp:coreProperties>
</file>