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02" r:id="rId4"/>
    <p:sldId id="303" r:id="rId5"/>
    <p:sldId id="286" r:id="rId6"/>
    <p:sldId id="291" r:id="rId7"/>
    <p:sldId id="292" r:id="rId8"/>
    <p:sldId id="294" r:id="rId9"/>
    <p:sldId id="293" r:id="rId10"/>
    <p:sldId id="295" r:id="rId11"/>
    <p:sldId id="296" r:id="rId12"/>
    <p:sldId id="290" r:id="rId13"/>
    <p:sldId id="297" r:id="rId14"/>
    <p:sldId id="298" r:id="rId15"/>
    <p:sldId id="272" r:id="rId16"/>
    <p:sldId id="259" r:id="rId17"/>
    <p:sldId id="284" r:id="rId18"/>
    <p:sldId id="299" r:id="rId19"/>
    <p:sldId id="300" r:id="rId20"/>
    <p:sldId id="273"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70" d="100"/>
          <a:sy n="70" d="100"/>
        </p:scale>
        <p:origin x="669" y="4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3439B0A-B211-43A6-AACF-B243DA9370B6}" type="datetimeFigureOut">
              <a:rPr lang="en-US" smtClean="0"/>
              <a:t>17/03/2024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3825D7B-E949-40F8-BDFB-B41D18A8562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15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39B0A-B211-43A6-AACF-B243DA9370B6}" type="datetimeFigureOut">
              <a:rPr lang="en-US"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06700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39B0A-B211-43A6-AACF-B243DA9370B6}" type="datetimeFigureOut">
              <a:rPr lang="en-US"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6513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39B0A-B211-43A6-AACF-B243DA9370B6}" type="datetimeFigureOut">
              <a:rPr lang="en-US"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3364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39B0A-B211-43A6-AACF-B243DA9370B6}" type="datetimeFigureOut">
              <a:rPr lang="en-US" smtClean="0"/>
              <a:t>17/03/2024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25D7B-E949-40F8-BDFB-B41D18A8562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09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39B0A-B211-43A6-AACF-B243DA9370B6}" type="datetimeFigureOut">
              <a:rPr lang="en-US" smtClean="0"/>
              <a:t>17/03/2024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258872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439B0A-B211-43A6-AACF-B243DA9370B6}" type="datetimeFigureOut">
              <a:rPr lang="en-US" smtClean="0"/>
              <a:t>17/03/2024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96408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439B0A-B211-43A6-AACF-B243DA9370B6}" type="datetimeFigureOut">
              <a:rPr lang="en-US" smtClean="0"/>
              <a:t>17/03/2024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299238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39B0A-B211-43A6-AACF-B243DA9370B6}" type="datetimeFigureOut">
              <a:rPr lang="en-US" smtClean="0"/>
              <a:t>17/03/2024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344491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39B0A-B211-43A6-AACF-B243DA9370B6}" type="datetimeFigureOut">
              <a:rPr lang="en-US" smtClean="0"/>
              <a:t>17/03/2024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299323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39B0A-B211-43A6-AACF-B243DA9370B6}" type="datetimeFigureOut">
              <a:rPr lang="en-US" smtClean="0"/>
              <a:t>17/03/2024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25D7B-E949-40F8-BDFB-B41D18A8562B}" type="slidenum">
              <a:rPr lang="en-US" smtClean="0"/>
              <a:t>‹#›</a:t>
            </a:fld>
            <a:endParaRPr lang="en-US"/>
          </a:p>
        </p:txBody>
      </p:sp>
    </p:spTree>
    <p:extLst>
      <p:ext uri="{BB962C8B-B14F-4D97-AF65-F5344CB8AC3E}">
        <p14:creationId xmlns:p14="http://schemas.microsoft.com/office/powerpoint/2010/main" val="9963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3439B0A-B211-43A6-AACF-B243DA9370B6}" type="datetimeFigureOut">
              <a:rPr lang="en-US" smtClean="0"/>
              <a:t>17/03/2024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3825D7B-E949-40F8-BDFB-B41D18A8562B}" type="slidenum">
              <a:rPr lang="en-US" smtClean="0"/>
              <a:t>‹#›</a:t>
            </a:fld>
            <a:endParaRPr lang="en-US"/>
          </a:p>
        </p:txBody>
      </p:sp>
    </p:spTree>
    <p:extLst>
      <p:ext uri="{BB962C8B-B14F-4D97-AF65-F5344CB8AC3E}">
        <p14:creationId xmlns:p14="http://schemas.microsoft.com/office/powerpoint/2010/main" val="4051948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emf"/><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F1E2B3-D7BF-F446-87C6-D241F69C258A}"/>
              </a:ext>
            </a:extLst>
          </p:cNvPr>
          <p:cNvPicPr>
            <a:picLocks noChangeAspect="1"/>
          </p:cNvPicPr>
          <p:nvPr/>
        </p:nvPicPr>
        <p:blipFill>
          <a:blip r:embed="rId2"/>
          <a:stretch>
            <a:fillRect/>
          </a:stretch>
        </p:blipFill>
        <p:spPr>
          <a:xfrm>
            <a:off x="6641935" y="3466587"/>
            <a:ext cx="5266267" cy="1295400"/>
          </a:xfrm>
          <a:prstGeom prst="rect">
            <a:avLst/>
          </a:prstGeom>
        </p:spPr>
      </p:pic>
      <p:grpSp>
        <p:nvGrpSpPr>
          <p:cNvPr id="3" name="Group 3"/>
          <p:cNvGrpSpPr/>
          <p:nvPr/>
        </p:nvGrpSpPr>
        <p:grpSpPr>
          <a:xfrm>
            <a:off x="-869844" y="5084337"/>
            <a:ext cx="13749464" cy="259788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9398297" y="3623444"/>
            <a:ext cx="2813239" cy="339316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8704343" y="5032552"/>
            <a:ext cx="1685318" cy="196799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952589" y="3808190"/>
            <a:ext cx="7848600" cy="3090386"/>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203327">
            <a:off x="9599568" y="2055541"/>
            <a:ext cx="1962676" cy="2239568"/>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2057322">
            <a:off x="1201444" y="874429"/>
            <a:ext cx="1544293" cy="232128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822" y="306448"/>
            <a:ext cx="1261533" cy="1261533"/>
          </a:xfrm>
          <a:prstGeom prst="rect">
            <a:avLst/>
          </a:prstGeom>
        </p:spPr>
      </p:pic>
      <p:pic>
        <p:nvPicPr>
          <p:cNvPr id="47" name="Picture 46">
            <a:extLst>
              <a:ext uri="{FF2B5EF4-FFF2-40B4-BE49-F238E27FC236}">
                <a16:creationId xmlns:a16="http://schemas.microsoft.com/office/drawing/2014/main" id="{B986E839-3EC6-254A-8A34-2F6BCAEA2269}"/>
              </a:ext>
            </a:extLst>
          </p:cNvPr>
          <p:cNvPicPr>
            <a:picLocks noChangeAspect="1"/>
          </p:cNvPicPr>
          <p:nvPr/>
        </p:nvPicPr>
        <p:blipFill>
          <a:blip r:embed="rId14"/>
          <a:stretch>
            <a:fillRect/>
          </a:stretch>
        </p:blipFill>
        <p:spPr>
          <a:xfrm>
            <a:off x="-152400" y="209714"/>
            <a:ext cx="14768796" cy="3953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660400"/>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4">
            <a:extLst>
              <a:ext uri="{FF2B5EF4-FFF2-40B4-BE49-F238E27FC236}">
                <a16:creationId xmlns:a16="http://schemas.microsoft.com/office/drawing/2014/main" id="{30D9AFA0-ABC2-F246-B983-48BCC628059F}"/>
              </a:ext>
            </a:extLst>
          </p:cNvPr>
          <p:cNvSpPr txBox="1"/>
          <p:nvPr/>
        </p:nvSpPr>
        <p:spPr>
          <a:xfrm>
            <a:off x="2665554" y="1549400"/>
            <a:ext cx="6858000" cy="420564"/>
          </a:xfrm>
          <a:prstGeom prst="rect">
            <a:avLst/>
          </a:prstGeom>
          <a:solidFill>
            <a:schemeClr val="accent2">
              <a:lumMod val="20000"/>
              <a:lumOff val="80000"/>
            </a:schemeClr>
          </a:solidFill>
        </p:spPr>
        <p:txBody>
          <a:bodyPr wrap="square" rtlCol="0">
            <a:spAutoFit/>
          </a:bodyPr>
          <a:lstStyle/>
          <a:p>
            <a:r>
              <a:rPr lang="en-VN" altLang="en-VN" sz="2133" dirty="0">
                <a:solidFill>
                  <a:srgbClr val="000000"/>
                </a:solidFill>
                <a:latin typeface="Cambria" panose="02040503050406030204" pitchFamily="18" charset="0"/>
                <a:ea typeface="Open Sans" panose="020B0606030504020204" pitchFamily="34" charset="0"/>
              </a:rPr>
              <a:t>c. Cây sim được miêu tả như thế nào ở phần thân bài?</a:t>
            </a:r>
            <a:endParaRPr lang="en-VN" altLang="en-VN" sz="2133" dirty="0">
              <a:latin typeface="Cambria" panose="02040503050406030204" pitchFamily="18" charset="0"/>
            </a:endParaRPr>
          </a:p>
        </p:txBody>
      </p:sp>
      <p:pic>
        <p:nvPicPr>
          <p:cNvPr id="10" name="Picture 9">
            <a:extLst>
              <a:ext uri="{FF2B5EF4-FFF2-40B4-BE49-F238E27FC236}">
                <a16:creationId xmlns:a16="http://schemas.microsoft.com/office/drawing/2014/main" id="{A54FFA7A-9C99-E549-BF28-FD42BB8C5FBD}"/>
              </a:ext>
            </a:extLst>
          </p:cNvPr>
          <p:cNvPicPr>
            <a:picLocks noChangeAspect="1"/>
          </p:cNvPicPr>
          <p:nvPr/>
        </p:nvPicPr>
        <p:blipFill>
          <a:blip r:embed="rId4"/>
          <a:stretch>
            <a:fillRect/>
          </a:stretch>
        </p:blipFill>
        <p:spPr>
          <a:xfrm>
            <a:off x="1320800" y="2010954"/>
            <a:ext cx="6631453" cy="3841274"/>
          </a:xfrm>
          <a:prstGeom prst="rect">
            <a:avLst/>
          </a:prstGeom>
        </p:spPr>
      </p:pic>
      <p:sp>
        <p:nvSpPr>
          <p:cNvPr id="11" name="TextBox 10">
            <a:extLst>
              <a:ext uri="{FF2B5EF4-FFF2-40B4-BE49-F238E27FC236}">
                <a16:creationId xmlns:a16="http://schemas.microsoft.com/office/drawing/2014/main" id="{E01EC5C0-BC89-A24E-9AE1-4D1FB3C8C9F7}"/>
              </a:ext>
            </a:extLst>
          </p:cNvPr>
          <p:cNvSpPr txBox="1"/>
          <p:nvPr/>
        </p:nvSpPr>
        <p:spPr>
          <a:xfrm>
            <a:off x="8219688" y="2576935"/>
            <a:ext cx="2651512" cy="1733488"/>
          </a:xfrm>
          <a:prstGeom prst="rect">
            <a:avLst/>
          </a:prstGeom>
          <a:noFill/>
        </p:spPr>
        <p:txBody>
          <a:bodyPr wrap="square" rtlCol="0">
            <a:spAutoFit/>
          </a:bodyPr>
          <a:lstStyle/>
          <a:p>
            <a:r>
              <a:rPr lang="vi-VN" sz="2133" dirty="0">
                <a:solidFill>
                  <a:srgbClr val="000000"/>
                </a:solidFill>
                <a:latin typeface="Cambria" panose="02040503050406030204" pitchFamily="18" charset="0"/>
              </a:rPr>
              <a:t>Cây sim được miêu tả bằng cách tả </a:t>
            </a:r>
            <a:r>
              <a:rPr lang="vi-VN" sz="2133" b="1" dirty="0">
                <a:solidFill>
                  <a:srgbClr val="000000"/>
                </a:solidFill>
                <a:latin typeface="Cambria" panose="02040503050406030204" pitchFamily="18" charset="0"/>
              </a:rPr>
              <a:t>lần lượt từng bộ phận của cây</a:t>
            </a:r>
            <a:r>
              <a:rPr lang="vi-VN" sz="2133" dirty="0">
                <a:solidFill>
                  <a:srgbClr val="000000"/>
                </a:solidFill>
                <a:latin typeface="Cambria" panose="02040503050406030204" pitchFamily="18" charset="0"/>
              </a:rPr>
              <a:t>: đặc điểm của hoa và quả sim</a:t>
            </a:r>
            <a:endParaRPr lang="en-VN" sz="2133" dirty="0">
              <a:latin typeface="Cambria" panose="02040503050406030204" pitchFamily="18" charset="0"/>
            </a:endParaRPr>
          </a:p>
        </p:txBody>
      </p:sp>
    </p:spTree>
    <p:extLst>
      <p:ext uri="{BB962C8B-B14F-4D97-AF65-F5344CB8AC3E}">
        <p14:creationId xmlns:p14="http://schemas.microsoft.com/office/powerpoint/2010/main" val="189700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493152"/>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2109472" y="1752100"/>
            <a:ext cx="9034567" cy="1569660"/>
          </a:xfrm>
          <a:prstGeom prst="rect">
            <a:avLst/>
          </a:prstGeom>
          <a:noFill/>
        </p:spPr>
        <p:txBody>
          <a:bodyPr wrap="square" rtlCol="0">
            <a:spAutoFit/>
          </a:bodyPr>
          <a:lstStyle/>
          <a:p>
            <a:r>
              <a:rPr lang="vi-VN" sz="2400" dirty="0">
                <a:solidFill>
                  <a:srgbClr val="000000"/>
                </a:solidFill>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ctr"/>
            <a:endParaRPr lang="en-VN" sz="24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1863366" y="1996082"/>
            <a:ext cx="152401" cy="82331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945444" y="1985100"/>
            <a:ext cx="917922" cy="830997"/>
          </a:xfrm>
          <a:prstGeom prst="rect">
            <a:avLst/>
          </a:prstGeom>
          <a:noFill/>
        </p:spPr>
        <p:txBody>
          <a:bodyPr wrap="square" rtlCol="0">
            <a:spAutoFit/>
          </a:bodyPr>
          <a:lstStyle/>
          <a:p>
            <a:pPr algn="ctr"/>
            <a:r>
              <a:rPr lang="en-VN" sz="2400" b="1" dirty="0">
                <a:solidFill>
                  <a:srgbClr val="C00000"/>
                </a:solidFill>
                <a:latin typeface="Cambria" panose="02040503050406030204" pitchFamily="18" charset="0"/>
              </a:rPr>
              <a:t>Kết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1939566" y="3229768"/>
            <a:ext cx="8556346" cy="748795"/>
          </a:xfrm>
          <a:prstGeom prst="rect">
            <a:avLst/>
          </a:prstGeom>
          <a:solidFill>
            <a:schemeClr val="accent2">
              <a:lumMod val="20000"/>
              <a:lumOff val="80000"/>
            </a:schemeClr>
          </a:solidFill>
        </p:spPr>
        <p:txBody>
          <a:bodyPr wrap="square" rtlCol="0">
            <a:spAutoFit/>
          </a:bodyPr>
          <a:lstStyle/>
          <a:p>
            <a:r>
              <a:rPr lang="vi-VN" sz="2133" dirty="0">
                <a:solidFill>
                  <a:srgbClr val="000000"/>
                </a:solidFill>
                <a:latin typeface="Cambria" panose="02040503050406030204" pitchFamily="18" charset="0"/>
              </a:rPr>
              <a:t>d. Phần kết bài nói về điều gì? Tình cảm của người viết đối với cây sim được thể hiện qua chi tiết nào?</a:t>
            </a:r>
            <a:endParaRPr lang="en-VN" sz="2133" dirty="0">
              <a:latin typeface="Cambria" panose="02040503050406030204" pitchFamily="18" charset="0"/>
            </a:endParaRPr>
          </a:p>
        </p:txBody>
      </p:sp>
      <p:cxnSp>
        <p:nvCxnSpPr>
          <p:cNvPr id="18" name="Straight Connector 17">
            <a:extLst>
              <a:ext uri="{FF2B5EF4-FFF2-40B4-BE49-F238E27FC236}">
                <a16:creationId xmlns:a16="http://schemas.microsoft.com/office/drawing/2014/main" id="{3A7E1E1C-7F76-0543-96A2-CD24D9EFCC58}"/>
              </a:ext>
            </a:extLst>
          </p:cNvPr>
          <p:cNvCxnSpPr>
            <a:cxnSpLocks/>
          </p:cNvCxnSpPr>
          <p:nvPr/>
        </p:nvCxnSpPr>
        <p:spPr>
          <a:xfrm>
            <a:off x="2109472" y="2867102"/>
            <a:ext cx="369914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2ECBE50-D209-2544-9C65-4A9CE97A4486}"/>
              </a:ext>
            </a:extLst>
          </p:cNvPr>
          <p:cNvCxnSpPr>
            <a:cxnSpLocks/>
          </p:cNvCxnSpPr>
          <p:nvPr/>
        </p:nvCxnSpPr>
        <p:spPr>
          <a:xfrm>
            <a:off x="3775170" y="2521541"/>
            <a:ext cx="699443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2FBF6A8E-D8F8-6D43-B75A-E238EFC3C753}"/>
              </a:ext>
            </a:extLst>
          </p:cNvPr>
          <p:cNvSpPr txBox="1"/>
          <p:nvPr/>
        </p:nvSpPr>
        <p:spPr>
          <a:xfrm>
            <a:off x="1887434" y="4204486"/>
            <a:ext cx="9034566" cy="1405256"/>
          </a:xfrm>
          <a:prstGeom prst="rect">
            <a:avLst/>
          </a:prstGeom>
          <a:noFill/>
        </p:spPr>
        <p:txBody>
          <a:bodyPr wrap="square" rtlCol="0">
            <a:spAutoFit/>
          </a:bodyPr>
          <a:lstStyle/>
          <a:p>
            <a:r>
              <a:rPr lang="vi-VN" sz="2133" dirty="0">
                <a:solidFill>
                  <a:srgbClr val="000000"/>
                </a:solidFill>
                <a:latin typeface="Cambria" panose="02040503050406030204" pitchFamily="18" charset="0"/>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a:t>
            </a:r>
            <a:endParaRPr lang="en-VN" sz="2133" dirty="0">
              <a:latin typeface="Cambria" panose="02040503050406030204" pitchFamily="18" charset="0"/>
            </a:endParaRPr>
          </a:p>
        </p:txBody>
      </p:sp>
    </p:spTree>
    <p:extLst>
      <p:ext uri="{BB962C8B-B14F-4D97-AF65-F5344CB8AC3E}">
        <p14:creationId xmlns:p14="http://schemas.microsoft.com/office/powerpoint/2010/main" val="29855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43675"/>
          </a:xfrm>
          <a:prstGeom prst="rect">
            <a:avLst/>
          </a:prstGeom>
          <a:noFill/>
        </p:spPr>
        <p:txBody>
          <a:bodyPr wrap="square" rtlCol="0">
            <a:spAutoFit/>
          </a:bodyPr>
          <a:lstStyle/>
          <a:p>
            <a:r>
              <a:rPr lang="en-VN" sz="2933"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1021816" y="1485392"/>
            <a:ext cx="10145476" cy="1323632"/>
          </a:xfrm>
          <a:prstGeom prst="rect">
            <a:avLst/>
          </a:prstGeom>
          <a:noFill/>
        </p:spPr>
        <p:txBody>
          <a:bodyPr wrap="square" rtlCol="0">
            <a:spAutoFit/>
          </a:bodyPr>
          <a:lstStyle/>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Bài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văn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mấy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Nội</a:t>
            </a:r>
            <a:r>
              <a:rPr lang="en-US" sz="2667" dirty="0">
                <a:solidFill>
                  <a:srgbClr val="000000"/>
                </a:solidFill>
                <a:latin typeface="Cambria" panose="02040503050406030204" pitchFamily="18" charset="0"/>
              </a:rPr>
              <a:t> dung </a:t>
            </a:r>
            <a:r>
              <a:rPr lang="en-US" sz="2667" dirty="0" err="1">
                <a:solidFill>
                  <a:srgbClr val="000000"/>
                </a:solidFill>
                <a:latin typeface="Cambria" panose="02040503050406030204" pitchFamily="18" charset="0"/>
              </a:rPr>
              <a:t>chính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mỗi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là</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gì</a:t>
            </a:r>
            <a:r>
              <a:rPr lang="en-US" sz="2667" dirty="0">
                <a:solidFill>
                  <a:srgbClr val="000000"/>
                </a:solidFill>
                <a:latin typeface="Cambria" panose="02040503050406030204" pitchFamily="18" charset="0"/>
              </a:rPr>
              <a:t>?</a:t>
            </a:r>
          </a:p>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miêu</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tả</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cối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theo</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trình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tự</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nào</a:t>
            </a:r>
            <a:r>
              <a:rPr lang="en-US" sz="2667" dirty="0">
                <a:solidFill>
                  <a:srgbClr val="000000"/>
                </a:solidFill>
                <a:latin typeface="Cambria" panose="02040503050406030204" pitchFamily="18" charset="0"/>
              </a:rPr>
              <a:t> ?</a:t>
            </a:r>
          </a:p>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Những</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từ</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ngữ</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nào</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dùng</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để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tả</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các</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bộ</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phận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r>
              <a:rPr lang="en-US" sz="2667" dirty="0">
                <a:solidFill>
                  <a:srgbClr val="000000"/>
                </a:solidFill>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89357"/>
            <a:ext cx="123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br>
              <a:rPr lang="en-VN" altLang="en-VN" sz="1200">
                <a:latin typeface="Arial" panose="020B0604020202020204" pitchFamily="34" charset="0"/>
              </a:rPr>
            </a:br>
            <a:endParaRPr lang="en-VN" altLang="en-VN" sz="1200">
              <a:latin typeface="Arial" panose="020B0604020202020204" pitchFamily="34" charset="0"/>
            </a:endParaRPr>
          </a:p>
        </p:txBody>
      </p:sp>
      <p:pic>
        <p:nvPicPr>
          <p:cNvPr id="12" name="Picture 11">
            <a:extLst>
              <a:ext uri="{FF2B5EF4-FFF2-40B4-BE49-F238E27FC236}">
                <a16:creationId xmlns:a16="http://schemas.microsoft.com/office/drawing/2014/main" id="{D995B49A-22A4-7145-9368-D5F2553B7CF5}"/>
              </a:ext>
            </a:extLst>
          </p:cNvPr>
          <p:cNvPicPr>
            <a:picLocks noChangeAspect="1"/>
          </p:cNvPicPr>
          <p:nvPr/>
        </p:nvPicPr>
        <p:blipFill>
          <a:blip r:embed="rId4"/>
          <a:stretch>
            <a:fillRect/>
          </a:stretch>
        </p:blipFill>
        <p:spPr>
          <a:xfrm>
            <a:off x="2284554" y="2848204"/>
            <a:ext cx="7620000" cy="1735667"/>
          </a:xfrm>
          <a:prstGeom prst="rect">
            <a:avLst/>
          </a:prstGeom>
        </p:spPr>
      </p:pic>
      <p:sp>
        <p:nvSpPr>
          <p:cNvPr id="17" name="Freeform 15">
            <a:extLst>
              <a:ext uri="{FF2B5EF4-FFF2-40B4-BE49-F238E27FC236}">
                <a16:creationId xmlns:a16="http://schemas.microsoft.com/office/drawing/2014/main" id="{0D7E3A34-F086-1244-9E17-82EDF5E7470E}"/>
              </a:ext>
            </a:extLst>
          </p:cNvPr>
          <p:cNvSpPr/>
          <p:nvPr/>
        </p:nvSpPr>
        <p:spPr>
          <a:xfrm>
            <a:off x="355600" y="4479687"/>
            <a:ext cx="2914391" cy="2390084"/>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5"/>
            <a:stretch>
              <a:fillRect/>
            </a:stretch>
          </a:blipFill>
        </p:spPr>
      </p:sp>
      <p:pic>
        <p:nvPicPr>
          <p:cNvPr id="14" name="Picture 13">
            <a:extLst>
              <a:ext uri="{FF2B5EF4-FFF2-40B4-BE49-F238E27FC236}">
                <a16:creationId xmlns:a16="http://schemas.microsoft.com/office/drawing/2014/main" id="{0BC7ED16-CA0E-E34F-802E-6CE0D6996766}"/>
              </a:ext>
            </a:extLst>
          </p:cNvPr>
          <p:cNvPicPr>
            <a:picLocks noChangeAspect="1"/>
          </p:cNvPicPr>
          <p:nvPr/>
        </p:nvPicPr>
        <p:blipFill>
          <a:blip r:embed="rId6"/>
          <a:stretch>
            <a:fillRect/>
          </a:stretch>
        </p:blipFill>
        <p:spPr>
          <a:xfrm>
            <a:off x="3708400" y="4782114"/>
            <a:ext cx="5667940" cy="944657"/>
          </a:xfrm>
          <a:prstGeom prst="rect">
            <a:avLst/>
          </a:prstGeom>
        </p:spPr>
      </p:pic>
    </p:spTree>
    <p:extLst>
      <p:ext uri="{BB962C8B-B14F-4D97-AF65-F5344CB8AC3E}">
        <p14:creationId xmlns:p14="http://schemas.microsoft.com/office/powerpoint/2010/main" val="110037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863600" y="622903"/>
            <a:ext cx="9686830" cy="543675"/>
          </a:xfrm>
          <a:prstGeom prst="rect">
            <a:avLst/>
          </a:prstGeom>
          <a:noFill/>
        </p:spPr>
        <p:txBody>
          <a:bodyPr wrap="square" rtlCol="0">
            <a:spAutoFit/>
          </a:bodyPr>
          <a:lstStyle/>
          <a:p>
            <a:r>
              <a:rPr lang="en-VN" sz="2933"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860425" y="1269019"/>
            <a:ext cx="10112375" cy="502766"/>
          </a:xfrm>
          <a:prstGeom prst="rect">
            <a:avLst/>
          </a:prstGeom>
          <a:noFill/>
        </p:spPr>
        <p:txBody>
          <a:bodyPr wrap="square" rtlCol="0">
            <a:spAutoFit/>
          </a:bodyPr>
          <a:lstStyle/>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Bài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văn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mấy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Nội</a:t>
            </a:r>
            <a:r>
              <a:rPr lang="en-US" sz="2667" dirty="0">
                <a:solidFill>
                  <a:srgbClr val="000000"/>
                </a:solidFill>
                <a:latin typeface="Cambria" panose="02040503050406030204" pitchFamily="18" charset="0"/>
              </a:rPr>
              <a:t> dung </a:t>
            </a:r>
            <a:r>
              <a:rPr lang="en-US" sz="2667" dirty="0" err="1">
                <a:solidFill>
                  <a:srgbClr val="000000"/>
                </a:solidFill>
                <a:latin typeface="Cambria" panose="02040503050406030204" pitchFamily="18" charset="0"/>
              </a:rPr>
              <a:t>chính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mỗi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là</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gì</a:t>
            </a:r>
            <a:r>
              <a:rPr lang="en-US" sz="2667" dirty="0">
                <a:solidFill>
                  <a:srgbClr val="000000"/>
                </a:solidFill>
                <a:latin typeface="Cambria" panose="02040503050406030204" pitchFamily="18" charset="0"/>
              </a:rPr>
              <a:t>?</a:t>
            </a: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89357"/>
            <a:ext cx="123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br>
              <a:rPr lang="en-VN" altLang="en-VN" sz="1200">
                <a:latin typeface="Arial" panose="020B0604020202020204" pitchFamily="34" charset="0"/>
              </a:rPr>
            </a:br>
            <a:endParaRPr lang="en-VN" altLang="en-VN" sz="1200">
              <a:latin typeface="Arial" panose="020B0604020202020204" pitchFamily="34" charset="0"/>
            </a:endParaRPr>
          </a:p>
        </p:txBody>
      </p:sp>
      <p:sp>
        <p:nvSpPr>
          <p:cNvPr id="17" name="Freeform 15">
            <a:extLst>
              <a:ext uri="{FF2B5EF4-FFF2-40B4-BE49-F238E27FC236}">
                <a16:creationId xmlns:a16="http://schemas.microsoft.com/office/drawing/2014/main" id="{0D7E3A34-F086-1244-9E17-82EDF5E7470E}"/>
              </a:ext>
            </a:extLst>
          </p:cNvPr>
          <p:cNvSpPr/>
          <p:nvPr/>
        </p:nvSpPr>
        <p:spPr>
          <a:xfrm>
            <a:off x="355600" y="4479687"/>
            <a:ext cx="2914391" cy="2390084"/>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4"/>
            <a:stretch>
              <a:fillRect/>
            </a:stretch>
          </a:blipFill>
        </p:spPr>
      </p:sp>
      <p:sp>
        <p:nvSpPr>
          <p:cNvPr id="6" name="TextBox 5">
            <a:extLst>
              <a:ext uri="{FF2B5EF4-FFF2-40B4-BE49-F238E27FC236}">
                <a16:creationId xmlns:a16="http://schemas.microsoft.com/office/drawing/2014/main" id="{98C61F9E-92AC-E941-99E0-35DD23D85A1E}"/>
              </a:ext>
            </a:extLst>
          </p:cNvPr>
          <p:cNvSpPr txBox="1"/>
          <p:nvPr/>
        </p:nvSpPr>
        <p:spPr>
          <a:xfrm>
            <a:off x="1553395" y="1887549"/>
            <a:ext cx="9747203" cy="2239780"/>
          </a:xfrm>
          <a:prstGeom prst="rect">
            <a:avLst/>
          </a:prstGeom>
          <a:noFill/>
        </p:spPr>
        <p:txBody>
          <a:bodyPr wrap="square" rtlCol="0">
            <a:spAutoFit/>
          </a:bodyPr>
          <a:lstStyle/>
          <a:p>
            <a:pPr algn="just">
              <a:lnSpc>
                <a:spcPct val="150000"/>
              </a:lnSpc>
            </a:pPr>
            <a:r>
              <a:rPr lang="vi-VN" sz="2400" dirty="0">
                <a:solidFill>
                  <a:srgbClr val="000000"/>
                </a:solidFill>
                <a:latin typeface="Cambria" panose="02040503050406030204" pitchFamily="18" charset="0"/>
              </a:rPr>
              <a:t>Bài văn miêu tả cây cối thường có </a:t>
            </a:r>
            <a:r>
              <a:rPr lang="vi-VN" sz="2400" b="1" dirty="0">
                <a:solidFill>
                  <a:srgbClr val="C00000"/>
                </a:solidFill>
                <a:latin typeface="Cambria" panose="02040503050406030204" pitchFamily="18" charset="0"/>
              </a:rPr>
              <a:t>3 phần</a:t>
            </a:r>
            <a:r>
              <a:rPr lang="vi-VN" sz="2400" dirty="0">
                <a:solidFill>
                  <a:srgbClr val="000000"/>
                </a:solidFill>
                <a:latin typeface="Cambria" panose="02040503050406030204" pitchFamily="18" charset="0"/>
              </a:rPr>
              <a:t>:</a:t>
            </a:r>
          </a:p>
          <a:p>
            <a:pPr algn="just">
              <a:lnSpc>
                <a:spcPct val="150000"/>
              </a:lnSpc>
            </a:pPr>
            <a:r>
              <a:rPr lang="vi-VN" sz="2400" b="1" dirty="0">
                <a:solidFill>
                  <a:srgbClr val="C00000"/>
                </a:solidFill>
                <a:latin typeface="Cambria" panose="02040503050406030204" pitchFamily="18" charset="0"/>
              </a:rPr>
              <a:t>+ Mở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Giới thiệu bao quát </a:t>
            </a:r>
            <a:r>
              <a:rPr lang="vi-VN" sz="2400" dirty="0">
                <a:solidFill>
                  <a:srgbClr val="000000"/>
                </a:solidFill>
                <a:latin typeface="Cambria" panose="02040503050406030204" pitchFamily="18" charset="0"/>
              </a:rPr>
              <a:t>về cây (tên cây, nơi cây mọc,...).</a:t>
            </a:r>
          </a:p>
          <a:p>
            <a:pPr algn="just">
              <a:lnSpc>
                <a:spcPct val="150000"/>
              </a:lnSpc>
            </a:pPr>
            <a:r>
              <a:rPr lang="vi-VN" sz="2400" b="1" dirty="0">
                <a:solidFill>
                  <a:srgbClr val="C00000"/>
                </a:solidFill>
                <a:latin typeface="Cambria" panose="02040503050406030204" pitchFamily="18" charset="0"/>
              </a:rPr>
              <a:t>+ Thân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Tả lần lượt từng bộ phận </a:t>
            </a:r>
            <a:r>
              <a:rPr lang="vi-VN" sz="2400" dirty="0">
                <a:solidFill>
                  <a:srgbClr val="000000"/>
                </a:solidFill>
                <a:latin typeface="Cambria" panose="02040503050406030204" pitchFamily="18" charset="0"/>
              </a:rPr>
              <a:t>của cây.</a:t>
            </a:r>
          </a:p>
          <a:p>
            <a:pPr algn="just">
              <a:lnSpc>
                <a:spcPct val="150000"/>
              </a:lnSpc>
            </a:pPr>
            <a:r>
              <a:rPr lang="vi-VN" sz="2400" b="1" dirty="0">
                <a:solidFill>
                  <a:srgbClr val="C00000"/>
                </a:solidFill>
                <a:latin typeface="Cambria" panose="02040503050406030204" pitchFamily="18" charset="0"/>
              </a:rPr>
              <a:t>+ Kết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Nêu ấn tượng đặc biệt </a:t>
            </a:r>
            <a:r>
              <a:rPr lang="vi-VN" sz="2400" dirty="0">
                <a:solidFill>
                  <a:srgbClr val="000000"/>
                </a:solidFill>
                <a:latin typeface="Cambria" panose="02040503050406030204" pitchFamily="18" charset="0"/>
              </a:rPr>
              <a:t>hoặc </a:t>
            </a:r>
            <a:r>
              <a:rPr lang="vi-VN" sz="2400" b="1" dirty="0">
                <a:solidFill>
                  <a:srgbClr val="000000"/>
                </a:solidFill>
                <a:latin typeface="Cambria" panose="02040503050406030204" pitchFamily="18" charset="0"/>
              </a:rPr>
              <a:t>tình cảm </a:t>
            </a:r>
            <a:r>
              <a:rPr lang="vi-VN" sz="2400" dirty="0">
                <a:solidFill>
                  <a:srgbClr val="000000"/>
                </a:solidFill>
                <a:latin typeface="Cambria" panose="02040503050406030204" pitchFamily="18" charset="0"/>
              </a:rPr>
              <a:t>của người tả với cây.</a:t>
            </a:r>
          </a:p>
        </p:txBody>
      </p:sp>
    </p:spTree>
    <p:extLst>
      <p:ext uri="{BB962C8B-B14F-4D97-AF65-F5344CB8AC3E}">
        <p14:creationId xmlns:p14="http://schemas.microsoft.com/office/powerpoint/2010/main" val="198166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863600" y="55756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2. Trao đổi về cách viết bài văn miêu tả cây cối</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1">
            <a:extLst>
              <a:ext uri="{FF2B5EF4-FFF2-40B4-BE49-F238E27FC236}">
                <a16:creationId xmlns:a16="http://schemas.microsoft.com/office/drawing/2014/main" id="{73D748F2-99CC-AC40-922A-39DCCD4A2120}"/>
              </a:ext>
            </a:extLst>
          </p:cNvPr>
          <p:cNvSpPr txBox="1"/>
          <p:nvPr/>
        </p:nvSpPr>
        <p:spPr>
          <a:xfrm>
            <a:off x="965200" y="1053232"/>
            <a:ext cx="9981141" cy="502766"/>
          </a:xfrm>
          <a:prstGeom prst="rect">
            <a:avLst/>
          </a:prstGeom>
          <a:noFill/>
        </p:spPr>
        <p:txBody>
          <a:bodyPr wrap="square" rtlCol="0">
            <a:spAutoFit/>
          </a:bodyPr>
          <a:lstStyle/>
          <a:p>
            <a:pPr marL="381019" indent="-381019" algn="just">
              <a:buFont typeface="Arial" panose="020B0604020202020204" pitchFamily="34" charset="0"/>
              <a:buChar char="•"/>
            </a:pPr>
            <a:r>
              <a:rPr lang="en-US" sz="2667" dirty="0" err="1">
                <a:solidFill>
                  <a:srgbClr val="000000"/>
                </a:solidFill>
                <a:latin typeface="Cambria" panose="02040503050406030204" pitchFamily="18" charset="0"/>
              </a:rPr>
              <a:t>Có</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thể</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miêu</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tả</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cối</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theo</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trình</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tự</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lần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lượt</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từng</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bộ</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phận</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của</a:t>
            </a:r>
            <a:r>
              <a:rPr lang="en-US" sz="2667" dirty="0">
                <a:solidFill>
                  <a:srgbClr val="000000"/>
                </a:solidFill>
                <a:latin typeface="Cambria" panose="02040503050406030204" pitchFamily="18" charset="0"/>
              </a:rPr>
              <a:t> </a:t>
            </a:r>
            <a:r>
              <a:rPr lang="en-US" sz="2667" dirty="0" err="1">
                <a:solidFill>
                  <a:srgbClr val="000000"/>
                </a:solidFill>
                <a:latin typeface="Cambria" panose="02040503050406030204" pitchFamily="18" charset="0"/>
              </a:rPr>
              <a:t>cây</a:t>
            </a:r>
            <a:endParaRPr lang="en-US" sz="2667" dirty="0">
              <a:solidFill>
                <a:srgbClr val="000000"/>
              </a:solidFill>
              <a:latin typeface="Cambria" panose="02040503050406030204" pitchFamily="18" charset="0"/>
            </a:endParaRPr>
          </a:p>
        </p:txBody>
      </p:sp>
      <p:sp>
        <p:nvSpPr>
          <p:cNvPr id="9" name="Rectangle 3">
            <a:extLst>
              <a:ext uri="{FF2B5EF4-FFF2-40B4-BE49-F238E27FC236}">
                <a16:creationId xmlns:a16="http://schemas.microsoft.com/office/drawing/2014/main" id="{78DE1835-860D-A54F-B303-D75EF2A2D40C}"/>
              </a:ext>
            </a:extLst>
          </p:cNvPr>
          <p:cNvSpPr>
            <a:spLocks noChangeArrowheads="1"/>
          </p:cNvSpPr>
          <p:nvPr/>
        </p:nvSpPr>
        <p:spPr bwMode="auto">
          <a:xfrm>
            <a:off x="0" y="89357"/>
            <a:ext cx="123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eaLnBrk="0" fontAlgn="base" hangingPunct="0">
              <a:spcBef>
                <a:spcPct val="0"/>
              </a:spcBef>
              <a:spcAft>
                <a:spcPct val="0"/>
              </a:spcAft>
            </a:pPr>
            <a:br>
              <a:rPr lang="en-VN" altLang="en-VN" sz="1200">
                <a:latin typeface="Arial" panose="020B0604020202020204" pitchFamily="34" charset="0"/>
              </a:rPr>
            </a:br>
            <a:endParaRPr lang="en-VN" altLang="en-VN" sz="1200">
              <a:latin typeface="Arial" panose="020B0604020202020204" pitchFamily="34" charset="0"/>
            </a:endParaRPr>
          </a:p>
        </p:txBody>
      </p:sp>
      <p:graphicFrame>
        <p:nvGraphicFramePr>
          <p:cNvPr id="6" name="Table 5">
            <a:extLst>
              <a:ext uri="{FF2B5EF4-FFF2-40B4-BE49-F238E27FC236}">
                <a16:creationId xmlns:a16="http://schemas.microsoft.com/office/drawing/2014/main" id="{F8F7ABA6-8D0E-2249-AC87-16F1615952F1}"/>
              </a:ext>
            </a:extLst>
          </p:cNvPr>
          <p:cNvGraphicFramePr>
            <a:graphicFrameLocks noGrp="1"/>
          </p:cNvGraphicFramePr>
          <p:nvPr/>
        </p:nvGraphicFramePr>
        <p:xfrm>
          <a:off x="721925" y="1539445"/>
          <a:ext cx="10745259" cy="4505123"/>
        </p:xfrm>
        <a:graphic>
          <a:graphicData uri="http://schemas.openxmlformats.org/drawingml/2006/table">
            <a:tbl>
              <a:tblPr/>
              <a:tblGrid>
                <a:gridCol w="1046974">
                  <a:extLst>
                    <a:ext uri="{9D8B030D-6E8A-4147-A177-3AD203B41FA5}">
                      <a16:colId xmlns:a16="http://schemas.microsoft.com/office/drawing/2014/main" val="3106623369"/>
                    </a:ext>
                  </a:extLst>
                </a:gridCol>
                <a:gridCol w="2038843">
                  <a:extLst>
                    <a:ext uri="{9D8B030D-6E8A-4147-A177-3AD203B41FA5}">
                      <a16:colId xmlns:a16="http://schemas.microsoft.com/office/drawing/2014/main" val="2822458837"/>
                    </a:ext>
                  </a:extLst>
                </a:gridCol>
                <a:gridCol w="1763325">
                  <a:extLst>
                    <a:ext uri="{9D8B030D-6E8A-4147-A177-3AD203B41FA5}">
                      <a16:colId xmlns:a16="http://schemas.microsoft.com/office/drawing/2014/main" val="2235523919"/>
                    </a:ext>
                  </a:extLst>
                </a:gridCol>
                <a:gridCol w="1873532">
                  <a:extLst>
                    <a:ext uri="{9D8B030D-6E8A-4147-A177-3AD203B41FA5}">
                      <a16:colId xmlns:a16="http://schemas.microsoft.com/office/drawing/2014/main" val="1799989186"/>
                    </a:ext>
                  </a:extLst>
                </a:gridCol>
                <a:gridCol w="2038843">
                  <a:extLst>
                    <a:ext uri="{9D8B030D-6E8A-4147-A177-3AD203B41FA5}">
                      <a16:colId xmlns:a16="http://schemas.microsoft.com/office/drawing/2014/main" val="560900543"/>
                    </a:ext>
                  </a:extLst>
                </a:gridCol>
                <a:gridCol w="1983742">
                  <a:extLst>
                    <a:ext uri="{9D8B030D-6E8A-4147-A177-3AD203B41FA5}">
                      <a16:colId xmlns:a16="http://schemas.microsoft.com/office/drawing/2014/main" val="3957996916"/>
                    </a:ext>
                  </a:extLst>
                </a:gridCol>
              </a:tblGrid>
              <a:tr h="664643">
                <a:tc>
                  <a:txBody>
                    <a:bodyPr/>
                    <a:lstStyle/>
                    <a:p>
                      <a:pPr algn="ct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993300"/>
                          </a:solidFill>
                          <a:effectLst/>
                          <a:latin typeface="Cambria" panose="02040503050406030204" pitchFamily="18" charset="0"/>
                        </a:rPr>
                        <a:t>Thân</a:t>
                      </a:r>
                      <a:r>
                        <a:rPr lang="en-US" sz="2400" b="1" dirty="0">
                          <a:solidFill>
                            <a:srgbClr val="993300"/>
                          </a:solidFill>
                          <a:effectLst/>
                          <a:latin typeface="Cambria" panose="02040503050406030204" pitchFamily="18" charset="0"/>
                        </a:rPr>
                        <a:t> </a:t>
                      </a:r>
                      <a:r>
                        <a:rPr lang="en-US" sz="2400" b="1" dirty="0" err="1">
                          <a:solidFill>
                            <a:srgbClr val="993300"/>
                          </a:solidFill>
                          <a:effectLst/>
                          <a:latin typeface="Cambria" panose="02040503050406030204" pitchFamily="18" charset="0"/>
                        </a:rPr>
                        <a:t>cây</a:t>
                      </a:r>
                      <a:endParaRPr lang="en-US" sz="2400" b="1" dirty="0">
                        <a:solidFill>
                          <a:srgbClr val="993300"/>
                        </a:solidFill>
                        <a:effectLst/>
                        <a:latin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993300"/>
                          </a:solidFill>
                          <a:effectLst/>
                          <a:latin typeface="Cambria" panose="02040503050406030204" pitchFamily="18" charset="0"/>
                        </a:rPr>
                        <a:t>Lá</a:t>
                      </a:r>
                      <a:endParaRPr lang="en-US" sz="2400" b="1" dirty="0">
                        <a:solidFill>
                          <a:srgbClr val="993300"/>
                        </a:solidFill>
                        <a:effectLst/>
                        <a:latin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err="1">
                          <a:solidFill>
                            <a:srgbClr val="993300"/>
                          </a:solidFill>
                          <a:effectLst/>
                          <a:latin typeface="Cambria" panose="02040503050406030204" pitchFamily="18" charset="0"/>
                        </a:rPr>
                        <a:t>Hoa</a:t>
                      </a:r>
                      <a:endParaRPr lang="en-US" sz="2400" b="1" dirty="0">
                        <a:solidFill>
                          <a:srgbClr val="993300"/>
                        </a:solidFill>
                        <a:effectLst/>
                        <a:latin typeface="Cambria" panose="020405030504060302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b="1" dirty="0">
                          <a:solidFill>
                            <a:srgbClr val="993300"/>
                          </a:solidFill>
                          <a:latin typeface="Cambria" panose="02040503050406030204" pitchFamily="18" charset="0"/>
                        </a:rPr>
                        <a:t>Quả</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400" b="1" dirty="0">
                          <a:solidFill>
                            <a:srgbClr val="993300"/>
                          </a:solidFill>
                          <a:latin typeface="Cambria" panose="02040503050406030204" pitchFamily="18" charset="0"/>
                        </a:rPr>
                        <a:t>Rễ</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916319"/>
                  </a:ext>
                </a:extLst>
              </a:tr>
              <a:tr h="1158240">
                <a:tc>
                  <a:txBody>
                    <a:bodyPr/>
                    <a:lstStyle/>
                    <a:p>
                      <a:pPr algn="ctr"/>
                      <a:r>
                        <a:rPr lang="en-US" sz="2400" b="1" dirty="0" err="1">
                          <a:solidFill>
                            <a:srgbClr val="00B050"/>
                          </a:solidFill>
                          <a:effectLst/>
                          <a:latin typeface="Cambria" panose="02040503050406030204" pitchFamily="18" charset="0"/>
                        </a:rPr>
                        <a:t>Dừa</a:t>
                      </a:r>
                      <a:endParaRPr lang="en-US" sz="2400" b="1" dirty="0">
                        <a:solidFill>
                          <a:srgbClr val="00B05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Bạc</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phếch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Dài</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Xanh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Trắng</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 </a:t>
                      </a:r>
                      <a:r>
                        <a:rPr lang="en-US" sz="2400" dirty="0" err="1">
                          <a:solidFill>
                            <a:srgbClr val="000000"/>
                          </a:solidFill>
                          <a:effectLst/>
                          <a:latin typeface="Cambria" panose="02040503050406030204" pitchFamily="18" charset="0"/>
                        </a:rPr>
                        <a:t>chắc</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Có</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nước</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cơm</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dừa</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Đâm</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sâu</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xuống</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đất</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60227"/>
                  </a:ext>
                </a:extLst>
              </a:tr>
              <a:tr h="1524000">
                <a:tc>
                  <a:txBody>
                    <a:bodyPr/>
                    <a:lstStyle/>
                    <a:p>
                      <a:pPr algn="ctr"/>
                      <a:r>
                        <a:rPr lang="en-US" sz="2400" b="1" dirty="0" err="1">
                          <a:solidFill>
                            <a:srgbClr val="FFC000"/>
                          </a:solidFill>
                          <a:effectLst/>
                          <a:latin typeface="Cambria" panose="02040503050406030204" pitchFamily="18" charset="0"/>
                        </a:rPr>
                        <a:t>Xoài</a:t>
                      </a:r>
                      <a:endParaRPr lang="en-US" sz="2400" b="1" dirty="0">
                        <a:solidFill>
                          <a:srgbClr val="FFC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Sần</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sùi</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a:solidFill>
                            <a:srgbClr val="000000"/>
                          </a:solidFill>
                          <a:effectLst/>
                          <a:latin typeface="Cambria" panose="02040503050406030204" pitchFamily="18" charset="0"/>
                        </a:rPr>
                        <a:t>Thon </a:t>
                      </a:r>
                      <a:r>
                        <a:rPr lang="en-US" sz="2400" dirty="0" err="1">
                          <a:solidFill>
                            <a:srgbClr val="000000"/>
                          </a:solidFill>
                          <a:effectLst/>
                          <a:latin typeface="Cambria" panose="02040503050406030204" pitchFamily="18" charset="0"/>
                        </a:rPr>
                        <a:t>dài</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Xanh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Vàng</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nhạt</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To</a:t>
                      </a:r>
                    </a:p>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Khi chín có màu vàng ươm</a:t>
                      </a: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To, chắc</a:t>
                      </a:r>
                    </a:p>
                    <a:p>
                      <a:pPr marL="457200" indent="-457200" algn="l">
                        <a:buFont typeface="Arial" panose="020B0604020202020204" pitchFamily="34" charset="0"/>
                        <a:buChar char="•"/>
                      </a:pPr>
                      <a:r>
                        <a:rPr lang="vi-VN" sz="2400" dirty="0">
                          <a:solidFill>
                            <a:srgbClr val="000000"/>
                          </a:solidFill>
                          <a:effectLst/>
                          <a:latin typeface="Cambria" panose="02040503050406030204" pitchFamily="18" charset="0"/>
                        </a:rPr>
                        <a:t>Ăn sâu vào đất</a:t>
                      </a: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30029"/>
                  </a:ext>
                </a:extLst>
              </a:tr>
              <a:tr h="792480">
                <a:tc>
                  <a:txBody>
                    <a:bodyPr/>
                    <a:lstStyle/>
                    <a:p>
                      <a:pPr algn="ctr"/>
                      <a:r>
                        <a:rPr lang="en-US" sz="2400" b="1" dirty="0" err="1">
                          <a:solidFill>
                            <a:srgbClr val="FF0000"/>
                          </a:solidFill>
                          <a:effectLst/>
                          <a:latin typeface="Cambria" panose="02040503050406030204" pitchFamily="18" charset="0"/>
                        </a:rPr>
                        <a:t>Cà</a:t>
                      </a:r>
                      <a:r>
                        <a:rPr lang="en-US" sz="2400" b="1" dirty="0">
                          <a:solidFill>
                            <a:srgbClr val="FF0000"/>
                          </a:solidFill>
                          <a:effectLst/>
                          <a:latin typeface="Cambria" panose="02040503050406030204" pitchFamily="18" charset="0"/>
                        </a:rPr>
                        <a:t> </a:t>
                      </a:r>
                      <a:r>
                        <a:rPr lang="en-US" sz="2400" b="1" dirty="0" err="1">
                          <a:solidFill>
                            <a:srgbClr val="FF0000"/>
                          </a:solidFill>
                          <a:effectLst/>
                          <a:latin typeface="Cambria" panose="02040503050406030204" pitchFamily="18" charset="0"/>
                        </a:rPr>
                        <a:t>chua</a:t>
                      </a:r>
                      <a:endParaRPr lang="en-US" sz="2400" b="1" dirty="0">
                        <a:solidFill>
                          <a:srgbClr val="FF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Mềm</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Xanh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Vàng</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Nhỏ</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Mọng</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Đỏ</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Khỏe</a:t>
                      </a:r>
                      <a:endParaRPr lang="en-US" sz="2400" dirty="0">
                        <a:solidFill>
                          <a:srgbClr val="000000"/>
                        </a:solidFill>
                        <a:effectLst/>
                        <a:latin typeface="Cambria" panose="02040503050406030204" pitchFamily="18" charset="0"/>
                      </a:endParaRPr>
                    </a:p>
                    <a:p>
                      <a:pPr marL="457200" indent="-457200" algn="l">
                        <a:buFont typeface="Arial" panose="020B0604020202020204" pitchFamily="34" charset="0"/>
                        <a:buChar char="•"/>
                      </a:pPr>
                      <a:r>
                        <a:rPr lang="en-US" sz="2400" dirty="0" err="1">
                          <a:solidFill>
                            <a:srgbClr val="000000"/>
                          </a:solidFill>
                          <a:effectLst/>
                          <a:latin typeface="Cambria" panose="02040503050406030204" pitchFamily="18" charset="0"/>
                        </a:rPr>
                        <a:t>Phân</a:t>
                      </a:r>
                      <a:r>
                        <a:rPr lang="en-US" sz="2400" dirty="0">
                          <a:solidFill>
                            <a:srgbClr val="000000"/>
                          </a:solidFill>
                          <a:effectLst/>
                          <a:latin typeface="Cambria" panose="02040503050406030204" pitchFamily="18" charset="0"/>
                        </a:rPr>
                        <a:t> </a:t>
                      </a:r>
                      <a:r>
                        <a:rPr lang="en-US" sz="2400" dirty="0" err="1">
                          <a:solidFill>
                            <a:srgbClr val="000000"/>
                          </a:solidFill>
                          <a:effectLst/>
                          <a:latin typeface="Cambria" panose="02040503050406030204" pitchFamily="18" charset="0"/>
                        </a:rPr>
                        <a:t>nhánh</a:t>
                      </a:r>
                      <a:endParaRPr lang="en-US" sz="2400" dirty="0">
                        <a:solidFill>
                          <a:srgbClr val="000000"/>
                        </a:solidFill>
                        <a:effectLst/>
                        <a:latin typeface="Cambria" panose="020405030504060302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612330"/>
                  </a:ext>
                </a:extLst>
              </a:tr>
            </a:tbl>
          </a:graphicData>
        </a:graphic>
      </p:graphicFrame>
    </p:spTree>
    <p:extLst>
      <p:ext uri="{BB962C8B-B14F-4D97-AF65-F5344CB8AC3E}">
        <p14:creationId xmlns:p14="http://schemas.microsoft.com/office/powerpoint/2010/main" val="4073327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2763B-7B83-BF4C-A5E0-BA0A56408EA7}"/>
              </a:ext>
            </a:extLst>
          </p:cNvPr>
          <p:cNvGrpSpPr/>
          <p:nvPr/>
        </p:nvGrpSpPr>
        <p:grpSpPr>
          <a:xfrm>
            <a:off x="4622800" y="1089332"/>
            <a:ext cx="6843486" cy="4615804"/>
            <a:chOff x="1774369" y="3543300"/>
            <a:chExt cx="14739260" cy="4458560"/>
          </a:xfrm>
        </p:grpSpPr>
        <p:grpSp>
          <p:nvGrpSpPr>
            <p:cNvPr id="3" name="Group 3"/>
            <p:cNvGrpSpPr/>
            <p:nvPr/>
          </p:nvGrpSpPr>
          <p:grpSpPr>
            <a:xfrm>
              <a:off x="1774369" y="3543300"/>
              <a:ext cx="14739260" cy="3657600"/>
              <a:chOff x="-3810" y="0"/>
              <a:chExt cx="9766385" cy="6396810"/>
            </a:xfrm>
          </p:grpSpPr>
          <p:sp>
            <p:nvSpPr>
              <p:cNvPr id="4" name="Freeform 4"/>
              <p:cNvSpPr/>
              <p:nvPr/>
            </p:nvSpPr>
            <p:spPr>
              <a:xfrm>
                <a:off x="10160" y="16510"/>
                <a:ext cx="9737174" cy="6370139"/>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18" name="TextBox 17">
              <a:extLst>
                <a:ext uri="{FF2B5EF4-FFF2-40B4-BE49-F238E27FC236}">
                  <a16:creationId xmlns:a16="http://schemas.microsoft.com/office/drawing/2014/main" id="{16A65354-120C-2649-9F95-2C509075E969}"/>
                </a:ext>
              </a:extLst>
            </p:cNvPr>
            <p:cNvSpPr txBox="1"/>
            <p:nvPr/>
          </p:nvSpPr>
          <p:spPr>
            <a:xfrm>
              <a:off x="1933478" y="3697880"/>
              <a:ext cx="14557151" cy="4303980"/>
            </a:xfrm>
            <a:prstGeom prst="rect">
              <a:avLst/>
            </a:prstGeom>
            <a:noFill/>
          </p:spPr>
          <p:txBody>
            <a:bodyPr wrap="square">
              <a:spAutoFit/>
            </a:bodyPr>
            <a:lstStyle/>
            <a:p>
              <a:pPr algn="just">
                <a:lnSpc>
                  <a:spcPct val="150000"/>
                </a:lnSpc>
              </a:pPr>
              <a:r>
                <a:rPr lang="vi-VN" sz="2400" dirty="0">
                  <a:solidFill>
                    <a:srgbClr val="000000"/>
                  </a:solidFill>
                  <a:latin typeface="Cambria" panose="02040503050406030204" pitchFamily="18" charset="0"/>
                </a:rPr>
                <a:t>Bài văn miêu tả cây cối thường có </a:t>
              </a:r>
              <a:r>
                <a:rPr lang="vi-VN" sz="2400" b="1" dirty="0">
                  <a:solidFill>
                    <a:srgbClr val="C00000"/>
                  </a:solidFill>
                  <a:latin typeface="Cambria" panose="02040503050406030204" pitchFamily="18" charset="0"/>
                </a:rPr>
                <a:t>3 phần</a:t>
              </a:r>
              <a:r>
                <a:rPr lang="vi-VN" sz="2400" dirty="0">
                  <a:solidFill>
                    <a:srgbClr val="000000"/>
                  </a:solidFill>
                  <a:latin typeface="Cambria" panose="02040503050406030204" pitchFamily="18" charset="0"/>
                </a:rPr>
                <a:t>:</a:t>
              </a:r>
            </a:p>
            <a:p>
              <a:pPr algn="just">
                <a:lnSpc>
                  <a:spcPct val="150000"/>
                </a:lnSpc>
              </a:pPr>
              <a:r>
                <a:rPr lang="vi-VN" sz="2400" b="1" dirty="0">
                  <a:solidFill>
                    <a:srgbClr val="C00000"/>
                  </a:solidFill>
                  <a:latin typeface="Cambria" panose="02040503050406030204" pitchFamily="18" charset="0"/>
                </a:rPr>
                <a:t>+ Mở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Giới thiệu bao quát </a:t>
              </a:r>
              <a:r>
                <a:rPr lang="vi-VN" sz="2400" dirty="0">
                  <a:solidFill>
                    <a:srgbClr val="000000"/>
                  </a:solidFill>
                  <a:latin typeface="Cambria" panose="02040503050406030204" pitchFamily="18" charset="0"/>
                </a:rPr>
                <a:t>về cây (tên cây, nơi cây mọc,...).</a:t>
              </a:r>
            </a:p>
            <a:p>
              <a:pPr algn="just">
                <a:lnSpc>
                  <a:spcPct val="150000"/>
                </a:lnSpc>
              </a:pPr>
              <a:r>
                <a:rPr lang="vi-VN" sz="2400" b="1" dirty="0">
                  <a:solidFill>
                    <a:srgbClr val="C00000"/>
                  </a:solidFill>
                  <a:latin typeface="Cambria" panose="02040503050406030204" pitchFamily="18" charset="0"/>
                </a:rPr>
                <a:t>+ Thân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Tả lần lượt từng bộ phận </a:t>
              </a:r>
              <a:r>
                <a:rPr lang="vi-VN" sz="2400" dirty="0">
                  <a:solidFill>
                    <a:srgbClr val="000000"/>
                  </a:solidFill>
                  <a:latin typeface="Cambria" panose="02040503050406030204" pitchFamily="18" charset="0"/>
                </a:rPr>
                <a:t>của cây.</a:t>
              </a:r>
            </a:p>
            <a:p>
              <a:pPr algn="just">
                <a:lnSpc>
                  <a:spcPct val="150000"/>
                </a:lnSpc>
              </a:pPr>
              <a:r>
                <a:rPr lang="vi-VN" sz="2400" b="1" dirty="0">
                  <a:solidFill>
                    <a:srgbClr val="C00000"/>
                  </a:solidFill>
                  <a:latin typeface="Cambria" panose="02040503050406030204" pitchFamily="18" charset="0"/>
                </a:rPr>
                <a:t>+ Kết bài</a:t>
              </a:r>
              <a:r>
                <a:rPr lang="vi-VN" sz="2400" dirty="0">
                  <a:solidFill>
                    <a:srgbClr val="C00000"/>
                  </a:solidFill>
                  <a:latin typeface="Cambria" panose="02040503050406030204" pitchFamily="18" charset="0"/>
                </a:rPr>
                <a:t>: </a:t>
              </a:r>
              <a:r>
                <a:rPr lang="vi-VN" sz="2400" b="1" dirty="0">
                  <a:solidFill>
                    <a:srgbClr val="000000"/>
                  </a:solidFill>
                  <a:latin typeface="Cambria" panose="02040503050406030204" pitchFamily="18" charset="0"/>
                </a:rPr>
                <a:t>Nêu ấn tượng đặc biệt </a:t>
              </a:r>
              <a:r>
                <a:rPr lang="vi-VN" sz="2400" dirty="0">
                  <a:solidFill>
                    <a:srgbClr val="000000"/>
                  </a:solidFill>
                  <a:latin typeface="Cambria" panose="02040503050406030204" pitchFamily="18" charset="0"/>
                </a:rPr>
                <a:t>hoặc </a:t>
              </a:r>
              <a:r>
                <a:rPr lang="vi-VN" sz="2400" b="1" dirty="0">
                  <a:solidFill>
                    <a:srgbClr val="000000"/>
                  </a:solidFill>
                  <a:latin typeface="Cambria" panose="02040503050406030204" pitchFamily="18" charset="0"/>
                </a:rPr>
                <a:t>tình cảm </a:t>
              </a:r>
              <a:r>
                <a:rPr lang="vi-VN" sz="2400" dirty="0">
                  <a:solidFill>
                    <a:srgbClr val="000000"/>
                  </a:solidFill>
                  <a:latin typeface="Cambria" panose="02040503050406030204" pitchFamily="18" charset="0"/>
                </a:rPr>
                <a:t>của người tả với cây.</a:t>
              </a:r>
            </a:p>
            <a:p>
              <a:pPr>
                <a:lnSpc>
                  <a:spcPct val="150000"/>
                </a:lnSpc>
              </a:pPr>
              <a:br>
                <a:rPr lang="vi-VN" sz="2400" dirty="0">
                  <a:latin typeface="Cambria" panose="02040503050406030204" pitchFamily="18" charset="0"/>
                </a:rPr>
              </a:br>
              <a:endParaRPr lang="en-VN" sz="2400" dirty="0">
                <a:latin typeface="Cambria" panose="02040503050406030204" pitchFamily="18" charset="0"/>
              </a:endParaRPr>
            </a:p>
          </p:txBody>
        </p:sp>
      </p:grpSp>
      <p:grpSp>
        <p:nvGrpSpPr>
          <p:cNvPr id="21" name="Group 2">
            <a:extLst>
              <a:ext uri="{FF2B5EF4-FFF2-40B4-BE49-F238E27FC236}">
                <a16:creationId xmlns:a16="http://schemas.microsoft.com/office/drawing/2014/main" id="{5D3D16A7-4BE7-7049-88A0-93D54B9DBDF5}"/>
              </a:ext>
            </a:extLst>
          </p:cNvPr>
          <p:cNvGrpSpPr/>
          <p:nvPr/>
        </p:nvGrpSpPr>
        <p:grpSpPr>
          <a:xfrm>
            <a:off x="-869844" y="5084337"/>
            <a:ext cx="13749464" cy="2597883"/>
            <a:chOff x="0" y="0"/>
            <a:chExt cx="6350000" cy="6350000"/>
          </a:xfrm>
        </p:grpSpPr>
        <p:sp>
          <p:nvSpPr>
            <p:cNvPr id="22" name="Freeform 3">
              <a:extLst>
                <a:ext uri="{FF2B5EF4-FFF2-40B4-BE49-F238E27FC236}">
                  <a16:creationId xmlns:a16="http://schemas.microsoft.com/office/drawing/2014/main" id="{0ACA150C-9574-2744-8453-F86E7885853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25" name="Freeform 8">
            <a:extLst>
              <a:ext uri="{FF2B5EF4-FFF2-40B4-BE49-F238E27FC236}">
                <a16:creationId xmlns:a16="http://schemas.microsoft.com/office/drawing/2014/main" id="{B0547A12-AF97-BC45-B5B2-26B64DB5B668}"/>
              </a:ext>
            </a:extLst>
          </p:cNvPr>
          <p:cNvSpPr/>
          <p:nvPr/>
        </p:nvSpPr>
        <p:spPr>
          <a:xfrm>
            <a:off x="254000" y="2977644"/>
            <a:ext cx="4724400" cy="3638165"/>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pic>
        <p:nvPicPr>
          <p:cNvPr id="11" name="Picture 10">
            <a:extLst>
              <a:ext uri="{FF2B5EF4-FFF2-40B4-BE49-F238E27FC236}">
                <a16:creationId xmlns:a16="http://schemas.microsoft.com/office/drawing/2014/main" id="{9839478D-8E68-B742-B610-17B7743AC827}"/>
              </a:ext>
            </a:extLst>
          </p:cNvPr>
          <p:cNvPicPr>
            <a:picLocks noChangeAspect="1"/>
          </p:cNvPicPr>
          <p:nvPr/>
        </p:nvPicPr>
        <p:blipFill>
          <a:blip r:embed="rId3"/>
          <a:stretch>
            <a:fillRect/>
          </a:stretch>
        </p:blipFill>
        <p:spPr>
          <a:xfrm>
            <a:off x="867303" y="1495855"/>
            <a:ext cx="3048000" cy="1075267"/>
          </a:xfrm>
          <a:prstGeom prst="rect">
            <a:avLst/>
          </a:prstGeom>
        </p:spPr>
      </p:pic>
    </p:spTree>
    <p:extLst>
      <p:ext uri="{BB962C8B-B14F-4D97-AF65-F5344CB8AC3E}">
        <p14:creationId xmlns:p14="http://schemas.microsoft.com/office/powerpoint/2010/main" val="282101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844" y="5084337"/>
            <a:ext cx="13749464" cy="25978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812801" y="1791629"/>
            <a:ext cx="5876019" cy="4818336"/>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50180" y="358064"/>
            <a:ext cx="3302621" cy="1597736"/>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379EFC2A-CC6C-EA4E-8835-F405E9C676E2}"/>
              </a:ext>
            </a:extLst>
          </p:cNvPr>
          <p:cNvPicPr>
            <a:picLocks noChangeAspect="1"/>
          </p:cNvPicPr>
          <p:nvPr/>
        </p:nvPicPr>
        <p:blipFill>
          <a:blip r:embed="rId5"/>
          <a:stretch>
            <a:fillRect/>
          </a:stretch>
        </p:blipFill>
        <p:spPr>
          <a:xfrm>
            <a:off x="5892800" y="896222"/>
            <a:ext cx="5486400" cy="3471333"/>
          </a:xfrm>
          <a:prstGeom prst="rect">
            <a:avLst/>
          </a:prstGeom>
        </p:spPr>
      </p:pic>
    </p:spTree>
    <p:extLst>
      <p:ext uri="{BB962C8B-B14F-4D97-AF65-F5344CB8AC3E}">
        <p14:creationId xmlns:p14="http://schemas.microsoft.com/office/powerpoint/2010/main" val="582946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55C591C1-5320-2248-92B4-D484D0ECD853}"/>
              </a:ext>
            </a:extLst>
          </p:cNvPr>
          <p:cNvSpPr/>
          <p:nvPr/>
        </p:nvSpPr>
        <p:spPr>
          <a:xfrm>
            <a:off x="9489085" y="3180416"/>
            <a:ext cx="2813239" cy="339316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8">
            <a:extLst>
              <a:ext uri="{FF2B5EF4-FFF2-40B4-BE49-F238E27FC236}">
                <a16:creationId xmlns:a16="http://schemas.microsoft.com/office/drawing/2014/main" id="{5A701CF5-4FC1-164D-B60D-A649D2835983}"/>
              </a:ext>
            </a:extLst>
          </p:cNvPr>
          <p:cNvSpPr/>
          <p:nvPr/>
        </p:nvSpPr>
        <p:spPr>
          <a:xfrm>
            <a:off x="9210387" y="4876996"/>
            <a:ext cx="1685318" cy="196799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12">
            <a:extLst>
              <a:ext uri="{FF2B5EF4-FFF2-40B4-BE49-F238E27FC236}">
                <a16:creationId xmlns:a16="http://schemas.microsoft.com/office/drawing/2014/main" id="{FAA6BFFF-2EA8-8A48-AEB5-2DE1A27B0781}"/>
              </a:ext>
            </a:extLst>
          </p:cNvPr>
          <p:cNvSpPr/>
          <p:nvPr/>
        </p:nvSpPr>
        <p:spPr>
          <a:xfrm>
            <a:off x="0" y="3754604"/>
            <a:ext cx="7848600" cy="3090386"/>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3">
            <a:extLst>
              <a:ext uri="{FF2B5EF4-FFF2-40B4-BE49-F238E27FC236}">
                <a16:creationId xmlns:a16="http://schemas.microsoft.com/office/drawing/2014/main" id="{6D70603F-E39A-604C-9EC9-E6B4D4F3688E}"/>
              </a:ext>
            </a:extLst>
          </p:cNvPr>
          <p:cNvSpPr txBox="1"/>
          <p:nvPr/>
        </p:nvSpPr>
        <p:spPr>
          <a:xfrm>
            <a:off x="1117600" y="1397000"/>
            <a:ext cx="10133704" cy="1323439"/>
          </a:xfrm>
          <a:prstGeom prst="rect">
            <a:avLst/>
          </a:prstGeom>
          <a:solidFill>
            <a:schemeClr val="accent6">
              <a:lumMod val="20000"/>
              <a:lumOff val="80000"/>
            </a:schemeClr>
          </a:solidFill>
        </p:spPr>
        <p:txBody>
          <a:bodyPr wrap="square" rtlCol="0">
            <a:spAutoFit/>
          </a:bodyPr>
          <a:lstStyle/>
          <a:p>
            <a:pPr algn="ctr"/>
            <a:r>
              <a:rPr lang="en-VN" sz="4000" dirty="0">
                <a:latin typeface="Cambria" panose="02040503050406030204" pitchFamily="18" charset="0"/>
              </a:rPr>
              <a:t>Tìm đọc những đoạn văn miêu tả cây cối. Ghi lại những câu văn hay mà em muốn học tập</a:t>
            </a:r>
            <a:r>
              <a:rPr lang="en-US" sz="4000" dirty="0">
                <a:latin typeface="Cambria" panose="02040503050406030204" pitchFamily="18" charset="0"/>
              </a:rPr>
              <a:t>.</a:t>
            </a:r>
            <a:endParaRPr lang="en-VN" sz="4000" dirty="0">
              <a:latin typeface="Cambria" panose="02040503050406030204" pitchFamily="18" charset="0"/>
            </a:endParaRPr>
          </a:p>
        </p:txBody>
      </p:sp>
    </p:spTree>
    <p:extLst>
      <p:ext uri="{BB962C8B-B14F-4D97-AF65-F5344CB8AC3E}">
        <p14:creationId xmlns:p14="http://schemas.microsoft.com/office/powerpoint/2010/main" val="27788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178649">
            <a:off x="-483594" y="5309149"/>
            <a:ext cx="2772964" cy="2415945"/>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17600" y="838200"/>
            <a:ext cx="10781639" cy="54864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95292" y="4702432"/>
            <a:ext cx="1120933" cy="1031258"/>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41909" y="192501"/>
            <a:ext cx="1541720" cy="84758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1940113" y="6127230"/>
            <a:ext cx="815411" cy="74610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800472" y="88433"/>
            <a:ext cx="505043" cy="462114"/>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177614" y="968388"/>
            <a:ext cx="10656777" cy="5159169"/>
          </a:xfrm>
          <a:prstGeom prst="rect">
            <a:avLst/>
          </a:prstGeom>
          <a:noFill/>
        </p:spPr>
        <p:txBody>
          <a:bodyPr wrap="square">
            <a:spAutoFit/>
          </a:bodyPr>
          <a:lstStyle/>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a:t>
            </a:r>
            <a:r>
              <a:rPr lang="en-US" sz="1733" dirty="0" err="1">
                <a:solidFill>
                  <a:srgbClr val="000000"/>
                </a:solidFill>
                <a:latin typeface="Cambria" panose="02040503050406030204" pitchFamily="18" charset="0"/>
              </a:rPr>
              <a:t>Một</a:t>
            </a:r>
            <a:r>
              <a:rPr lang="vi-VN" sz="1733" dirty="0">
                <a:solidFill>
                  <a:srgbClr val="000000"/>
                </a:solidFill>
                <a:latin typeface="Cambria" panose="02040503050406030204" pitchFamily="18" charset="0"/>
              </a:rPr>
              <a:t>.</a:t>
            </a:r>
          </a:p>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a:r>
              <a:rPr lang="en-US" sz="1733" dirty="0">
                <a:solidFill>
                  <a:srgbClr val="000000"/>
                </a:solidFill>
                <a:latin typeface="Cambria" panose="02040503050406030204" pitchFamily="18" charset="0"/>
              </a:rPr>
              <a:t>    </a:t>
            </a:r>
            <a:r>
              <a:rPr lang="vi-VN" sz="1733" dirty="0">
                <a:solidFill>
                  <a:srgbClr val="000000"/>
                </a:solidFill>
                <a:latin typeface="Cambria" panose="02040503050406030204" pitchFamily="18"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t>
            </a:r>
            <a:r>
              <a:rPr lang="en-US" sz="1733" dirty="0" err="1">
                <a:solidFill>
                  <a:srgbClr val="000000"/>
                </a:solidFill>
                <a:latin typeface="Cambria" panose="02040503050406030204" pitchFamily="18" charset="0"/>
              </a:rPr>
              <a:t>àn</a:t>
            </a:r>
            <a:r>
              <a:rPr lang="vi-VN" sz="1733" dirty="0">
                <a:solidFill>
                  <a:srgbClr val="000000"/>
                </a:solidFill>
                <a:latin typeface="Cambria" panose="02040503050406030204" pitchFamily="18" charset="0"/>
              </a:rPr>
              <a:t> thờ.</a:t>
            </a:r>
            <a:r>
              <a:rPr lang="en-US" sz="1733" dirty="0">
                <a:solidFill>
                  <a:srgbClr val="000000"/>
                </a:solidFill>
                <a:latin typeface="Cambria" panose="02040503050406030204" pitchFamily="18" charset="0"/>
              </a:rPr>
              <a:t> </a:t>
            </a:r>
            <a:endParaRPr lang="vi-VN" sz="1733" dirty="0">
              <a:solidFill>
                <a:srgbClr val="000000"/>
              </a:solidFill>
              <a:latin typeface="Cambria" panose="02040503050406030204" pitchFamily="18" charset="0"/>
            </a:endParaRPr>
          </a:p>
        </p:txBody>
      </p:sp>
      <p:sp>
        <p:nvSpPr>
          <p:cNvPr id="16" name="TextBox 15">
            <a:extLst>
              <a:ext uri="{FF2B5EF4-FFF2-40B4-BE49-F238E27FC236}">
                <a16:creationId xmlns:a16="http://schemas.microsoft.com/office/drawing/2014/main" id="{8802F89B-6A52-7B43-9624-AA95AD377920}"/>
              </a:ext>
            </a:extLst>
          </p:cNvPr>
          <p:cNvSpPr txBox="1"/>
          <p:nvPr/>
        </p:nvSpPr>
        <p:spPr>
          <a:xfrm>
            <a:off x="4363968" y="345995"/>
            <a:ext cx="4284071" cy="420564"/>
          </a:xfrm>
          <a:prstGeom prst="rect">
            <a:avLst/>
          </a:prstGeom>
          <a:noFill/>
        </p:spPr>
        <p:txBody>
          <a:bodyPr wrap="square" rtlCol="0">
            <a:spAutoFit/>
          </a:bodyPr>
          <a:lstStyle/>
          <a:p>
            <a:pPr algn="ctr"/>
            <a:r>
              <a:rPr lang="en-VN" sz="2133" b="1" dirty="0">
                <a:latin typeface="Cambria" panose="02040503050406030204" pitchFamily="18" charset="0"/>
              </a:rPr>
              <a:t>TẢ CÂY HOA HỒNG</a:t>
            </a:r>
          </a:p>
        </p:txBody>
      </p:sp>
    </p:spTree>
    <p:extLst>
      <p:ext uri="{BB962C8B-B14F-4D97-AF65-F5344CB8AC3E}">
        <p14:creationId xmlns:p14="http://schemas.microsoft.com/office/powerpoint/2010/main" val="30920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178649">
            <a:off x="-483594" y="5309149"/>
            <a:ext cx="2772964" cy="2415945"/>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17600" y="838200"/>
            <a:ext cx="10781639" cy="54864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95292" y="4702432"/>
            <a:ext cx="1120933" cy="1031258"/>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41909" y="192501"/>
            <a:ext cx="1541720" cy="84758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5" name="Freeform 15"/>
          <p:cNvSpPr/>
          <p:nvPr/>
        </p:nvSpPr>
        <p:spPr>
          <a:xfrm rot="-2700000">
            <a:off x="800472" y="88433"/>
            <a:ext cx="505043" cy="462114"/>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367820" y="1061568"/>
            <a:ext cx="10276365" cy="5015797"/>
          </a:xfrm>
          <a:prstGeom prst="rect">
            <a:avLst/>
          </a:prstGeom>
          <a:noFill/>
        </p:spPr>
        <p:txBody>
          <a:bodyPr wrap="square">
            <a:spAutoFit/>
          </a:bodyPr>
          <a:lstStyle/>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A thơm quá, em vui mừng khi thấy cây bưởi trong vườn nhà em đã ra hoa. Cây bưởi nhà em ngày nào còn nhỏ mà bây giờ đã lớn. Thân cây khỏe khoắn vươn cao lên bầu trời. Lá cây xanh mướt, tốt tươi. Cây bưởi mùa ra hoa là lúc đẹp nhất. Từ xa cây bưởi trông thật duyên dáng với những chùm hoa trắng. Nhìn nó dường như mập mạp hơn để chuẩn bị dinh dưỡng nuôi hoa. Những anh chàng kiến cũng leo trèo nhiều hơn và khi những nụ hoa đầu tiên ra đời, cây bưởi lốm đốm những chấm trắng. Một thời gian sau nụ hoa nhờ ánh sáng mặt trời, không khí và nguồn thức ăn từ cây mẹ nhũ hoa ngày càng lớn nở tung mình thành những bông hoa trắng tuyệt đẹp. Những cành hoa trắng muốt mềm mại nhìn vô cùng trong trắng như cô thiếu nữ e lệ. Nằm giữa nhị vàng là bầu nhụy sau này khi những cánh hoa kia tàn thì bầu nhị ấy sẽ lớn dần lớn dần và trở thành quả bưởi tí hon. Hương hoa bưởi dịu dàng thơm ngát tỏa ra khắp khu vườn. Giữa trưa nắng hương bưởi càng nổi bật và gây sự chú ý của mọi người. Hương bưởi như xua tan hơi nóng của mùa hè, chim chóc cũng về đây tụ hội rất đông, hót rộn ràng. Ong bướm bay rập rờn bên những cánh hoa. Em rất thích ngắm cây bưởi mùa ra hoa, nó thật đẹp một vẻ đẹp giản dị của làng quê mà không thể diễn tả hết bằng lời.</a:t>
            </a:r>
          </a:p>
        </p:txBody>
      </p:sp>
      <p:sp>
        <p:nvSpPr>
          <p:cNvPr id="16" name="TextBox 15">
            <a:extLst>
              <a:ext uri="{FF2B5EF4-FFF2-40B4-BE49-F238E27FC236}">
                <a16:creationId xmlns:a16="http://schemas.microsoft.com/office/drawing/2014/main" id="{8802F89B-6A52-7B43-9624-AA95AD377920}"/>
              </a:ext>
            </a:extLst>
          </p:cNvPr>
          <p:cNvSpPr txBox="1"/>
          <p:nvPr/>
        </p:nvSpPr>
        <p:spPr>
          <a:xfrm>
            <a:off x="4363968" y="345995"/>
            <a:ext cx="4284071" cy="420564"/>
          </a:xfrm>
          <a:prstGeom prst="rect">
            <a:avLst/>
          </a:prstGeom>
          <a:noFill/>
        </p:spPr>
        <p:txBody>
          <a:bodyPr wrap="square" rtlCol="0">
            <a:spAutoFit/>
          </a:bodyPr>
          <a:lstStyle/>
          <a:p>
            <a:pPr algn="ctr"/>
            <a:r>
              <a:rPr lang="en-VN" sz="2133" b="1" dirty="0">
                <a:latin typeface="Cambria" panose="02040503050406030204" pitchFamily="18" charset="0"/>
              </a:rPr>
              <a:t>TẢ CÂY BƯỞI</a:t>
            </a:r>
          </a:p>
        </p:txBody>
      </p:sp>
    </p:spTree>
    <p:extLst>
      <p:ext uri="{BB962C8B-B14F-4D97-AF65-F5344CB8AC3E}">
        <p14:creationId xmlns:p14="http://schemas.microsoft.com/office/powerpoint/2010/main" val="217850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844" y="5084337"/>
            <a:ext cx="13749464" cy="25978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812801" y="1791629"/>
            <a:ext cx="5876019" cy="4818336"/>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50180" y="358064"/>
            <a:ext cx="3302621" cy="1597736"/>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9E99DCD8-D45F-A34E-A174-FFD8291101BA}"/>
              </a:ext>
            </a:extLst>
          </p:cNvPr>
          <p:cNvPicPr>
            <a:picLocks noChangeAspect="1"/>
          </p:cNvPicPr>
          <p:nvPr/>
        </p:nvPicPr>
        <p:blipFill>
          <a:blip r:embed="rId5"/>
          <a:stretch>
            <a:fillRect/>
          </a:stretch>
        </p:blipFill>
        <p:spPr>
          <a:xfrm>
            <a:off x="5628263" y="862355"/>
            <a:ext cx="5486400"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rot="-1178649">
            <a:off x="-483594" y="5309149"/>
            <a:ext cx="2772964" cy="2415945"/>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117600" y="838200"/>
            <a:ext cx="10781639" cy="54864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95292" y="4702432"/>
            <a:ext cx="1120933" cy="1031258"/>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41909" y="192501"/>
            <a:ext cx="1541720" cy="84758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4" name="Freeform 14"/>
          <p:cNvSpPr/>
          <p:nvPr/>
        </p:nvSpPr>
        <p:spPr>
          <a:xfrm rot="-8215515">
            <a:off x="2056718" y="5950548"/>
            <a:ext cx="815411" cy="74610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2700000">
            <a:off x="800472" y="88433"/>
            <a:ext cx="505043" cy="462114"/>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1531205" y="1395023"/>
            <a:ext cx="9949595" cy="3702873"/>
          </a:xfrm>
          <a:prstGeom prst="rect">
            <a:avLst/>
          </a:prstGeom>
          <a:noFill/>
        </p:spPr>
        <p:txBody>
          <a:bodyPr wrap="square">
            <a:spAutoFit/>
          </a:bodyPr>
          <a:lstStyle/>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Có lẽ một hình ảnh quen thuộc ở làng quê Việt Nam đó chính là những lũy tre xanh. Dọc con đường nhỏ dẫn vào làng em là hai đứa tre xanh ngát. Em không biết lũy tre có từ bao giờ, chỉ nhớ khi còn nhỏ theo mẹ đi chợ đã thấy những lũy tre xanh ở đó. Những cây tre mọc thành khóm, thẳng tắp với những chiếc lá nhỏ đung đưa trong gió như bàn tay vẫy chào. Thân tre cứng màu xanh, trên thân là rất nhiều những đốt tre. Mỗi đốt dài từ 15 cm. Lá tre nhỏ dài như ngón tay mọc ở ngọn tre và ở các cành nhỏ rễ tre mọc thành chùm bám sâu vào mặt đất. Không tự nhiên mà người ta nói đến sự đoàn kết được ví như những khóm tre xanh bởi những khóm tre xanh mọc theo từng khóm, sống nương tựa với nhau nên dù có mưa giông bão táp thì cũng không thể quật ngã. Những cây tre, rặng tre không chỉ cho bóng mát mà còn là người vệ sĩ vô hình luôn âm thầm bảo vệ cho làng em. Em rất yêu thích lũy tre làng.</a:t>
            </a:r>
          </a:p>
        </p:txBody>
      </p:sp>
      <p:sp>
        <p:nvSpPr>
          <p:cNvPr id="16" name="TextBox 15">
            <a:extLst>
              <a:ext uri="{FF2B5EF4-FFF2-40B4-BE49-F238E27FC236}">
                <a16:creationId xmlns:a16="http://schemas.microsoft.com/office/drawing/2014/main" id="{8802F89B-6A52-7B43-9624-AA95AD377920}"/>
              </a:ext>
            </a:extLst>
          </p:cNvPr>
          <p:cNvSpPr txBox="1"/>
          <p:nvPr/>
        </p:nvSpPr>
        <p:spPr>
          <a:xfrm>
            <a:off x="4363967" y="376707"/>
            <a:ext cx="4284071" cy="420564"/>
          </a:xfrm>
          <a:prstGeom prst="rect">
            <a:avLst/>
          </a:prstGeom>
          <a:noFill/>
        </p:spPr>
        <p:txBody>
          <a:bodyPr wrap="square" rtlCol="0">
            <a:spAutoFit/>
          </a:bodyPr>
          <a:lstStyle/>
          <a:p>
            <a:pPr algn="ctr"/>
            <a:r>
              <a:rPr lang="en-VN" sz="2133" b="1" dirty="0">
                <a:latin typeface="Cambria" panose="02040503050406030204" pitchFamily="18" charset="0"/>
              </a:rPr>
              <a:t>TẢ CÂY TRE</a:t>
            </a:r>
          </a:p>
        </p:txBody>
      </p:sp>
    </p:spTree>
    <p:extLst>
      <p:ext uri="{BB962C8B-B14F-4D97-AF65-F5344CB8AC3E}">
        <p14:creationId xmlns:p14="http://schemas.microsoft.com/office/powerpoint/2010/main" val="3644203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69844" y="5084337"/>
            <a:ext cx="13749464" cy="259788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6" name="Freeform 6"/>
          <p:cNvSpPr/>
          <p:nvPr/>
        </p:nvSpPr>
        <p:spPr>
          <a:xfrm>
            <a:off x="9398297" y="3623444"/>
            <a:ext cx="2813239" cy="3393161"/>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8704343" y="5032552"/>
            <a:ext cx="1685318" cy="1967994"/>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952589" y="3808190"/>
            <a:ext cx="7848600" cy="3090386"/>
          </a:xfrm>
          <a:custGeom>
            <a:avLst/>
            <a:gdLst/>
            <a:ahLst/>
            <a:cxnLst/>
            <a:rect l="l" t="t" r="r" b="b"/>
            <a:pathLst>
              <a:path w="11772900" h="4635579">
                <a:moveTo>
                  <a:pt x="0" y="0"/>
                </a:moveTo>
                <a:lnTo>
                  <a:pt x="11772900" y="0"/>
                </a:lnTo>
                <a:lnTo>
                  <a:pt x="11772900" y="4635579"/>
                </a:lnTo>
                <a:lnTo>
                  <a:pt x="0" y="4635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1203327">
            <a:off x="9599568" y="2055541"/>
            <a:ext cx="1962676" cy="2239568"/>
          </a:xfrm>
          <a:custGeom>
            <a:avLst/>
            <a:gdLst/>
            <a:ahLst/>
            <a:cxnLst/>
            <a:rect l="l" t="t" r="r" b="b"/>
            <a:pathLst>
              <a:path w="2944014" h="3359352">
                <a:moveTo>
                  <a:pt x="0" y="0"/>
                </a:moveTo>
                <a:lnTo>
                  <a:pt x="2944014" y="0"/>
                </a:lnTo>
                <a:lnTo>
                  <a:pt x="2944014" y="3359351"/>
                </a:lnTo>
                <a:lnTo>
                  <a:pt x="0" y="33593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2057322">
            <a:off x="1201444" y="874429"/>
            <a:ext cx="1544293" cy="2321281"/>
          </a:xfrm>
          <a:custGeom>
            <a:avLst/>
            <a:gdLst/>
            <a:ahLst/>
            <a:cxnLst/>
            <a:rect l="l" t="t" r="r" b="b"/>
            <a:pathLst>
              <a:path w="1554551" h="2647069">
                <a:moveTo>
                  <a:pt x="0" y="0"/>
                </a:moveTo>
                <a:lnTo>
                  <a:pt x="1554551" y="0"/>
                </a:lnTo>
                <a:lnTo>
                  <a:pt x="1554551" y="2647069"/>
                </a:lnTo>
                <a:lnTo>
                  <a:pt x="0" y="26470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50" name="Picture 49">
            <a:extLst>
              <a:ext uri="{FF2B5EF4-FFF2-40B4-BE49-F238E27FC236}">
                <a16:creationId xmlns:a16="http://schemas.microsoft.com/office/drawing/2014/main" id="{47835A03-A38A-304D-B7E7-3EAEB500175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1822" y="306448"/>
            <a:ext cx="1261533" cy="1261533"/>
          </a:xfrm>
          <a:prstGeom prst="rect">
            <a:avLst/>
          </a:prstGeom>
        </p:spPr>
      </p:pic>
      <p:pic>
        <p:nvPicPr>
          <p:cNvPr id="5" name="Picture 4">
            <a:extLst>
              <a:ext uri="{FF2B5EF4-FFF2-40B4-BE49-F238E27FC236}">
                <a16:creationId xmlns:a16="http://schemas.microsoft.com/office/drawing/2014/main" id="{907E5E30-C9B7-394A-AC73-ADE8646A27A3}"/>
              </a:ext>
            </a:extLst>
          </p:cNvPr>
          <p:cNvPicPr>
            <a:picLocks noChangeAspect="1"/>
          </p:cNvPicPr>
          <p:nvPr/>
        </p:nvPicPr>
        <p:blipFill>
          <a:blip r:embed="rId13"/>
          <a:stretch>
            <a:fillRect/>
          </a:stretch>
        </p:blipFill>
        <p:spPr>
          <a:xfrm>
            <a:off x="2876455" y="979083"/>
            <a:ext cx="6256867" cy="3225800"/>
          </a:xfrm>
          <a:prstGeom prst="rect">
            <a:avLst/>
          </a:prstGeom>
        </p:spPr>
      </p:pic>
    </p:spTree>
    <p:extLst>
      <p:ext uri="{BB962C8B-B14F-4D97-AF65-F5344CB8AC3E}">
        <p14:creationId xmlns:p14="http://schemas.microsoft.com/office/powerpoint/2010/main" val="163462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34E92D55-2B7F-4C43-985C-272A7B58817D}"/>
              </a:ext>
            </a:extLst>
          </p:cNvPr>
          <p:cNvSpPr/>
          <p:nvPr/>
        </p:nvSpPr>
        <p:spPr>
          <a:xfrm>
            <a:off x="7162800" y="2138640"/>
            <a:ext cx="3527496" cy="2444747"/>
          </a:xfrm>
          <a:custGeom>
            <a:avLst/>
            <a:gdLst/>
            <a:ahLst/>
            <a:cxnLst/>
            <a:rect l="l" t="t" r="r" b="b"/>
            <a:pathLst>
              <a:path w="6229527" h="4114800">
                <a:moveTo>
                  <a:pt x="0" y="0"/>
                </a:moveTo>
                <a:lnTo>
                  <a:pt x="6229526" y="0"/>
                </a:lnTo>
                <a:lnTo>
                  <a:pt x="62295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6">
            <a:extLst>
              <a:ext uri="{FF2B5EF4-FFF2-40B4-BE49-F238E27FC236}">
                <a16:creationId xmlns:a16="http://schemas.microsoft.com/office/drawing/2014/main" id="{71B467D9-DF06-2D46-B4FE-9AA6A209B2B0}"/>
              </a:ext>
            </a:extLst>
          </p:cNvPr>
          <p:cNvSpPr/>
          <p:nvPr/>
        </p:nvSpPr>
        <p:spPr>
          <a:xfrm>
            <a:off x="-721125" y="4656328"/>
            <a:ext cx="4876800" cy="2218944"/>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6">
            <a:extLst>
              <a:ext uri="{FF2B5EF4-FFF2-40B4-BE49-F238E27FC236}">
                <a16:creationId xmlns:a16="http://schemas.microsoft.com/office/drawing/2014/main" id="{5B51EA02-6CAF-1F44-8832-9D3AED11301E}"/>
              </a:ext>
            </a:extLst>
          </p:cNvPr>
          <p:cNvSpPr/>
          <p:nvPr/>
        </p:nvSpPr>
        <p:spPr>
          <a:xfrm>
            <a:off x="4037974" y="4622563"/>
            <a:ext cx="4876800" cy="2218944"/>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6">
            <a:extLst>
              <a:ext uri="{FF2B5EF4-FFF2-40B4-BE49-F238E27FC236}">
                <a16:creationId xmlns:a16="http://schemas.microsoft.com/office/drawing/2014/main" id="{5889CB92-82AF-6F40-AFFD-521863195614}"/>
              </a:ext>
            </a:extLst>
          </p:cNvPr>
          <p:cNvSpPr/>
          <p:nvPr/>
        </p:nvSpPr>
        <p:spPr>
          <a:xfrm>
            <a:off x="8788400" y="4656328"/>
            <a:ext cx="4876800" cy="2218944"/>
          </a:xfrm>
          <a:custGeom>
            <a:avLst/>
            <a:gdLst/>
            <a:ahLst/>
            <a:cxnLst/>
            <a:rect l="l" t="t" r="r" b="b"/>
            <a:pathLst>
              <a:path w="7315200" h="3328416">
                <a:moveTo>
                  <a:pt x="0" y="0"/>
                </a:moveTo>
                <a:lnTo>
                  <a:pt x="7315200" y="0"/>
                </a:lnTo>
                <a:lnTo>
                  <a:pt x="7315200" y="3328416"/>
                </a:lnTo>
                <a:lnTo>
                  <a:pt x="0" y="33284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3">
            <a:extLst>
              <a:ext uri="{FF2B5EF4-FFF2-40B4-BE49-F238E27FC236}">
                <a16:creationId xmlns:a16="http://schemas.microsoft.com/office/drawing/2014/main" id="{0ADB5C23-3958-C143-987D-BAD4BBDE808C}"/>
              </a:ext>
            </a:extLst>
          </p:cNvPr>
          <p:cNvSpPr/>
          <p:nvPr/>
        </p:nvSpPr>
        <p:spPr>
          <a:xfrm>
            <a:off x="235307" y="358301"/>
            <a:ext cx="4793894" cy="4260777"/>
          </a:xfrm>
          <a:custGeom>
            <a:avLst/>
            <a:gdLst/>
            <a:ahLst/>
            <a:cxnLst/>
            <a:rect l="l" t="t" r="r" b="b"/>
            <a:pathLst>
              <a:path w="9527757" h="8229600">
                <a:moveTo>
                  <a:pt x="0" y="0"/>
                </a:moveTo>
                <a:lnTo>
                  <a:pt x="9527756" y="0"/>
                </a:lnTo>
                <a:lnTo>
                  <a:pt x="9527756" y="8229600"/>
                </a:lnTo>
                <a:lnTo>
                  <a:pt x="0" y="8229600"/>
                </a:lnTo>
                <a:lnTo>
                  <a:pt x="0" y="0"/>
                </a:lnTo>
                <a:close/>
              </a:path>
            </a:pathLst>
          </a:custGeom>
          <a:blipFill>
            <a:blip r:embed="rId6"/>
            <a:stretch>
              <a:fillRect/>
            </a:stretch>
          </a:blipFill>
        </p:spPr>
      </p:sp>
      <p:pic>
        <p:nvPicPr>
          <p:cNvPr id="2" name="Picture 1"/>
          <p:cNvPicPr>
            <a:picLocks noChangeAspect="1"/>
          </p:cNvPicPr>
          <p:nvPr/>
        </p:nvPicPr>
        <p:blipFill>
          <a:blip r:embed="rId7"/>
          <a:stretch>
            <a:fillRect/>
          </a:stretch>
        </p:blipFill>
        <p:spPr>
          <a:xfrm>
            <a:off x="4318000" y="472771"/>
            <a:ext cx="8010838" cy="2015919"/>
          </a:xfrm>
          <a:prstGeom prst="rect">
            <a:avLst/>
          </a:prstGeom>
        </p:spPr>
      </p:pic>
    </p:spTree>
    <p:extLst>
      <p:ext uri="{BB962C8B-B14F-4D97-AF65-F5344CB8AC3E}">
        <p14:creationId xmlns:p14="http://schemas.microsoft.com/office/powerpoint/2010/main" val="11394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844" y="5084337"/>
            <a:ext cx="13749464" cy="25978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6C39"/>
            </a:solidFill>
          </p:spPr>
        </p:sp>
      </p:grpSp>
      <p:sp>
        <p:nvSpPr>
          <p:cNvPr id="8" name="Freeform 8"/>
          <p:cNvSpPr/>
          <p:nvPr/>
        </p:nvSpPr>
        <p:spPr>
          <a:xfrm>
            <a:off x="812801" y="1791629"/>
            <a:ext cx="5876019" cy="4818336"/>
          </a:xfrm>
          <a:custGeom>
            <a:avLst/>
            <a:gdLst/>
            <a:ahLst/>
            <a:cxnLst/>
            <a:rect l="l" t="t" r="r" b="b"/>
            <a:pathLst>
              <a:path w="8814029" h="7227504">
                <a:moveTo>
                  <a:pt x="0" y="0"/>
                </a:moveTo>
                <a:lnTo>
                  <a:pt x="8814028" y="0"/>
                </a:lnTo>
                <a:lnTo>
                  <a:pt x="8814028" y="7227503"/>
                </a:lnTo>
                <a:lnTo>
                  <a:pt x="0" y="7227503"/>
                </a:lnTo>
                <a:lnTo>
                  <a:pt x="0" y="0"/>
                </a:lnTo>
                <a:close/>
              </a:path>
            </a:pathLst>
          </a:custGeom>
          <a:blipFill>
            <a:blip r:embed="rId2"/>
            <a:stretch>
              <a:fillRect/>
            </a:stretch>
          </a:blipFill>
        </p:spPr>
      </p:sp>
      <p:sp>
        <p:nvSpPr>
          <p:cNvPr id="9" name="Freeform 9"/>
          <p:cNvSpPr/>
          <p:nvPr/>
        </p:nvSpPr>
        <p:spPr>
          <a:xfrm>
            <a:off x="50180" y="358064"/>
            <a:ext cx="3302621" cy="1597736"/>
          </a:xfrm>
          <a:custGeom>
            <a:avLst/>
            <a:gdLst/>
            <a:ahLst/>
            <a:cxnLst/>
            <a:rect l="l" t="t" r="r" b="b"/>
            <a:pathLst>
              <a:path w="7315200" h="3145536">
                <a:moveTo>
                  <a:pt x="0" y="0"/>
                </a:moveTo>
                <a:lnTo>
                  <a:pt x="7315200" y="0"/>
                </a:lnTo>
                <a:lnTo>
                  <a:pt x="7315200" y="3145536"/>
                </a:lnTo>
                <a:lnTo>
                  <a:pt x="0" y="3145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19B6DC0B-CA2C-5D4D-AA5A-0DB71387D231}"/>
              </a:ext>
            </a:extLst>
          </p:cNvPr>
          <p:cNvPicPr>
            <a:picLocks noChangeAspect="1"/>
          </p:cNvPicPr>
          <p:nvPr/>
        </p:nvPicPr>
        <p:blipFill>
          <a:blip r:embed="rId5"/>
          <a:stretch>
            <a:fillRect/>
          </a:stretch>
        </p:blipFill>
        <p:spPr>
          <a:xfrm>
            <a:off x="5892800" y="1041400"/>
            <a:ext cx="5486400" cy="3471333"/>
          </a:xfrm>
          <a:prstGeom prst="rect">
            <a:avLst/>
          </a:prstGeom>
        </p:spPr>
      </p:pic>
    </p:spTree>
    <p:extLst>
      <p:ext uri="{BB962C8B-B14F-4D97-AF65-F5344CB8AC3E}">
        <p14:creationId xmlns:p14="http://schemas.microsoft.com/office/powerpoint/2010/main" val="1802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84200"/>
            <a:ext cx="10922000" cy="5456044"/>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642772" y="117692"/>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20981" y="5154074"/>
            <a:ext cx="1574800" cy="1731113"/>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5">
            <a:extLst>
              <a:ext uri="{FF2B5EF4-FFF2-40B4-BE49-F238E27FC236}">
                <a16:creationId xmlns:a16="http://schemas.microsoft.com/office/drawing/2014/main" id="{F041AE2B-9B18-1343-9AE1-1264EE6B3194}"/>
              </a:ext>
            </a:extLst>
          </p:cNvPr>
          <p:cNvSpPr txBox="1"/>
          <p:nvPr/>
        </p:nvSpPr>
        <p:spPr>
          <a:xfrm>
            <a:off x="766419" y="608516"/>
            <a:ext cx="10614168" cy="5015797"/>
          </a:xfrm>
          <a:prstGeom prst="rect">
            <a:avLst/>
          </a:prstGeom>
          <a:noFill/>
        </p:spPr>
        <p:txBody>
          <a:bodyPr wrap="square" rtlCol="0">
            <a:spAutoFit/>
          </a:bodyPr>
          <a:lstStyle/>
          <a:p>
            <a:pPr algn="ctr"/>
            <a:r>
              <a:rPr lang="vi-VN" sz="2133" b="1" dirty="0">
                <a:solidFill>
                  <a:srgbClr val="000000"/>
                </a:solidFill>
                <a:latin typeface="Cambria" panose="02040503050406030204" pitchFamily="18" charset="0"/>
              </a:rPr>
              <a:t>Cây sim</a:t>
            </a:r>
            <a:endParaRPr lang="vi-VN" sz="2133" dirty="0">
              <a:solidFill>
                <a:srgbClr val="000000"/>
              </a:solidFill>
              <a:latin typeface="Cambria" panose="02040503050406030204" pitchFamily="18" charset="0"/>
            </a:endParaRPr>
          </a:p>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Cây sim chắc là có họ với cây mua, chúng đều mọc ở vùng trung du, trên những mảnh đất cằn cỗi.</a:t>
            </a:r>
          </a:p>
          <a:p>
            <a:pPr algn="just"/>
            <a:r>
              <a:rPr lang="vi-VN" sz="2133"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2133" dirty="0">
                <a:solidFill>
                  <a:srgbClr val="000000"/>
                </a:solidFill>
                <a:latin typeface="Cambria" panose="02040503050406030204" pitchFamily="18" charset="0"/>
              </a:rPr>
              <a:t>     </a:t>
            </a:r>
            <a:r>
              <a:rPr lang="vi-VN" sz="2133" dirty="0">
                <a:solidFill>
                  <a:srgbClr val="000000"/>
                </a:solidFill>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2133" dirty="0">
                <a:solidFill>
                  <a:srgbClr val="000000"/>
                </a:solidFill>
                <a:latin typeface="Cambria" panose="02040503050406030204" pitchFamily="18" charset="0"/>
              </a:rPr>
              <a:t>(</a:t>
            </a:r>
            <a:r>
              <a:rPr lang="vi-VN" sz="2133" i="1" dirty="0">
                <a:solidFill>
                  <a:srgbClr val="000000"/>
                </a:solidFill>
                <a:latin typeface="Cambria" panose="02040503050406030204" pitchFamily="18" charset="0"/>
              </a:rPr>
              <a:t>Theo</a:t>
            </a:r>
            <a:r>
              <a:rPr lang="vi-VN" sz="2133" dirty="0">
                <a:solidFill>
                  <a:srgbClr val="000000"/>
                </a:solidFill>
                <a:latin typeface="Cambria" panose="02040503050406030204" pitchFamily="18" charset="0"/>
              </a:rPr>
              <a:t> Băng Sơn)</a:t>
            </a:r>
          </a:p>
        </p:txBody>
      </p:sp>
    </p:spTree>
    <p:extLst>
      <p:ext uri="{BB962C8B-B14F-4D97-AF65-F5344CB8AC3E}">
        <p14:creationId xmlns:p14="http://schemas.microsoft.com/office/powerpoint/2010/main" val="2729611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978431" y="1403026"/>
            <a:ext cx="10261600" cy="4402167"/>
          </a:xfrm>
          <a:prstGeom prst="rect">
            <a:avLst/>
          </a:prstGeom>
          <a:noFill/>
        </p:spPr>
        <p:txBody>
          <a:bodyPr wrap="square" rtlCol="0">
            <a:spAutoFit/>
          </a:bodyPr>
          <a:lstStyle/>
          <a:p>
            <a:pPr algn="ctr"/>
            <a:r>
              <a:rPr lang="vi-VN" sz="1867" b="1" dirty="0">
                <a:solidFill>
                  <a:srgbClr val="000000"/>
                </a:solidFill>
                <a:latin typeface="Cambria" panose="02040503050406030204" pitchFamily="18" charset="0"/>
              </a:rPr>
              <a:t>Cây sim</a:t>
            </a:r>
            <a:endParaRPr lang="vi-VN" sz="1867" dirty="0">
              <a:solidFill>
                <a:srgbClr val="000000"/>
              </a:solidFill>
              <a:latin typeface="Cambria" panose="02040503050406030204" pitchFamily="18" charset="0"/>
            </a:endParaRP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Cây sim chắc là có họ với cây mua, chúng đều mọc ở vùng trung du, trên những mảnh đất cằn cỗi.</a:t>
            </a:r>
          </a:p>
          <a:p>
            <a:pPr algn="just"/>
            <a:r>
              <a:rPr lang="vi-VN" sz="1867"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a:r>
              <a:rPr lang="en-US" sz="1867" dirty="0">
                <a:solidFill>
                  <a:srgbClr val="000000"/>
                </a:solidFill>
                <a:latin typeface="Cambria" panose="02040503050406030204" pitchFamily="18" charset="0"/>
              </a:rPr>
              <a:t>    </a:t>
            </a:r>
            <a:r>
              <a:rPr lang="vi-VN" sz="1867" dirty="0">
                <a:solidFill>
                  <a:srgbClr val="000000"/>
                </a:solidFill>
                <a:latin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a:t>
            </a:r>
          </a:p>
          <a:p>
            <a:pPr algn="r"/>
            <a:r>
              <a:rPr lang="vi-VN" sz="1867" dirty="0">
                <a:solidFill>
                  <a:srgbClr val="000000"/>
                </a:solidFill>
                <a:latin typeface="Cambria" panose="02040503050406030204" pitchFamily="18" charset="0"/>
              </a:rPr>
              <a:t>(</a:t>
            </a:r>
            <a:r>
              <a:rPr lang="vi-VN" sz="1867" i="1" dirty="0">
                <a:solidFill>
                  <a:srgbClr val="000000"/>
                </a:solidFill>
                <a:latin typeface="Cambria" panose="02040503050406030204" pitchFamily="18" charset="0"/>
              </a:rPr>
              <a:t>Theo</a:t>
            </a:r>
            <a:r>
              <a:rPr lang="vi-VN" sz="1867" dirty="0">
                <a:solidFill>
                  <a:srgbClr val="000000"/>
                </a:solidFill>
                <a:latin typeface="Cambria" panose="02040503050406030204" pitchFamily="18" charset="0"/>
              </a:rPr>
              <a:t> Băng Sơn)</a:t>
            </a:r>
          </a:p>
          <a:p>
            <a:pPr algn="just"/>
            <a:endParaRPr lang="en-VN" sz="1867" dirty="0">
              <a:latin typeface="Cambria" panose="02040503050406030204" pitchFamily="18" charset="0"/>
            </a:endParaRPr>
          </a:p>
        </p:txBody>
      </p:sp>
      <p:sp>
        <p:nvSpPr>
          <p:cNvPr id="19" name="Freeform 6">
            <a:extLst>
              <a:ext uri="{FF2B5EF4-FFF2-40B4-BE49-F238E27FC236}">
                <a16:creationId xmlns:a16="http://schemas.microsoft.com/office/drawing/2014/main" id="{3B50B42E-FADA-4F43-BD4F-F40ACD2C2F6B}"/>
              </a:ext>
            </a:extLst>
          </p:cNvPr>
          <p:cNvSpPr/>
          <p:nvPr/>
        </p:nvSpPr>
        <p:spPr>
          <a:xfrm>
            <a:off x="10389661" y="5032552"/>
            <a:ext cx="1821875" cy="1984052"/>
          </a:xfrm>
          <a:custGeom>
            <a:avLst/>
            <a:gdLst/>
            <a:ahLst/>
            <a:cxnLst/>
            <a:rect l="l" t="t" r="r" b="b"/>
            <a:pathLst>
              <a:path w="4219858" h="5089741">
                <a:moveTo>
                  <a:pt x="0" y="0"/>
                </a:moveTo>
                <a:lnTo>
                  <a:pt x="4219858" y="0"/>
                </a:lnTo>
                <a:lnTo>
                  <a:pt x="4219858" y="5089740"/>
                </a:lnTo>
                <a:lnTo>
                  <a:pt x="0" y="5089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8">
            <a:extLst>
              <a:ext uri="{FF2B5EF4-FFF2-40B4-BE49-F238E27FC236}">
                <a16:creationId xmlns:a16="http://schemas.microsoft.com/office/drawing/2014/main" id="{F863855D-08BE-F54D-BD04-40FB1B90D514}"/>
              </a:ext>
            </a:extLst>
          </p:cNvPr>
          <p:cNvSpPr/>
          <p:nvPr/>
        </p:nvSpPr>
        <p:spPr>
          <a:xfrm>
            <a:off x="254001" y="5156200"/>
            <a:ext cx="1574800" cy="1731113"/>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8">
            <a:extLst>
              <a:ext uri="{FF2B5EF4-FFF2-40B4-BE49-F238E27FC236}">
                <a16:creationId xmlns:a16="http://schemas.microsoft.com/office/drawing/2014/main" id="{69DFDB44-FBDA-0440-AFBE-5CE215D6130B}"/>
              </a:ext>
            </a:extLst>
          </p:cNvPr>
          <p:cNvSpPr txBox="1"/>
          <p:nvPr/>
        </p:nvSpPr>
        <p:spPr>
          <a:xfrm>
            <a:off x="1676400" y="5427029"/>
            <a:ext cx="7569200" cy="830997"/>
          </a:xfrm>
          <a:prstGeom prst="rect">
            <a:avLst/>
          </a:prstGeom>
          <a:solidFill>
            <a:schemeClr val="accent2">
              <a:lumMod val="20000"/>
              <a:lumOff val="80000"/>
            </a:schemeClr>
          </a:solidFill>
        </p:spPr>
        <p:txBody>
          <a:bodyPr wrap="square" rtlCol="0">
            <a:spAutoFit/>
          </a:bodyPr>
          <a:lstStyle/>
          <a:p>
            <a:r>
              <a:rPr lang="en-US" sz="2400" b="1" dirty="0">
                <a:solidFill>
                  <a:srgbClr val="000000"/>
                </a:solidFill>
                <a:latin typeface="Cambria" panose="02040503050406030204" pitchFamily="18" charset="0"/>
              </a:rPr>
              <a:t>a. </a:t>
            </a:r>
            <a:r>
              <a:rPr lang="en-US" sz="2400" b="1" dirty="0" err="1">
                <a:solidFill>
                  <a:srgbClr val="000000"/>
                </a:solidFill>
                <a:latin typeface="Cambria" panose="02040503050406030204" pitchFamily="18" charset="0"/>
              </a:rPr>
              <a:t>Tìm</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phần</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mở</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thân</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kết</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của</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bài</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văn</a:t>
            </a:r>
            <a:r>
              <a:rPr lang="en-US" sz="2400" b="1" dirty="0">
                <a:solidFill>
                  <a:srgbClr val="000000"/>
                </a:solidFill>
                <a:latin typeface="Cambria" panose="02040503050406030204" pitchFamily="18" charset="0"/>
              </a:rPr>
              <a:t> </a:t>
            </a:r>
            <a:r>
              <a:rPr lang="en-US" sz="2400" b="1" dirty="0" err="1">
                <a:solidFill>
                  <a:srgbClr val="000000"/>
                </a:solidFill>
                <a:latin typeface="Cambria" panose="02040503050406030204" pitchFamily="18" charset="0"/>
              </a:rPr>
              <a:t>trên</a:t>
            </a:r>
            <a:r>
              <a:rPr lang="en-US" sz="2400" b="1" dirty="0">
                <a:solidFill>
                  <a:srgbClr val="000000"/>
                </a:solidFill>
                <a:latin typeface="Cambria" panose="02040503050406030204" pitchFamily="18" charset="0"/>
              </a:rPr>
              <a:t>.</a:t>
            </a:r>
            <a:endParaRPr lang="en-VN" sz="2400" b="1" dirty="0">
              <a:latin typeface="Cambria" panose="02040503050406030204" pitchFamily="18" charset="0"/>
            </a:endParaRPr>
          </a:p>
        </p:txBody>
      </p:sp>
    </p:spTree>
    <p:extLst>
      <p:ext uri="{BB962C8B-B14F-4D97-AF65-F5344CB8AC3E}">
        <p14:creationId xmlns:p14="http://schemas.microsoft.com/office/powerpoint/2010/main" val="385839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503044"/>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2336800" y="1299572"/>
            <a:ext cx="9034567" cy="4976812"/>
          </a:xfrm>
          <a:prstGeom prst="rect">
            <a:avLst/>
          </a:prstGeom>
          <a:noFill/>
        </p:spPr>
        <p:txBody>
          <a:bodyPr wrap="square" rtlCol="0">
            <a:spAutoFit/>
          </a:bodyPr>
          <a:lstStyle/>
          <a:p>
            <a:pPr algn="ctr"/>
            <a:r>
              <a:rPr lang="vi-VN" sz="1867" b="1" dirty="0">
                <a:solidFill>
                  <a:srgbClr val="000000"/>
                </a:solidFill>
                <a:latin typeface="Cambria" panose="02040503050406030204" pitchFamily="18" charset="0"/>
              </a:rPr>
              <a:t>Cây sim</a:t>
            </a:r>
            <a:endParaRPr lang="vi-VN" sz="1867" dirty="0">
              <a:solidFill>
                <a:srgbClr val="000000"/>
              </a:solidFill>
              <a:latin typeface="Cambria" panose="02040503050406030204" pitchFamily="18" charset="0"/>
            </a:endParaRPr>
          </a:p>
          <a:p>
            <a:r>
              <a:rPr lang="vi-VN" sz="1867" dirty="0">
                <a:solidFill>
                  <a:srgbClr val="000000"/>
                </a:solidFill>
                <a:latin typeface="Cambria" panose="02040503050406030204" pitchFamily="18" charset="0"/>
              </a:rPr>
              <a:t>Cây sim chắc là có họ với cây mua, chúng đều mọc ở vùng trung du, trên những mảnh đất cằn cỗi.</a:t>
            </a:r>
          </a:p>
          <a:p>
            <a:r>
              <a:rPr lang="vi-VN" sz="1867"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1867"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r>
              <a:rPr lang="vi-VN" sz="1867" dirty="0">
                <a:solidFill>
                  <a:srgbClr val="000000"/>
                </a:solidFill>
                <a:latin typeface="Cambria" panose="02040503050406030204" pitchFamily="18" charset="0"/>
              </a:rPr>
              <a:t>Đi chơi trên đồi, leo dốc này vượt dốc khác, tìm thấy bụi sim, hái quả chín mà ăn, đúng là bắt được thứ của trời cho, đầy ngon lành, hứng thú, về nhà vẫn còn nhớ mãi.</a:t>
            </a:r>
          </a:p>
          <a:p>
            <a:pPr algn="r"/>
            <a:r>
              <a:rPr lang="vi-VN" sz="1867" dirty="0">
                <a:solidFill>
                  <a:srgbClr val="000000"/>
                </a:solidFill>
                <a:latin typeface="Cambria" panose="02040503050406030204" pitchFamily="18" charset="0"/>
              </a:rPr>
              <a:t>(</a:t>
            </a:r>
            <a:r>
              <a:rPr lang="vi-VN" sz="1867" i="1" dirty="0">
                <a:solidFill>
                  <a:srgbClr val="000000"/>
                </a:solidFill>
                <a:latin typeface="Cambria" panose="02040503050406030204" pitchFamily="18" charset="0"/>
              </a:rPr>
              <a:t>Theo</a:t>
            </a:r>
            <a:r>
              <a:rPr lang="vi-VN" sz="1867" dirty="0">
                <a:solidFill>
                  <a:srgbClr val="000000"/>
                </a:solidFill>
                <a:latin typeface="Cambria" panose="02040503050406030204" pitchFamily="18" charset="0"/>
              </a:rPr>
              <a:t> Băng Sơn)</a:t>
            </a:r>
          </a:p>
          <a:p>
            <a:pPr algn="ctr"/>
            <a:endParaRPr lang="en-VN" sz="1867"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2072076" y="1624136"/>
            <a:ext cx="152401" cy="508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10" name="Left Brace 9">
            <a:extLst>
              <a:ext uri="{FF2B5EF4-FFF2-40B4-BE49-F238E27FC236}">
                <a16:creationId xmlns:a16="http://schemas.microsoft.com/office/drawing/2014/main" id="{930F5B3D-D518-1F4A-B309-595CC9FAFE9A}"/>
              </a:ext>
            </a:extLst>
          </p:cNvPr>
          <p:cNvSpPr/>
          <p:nvPr/>
        </p:nvSpPr>
        <p:spPr>
          <a:xfrm>
            <a:off x="2072076" y="2307611"/>
            <a:ext cx="162101" cy="2594589"/>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11" name="Left Brace 10">
            <a:extLst>
              <a:ext uri="{FF2B5EF4-FFF2-40B4-BE49-F238E27FC236}">
                <a16:creationId xmlns:a16="http://schemas.microsoft.com/office/drawing/2014/main" id="{C0A68BFA-0955-BE4B-B49E-C10A8139FBA4}"/>
              </a:ext>
            </a:extLst>
          </p:cNvPr>
          <p:cNvSpPr/>
          <p:nvPr/>
        </p:nvSpPr>
        <p:spPr>
          <a:xfrm>
            <a:off x="2083230" y="5077675"/>
            <a:ext cx="152401" cy="50800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1032720" y="1507419"/>
            <a:ext cx="917922" cy="748795"/>
          </a:xfrm>
          <a:prstGeom prst="rect">
            <a:avLst/>
          </a:prstGeom>
          <a:noFill/>
        </p:spPr>
        <p:txBody>
          <a:bodyPr wrap="square" rtlCol="0">
            <a:spAutoFit/>
          </a:bodyPr>
          <a:lstStyle/>
          <a:p>
            <a:pPr algn="ctr"/>
            <a:r>
              <a:rPr lang="en-VN" sz="2133" b="1" dirty="0">
                <a:solidFill>
                  <a:srgbClr val="C00000"/>
                </a:solidFill>
                <a:latin typeface="Cambria" panose="02040503050406030204" pitchFamily="18" charset="0"/>
              </a:rPr>
              <a:t>Mở bài</a:t>
            </a:r>
          </a:p>
        </p:txBody>
      </p:sp>
      <p:sp>
        <p:nvSpPr>
          <p:cNvPr id="13" name="TextBox 12">
            <a:extLst>
              <a:ext uri="{FF2B5EF4-FFF2-40B4-BE49-F238E27FC236}">
                <a16:creationId xmlns:a16="http://schemas.microsoft.com/office/drawing/2014/main" id="{E5720EBE-5860-5046-B23D-FEBA0C2741C2}"/>
              </a:ext>
            </a:extLst>
          </p:cNvPr>
          <p:cNvSpPr txBox="1"/>
          <p:nvPr/>
        </p:nvSpPr>
        <p:spPr>
          <a:xfrm>
            <a:off x="932881" y="3409980"/>
            <a:ext cx="1117600" cy="748795"/>
          </a:xfrm>
          <a:prstGeom prst="rect">
            <a:avLst/>
          </a:prstGeom>
          <a:noFill/>
        </p:spPr>
        <p:txBody>
          <a:bodyPr wrap="square" rtlCol="0">
            <a:spAutoFit/>
          </a:bodyPr>
          <a:lstStyle/>
          <a:p>
            <a:pPr algn="ctr"/>
            <a:r>
              <a:rPr lang="en-VN" sz="2133" b="1" dirty="0">
                <a:solidFill>
                  <a:srgbClr val="C00000"/>
                </a:solidFill>
                <a:latin typeface="Cambria" panose="02040503050406030204" pitchFamily="18" charset="0"/>
              </a:rPr>
              <a:t>Thân bài</a:t>
            </a:r>
          </a:p>
        </p:txBody>
      </p:sp>
      <p:sp>
        <p:nvSpPr>
          <p:cNvPr id="14" name="TextBox 13">
            <a:extLst>
              <a:ext uri="{FF2B5EF4-FFF2-40B4-BE49-F238E27FC236}">
                <a16:creationId xmlns:a16="http://schemas.microsoft.com/office/drawing/2014/main" id="{67571335-E7CE-2746-80A6-492CA0A58B68}"/>
              </a:ext>
            </a:extLst>
          </p:cNvPr>
          <p:cNvSpPr txBox="1"/>
          <p:nvPr/>
        </p:nvSpPr>
        <p:spPr>
          <a:xfrm>
            <a:off x="996468" y="4902200"/>
            <a:ext cx="917922" cy="748795"/>
          </a:xfrm>
          <a:prstGeom prst="rect">
            <a:avLst/>
          </a:prstGeom>
          <a:noFill/>
        </p:spPr>
        <p:txBody>
          <a:bodyPr wrap="square" rtlCol="0">
            <a:spAutoFit/>
          </a:bodyPr>
          <a:lstStyle/>
          <a:p>
            <a:pPr algn="ctr"/>
            <a:r>
              <a:rPr lang="en-VN" sz="2133" b="1" dirty="0">
                <a:solidFill>
                  <a:srgbClr val="C00000"/>
                </a:solidFill>
                <a:latin typeface="Cambria" panose="02040503050406030204" pitchFamily="18" charset="0"/>
              </a:rPr>
              <a:t>Kết bài</a:t>
            </a:r>
          </a:p>
        </p:txBody>
      </p:sp>
    </p:spTree>
    <p:extLst>
      <p:ext uri="{BB962C8B-B14F-4D97-AF65-F5344CB8AC3E}">
        <p14:creationId xmlns:p14="http://schemas.microsoft.com/office/powerpoint/2010/main" val="396690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493152"/>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6" name="TextBox 5">
            <a:extLst>
              <a:ext uri="{FF2B5EF4-FFF2-40B4-BE49-F238E27FC236}">
                <a16:creationId xmlns:a16="http://schemas.microsoft.com/office/drawing/2014/main" id="{F041AE2B-9B18-1343-9AE1-1264EE6B3194}"/>
              </a:ext>
            </a:extLst>
          </p:cNvPr>
          <p:cNvSpPr txBox="1"/>
          <p:nvPr/>
        </p:nvSpPr>
        <p:spPr>
          <a:xfrm>
            <a:off x="2103718" y="1619780"/>
            <a:ext cx="9034567" cy="1569660"/>
          </a:xfrm>
          <a:prstGeom prst="rect">
            <a:avLst/>
          </a:prstGeom>
          <a:noFill/>
        </p:spPr>
        <p:txBody>
          <a:bodyPr wrap="square" rtlCol="0">
            <a:spAutoFit/>
          </a:bodyPr>
          <a:lstStyle/>
          <a:p>
            <a:pPr algn="ctr"/>
            <a:r>
              <a:rPr lang="vi-VN" sz="2400" b="1" dirty="0">
                <a:solidFill>
                  <a:srgbClr val="000000"/>
                </a:solidFill>
                <a:latin typeface="Cambria" panose="02040503050406030204" pitchFamily="18" charset="0"/>
              </a:rPr>
              <a:t>Cây sim</a:t>
            </a:r>
            <a:endParaRPr lang="vi-VN" sz="2400" dirty="0">
              <a:solidFill>
                <a:srgbClr val="000000"/>
              </a:solidFill>
              <a:latin typeface="Cambria" panose="02040503050406030204" pitchFamily="18" charset="0"/>
            </a:endParaRPr>
          </a:p>
          <a:p>
            <a:r>
              <a:rPr lang="vi-VN" sz="2400" dirty="0">
                <a:solidFill>
                  <a:srgbClr val="000000"/>
                </a:solidFill>
                <a:latin typeface="Cambria" panose="02040503050406030204" pitchFamily="18" charset="0"/>
              </a:rPr>
              <a:t>Cây sim chắc là có họ với cây mua, chúng đều mọc ở vùng trung du, trên những mảnh đất cằn cỗi.</a:t>
            </a:r>
          </a:p>
          <a:p>
            <a:pPr algn="ctr"/>
            <a:endParaRPr lang="en-VN" sz="2400" dirty="0">
              <a:latin typeface="Cambria" panose="02040503050406030204" pitchFamily="18" charset="0"/>
            </a:endParaRP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1863366" y="1996082"/>
            <a:ext cx="152401" cy="82331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945444" y="1985100"/>
            <a:ext cx="917922" cy="830997"/>
          </a:xfrm>
          <a:prstGeom prst="rect">
            <a:avLst/>
          </a:prstGeom>
          <a:noFill/>
        </p:spPr>
        <p:txBody>
          <a:bodyPr wrap="square" rtlCol="0">
            <a:spAutoFit/>
          </a:bodyPr>
          <a:lstStyle/>
          <a:p>
            <a:pPr algn="ctr"/>
            <a:r>
              <a:rPr lang="en-VN" sz="2400" b="1" dirty="0">
                <a:solidFill>
                  <a:srgbClr val="C00000"/>
                </a:solidFill>
                <a:latin typeface="Cambria" panose="02040503050406030204" pitchFamily="18" charset="0"/>
              </a:rPr>
              <a:t>Mở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665554" y="3043487"/>
            <a:ext cx="6858000" cy="420564"/>
          </a:xfrm>
          <a:prstGeom prst="rect">
            <a:avLst/>
          </a:prstGeom>
          <a:solidFill>
            <a:schemeClr val="accent2">
              <a:lumMod val="20000"/>
              <a:lumOff val="80000"/>
            </a:schemeClr>
          </a:solidFill>
        </p:spPr>
        <p:txBody>
          <a:bodyPr wrap="square" rtlCol="0">
            <a:spAutoFit/>
          </a:bodyPr>
          <a:lstStyle/>
          <a:p>
            <a:r>
              <a:rPr lang="en-US" sz="2133" dirty="0">
                <a:solidFill>
                  <a:srgbClr val="000000"/>
                </a:solidFill>
                <a:latin typeface="Cambria" panose="02040503050406030204" pitchFamily="18" charset="0"/>
              </a:rPr>
              <a:t>b. </a:t>
            </a:r>
            <a:r>
              <a:rPr lang="en-US" sz="2133" dirty="0" err="1">
                <a:solidFill>
                  <a:srgbClr val="000000"/>
                </a:solidFill>
                <a:latin typeface="Cambria" panose="02040503050406030204" pitchFamily="18" charset="0"/>
              </a:rPr>
              <a:t>Mở</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bài</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giới</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thiệu</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những</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gì</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về</a:t>
            </a:r>
            <a:r>
              <a:rPr lang="en-US" sz="2133" dirty="0">
                <a:solidFill>
                  <a:srgbClr val="000000"/>
                </a:solidFill>
                <a:latin typeface="Cambria" panose="02040503050406030204" pitchFamily="18" charset="0"/>
              </a:rPr>
              <a:t> </a:t>
            </a:r>
            <a:r>
              <a:rPr lang="en-US" sz="2133" dirty="0" err="1">
                <a:solidFill>
                  <a:srgbClr val="000000"/>
                </a:solidFill>
                <a:latin typeface="Cambria" panose="02040503050406030204" pitchFamily="18" charset="0"/>
              </a:rPr>
              <a:t>cây</a:t>
            </a:r>
            <a:r>
              <a:rPr lang="en-US" sz="2133" dirty="0">
                <a:solidFill>
                  <a:srgbClr val="000000"/>
                </a:solidFill>
                <a:latin typeface="Cambria" panose="02040503050406030204" pitchFamily="18" charset="0"/>
              </a:rPr>
              <a:t> sim?</a:t>
            </a:r>
            <a:endParaRPr lang="en-VN" sz="2133" dirty="0">
              <a:latin typeface="Cambria" panose="02040503050406030204" pitchFamily="18" charset="0"/>
            </a:endParaRPr>
          </a:p>
        </p:txBody>
      </p:sp>
      <p:sp>
        <p:nvSpPr>
          <p:cNvPr id="8" name="TextBox 7">
            <a:extLst>
              <a:ext uri="{FF2B5EF4-FFF2-40B4-BE49-F238E27FC236}">
                <a16:creationId xmlns:a16="http://schemas.microsoft.com/office/drawing/2014/main" id="{EB8851E1-AFF9-E642-B4BC-7B4C4324ECE2}"/>
              </a:ext>
            </a:extLst>
          </p:cNvPr>
          <p:cNvSpPr txBox="1"/>
          <p:nvPr/>
        </p:nvSpPr>
        <p:spPr>
          <a:xfrm>
            <a:off x="1874518" y="3870891"/>
            <a:ext cx="8195034" cy="830997"/>
          </a:xfrm>
          <a:prstGeom prst="rect">
            <a:avLst/>
          </a:prstGeom>
          <a:noFill/>
        </p:spPr>
        <p:txBody>
          <a:bodyPr wrap="square" rtlCol="0">
            <a:spAutoFit/>
          </a:bodyPr>
          <a:lstStyle/>
          <a:p>
            <a:pPr algn="ctr"/>
            <a:r>
              <a:rPr lang="vi-VN" sz="2400" dirty="0">
                <a:solidFill>
                  <a:srgbClr val="000000"/>
                </a:solidFill>
                <a:latin typeface="Cambria" panose="02040503050406030204" pitchFamily="18" charset="0"/>
              </a:rPr>
              <a:t>Phần mở bài giới thiệu về nguồn gốc và nơi chúng sinh trưởng và phát triển.</a:t>
            </a:r>
            <a:endParaRPr lang="en-VN" sz="2400" dirty="0">
              <a:latin typeface="Cambria" panose="02040503050406030204" pitchFamily="18" charset="0"/>
            </a:endParaRPr>
          </a:p>
        </p:txBody>
      </p:sp>
      <p:cxnSp>
        <p:nvCxnSpPr>
          <p:cNvPr id="12" name="Straight Connector 11">
            <a:extLst>
              <a:ext uri="{FF2B5EF4-FFF2-40B4-BE49-F238E27FC236}">
                <a16:creationId xmlns:a16="http://schemas.microsoft.com/office/drawing/2014/main" id="{370F7373-4424-8E47-9FC2-4F83C24F7499}"/>
              </a:ext>
            </a:extLst>
          </p:cNvPr>
          <p:cNvCxnSpPr/>
          <p:nvPr/>
        </p:nvCxnSpPr>
        <p:spPr>
          <a:xfrm>
            <a:off x="8483600" y="4271000"/>
            <a:ext cx="142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E1E1C-7F76-0543-96A2-CD24D9EFCC58}"/>
              </a:ext>
            </a:extLst>
          </p:cNvPr>
          <p:cNvCxnSpPr/>
          <p:nvPr/>
        </p:nvCxnSpPr>
        <p:spPr>
          <a:xfrm>
            <a:off x="5294419" y="4271000"/>
            <a:ext cx="1422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02D21A20-CD1E-A74F-9DE8-6C058AB0B87D}"/>
              </a:ext>
            </a:extLst>
          </p:cNvPr>
          <p:cNvCxnSpPr/>
          <p:nvPr/>
        </p:nvCxnSpPr>
        <p:spPr>
          <a:xfrm>
            <a:off x="5294419" y="4671110"/>
            <a:ext cx="1422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8B750-123B-2E49-87A3-EC2CBEC5E44F}"/>
              </a:ext>
            </a:extLst>
          </p:cNvPr>
          <p:cNvCxnSpPr>
            <a:cxnSpLocks/>
          </p:cNvCxnSpPr>
          <p:nvPr/>
        </p:nvCxnSpPr>
        <p:spPr>
          <a:xfrm>
            <a:off x="4549635" y="2356794"/>
            <a:ext cx="207136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D1C36377-B836-F043-AE3D-7422C58B79FC}"/>
              </a:ext>
            </a:extLst>
          </p:cNvPr>
          <p:cNvCxnSpPr>
            <a:cxnSpLocks/>
          </p:cNvCxnSpPr>
          <p:nvPr/>
        </p:nvCxnSpPr>
        <p:spPr>
          <a:xfrm>
            <a:off x="8905281" y="2407740"/>
            <a:ext cx="17467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D714B5-D7F7-194B-8704-FB803D8161E5}"/>
              </a:ext>
            </a:extLst>
          </p:cNvPr>
          <p:cNvCxnSpPr>
            <a:cxnSpLocks/>
          </p:cNvCxnSpPr>
          <p:nvPr/>
        </p:nvCxnSpPr>
        <p:spPr>
          <a:xfrm>
            <a:off x="2286000" y="2771772"/>
            <a:ext cx="352261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241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par>
                                <p:cTn id="30" presetID="9"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ssolve">
                                      <p:cBhvr>
                                        <p:cTn id="38" dur="500"/>
                                        <p:tgtEl>
                                          <p:spTgt spid="24"/>
                                        </p:tgtEl>
                                      </p:cBhvr>
                                    </p:animEffect>
                                  </p:childTnLst>
                                </p:cTn>
                              </p:par>
                              <p:par>
                                <p:cTn id="39" presetID="9"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dissolve">
                                      <p:cBhvr>
                                        <p:cTn id="41" dur="500"/>
                                        <p:tgtEl>
                                          <p:spTgt spid="12"/>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p:bldP spid="1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35000" y="493152"/>
            <a:ext cx="10922000" cy="55372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21" name="TextBox 20">
            <a:extLst>
              <a:ext uri="{FF2B5EF4-FFF2-40B4-BE49-F238E27FC236}">
                <a16:creationId xmlns:a16="http://schemas.microsoft.com/office/drawing/2014/main" id="{300C479C-B541-D947-88FB-122CC00E1159}"/>
              </a:ext>
            </a:extLst>
          </p:cNvPr>
          <p:cNvSpPr txBox="1"/>
          <p:nvPr/>
        </p:nvSpPr>
        <p:spPr>
          <a:xfrm>
            <a:off x="965200" y="827648"/>
            <a:ext cx="9686830" cy="502766"/>
          </a:xfrm>
          <a:prstGeom prst="rect">
            <a:avLst/>
          </a:prstGeom>
          <a:noFill/>
        </p:spPr>
        <p:txBody>
          <a:bodyPr wrap="square" rtlCol="0">
            <a:spAutoFit/>
          </a:bodyPr>
          <a:lstStyle/>
          <a:p>
            <a:r>
              <a:rPr lang="en-VN" sz="2667" b="1" dirty="0">
                <a:solidFill>
                  <a:srgbClr val="C00000"/>
                </a:solidFill>
                <a:latin typeface="Cambria" panose="02040503050406030204" pitchFamily="18" charset="0"/>
              </a:rPr>
              <a:t>1. Đọc bài văn dưới đây và thực hiện yêu cầu</a:t>
            </a:r>
          </a:p>
        </p:txBody>
      </p:sp>
      <p:sp>
        <p:nvSpPr>
          <p:cNvPr id="20" name="Freeform 8">
            <a:extLst>
              <a:ext uri="{FF2B5EF4-FFF2-40B4-BE49-F238E27FC236}">
                <a16:creationId xmlns:a16="http://schemas.microsoft.com/office/drawing/2014/main" id="{F863855D-08BE-F54D-BD04-40FB1B90D514}"/>
              </a:ext>
            </a:extLst>
          </p:cNvPr>
          <p:cNvSpPr/>
          <p:nvPr/>
        </p:nvSpPr>
        <p:spPr>
          <a:xfrm>
            <a:off x="124761" y="5227344"/>
            <a:ext cx="1338195" cy="1568409"/>
          </a:xfrm>
          <a:custGeom>
            <a:avLst/>
            <a:gdLst/>
            <a:ahLst/>
            <a:cxnLst/>
            <a:rect l="l" t="t" r="r" b="b"/>
            <a:pathLst>
              <a:path w="2527977" h="2951991">
                <a:moveTo>
                  <a:pt x="0" y="0"/>
                </a:moveTo>
                <a:lnTo>
                  <a:pt x="2527978" y="0"/>
                </a:lnTo>
                <a:lnTo>
                  <a:pt x="2527978" y="2951991"/>
                </a:lnTo>
                <a:lnTo>
                  <a:pt x="0" y="29519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Left Brace 1">
            <a:extLst>
              <a:ext uri="{FF2B5EF4-FFF2-40B4-BE49-F238E27FC236}">
                <a16:creationId xmlns:a16="http://schemas.microsoft.com/office/drawing/2014/main" id="{81A6E88D-3BD5-9F45-96F7-1A9AF605EF19}"/>
              </a:ext>
            </a:extLst>
          </p:cNvPr>
          <p:cNvSpPr/>
          <p:nvPr/>
        </p:nvSpPr>
        <p:spPr>
          <a:xfrm>
            <a:off x="1753747" y="1916022"/>
            <a:ext cx="136502" cy="201469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VN" sz="1200"/>
          </a:p>
        </p:txBody>
      </p:sp>
      <p:sp>
        <p:nvSpPr>
          <p:cNvPr id="7" name="TextBox 6">
            <a:extLst>
              <a:ext uri="{FF2B5EF4-FFF2-40B4-BE49-F238E27FC236}">
                <a16:creationId xmlns:a16="http://schemas.microsoft.com/office/drawing/2014/main" id="{D2A58EE0-ED7D-3E44-89D3-F1D1F8730E1E}"/>
              </a:ext>
            </a:extLst>
          </p:cNvPr>
          <p:cNvSpPr txBox="1"/>
          <p:nvPr/>
        </p:nvSpPr>
        <p:spPr>
          <a:xfrm>
            <a:off x="798814" y="2294890"/>
            <a:ext cx="917922" cy="830997"/>
          </a:xfrm>
          <a:prstGeom prst="rect">
            <a:avLst/>
          </a:prstGeom>
          <a:noFill/>
        </p:spPr>
        <p:txBody>
          <a:bodyPr wrap="square" rtlCol="0">
            <a:spAutoFit/>
          </a:bodyPr>
          <a:lstStyle/>
          <a:p>
            <a:pPr algn="ctr"/>
            <a:r>
              <a:rPr lang="en-VN" sz="2400" b="1" dirty="0">
                <a:solidFill>
                  <a:srgbClr val="C00000"/>
                </a:solidFill>
                <a:latin typeface="Cambria" panose="02040503050406030204" pitchFamily="18" charset="0"/>
              </a:rPr>
              <a:t>Thân bài</a:t>
            </a:r>
          </a:p>
        </p:txBody>
      </p:sp>
      <p:sp>
        <p:nvSpPr>
          <p:cNvPr id="15" name="TextBox 14">
            <a:extLst>
              <a:ext uri="{FF2B5EF4-FFF2-40B4-BE49-F238E27FC236}">
                <a16:creationId xmlns:a16="http://schemas.microsoft.com/office/drawing/2014/main" id="{30D9AFA0-ABC2-F246-B983-48BCC628059F}"/>
              </a:ext>
            </a:extLst>
          </p:cNvPr>
          <p:cNvSpPr txBox="1"/>
          <p:nvPr/>
        </p:nvSpPr>
        <p:spPr>
          <a:xfrm>
            <a:off x="2794000" y="4549453"/>
            <a:ext cx="6858000" cy="420564"/>
          </a:xfrm>
          <a:prstGeom prst="rect">
            <a:avLst/>
          </a:prstGeom>
          <a:solidFill>
            <a:schemeClr val="accent2">
              <a:lumMod val="20000"/>
              <a:lumOff val="80000"/>
            </a:schemeClr>
          </a:solidFill>
        </p:spPr>
        <p:txBody>
          <a:bodyPr wrap="square" rtlCol="0">
            <a:spAutoFit/>
          </a:bodyPr>
          <a:lstStyle/>
          <a:p>
            <a:r>
              <a:rPr lang="en-VN" altLang="en-VN" sz="2133" dirty="0">
                <a:solidFill>
                  <a:srgbClr val="000000"/>
                </a:solidFill>
                <a:latin typeface="Cambria" panose="02040503050406030204" pitchFamily="18" charset="0"/>
                <a:ea typeface="Open Sans" panose="020B0606030504020204" pitchFamily="34" charset="0"/>
              </a:rPr>
              <a:t>c. Cây sim được miêu tả như thế nào ở phần thân bài?</a:t>
            </a:r>
            <a:endParaRPr lang="en-VN" altLang="en-VN" sz="2133" dirty="0">
              <a:latin typeface="Cambria" panose="02040503050406030204" pitchFamily="18" charset="0"/>
            </a:endParaRPr>
          </a:p>
        </p:txBody>
      </p:sp>
      <p:sp>
        <p:nvSpPr>
          <p:cNvPr id="26" name="TextBox 25">
            <a:extLst>
              <a:ext uri="{FF2B5EF4-FFF2-40B4-BE49-F238E27FC236}">
                <a16:creationId xmlns:a16="http://schemas.microsoft.com/office/drawing/2014/main" id="{E8BF49CC-653E-BE43-80F8-E741CA046500}"/>
              </a:ext>
            </a:extLst>
          </p:cNvPr>
          <p:cNvSpPr txBox="1"/>
          <p:nvPr/>
        </p:nvSpPr>
        <p:spPr>
          <a:xfrm>
            <a:off x="1955788" y="1623652"/>
            <a:ext cx="9144137" cy="3252878"/>
          </a:xfrm>
          <a:prstGeom prst="rect">
            <a:avLst/>
          </a:prstGeom>
          <a:noFill/>
        </p:spPr>
        <p:txBody>
          <a:bodyPr wrap="square" rtlCol="0">
            <a:spAutoFit/>
          </a:bodyPr>
          <a:lstStyle/>
          <a:p>
            <a:r>
              <a:rPr lang="vi-VN" sz="1867" dirty="0">
                <a:solidFill>
                  <a:srgbClr val="000000"/>
                </a:solidFill>
                <a:latin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p>
          <a:p>
            <a:r>
              <a:rPr lang="vi-VN" sz="1867" dirty="0">
                <a:solidFill>
                  <a:srgbClr val="000000"/>
                </a:solidFill>
                <a:latin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endParaRPr lang="en-VN" sz="1867" dirty="0"/>
          </a:p>
        </p:txBody>
      </p:sp>
    </p:spTree>
    <p:extLst>
      <p:ext uri="{BB962C8B-B14F-4D97-AF65-F5344CB8AC3E}">
        <p14:creationId xmlns:p14="http://schemas.microsoft.com/office/powerpoint/2010/main" val="166567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animBg="1"/>
      <p:bldP spid="26"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2</TotalTime>
  <Words>2642</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Cambria</vt:lpstr>
      <vt:lpstr>Corbel</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LÊ</dc:creator>
  <cp:lastModifiedBy>NGỌC LÊ</cp:lastModifiedBy>
  <cp:revision>1</cp:revision>
  <dcterms:created xsi:type="dcterms:W3CDTF">2024-03-17T13:24:07Z</dcterms:created>
  <dcterms:modified xsi:type="dcterms:W3CDTF">2024-03-17T13:27:04Z</dcterms:modified>
</cp:coreProperties>
</file>