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5"/>
  </p:notesMasterIdLst>
  <p:sldIdLst>
    <p:sldId id="324" r:id="rId2"/>
    <p:sldId id="258" r:id="rId3"/>
    <p:sldId id="261" r:id="rId4"/>
    <p:sldId id="306" r:id="rId5"/>
    <p:sldId id="318" r:id="rId6"/>
    <p:sldId id="285" r:id="rId7"/>
    <p:sldId id="319" r:id="rId8"/>
    <p:sldId id="283" r:id="rId9"/>
    <p:sldId id="320" r:id="rId10"/>
    <p:sldId id="290" r:id="rId11"/>
    <p:sldId id="313" r:id="rId12"/>
    <p:sldId id="311" r:id="rId13"/>
    <p:sldId id="291" r:id="rId14"/>
    <p:sldId id="297" r:id="rId15"/>
    <p:sldId id="292" r:id="rId16"/>
    <p:sldId id="298" r:id="rId17"/>
    <p:sldId id="299" r:id="rId18"/>
    <p:sldId id="322" r:id="rId19"/>
    <p:sldId id="321" r:id="rId20"/>
    <p:sldId id="293" r:id="rId21"/>
    <p:sldId id="294" r:id="rId22"/>
    <p:sldId id="323" r:id="rId23"/>
    <p:sldId id="279" r:id="rId24"/>
  </p:sldIdLst>
  <p:sldSz cx="12192000" cy="6858000"/>
  <p:notesSz cx="6858000" cy="9144000"/>
  <p:embeddedFontLst>
    <p:embeddedFont>
      <p:font typeface="宋体" panose="02010600030101010101" pitchFamily="2" charset="-122"/>
      <p:regular r:id="rId26"/>
    </p:embeddedFont>
    <p:embeddedFont>
      <p:font typeface="#9Slide07 HoneyCream" panose="020B0604020202020204" charset="0"/>
      <p:regular r:id="rId27"/>
    </p:embeddedFont>
    <p:embeddedFont>
      <p:font typeface="#9Slide07 SVNStick A Round" panose="02000503000000000000" charset="0"/>
      <p:regular r:id="rId28"/>
    </p:embeddedFont>
    <p:embeddedFont>
      <p:font typeface="#9Slide07 SVNZiclets" panose="02000603000000000000" charset="0"/>
      <p:regular r:id="rId29"/>
    </p:embeddedFont>
    <p:embeddedFont>
      <p:font typeface="Cambria" panose="02040503050406030204" pitchFamily="18"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C6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4643A-0AD8-405A-AA91-9C66420E2961}" v="677" dt="2023-12-30T10:35:02.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799" autoAdjust="0"/>
    <p:restoredTop sz="93447" autoAdjust="0"/>
  </p:normalViewPr>
  <p:slideViewPr>
    <p:cSldViewPr snapToGrid="0">
      <p:cViewPr>
        <p:scale>
          <a:sx n="41" d="100"/>
          <a:sy n="41" d="100"/>
        </p:scale>
        <p:origin x="1358" y="595"/>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2D9FB-CB07-47B8-9AD8-F137A693D2AF}" type="datetimeFigureOut">
              <a:rPr lang="en-US" smtClean="0"/>
              <a:t>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EA5F1-F31B-4410-B409-9A6E23CF0AA0}" type="slidenum">
              <a:rPr lang="en-US" smtClean="0"/>
              <a:t>‹#›</a:t>
            </a:fld>
            <a:endParaRPr lang="en-US"/>
          </a:p>
        </p:txBody>
      </p:sp>
    </p:spTree>
    <p:extLst>
      <p:ext uri="{BB962C8B-B14F-4D97-AF65-F5344CB8AC3E}">
        <p14:creationId xmlns:p14="http://schemas.microsoft.com/office/powerpoint/2010/main" val="3351783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64962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https://www.youtube.com/watch?v=kHYQut5pEyI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942654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68410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62973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426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881911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0863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131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551489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81140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0126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299936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240931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56033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2128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97966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70787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88916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7467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69240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2DAA76C-29DB-4E45-81F7-DE4BC1CB6D42}" type="datetimeFigureOut">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3304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8229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069142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20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3974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2DAA76C-29DB-4E45-81F7-DE4BC1CB6D42}" type="datetimeFigureOut">
              <a:rPr lang="en-US" smtClean="0"/>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26564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DAA76C-29DB-4E45-81F7-DE4BC1CB6D42}" type="datetimeFigureOut">
              <a:rPr lang="en-US" smtClean="0"/>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38436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DAA76C-29DB-4E45-81F7-DE4BC1CB6D42}" type="datetimeFigureOut">
              <a:rPr lang="en-US" smtClean="0"/>
              <a:t>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75141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DAA76C-29DB-4E45-81F7-DE4BC1CB6D42}" type="datetimeFigureOut">
              <a:rPr lang="en-US" smtClean="0"/>
              <a:t>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751608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DAA76C-29DB-4E45-81F7-DE4BC1CB6D42}" type="datetimeFigureOut">
              <a:rPr lang="en-US" smtClean="0"/>
              <a:t>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913270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DAA76C-29DB-4E45-81F7-DE4BC1CB6D42}" type="datetimeFigureOut">
              <a:rPr lang="en-US" smtClean="0"/>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534831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DAA76C-29DB-4E45-81F7-DE4BC1CB6D42}" type="datetimeFigureOut">
              <a:rPr lang="en-US" smtClean="0"/>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12923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AA76C-29DB-4E45-81F7-DE4BC1CB6D42}" type="datetimeFigureOut">
              <a:rPr lang="en-US" smtClean="0"/>
              <a:t>2/21/2024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DE8BD-1858-4CB1-BE58-281344279973}"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pic>
        <p:nvPicPr>
          <p:cNvPr id="22" name="Picture 21">
            <a:extLst>
              <a:ext uri="{FF2B5EF4-FFF2-40B4-BE49-F238E27FC236}">
                <a16:creationId xmlns:a16="http://schemas.microsoft.com/office/drawing/2014/main" id="{F8D4AE1D-37AC-5033-BE82-D643DF8AB827}"/>
              </a:ext>
            </a:extLst>
          </p:cNvPr>
          <p:cNvPicPr>
            <a:picLocks noChangeAspect="1"/>
          </p:cNvPicPr>
          <p:nvPr userDrawn="1"/>
        </p:nvPicPr>
        <p:blipFill>
          <a:blip r:embed="rId18"/>
          <a:stretch>
            <a:fillRect/>
          </a:stretch>
        </p:blipFill>
        <p:spPr>
          <a:xfrm>
            <a:off x="0" y="1"/>
            <a:ext cx="12192000" cy="6857999"/>
          </a:xfrm>
          <a:prstGeom prst="rect">
            <a:avLst/>
          </a:prstGeom>
        </p:spPr>
      </p:pic>
    </p:spTree>
    <p:extLst>
      <p:ext uri="{BB962C8B-B14F-4D97-AF65-F5344CB8AC3E}">
        <p14:creationId xmlns:p14="http://schemas.microsoft.com/office/powerpoint/2010/main" val="1914145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jp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jp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6.pn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A742A0-F033-ED94-F873-567E1F815713}"/>
              </a:ext>
            </a:extLst>
          </p:cNvPr>
          <p:cNvPicPr>
            <a:picLocks noChangeAspect="1"/>
          </p:cNvPicPr>
          <p:nvPr/>
        </p:nvPicPr>
        <p:blipFill>
          <a:blip r:embed="rId2"/>
          <a:stretch>
            <a:fillRect/>
          </a:stretch>
        </p:blipFill>
        <p:spPr>
          <a:xfrm>
            <a:off x="0" y="1"/>
            <a:ext cx="12192000" cy="6857999"/>
          </a:xfrm>
          <a:prstGeom prst="rect">
            <a:avLst/>
          </a:prstGeom>
        </p:spPr>
      </p:pic>
      <p:pic>
        <p:nvPicPr>
          <p:cNvPr id="4" name="图片 17">
            <a:extLst>
              <a:ext uri="{FF2B5EF4-FFF2-40B4-BE49-F238E27FC236}">
                <a16:creationId xmlns:a16="http://schemas.microsoft.com/office/drawing/2014/main" id="{695F3D09-7347-1C5F-E052-302A29DD5F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0" y="4399721"/>
            <a:ext cx="12197165" cy="2458278"/>
          </a:xfrm>
          <a:prstGeom prst="rect">
            <a:avLst/>
          </a:prstGeom>
        </p:spPr>
      </p:pic>
      <p:pic>
        <p:nvPicPr>
          <p:cNvPr id="5" name="Picture 4">
            <a:extLst>
              <a:ext uri="{FF2B5EF4-FFF2-40B4-BE49-F238E27FC236}">
                <a16:creationId xmlns:a16="http://schemas.microsoft.com/office/drawing/2014/main" id="{114446FE-44D8-7B7A-350C-D70953EAB13C}"/>
              </a:ext>
            </a:extLst>
          </p:cNvPr>
          <p:cNvPicPr>
            <a:picLocks noChangeAspect="1"/>
          </p:cNvPicPr>
          <p:nvPr/>
        </p:nvPicPr>
        <p:blipFill>
          <a:blip r:embed="rId4"/>
          <a:stretch>
            <a:fillRect/>
          </a:stretch>
        </p:blipFill>
        <p:spPr>
          <a:xfrm>
            <a:off x="5050445" y="79496"/>
            <a:ext cx="2091109" cy="1341236"/>
          </a:xfrm>
          <a:prstGeom prst="rect">
            <a:avLst/>
          </a:prstGeom>
        </p:spPr>
      </p:pic>
      <p:pic>
        <p:nvPicPr>
          <p:cNvPr id="6" name="Picture 5" descr="A green and white logo&#10;&#10;Description automatically generated">
            <a:extLst>
              <a:ext uri="{FF2B5EF4-FFF2-40B4-BE49-F238E27FC236}">
                <a16:creationId xmlns:a16="http://schemas.microsoft.com/office/drawing/2014/main" id="{EB8271A5-75FF-2488-BE14-C4984260DD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1809" y="-188383"/>
            <a:ext cx="1876995" cy="1876995"/>
          </a:xfrm>
          <a:prstGeom prst="rect">
            <a:avLst/>
          </a:prstGeom>
        </p:spPr>
      </p:pic>
      <p:pic>
        <p:nvPicPr>
          <p:cNvPr id="10" name="Picture 9">
            <a:extLst>
              <a:ext uri="{FF2B5EF4-FFF2-40B4-BE49-F238E27FC236}">
                <a16:creationId xmlns:a16="http://schemas.microsoft.com/office/drawing/2014/main" id="{D3940A86-F18A-24AB-1BBC-19E1414EBC8F}"/>
              </a:ext>
            </a:extLst>
          </p:cNvPr>
          <p:cNvPicPr>
            <a:picLocks noChangeAspect="1"/>
          </p:cNvPicPr>
          <p:nvPr/>
        </p:nvPicPr>
        <p:blipFill>
          <a:blip r:embed="rId6"/>
          <a:stretch>
            <a:fillRect/>
          </a:stretch>
        </p:blipFill>
        <p:spPr>
          <a:xfrm>
            <a:off x="2027195" y="671512"/>
            <a:ext cx="9187468" cy="4139543"/>
          </a:xfrm>
          <a:prstGeom prst="rect">
            <a:avLst/>
          </a:prstGeom>
        </p:spPr>
      </p:pic>
      <p:sp>
        <p:nvSpPr>
          <p:cNvPr id="12" name="TextBox 11">
            <a:extLst>
              <a:ext uri="{FF2B5EF4-FFF2-40B4-BE49-F238E27FC236}">
                <a16:creationId xmlns:a16="http://schemas.microsoft.com/office/drawing/2014/main" id="{DD2C6054-2DF6-C3DA-70DA-925FDB62A115}"/>
              </a:ext>
            </a:extLst>
          </p:cNvPr>
          <p:cNvSpPr txBox="1"/>
          <p:nvPr/>
        </p:nvSpPr>
        <p:spPr>
          <a:xfrm>
            <a:off x="4294085" y="2741285"/>
            <a:ext cx="8978729" cy="2554545"/>
          </a:xfrm>
          <a:prstGeom prst="rect">
            <a:avLst/>
          </a:prstGeom>
          <a:noFill/>
        </p:spPr>
        <p:txBody>
          <a:bodyPr wrap="square" rtlCol="0">
            <a:spAutoFit/>
          </a:bodyPr>
          <a:lstStyle/>
          <a:p>
            <a:pPr algn="ctr"/>
            <a:r>
              <a:rPr lang="vi-VN" sz="8000" dirty="0">
                <a:ln w="57150">
                  <a:solidFill>
                    <a:schemeClr val="bg1"/>
                  </a:solidFill>
                </a:ln>
                <a:solidFill>
                  <a:srgbClr val="C00000"/>
                </a:solidFill>
                <a:latin typeface="#9Slide07 SVNZiclets" panose="02000603000000000000" pitchFamily="2" charset="0"/>
              </a:rPr>
              <a:t>CON RỒNG</a:t>
            </a:r>
          </a:p>
          <a:p>
            <a:pPr algn="ctr"/>
            <a:r>
              <a:rPr lang="vi-VN" sz="8000" dirty="0">
                <a:ln w="57150">
                  <a:solidFill>
                    <a:schemeClr val="bg1"/>
                  </a:solidFill>
                </a:ln>
                <a:solidFill>
                  <a:srgbClr val="C00000"/>
                </a:solidFill>
                <a:latin typeface="#9Slide07 SVNZiclets" panose="02000603000000000000" pitchFamily="2" charset="0"/>
              </a:rPr>
              <a:t>CHÁU TIÊN</a:t>
            </a:r>
            <a:endParaRPr lang="en-US" sz="8000" dirty="0">
              <a:ln w="57150">
                <a:solidFill>
                  <a:schemeClr val="bg1"/>
                </a:solidFill>
              </a:ln>
              <a:solidFill>
                <a:srgbClr val="C00000"/>
              </a:solidFill>
              <a:latin typeface="#9Slide07 SVNZiclets" panose="02000603000000000000" pitchFamily="2" charset="0"/>
            </a:endParaRPr>
          </a:p>
        </p:txBody>
      </p:sp>
    </p:spTree>
    <p:extLst>
      <p:ext uri="{BB962C8B-B14F-4D97-AF65-F5344CB8AC3E}">
        <p14:creationId xmlns:p14="http://schemas.microsoft.com/office/powerpoint/2010/main" val="4070105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79721" y="525645"/>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437036" y="1970851"/>
            <a:ext cx="4744253" cy="1334624"/>
            <a:chOff x="1189815" y="4012846"/>
            <a:chExt cx="7386183" cy="1117294"/>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1189815" y="4012846"/>
              <a:ext cx="7386183" cy="1117294"/>
              <a:chOff x="-359672" y="3198230"/>
              <a:chExt cx="6422767" cy="123992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359672" y="3198230"/>
                <a:ext cx="6422767" cy="123992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255891" y="3294470"/>
                <a:ext cx="6159040" cy="1015405"/>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1616724" y="4215964"/>
              <a:ext cx="6775336" cy="59261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SG" sz="4000" b="1" i="0" dirty="0" err="1">
                  <a:solidFill>
                    <a:srgbClr val="002060"/>
                  </a:solidFill>
                  <a:effectLst/>
                  <a:latin typeface="Cambria" panose="02040503050406030204" pitchFamily="18" charset="0"/>
                  <a:ea typeface="Cambria" panose="02040503050406030204" pitchFamily="18" charset="0"/>
                </a:rPr>
                <a:t>Miền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đất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Lạc</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Việt</a:t>
              </a:r>
              <a:r>
                <a:rPr lang="en-SG" sz="4000" b="1" i="0" dirty="0">
                  <a:solidFill>
                    <a:srgbClr val="002060"/>
                  </a:solidFill>
                  <a:effectLst/>
                  <a:latin typeface="Cambria" panose="02040503050406030204" pitchFamily="18" charset="0"/>
                  <a:ea typeface="Cambria" panose="02040503050406030204" pitchFamily="18" charset="0"/>
                </a:rPr>
                <a:t>:</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702050" y="547185"/>
            <a:ext cx="6281737" cy="1896116"/>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2175642" y="3184386"/>
            <a:ext cx="9695224" cy="2400657"/>
          </a:xfrm>
          <a:prstGeom prst="rect">
            <a:avLst/>
          </a:prstGeom>
          <a:noFill/>
        </p:spPr>
        <p:txBody>
          <a:bodyPr wrap="square">
            <a:spAutoFit/>
          </a:bodyPr>
          <a:lstStyle/>
          <a:p>
            <a:pPr algn="ctr"/>
            <a:r>
              <a:rPr lang="vi-VN" sz="5000" b="1" dirty="0">
                <a:latin typeface="Cambria" panose="02040503050406030204" pitchFamily="18" charset="0"/>
                <a:ea typeface="Cambria" panose="02040503050406030204" pitchFamily="18" charset="0"/>
              </a:rPr>
              <a:t>miền đất mà người Lạc Việt sinh sống, chủ yếu thuộc Bắc </a:t>
            </a:r>
            <a:r>
              <a:rPr lang="vi-VN" sz="5000" b="1">
                <a:latin typeface="Cambria" panose="02040503050406030204" pitchFamily="18" charset="0"/>
                <a:ea typeface="Cambria" panose="02040503050406030204" pitchFamily="18" charset="0"/>
              </a:rPr>
              <a:t>Bộ </a:t>
            </a:r>
          </a:p>
          <a:p>
            <a:pPr algn="ctr"/>
            <a:r>
              <a:rPr lang="vi-VN" sz="5000" b="1">
                <a:latin typeface="Cambria" panose="02040503050406030204" pitchFamily="18" charset="0"/>
                <a:ea typeface="Cambria" panose="02040503050406030204" pitchFamily="18" charset="0"/>
              </a:rPr>
              <a:t>nước </a:t>
            </a:r>
            <a:r>
              <a:rPr lang="vi-VN" sz="5000" b="1" dirty="0">
                <a:latin typeface="Cambria" panose="02040503050406030204" pitchFamily="18" charset="0"/>
                <a:ea typeface="Cambria" panose="02040503050406030204" pitchFamily="18" charset="0"/>
              </a:rPr>
              <a:t>ta ngày nay.</a:t>
            </a:r>
            <a:endParaRPr lang="en-US" sz="5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4309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306513" y="2458278"/>
            <a:ext cx="4023187" cy="1586240"/>
            <a:chOff x="3151567" y="4106353"/>
            <a:chExt cx="418202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3541700" y="4310745"/>
              <a:ext cx="3577861" cy="506543"/>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vi-VN" altLang="zh-CN" sz="45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Phong Châu </a:t>
              </a:r>
              <a:endParaRPr kumimoji="0" lang="zh-CN" altLang="en-US" sz="45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196812" y="875381"/>
            <a:ext cx="6693880" cy="2020520"/>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417603" y="3144147"/>
            <a:ext cx="7256890" cy="1631216"/>
          </a:xfrm>
          <a:prstGeom prst="rect">
            <a:avLst/>
          </a:prstGeom>
          <a:noFill/>
        </p:spPr>
        <p:txBody>
          <a:bodyPr wrap="square">
            <a:spAutoFit/>
          </a:bodyPr>
          <a:lstStyle/>
          <a:p>
            <a:pPr algn="ctr"/>
            <a:r>
              <a:rPr lang="vi-VN" sz="5000" b="1" dirty="0">
                <a:solidFill>
                  <a:srgbClr val="002060"/>
                </a:solidFill>
                <a:latin typeface="Cambria" panose="02040503050406030204" pitchFamily="18" charset="0"/>
                <a:ea typeface="Cambria" panose="02040503050406030204" pitchFamily="18" charset="0"/>
              </a:rPr>
              <a:t>T</a:t>
            </a:r>
            <a:r>
              <a:rPr lang="en-SG" sz="5000" b="1" dirty="0" err="1">
                <a:solidFill>
                  <a:srgbClr val="002060"/>
                </a:solidFill>
                <a:latin typeface="Cambria" panose="02040503050406030204" pitchFamily="18" charset="0"/>
                <a:ea typeface="Cambria" panose="02040503050406030204" pitchFamily="18" charset="0"/>
              </a:rPr>
              <a:t>ên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gọi</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vùng</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đất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cổ</a:t>
            </a:r>
            <a:r>
              <a:rPr lang="en-SG" sz="5000" b="1" dirty="0">
                <a:solidFill>
                  <a:srgbClr val="002060"/>
                </a:solidFill>
                <a:latin typeface="Cambria" panose="02040503050406030204" pitchFamily="18" charset="0"/>
                <a:ea typeface="Cambria" panose="02040503050406030204" pitchFamily="18" charset="0"/>
              </a:rPr>
              <a:t>,</a:t>
            </a:r>
            <a:endParaRPr lang="vi-VN" sz="5000" b="1" dirty="0">
              <a:solidFill>
                <a:srgbClr val="002060"/>
              </a:solidFill>
              <a:latin typeface="Cambria" panose="02040503050406030204" pitchFamily="18" charset="0"/>
              <a:ea typeface="Cambria" panose="02040503050406030204" pitchFamily="18" charset="0"/>
            </a:endParaRPr>
          </a:p>
          <a:p>
            <a:pPr algn="ctr"/>
            <a:r>
              <a:rPr lang="en-SG" sz="5000" b="1" dirty="0">
                <a:solidFill>
                  <a:srgbClr val="002060"/>
                </a:solidFill>
                <a:latin typeface="Cambria" panose="02040503050406030204" pitchFamily="18" charset="0"/>
                <a:ea typeface="Cambria" panose="02040503050406030204" pitchFamily="18" charset="0"/>
              </a:rPr>
              <a:t> nay </a:t>
            </a:r>
            <a:r>
              <a:rPr lang="en-SG" sz="5000" b="1" dirty="0" err="1">
                <a:solidFill>
                  <a:srgbClr val="002060"/>
                </a:solidFill>
                <a:latin typeface="Cambria" panose="02040503050406030204" pitchFamily="18" charset="0"/>
                <a:ea typeface="Cambria" panose="02040503050406030204" pitchFamily="18" charset="0"/>
              </a:rPr>
              <a:t>thuộc</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tỉnh</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Phú</a:t>
            </a:r>
            <a:r>
              <a:rPr lang="en-SG" sz="5000" b="1" dirty="0">
                <a:solidFill>
                  <a:srgbClr val="002060"/>
                </a:solidFill>
                <a:latin typeface="Cambria" panose="02040503050406030204" pitchFamily="18" charset="0"/>
                <a:ea typeface="Cambria" panose="02040503050406030204" pitchFamily="18" charset="0"/>
              </a:rPr>
              <a:t> </a:t>
            </a:r>
            <a:r>
              <a:rPr lang="vi-VN" sz="5000" b="1" dirty="0">
                <a:solidFill>
                  <a:srgbClr val="002060"/>
                </a:solidFill>
                <a:latin typeface="Cambria" panose="02040503050406030204" pitchFamily="18" charset="0"/>
                <a:ea typeface="Cambria" panose="02040503050406030204" pitchFamily="18" charset="0"/>
              </a:rPr>
              <a:t>Thọ.</a:t>
            </a:r>
            <a:endParaRPr lang="en-US" sz="5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029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91129" y="658397"/>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415264" y="1523600"/>
            <a:ext cx="4053960" cy="1814679"/>
            <a:chOff x="2161902" y="4235263"/>
            <a:chExt cx="418202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2161902" y="4235263"/>
              <a:ext cx="4182027" cy="1023787"/>
              <a:chOff x="485621" y="3445058"/>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485621" y="3445058"/>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547416" y="3532743"/>
                <a:ext cx="3408421" cy="1048468"/>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2312561" y="4336608"/>
              <a:ext cx="3840090" cy="7466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4000" b="1" i="0" dirty="0" err="1">
                  <a:solidFill>
                    <a:srgbClr val="002060"/>
                  </a:solidFill>
                  <a:effectLst/>
                  <a:latin typeface="Cambria" panose="02040503050406030204" pitchFamily="18" charset="0"/>
                  <a:ea typeface="Cambria" panose="02040503050406030204" pitchFamily="18" charset="0"/>
                </a:rPr>
                <a:t>Đồng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bào</a:t>
              </a:r>
              <a:r>
                <a:rPr lang="en-SG" sz="4000" b="1" i="0" dirty="0">
                  <a:solidFill>
                    <a:srgbClr val="002060"/>
                  </a:solidFill>
                  <a:effectLst/>
                  <a:latin typeface="Cambria" panose="02040503050406030204" pitchFamily="18" charset="0"/>
                  <a:ea typeface="Cambria" panose="02040503050406030204" pitchFamily="18" charset="0"/>
                </a:rPr>
                <a:t> </a:t>
              </a:r>
              <a:endParaRPr lang="vi-VN" sz="40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G" sz="4000" b="1" i="0" dirty="0">
                  <a:solidFill>
                    <a:srgbClr val="002060"/>
                  </a:solidFill>
                  <a:effectLst/>
                  <a:latin typeface="Cambria" panose="02040503050406030204" pitchFamily="18" charset="0"/>
                  <a:ea typeface="Cambria" panose="02040503050406030204" pitchFamily="18" charset="0"/>
                </a:rPr>
                <a:t>(</a:t>
              </a:r>
              <a:r>
                <a:rPr lang="en-SG" sz="4000" b="1" i="0" dirty="0" err="1">
                  <a:solidFill>
                    <a:srgbClr val="002060"/>
                  </a:solidFill>
                  <a:effectLst/>
                  <a:latin typeface="Cambria" panose="02040503050406030204" pitchFamily="18" charset="0"/>
                  <a:ea typeface="Cambria" panose="02040503050406030204" pitchFamily="18" charset="0"/>
                </a:rPr>
                <a:t>cùng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một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bọc</a:t>
              </a:r>
              <a:r>
                <a:rPr lang="en-SG" sz="4000" b="1" i="0" dirty="0">
                  <a:solidFill>
                    <a:srgbClr val="002060"/>
                  </a:solidFill>
                  <a:effectLst/>
                  <a:latin typeface="Cambria" panose="02040503050406030204" pitchFamily="18" charset="0"/>
                  <a:ea typeface="Cambria" panose="02040503050406030204" pitchFamily="18" charset="0"/>
                </a:rPr>
                <a:t>)</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370289" y="490329"/>
            <a:ext cx="6320249" cy="1907741"/>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2912019" y="3518587"/>
            <a:ext cx="9210511" cy="1692771"/>
          </a:xfrm>
          <a:prstGeom prst="rect">
            <a:avLst/>
          </a:prstGeom>
          <a:noFill/>
        </p:spPr>
        <p:txBody>
          <a:bodyPr wrap="square">
            <a:spAutoFit/>
          </a:bodyPr>
          <a:lstStyle/>
          <a:p>
            <a:pPr algn="ctr"/>
            <a:r>
              <a:rPr lang="vi-VN" sz="5200" b="1" dirty="0">
                <a:latin typeface="Cambria" panose="02040503050406030204" pitchFamily="18" charset="0"/>
                <a:ea typeface="Cambria" panose="02040503050406030204" pitchFamily="18" charset="0"/>
              </a:rPr>
              <a:t>Những người cùng giống nòi, cùng đất nước.</a:t>
            </a:r>
            <a:endParaRPr lang="en-US" sz="5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67269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89A44C-CD23-193F-3EBA-BADAA6B4C9BB}"/>
              </a:ext>
            </a:extLst>
          </p:cNvPr>
          <p:cNvPicPr>
            <a:picLocks noChangeAspect="1"/>
          </p:cNvPicPr>
          <p:nvPr/>
        </p:nvPicPr>
        <p:blipFill>
          <a:blip r:embed="rId4"/>
          <a:stretch>
            <a:fillRect/>
          </a:stretch>
        </p:blipFill>
        <p:spPr>
          <a:xfrm>
            <a:off x="0" y="1"/>
            <a:ext cx="12192000" cy="6857999"/>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9" name="图片 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549053" y="970149"/>
            <a:ext cx="7800008" cy="5887850"/>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8"/>
          <a:stretch>
            <a:fillRect/>
          </a:stretch>
        </p:blipFill>
        <p:spPr>
          <a:xfrm>
            <a:off x="4866747" y="1118686"/>
            <a:ext cx="7925487" cy="5389331"/>
          </a:xfrm>
          <a:prstGeom prst="rect">
            <a:avLst/>
          </a:prstGeom>
        </p:spPr>
      </p:pic>
    </p:spTree>
    <p:extLst>
      <p:ext uri="{BB962C8B-B14F-4D97-AF65-F5344CB8AC3E}">
        <p14:creationId xmlns:p14="http://schemas.microsoft.com/office/powerpoint/2010/main" val="2853740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5"/>
          <a:stretch>
            <a:fillRect/>
          </a:stretch>
        </p:blipFill>
        <p:spPr>
          <a:xfrm>
            <a:off x="-137918" y="646454"/>
            <a:ext cx="2847079" cy="1536325"/>
          </a:xfrm>
          <a:prstGeom prst="rect">
            <a:avLst/>
          </a:prstGeom>
        </p:spPr>
      </p:pic>
      <p:sp>
        <p:nvSpPr>
          <p:cNvPr id="2" name="Rectangle 1"/>
          <p:cNvSpPr/>
          <p:nvPr/>
        </p:nvSpPr>
        <p:spPr>
          <a:xfrm>
            <a:off x="4614040" y="999670"/>
            <a:ext cx="7504387" cy="1384995"/>
          </a:xfrm>
          <a:prstGeom prst="rect">
            <a:avLst/>
          </a:prstGeom>
          <a:solidFill>
            <a:schemeClr val="tx1">
              <a:lumMod val="65000"/>
              <a:lumOff val="35000"/>
            </a:schemeClr>
          </a:solidFill>
        </p:spPr>
        <p:txBody>
          <a:bodyPr wrap="square">
            <a:spAutoFit/>
          </a:bodyPr>
          <a:lstStyle/>
          <a:p>
            <a:pPr algn="ctr"/>
            <a:r>
              <a:rPr lang="vi-VN" sz="4200" b="1" dirty="0">
                <a:solidFill>
                  <a:schemeClr val="bg1"/>
                </a:solidFill>
                <a:latin typeface="Cambria" panose="02040503050406030204" pitchFamily="18" charset="0"/>
                <a:ea typeface="Cambria" panose="02040503050406030204" pitchFamily="18" charset="0"/>
              </a:rPr>
              <a:t>1. Lạc Long Quân và Âu Cơ được giới thiệu như thế nào? </a:t>
            </a:r>
            <a:endParaRPr lang="vi-VN" sz="42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p:cNvSpPr/>
          <p:nvPr/>
        </p:nvSpPr>
        <p:spPr>
          <a:xfrm>
            <a:off x="5486400" y="2471071"/>
            <a:ext cx="6705599" cy="3970318"/>
          </a:xfrm>
          <a:prstGeom prst="rect">
            <a:avLst/>
          </a:prstGeom>
          <a:solidFill>
            <a:schemeClr val="bg1"/>
          </a:solidFill>
        </p:spPr>
        <p:txBody>
          <a:bodyPr wrap="square">
            <a:spAutoFit/>
          </a:bodyPr>
          <a:lstStyle/>
          <a:p>
            <a:pPr algn="just"/>
            <a:r>
              <a:rPr lang="vi-VN" sz="3600" b="1" dirty="0">
                <a:latin typeface="Cambria" panose="02040503050406030204" pitchFamily="18" charset="0"/>
                <a:ea typeface="Cambria" panose="02040503050406030204" pitchFamily="18" charset="0"/>
              </a:rPr>
              <a:t>Lạc Long Quân được giới thiệu: Ở miền đất Lạc Việt có một vị thần tên là Lạc Long Quân. Thần mình rồng, thường ở dưới nước, thỉnh thoảng lên sống trên cạn, sức khoẻ vô địch, có nhiều phép lạ. </a:t>
            </a:r>
            <a:endParaRPr lang="vi-VN" sz="3600" b="1" dirty="0">
              <a:latin typeface="Cambria" panose="02040503050406030204" pitchFamily="18" charset="0"/>
              <a:ea typeface="Cambria" panose="02040503050406030204" pitchFamily="18" charset="0"/>
              <a:cs typeface="Calibri" panose="020F0502020204030204" pitchFamily="34" charset="0"/>
            </a:endParaRPr>
          </a:p>
        </p:txBody>
      </p:sp>
      <p:sp>
        <p:nvSpPr>
          <p:cNvPr id="3" name="Rectangle 2">
            <a:extLst>
              <a:ext uri="{FF2B5EF4-FFF2-40B4-BE49-F238E27FC236}">
                <a16:creationId xmlns:a16="http://schemas.microsoft.com/office/drawing/2014/main" id="{CF491EB1-F015-BA33-96AA-A52B87CD7F25}"/>
              </a:ext>
            </a:extLst>
          </p:cNvPr>
          <p:cNvSpPr/>
          <p:nvPr/>
        </p:nvSpPr>
        <p:spPr>
          <a:xfrm>
            <a:off x="24210" y="3753722"/>
            <a:ext cx="5299279" cy="2554545"/>
          </a:xfrm>
          <a:prstGeom prst="rect">
            <a:avLst/>
          </a:prstGeom>
          <a:solidFill>
            <a:schemeClr val="bg1"/>
          </a:solidFill>
        </p:spPr>
        <p:txBody>
          <a:bodyPr wrap="square">
            <a:spAutoFit/>
          </a:bodyPr>
          <a:lstStyle/>
          <a:p>
            <a:pPr algn="just"/>
            <a:r>
              <a:rPr lang="vi-VN" sz="4000" b="1" dirty="0">
                <a:solidFill>
                  <a:srgbClr val="002060"/>
                </a:solidFill>
                <a:latin typeface="Cambria" panose="02040503050406030204" pitchFamily="18" charset="0"/>
                <a:ea typeface="Cambria" panose="02040503050406030204" pitchFamily="18" charset="0"/>
              </a:rPr>
              <a:t>Âu Cơ được miêu tả: Ở vùng núi cao có nàng Âu Cơ xinh đẹp tuyệt trần.</a:t>
            </a:r>
            <a:endPar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32516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2" name="Picture 11">
            <a:extLst>
              <a:ext uri="{FF2B5EF4-FFF2-40B4-BE49-F238E27FC236}">
                <a16:creationId xmlns:a16="http://schemas.microsoft.com/office/drawing/2014/main" id="{5077B7ED-9C4A-596A-0DB2-B7D17E5B18F9}"/>
              </a:ext>
            </a:extLst>
          </p:cNvPr>
          <p:cNvPicPr>
            <a:picLocks noChangeAspect="1"/>
          </p:cNvPicPr>
          <p:nvPr/>
        </p:nvPicPr>
        <p:blipFill>
          <a:blip r:embed="rId5"/>
          <a:stretch>
            <a:fillRect/>
          </a:stretch>
        </p:blipFill>
        <p:spPr>
          <a:xfrm>
            <a:off x="3825186" y="-194936"/>
            <a:ext cx="3103018" cy="1612290"/>
          </a:xfrm>
          <a:prstGeom prst="rect">
            <a:avLst/>
          </a:prstGeom>
        </p:spPr>
      </p:pic>
      <p:sp>
        <p:nvSpPr>
          <p:cNvPr id="2" name="Rounded Rectangle 1"/>
          <p:cNvSpPr/>
          <p:nvPr/>
        </p:nvSpPr>
        <p:spPr>
          <a:xfrm>
            <a:off x="5080000" y="935192"/>
            <a:ext cx="6858806" cy="2169825"/>
          </a:xfrm>
          <a:prstGeom prst="roundRect">
            <a:avLst>
              <a:gd name="adj" fmla="val 0"/>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rPr>
              <a:t>2. Chi tiết Âu Cơ sinh bọc trăm trứng muốn nói điều gì? </a:t>
            </a:r>
            <a:endPar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Rectangle 2"/>
          <p:cNvSpPr/>
          <p:nvPr/>
        </p:nvSpPr>
        <p:spPr>
          <a:xfrm>
            <a:off x="139700" y="3429000"/>
            <a:ext cx="11912600" cy="2431435"/>
          </a:xfrm>
          <a:prstGeom prst="rect">
            <a:avLst/>
          </a:prstGeom>
          <a:solidFill>
            <a:schemeClr val="accent4">
              <a:lumMod val="20000"/>
              <a:lumOff val="80000"/>
            </a:schemeClr>
          </a:solidFill>
        </p:spPr>
        <p:txBody>
          <a:bodyPr wrap="square">
            <a:spAutoFit/>
          </a:bodyPr>
          <a:lstStyle/>
          <a:p>
            <a:pPr algn="ctr"/>
            <a:r>
              <a:rPr lang="vi-VN" sz="3500" b="1" dirty="0">
                <a:solidFill>
                  <a:srgbClr val="C00000"/>
                </a:solidFill>
                <a:latin typeface="Cambria" panose="02040503050406030204" pitchFamily="18" charset="0"/>
                <a:ea typeface="Cambria" panose="02040503050406030204" pitchFamily="18" charset="0"/>
              </a:rPr>
              <a:t>  </a:t>
            </a:r>
            <a:r>
              <a:rPr lang="vi-VN" sz="3800" b="1" dirty="0">
                <a:solidFill>
                  <a:srgbClr val="002060"/>
                </a:solidFill>
                <a:latin typeface="Cambria" panose="02040503050406030204" pitchFamily="18" charset="0"/>
                <a:ea typeface="Cambria" panose="02040503050406030204" pitchFamily="18" charset="0"/>
              </a:rPr>
              <a:t>Chi tiết Âu Cơ sinh bọc trăm trứng muốn nói người dân Việt Nam đều được một mẹ sinh ra, đều có chung nguồn cội, đều là anh em một nhà. Đó biểu tượng sâu sắc cho sự đoàn kết dân tộc của nhân dân ta.</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9485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Picture 1"/>
          <p:cNvPicPr>
            <a:picLocks noChangeAspect="1"/>
          </p:cNvPicPr>
          <p:nvPr/>
        </p:nvPicPr>
        <p:blipFill>
          <a:blip r:embed="rId6"/>
          <a:stretch>
            <a:fillRect/>
          </a:stretch>
        </p:blipFill>
        <p:spPr>
          <a:xfrm>
            <a:off x="4538477" y="323970"/>
            <a:ext cx="2975106" cy="1536325"/>
          </a:xfrm>
          <a:prstGeom prst="rect">
            <a:avLst/>
          </a:prstGeom>
        </p:spPr>
      </p:pic>
      <p:sp>
        <p:nvSpPr>
          <p:cNvPr id="20" name="Rounded Rectangle 19"/>
          <p:cNvSpPr/>
          <p:nvPr/>
        </p:nvSpPr>
        <p:spPr>
          <a:xfrm>
            <a:off x="156377" y="1531565"/>
            <a:ext cx="12064999" cy="1592223"/>
          </a:xfrm>
          <a:prstGeom prst="roundRect">
            <a:avLst>
              <a:gd name="adj" fmla="val 29749"/>
            </a:avLst>
          </a:prstGeom>
          <a:solidFill>
            <a:schemeClr val="bg1"/>
          </a:solidFill>
        </p:spPr>
        <p:txBody>
          <a:bodyPr wrap="square">
            <a:spAutoFit/>
          </a:bodyPr>
          <a:lstStyle/>
          <a:p>
            <a:pPr algn="ctr"/>
            <a:r>
              <a:rPr lang="vi-VN" sz="4000" b="1" dirty="0">
                <a:solidFill>
                  <a:srgbClr val="C00000"/>
                </a:solidFill>
                <a:latin typeface="Cambria" panose="02040503050406030204" pitchFamily="18" charset="0"/>
                <a:ea typeface="Cambria" panose="02040503050406030204" pitchFamily="18" charset="0"/>
              </a:rPr>
              <a:t>Theo em, cách giải thích nguồn gốc của người Việt là con Rồng cháu Tiên nói lên điều gì?</a:t>
            </a:r>
            <a:endParaRPr lang="vi-VN" sz="40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Rectangle 2"/>
          <p:cNvSpPr/>
          <p:nvPr/>
        </p:nvSpPr>
        <p:spPr>
          <a:xfrm>
            <a:off x="156377" y="3235261"/>
            <a:ext cx="12064998" cy="3323987"/>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500" b="1" dirty="0">
                <a:solidFill>
                  <a:srgbClr val="002060"/>
                </a:solidFill>
                <a:latin typeface="Cambria" panose="02040503050406030204" pitchFamily="18" charset="0"/>
                <a:ea typeface="Cambria" panose="02040503050406030204" pitchFamily="18" charset="0"/>
              </a:rPr>
              <a:t>Cách giải thích nguồn gốc của người Việt là con Rồng cháu Tiên nói lên dòng dõi của chúng ta là con cháu của Lạc Long Quân và Âu Cơ, của những vị thần tiên cao quý. Nguồn gốc ấy gắn kết dòng máu chảy trong mỗi con người Việt, những con người cùng giống nòi. Điều đó đã tạo nên sự đoàn kết giữa các dân tộc trên đất nước Việt Nam. </a:t>
            </a:r>
            <a:endParaRPr lang="vi-VN" sz="35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60358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down)">
                                      <p:cBhvr>
                                        <p:cTn id="17" dur="500"/>
                                        <p:tgtEl>
                                          <p:spTgt spid="3">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9" name="Picture 18">
            <a:extLst>
              <a:ext uri="{FF2B5EF4-FFF2-40B4-BE49-F238E27FC236}">
                <a16:creationId xmlns:a16="http://schemas.microsoft.com/office/drawing/2014/main" id="{7214A891-CBAD-01ED-AF7F-4432077DE9AA}"/>
              </a:ext>
            </a:extLst>
          </p:cNvPr>
          <p:cNvPicPr>
            <a:picLocks noChangeAspect="1"/>
          </p:cNvPicPr>
          <p:nvPr/>
        </p:nvPicPr>
        <p:blipFill>
          <a:blip r:embed="rId5"/>
          <a:stretch>
            <a:fillRect/>
          </a:stretch>
        </p:blipFill>
        <p:spPr>
          <a:xfrm>
            <a:off x="5933290" y="824614"/>
            <a:ext cx="3005588" cy="1536325"/>
          </a:xfrm>
          <a:prstGeom prst="rect">
            <a:avLst/>
          </a:prstGeom>
        </p:spPr>
      </p:pic>
      <p:sp>
        <p:nvSpPr>
          <p:cNvPr id="20" name="Rounded Rectangle 19"/>
          <p:cNvSpPr/>
          <p:nvPr/>
        </p:nvSpPr>
        <p:spPr>
          <a:xfrm>
            <a:off x="4483100" y="2204892"/>
            <a:ext cx="7708900" cy="1777365"/>
          </a:xfrm>
          <a:prstGeom prst="roundRect">
            <a:avLst>
              <a:gd name="adj" fmla="val 29749"/>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rPr>
              <a:t>4. Dựa vào sơ đồ dưới đây, tóm tắt lại câu chuyện. </a:t>
            </a:r>
            <a:endPar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FFBB420B-067D-ED5A-DA5B-D5C1C7E4C3F7}"/>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405899" y="4176002"/>
            <a:ext cx="11786101" cy="23284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A couple of kids sitting at desks&#10;&#10;Description automatically generated">
            <a:extLst>
              <a:ext uri="{FF2B5EF4-FFF2-40B4-BE49-F238E27FC236}">
                <a16:creationId xmlns:a16="http://schemas.microsoft.com/office/drawing/2014/main" id="{83F190B9-0EA3-578D-1060-5FF5C31C03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5899" y="1489487"/>
            <a:ext cx="4349596" cy="2686515"/>
          </a:xfrm>
          <a:prstGeom prst="rect">
            <a:avLst/>
          </a:prstGeom>
        </p:spPr>
      </p:pic>
    </p:spTree>
    <p:extLst>
      <p:ext uri="{BB962C8B-B14F-4D97-AF65-F5344CB8AC3E}">
        <p14:creationId xmlns:p14="http://schemas.microsoft.com/office/powerpoint/2010/main" val="1261252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9">
            <a:extLst>
              <a:ext uri="{FF2B5EF4-FFF2-40B4-BE49-F238E27FC236}">
                <a16:creationId xmlns:a16="http://schemas.microsoft.com/office/drawing/2014/main" id="{6821341B-D7D1-8F44-0015-993579DEC5F2}"/>
              </a:ext>
            </a:extLst>
          </p:cNvPr>
          <p:cNvSpPr/>
          <p:nvPr/>
        </p:nvSpPr>
        <p:spPr>
          <a:xfrm>
            <a:off x="0" y="557048"/>
            <a:ext cx="12002814" cy="5982138"/>
          </a:xfrm>
          <a:prstGeom prst="roundRect">
            <a:avLst>
              <a:gd name="adj" fmla="val 29749"/>
            </a:avLst>
          </a:prstGeom>
          <a:solidFill>
            <a:schemeClr val="bg1"/>
          </a:solidFill>
        </p:spPr>
        <p:txBody>
          <a:bodyPr wrap="square">
            <a:spAutoFit/>
          </a:bodyPr>
          <a:lstStyle/>
          <a:p>
            <a:pPr algn="ctr"/>
            <a:endParaRPr lang="vi-VN" sz="66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639978B-1E3B-B187-A4B8-F5DC9EDABD6B}"/>
              </a:ext>
            </a:extLst>
          </p:cNvPr>
          <p:cNvSpPr txBox="1"/>
          <p:nvPr/>
        </p:nvSpPr>
        <p:spPr>
          <a:xfrm>
            <a:off x="508659" y="934432"/>
            <a:ext cx="10985496" cy="5693866"/>
          </a:xfrm>
          <a:prstGeom prst="rect">
            <a:avLst/>
          </a:prstGeom>
          <a:noFill/>
        </p:spPr>
        <p:txBody>
          <a:bodyPr wrap="square" rtlCol="0">
            <a:spAutoFit/>
          </a:bodyPr>
          <a:lstStyle/>
          <a:p>
            <a:pPr algn="just"/>
            <a:r>
              <a:rPr lang="vi-VN" sz="2800" b="1" i="0" dirty="0">
                <a:solidFill>
                  <a:srgbClr val="002060"/>
                </a:solidFill>
                <a:effectLst/>
                <a:latin typeface="Cambria" panose="02040503050406030204" pitchFamily="18" charset="0"/>
                <a:ea typeface="Cambria" panose="02040503050406030204" pitchFamily="18" charset="0"/>
              </a:rPr>
              <a:t>Lạc Long Quân và Âu Cơ đều là những vị thần cao quý. Lạc Long Quân là nòi rồng, sống ở dưới nước. Chàng có sức khỏe vô địch, có nhiều phép lạ. Còn Âu Cơ thuộc giống Tiên, xinh đẹp tuyệt trần. Hai người đem lòng yêu nhau rồi trở thành vợ chồng. Ít lâu sau, Âu Cơ sinh ra một cái bọc trăm trứng, trăm trứng nở ra một trăm người con hồng hào, đẹp đẽ lạ thường. Một hôm, Lạc Long Quân cảm thấy mình không thể sống mãi trên cạn được đành bàn với Âu Cơ dẫn năm mươi con xuống biển, nàng đưa năm mươi con lên núi. Người con trưởng theo Âu Cơ được tôn làm vua, lấy hiệu là Hùng Vương đóng đô ở Phong Châu, đặt tên nước là Văn Lang. Mười mấy đời truyền nối vua đều lấy hiệu là Hùng Vương. Bởi sự tích này mà người Việt Nam khi nhắc đến nguồn gốc của mình thường xưng là con Rồng cháu Tiên.</a:t>
            </a:r>
            <a:endParaRPr lang="en-SG" sz="2800" dirty="0">
              <a:solidFill>
                <a:srgbClr val="002060"/>
              </a:solidFill>
            </a:endParaRPr>
          </a:p>
        </p:txBody>
      </p:sp>
    </p:spTree>
    <p:extLst>
      <p:ext uri="{BB962C8B-B14F-4D97-AF65-F5344CB8AC3E}">
        <p14:creationId xmlns:p14="http://schemas.microsoft.com/office/powerpoint/2010/main" val="2090591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4687614" y="238081"/>
            <a:ext cx="7504386" cy="1962507"/>
          </a:xfrm>
          <a:prstGeom prst="roundRect">
            <a:avLst>
              <a:gd name="adj" fmla="val 29749"/>
            </a:avLst>
          </a:prstGeom>
          <a:solidFill>
            <a:schemeClr val="bg1"/>
          </a:solidFill>
        </p:spPr>
        <p:txBody>
          <a:bodyPr wrap="square">
            <a:spAutoFit/>
          </a:bodyPr>
          <a:lstStyle/>
          <a:p>
            <a:pPr algn="ctr"/>
            <a:r>
              <a:rPr lang="vi-VN" sz="2500" b="1" dirty="0">
                <a:latin typeface="Cambria" panose="02040503050406030204" pitchFamily="18" charset="0"/>
                <a:ea typeface="Cambria" panose="02040503050406030204" pitchFamily="18" charset="0"/>
              </a:rPr>
              <a:t>Câu ca dao dưới đây có liên quan thế nào đến câu chuyện này? </a:t>
            </a:r>
            <a:br>
              <a:rPr lang="vi-VN" sz="2500" b="1" dirty="0">
                <a:latin typeface="Cambria" panose="02040503050406030204" pitchFamily="18" charset="0"/>
                <a:ea typeface="Cambria" panose="02040503050406030204" pitchFamily="18" charset="0"/>
              </a:rPr>
            </a:br>
            <a:r>
              <a:rPr lang="vi-VN" sz="2500" b="1" dirty="0">
                <a:solidFill>
                  <a:srgbClr val="C00000"/>
                </a:solidFill>
                <a:latin typeface="Cambria" panose="02040503050406030204" pitchFamily="18" charset="0"/>
                <a:ea typeface="Cambria" panose="02040503050406030204" pitchFamily="18" charset="0"/>
              </a:rPr>
              <a:t>Dù ai đi ngược về xuôi</a:t>
            </a:r>
          </a:p>
          <a:p>
            <a:pPr algn="ctr"/>
            <a:r>
              <a:rPr lang="vi-VN" sz="2500" b="1" dirty="0">
                <a:solidFill>
                  <a:srgbClr val="C00000"/>
                </a:solidFill>
                <a:latin typeface="Cambria" panose="02040503050406030204" pitchFamily="18" charset="0"/>
                <a:ea typeface="Cambria" panose="02040503050406030204" pitchFamily="18" charset="0"/>
              </a:rPr>
              <a:t>Nhớ ngày giỗ Tổ mùng Mười tháng Ba</a:t>
            </a:r>
          </a:p>
        </p:txBody>
      </p:sp>
      <p:sp>
        <p:nvSpPr>
          <p:cNvPr id="3" name="Rectangle 2"/>
          <p:cNvSpPr/>
          <p:nvPr/>
        </p:nvSpPr>
        <p:spPr>
          <a:xfrm>
            <a:off x="5087532" y="2323445"/>
            <a:ext cx="7104468" cy="4662815"/>
          </a:xfrm>
          <a:prstGeom prst="rect">
            <a:avLst/>
          </a:prstGeom>
          <a:solidFill>
            <a:srgbClr val="00B050"/>
          </a:solidFill>
        </p:spPr>
        <p:txBody>
          <a:bodyPr wrap="square">
            <a:spAutoFit/>
          </a:bodyPr>
          <a:lstStyle/>
          <a:p>
            <a:pPr lvl="0" algn="just"/>
            <a:r>
              <a:rPr lang="vi-VN" sz="3300" b="1" dirty="0">
                <a:solidFill>
                  <a:schemeClr val="bg1"/>
                </a:solidFill>
                <a:latin typeface="Cambria" panose="02040503050406030204" pitchFamily="18" charset="0"/>
                <a:ea typeface="Cambria" panose="02040503050406030204" pitchFamily="18" charset="0"/>
              </a:rPr>
              <a:t>Câu ca dao là lời nhắc về ngày giỗ tổ Hùng Vương, người có công dựng nước, thể hiện sự tưởng nhớ của nhân dân về các vị vua đã sinh ra nước. Hùng Vương là nhân vật trong câu chuyện Sự tích con Rồng cháu Tiên, là con của Lạc Long Quân và Âu Cơ nên có mối quan hệ mật thiết với câu chuyện này.</a:t>
            </a:r>
            <a:endParaRPr kumimoji="0" lang="en-US" sz="3300" b="1" i="1"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AA1B657E-8A77-E47F-07D3-72750F2CAFF0}"/>
              </a:ext>
            </a:extLst>
          </p:cNvPr>
          <p:cNvPicPr>
            <a:picLocks noChangeAspect="1"/>
          </p:cNvPicPr>
          <p:nvPr/>
        </p:nvPicPr>
        <p:blipFill>
          <a:blip r:embed="rId5"/>
          <a:stretch>
            <a:fillRect/>
          </a:stretch>
        </p:blipFill>
        <p:spPr>
          <a:xfrm>
            <a:off x="586813" y="535912"/>
            <a:ext cx="2908044" cy="1109568"/>
          </a:xfrm>
          <a:prstGeom prst="rect">
            <a:avLst/>
          </a:prstGeom>
        </p:spPr>
      </p:pic>
    </p:spTree>
    <p:extLst>
      <p:ext uri="{BB962C8B-B14F-4D97-AF65-F5344CB8AC3E}">
        <p14:creationId xmlns:p14="http://schemas.microsoft.com/office/powerpoint/2010/main" val="2783829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1946" y="1203832"/>
            <a:ext cx="11464341" cy="685800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2401" y="3302522"/>
            <a:ext cx="9982498" cy="2194399"/>
          </a:xfrm>
          <a:prstGeom prst="rect">
            <a:avLst/>
          </a:prstGeom>
        </p:spPr>
      </p:pic>
    </p:spTree>
    <p:extLst>
      <p:ext uri="{BB962C8B-B14F-4D97-AF65-F5344CB8AC3E}">
        <p14:creationId xmlns:p14="http://schemas.microsoft.com/office/powerpoint/2010/main" val="334169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3352800" y="980660"/>
            <a:ext cx="8656320" cy="4737549"/>
            <a:chOff x="2484475" y="1503457"/>
            <a:chExt cx="7989905" cy="4635714"/>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4475" y="1503457"/>
              <a:ext cx="7989905" cy="4635714"/>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2635693" y="1848127"/>
              <a:ext cx="7497570" cy="4065671"/>
            </a:xfrm>
            <a:prstGeom prst="rect">
              <a:avLst/>
            </a:prstGeom>
            <a:noFill/>
          </p:spPr>
          <p:txBody>
            <a:bodyPr wrap="square">
              <a:spAutoFit/>
            </a:bodyPr>
            <a:lstStyle/>
            <a:p>
              <a:pPr algn="ctr"/>
              <a:r>
                <a:rPr lang="en-US" sz="4400" b="1" i="0" dirty="0">
                  <a:solidFill>
                    <a:srgbClr val="753E21"/>
                  </a:solidFill>
                  <a:effectLst/>
                  <a:latin typeface="Cambria" panose="02040503050406030204" pitchFamily="18" charset="0"/>
                </a:rPr>
                <a:t>    </a:t>
              </a:r>
              <a:r>
                <a:rPr lang="vi-VN" sz="4400" b="1" i="0" dirty="0">
                  <a:solidFill>
                    <a:srgbClr val="753E21"/>
                  </a:solidFill>
                  <a:effectLst/>
                  <a:latin typeface="Cambria" panose="02040503050406030204" pitchFamily="18" charset="0"/>
                </a:rPr>
                <a:t>Câu chuyện giải thích về nguồn gốc của người Việt theo trí tưởng tượng của người xưa. Qua đó, nhắn nhủ chúng ta phải yêu thương lẫn nhau vì cùng có chung nguồn gốc.</a:t>
              </a:r>
              <a:endParaRPr lang="en-US" sz="4400" b="1" dirty="0">
                <a:solidFill>
                  <a:srgbClr val="753E21"/>
                </a:solidFill>
                <a:latin typeface="Cambria" panose="02040503050406030204" pitchFamily="18" charset="0"/>
              </a:endParaRPr>
            </a:p>
          </p:txBody>
        </p:sp>
      </p:gr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7"/>
          <a:stretch>
            <a:fillRect/>
          </a:stretch>
        </p:blipFill>
        <p:spPr>
          <a:xfrm>
            <a:off x="-269892" y="1820886"/>
            <a:ext cx="4267570" cy="3468925"/>
          </a:xfrm>
          <a:prstGeom prst="rect">
            <a:avLst/>
          </a:prstGeom>
        </p:spPr>
      </p:pic>
    </p:spTree>
    <p:extLst>
      <p:ext uri="{BB962C8B-B14F-4D97-AF65-F5344CB8AC3E}">
        <p14:creationId xmlns:p14="http://schemas.microsoft.com/office/powerpoint/2010/main" val="1528031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445577" y="935022"/>
            <a:ext cx="7800008" cy="5887850"/>
          </a:xfrm>
          <a:prstGeom prst="rect">
            <a:avLst/>
          </a:prstGeom>
        </p:spPr>
      </p:pic>
      <p:pic>
        <p:nvPicPr>
          <p:cNvPr id="12" name="Picture 11">
            <a:extLst>
              <a:ext uri="{FF2B5EF4-FFF2-40B4-BE49-F238E27FC236}">
                <a16:creationId xmlns:a16="http://schemas.microsoft.com/office/drawing/2014/main" id="{58773157-2C9D-FB21-75AF-6564DB80F426}"/>
              </a:ext>
            </a:extLst>
          </p:cNvPr>
          <p:cNvPicPr>
            <a:picLocks noChangeAspect="1"/>
          </p:cNvPicPr>
          <p:nvPr/>
        </p:nvPicPr>
        <p:blipFill>
          <a:blip r:embed="rId7"/>
          <a:stretch>
            <a:fillRect/>
          </a:stretch>
        </p:blipFill>
        <p:spPr>
          <a:xfrm>
            <a:off x="5230142" y="1342242"/>
            <a:ext cx="6937648" cy="5480630"/>
          </a:xfrm>
          <a:prstGeom prst="rect">
            <a:avLst/>
          </a:prstGeom>
        </p:spPr>
      </p:pic>
    </p:spTree>
    <p:extLst>
      <p:ext uri="{BB962C8B-B14F-4D97-AF65-F5344CB8AC3E}">
        <p14:creationId xmlns:p14="http://schemas.microsoft.com/office/powerpoint/2010/main" val="3573716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75444" y="58789"/>
            <a:ext cx="12342888" cy="7253049"/>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con Rồng cháu Tiên và thân mật gọi nhau là đồng bào.</a:t>
            </a:r>
            <a:endPar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Đổng</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9Slide07 SVNStick A Round" panose="02000503000000000000" pitchFamily="2" charset="0"/>
                <a:ea typeface="+mn-ea"/>
                <a:cs typeface="+mn-cs"/>
              </a:rPr>
              <a:t>Sự tích con rồng cháu tiên</a:t>
            </a:r>
            <a:endParaRPr kumimoji="0" lang="en-US" sz="4000" b="1" i="0" u="none" strike="noStrike" kern="1200" cap="none" spc="0" normalizeH="0" baseline="0" noProof="0" dirty="0">
              <a:ln>
                <a:noFill/>
              </a:ln>
              <a:solidFill>
                <a:srgbClr val="C00000"/>
              </a:solidFill>
              <a:effectLst/>
              <a:uLnTx/>
              <a:uFillTx/>
              <a:latin typeface="#9Slide07 SVNStick A Round" panose="02000503000000000000" pitchFamily="2" charset="0"/>
              <a:ea typeface="+mn-ea"/>
              <a:cs typeface="+mn-cs"/>
            </a:endParaRPr>
          </a:p>
        </p:txBody>
      </p:sp>
    </p:spTree>
    <p:extLst>
      <p:ext uri="{BB962C8B-B14F-4D97-AF65-F5344CB8AC3E}">
        <p14:creationId xmlns:p14="http://schemas.microsoft.com/office/powerpoint/2010/main" val="93850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07FE9BA-DA41-5434-0006-88FB29CBBC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49528" y="764255"/>
            <a:ext cx="7800008" cy="5887850"/>
          </a:xfrm>
          <a:prstGeom prst="rect">
            <a:avLst/>
          </a:prstGeom>
        </p:spPr>
      </p:pic>
      <p:grpSp>
        <p:nvGrpSpPr>
          <p:cNvPr id="40" name="组合 39">
            <a:extLst>
              <a:ext uri="{FF2B5EF4-FFF2-40B4-BE49-F238E27FC236}">
                <a16:creationId xmlns:a16="http://schemas.microsoft.com/office/drawing/2014/main"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4" name="Picture 3"/>
          <p:cNvPicPr>
            <a:picLocks noChangeAspect="1"/>
          </p:cNvPicPr>
          <p:nvPr/>
        </p:nvPicPr>
        <p:blipFill>
          <a:blip r:embed="rId11"/>
          <a:stretch>
            <a:fillRect/>
          </a:stretch>
        </p:blipFill>
        <p:spPr>
          <a:xfrm>
            <a:off x="4766181" y="2648607"/>
            <a:ext cx="7844379" cy="2290210"/>
          </a:xfrm>
          <a:prstGeom prst="rect">
            <a:avLst/>
          </a:prstGeom>
        </p:spPr>
      </p:pic>
    </p:spTree>
    <p:extLst>
      <p:ext uri="{BB962C8B-B14F-4D97-AF65-F5344CB8AC3E}">
        <p14:creationId xmlns:p14="http://schemas.microsoft.com/office/powerpoint/2010/main" val="1787073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矩形 12"/>
          <p:cNvSpPr/>
          <p:nvPr/>
        </p:nvSpPr>
        <p:spPr>
          <a:xfrm>
            <a:off x="0" y="0"/>
            <a:ext cx="12192000" cy="6858000"/>
          </a:xfrm>
          <a:prstGeom prst="rect">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349" b="0" i="0" u="none" strike="noStrike" kern="1200" cap="none" spc="0" normalizeH="0" baseline="0" noProof="0">
              <a:ln>
                <a:noFill/>
              </a:ln>
              <a:solidFill>
                <a:prstClr val="white"/>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pic>
        <p:nvPicPr>
          <p:cNvPr id="27"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5665306" y="-1"/>
            <a:ext cx="5632172" cy="980661"/>
          </a:xfrm>
          <a:prstGeom prst="rect">
            <a:avLst/>
          </a:prstGeom>
        </p:spPr>
      </p:pic>
      <p:pic>
        <p:nvPicPr>
          <p:cNvPr id="29"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29375" y="-2"/>
            <a:ext cx="5632172" cy="98066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345" y="1025919"/>
            <a:ext cx="7039358" cy="4448906"/>
          </a:xfrm>
          <a:prstGeom prst="rect">
            <a:avLst/>
          </a:prstGeom>
        </p:spPr>
      </p:pic>
      <p:sp>
        <p:nvSpPr>
          <p:cNvPr id="3" name="TextBox 2"/>
          <p:cNvSpPr txBox="1"/>
          <p:nvPr/>
        </p:nvSpPr>
        <p:spPr>
          <a:xfrm>
            <a:off x="338247" y="1617171"/>
            <a:ext cx="6685450" cy="3293209"/>
          </a:xfrm>
          <a:prstGeom prst="rect">
            <a:avLst/>
          </a:prstGeom>
          <a:noFill/>
        </p:spPr>
        <p:txBody>
          <a:bodyPr wrap="square" rtlCol="0">
            <a:spAutoFit/>
          </a:bodyPr>
          <a:lstStyle/>
          <a:p>
            <a:pPr algn="just"/>
            <a:r>
              <a:rPr lang="vi-VN" sz="5000" b="1" dirty="0">
                <a:solidFill>
                  <a:srgbClr val="002060"/>
                </a:solidFill>
                <a:latin typeface="Cambria" panose="02040503050406030204" pitchFamily="18" charset="0"/>
                <a:ea typeface="Cambria" panose="02040503050406030204" pitchFamily="18" charset="0"/>
              </a:rPr>
              <a:t> </a:t>
            </a:r>
            <a:r>
              <a:rPr lang="vi-VN" sz="5200" b="1" dirty="0">
                <a:solidFill>
                  <a:srgbClr val="002060"/>
                </a:solidFill>
                <a:latin typeface="Cambria" panose="02040503050406030204" pitchFamily="18" charset="0"/>
                <a:ea typeface="Cambria" panose="02040503050406030204" pitchFamily="18" charset="0"/>
              </a:rPr>
              <a:t>Trao đổi với bạn: Vào tháng Ba (âm lịch), nước ta có ngày lễ nào quan trọng?</a:t>
            </a:r>
            <a:endParaRPr lang="en-US" sz="5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28" name="图片 21">
            <a:extLst>
              <a:ext uri="{FF2B5EF4-FFF2-40B4-BE49-F238E27FC236}">
                <a16:creationId xmlns:a16="http://schemas.microsoft.com/office/drawing/2014/main" id="{401E25C0-9AC5-4440-8F4B-8A798FD25A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35" name="Line Callout 3 34"/>
          <p:cNvSpPr/>
          <p:nvPr/>
        </p:nvSpPr>
        <p:spPr>
          <a:xfrm>
            <a:off x="7325565" y="301228"/>
            <a:ext cx="5195643" cy="2458278"/>
          </a:xfrm>
          <a:prstGeom prst="borderCallout3">
            <a:avLst>
              <a:gd name="adj1" fmla="val 18750"/>
              <a:gd name="adj2" fmla="val -521"/>
              <a:gd name="adj3" fmla="val 57484"/>
              <a:gd name="adj4" fmla="val -7497"/>
              <a:gd name="adj5" fmla="val 100000"/>
              <a:gd name="adj6" fmla="val -16667"/>
              <a:gd name="adj7" fmla="val 99737"/>
              <a:gd name="adj8" fmla="val -18182"/>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i="1" dirty="0">
                <a:solidFill>
                  <a:srgbClr val="C00000"/>
                </a:solidFill>
                <a:latin typeface="Cambria" panose="02040503050406030204" pitchFamily="18" charset="0"/>
                <a:ea typeface="Cambria" panose="02040503050406030204" pitchFamily="18" charset="0"/>
              </a:rPr>
              <a:t>Ngày Giỗ tổ </a:t>
            </a:r>
          </a:p>
          <a:p>
            <a:pPr algn="ctr"/>
            <a:r>
              <a:rPr lang="vi-VN" sz="4200" b="1" i="1" dirty="0">
                <a:solidFill>
                  <a:srgbClr val="C00000"/>
                </a:solidFill>
                <a:latin typeface="Cambria" panose="02040503050406030204" pitchFamily="18" charset="0"/>
                <a:ea typeface="Cambria" panose="02040503050406030204" pitchFamily="18" charset="0"/>
              </a:rPr>
              <a:t>Hùng Vương 10/03 </a:t>
            </a:r>
          </a:p>
          <a:p>
            <a:pPr algn="ctr"/>
            <a:r>
              <a:rPr lang="vi-VN" sz="4200" b="1" i="1" dirty="0">
                <a:solidFill>
                  <a:srgbClr val="C00000"/>
                </a:solidFill>
                <a:latin typeface="Cambria" panose="02040503050406030204" pitchFamily="18" charset="0"/>
                <a:ea typeface="Cambria" panose="02040503050406030204" pitchFamily="18" charset="0"/>
              </a:rPr>
              <a:t>âm lịch.</a:t>
            </a:r>
            <a:endParaRPr lang="en-US" sz="4200" b="1" i="1" dirty="0">
              <a:solidFill>
                <a:srgbClr val="C0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B62DC5D1-6B28-C1B7-F6B7-F6F3836A6097}"/>
              </a:ext>
            </a:extLst>
          </p:cNvPr>
          <p:cNvPicPr>
            <a:picLocks noChangeAspect="1"/>
          </p:cNvPicPr>
          <p:nvPr/>
        </p:nvPicPr>
        <p:blipFill rotWithShape="1">
          <a:blip r:embed="rId7"/>
          <a:srcRect r="21007" b="5043"/>
          <a:stretch/>
        </p:blipFill>
        <p:spPr>
          <a:xfrm>
            <a:off x="7237057" y="2620876"/>
            <a:ext cx="5284151" cy="3181558"/>
          </a:xfrm>
          <a:prstGeom prst="ellipse">
            <a:avLst/>
          </a:prstGeom>
          <a:ln>
            <a:noFill/>
          </a:ln>
          <a:effectLst>
            <a:softEdge rad="112500"/>
          </a:effectLst>
        </p:spPr>
      </p:pic>
    </p:spTree>
    <p:extLst>
      <p:ext uri="{BB962C8B-B14F-4D97-AF65-F5344CB8AC3E}">
        <p14:creationId xmlns:p14="http://schemas.microsoft.com/office/powerpoint/2010/main" val="115046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animBg="1"/>
      <p:bldP spid="3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A742A0-F033-ED94-F873-567E1F815713}"/>
              </a:ext>
            </a:extLst>
          </p:cNvPr>
          <p:cNvPicPr>
            <a:picLocks noChangeAspect="1"/>
          </p:cNvPicPr>
          <p:nvPr/>
        </p:nvPicPr>
        <p:blipFill>
          <a:blip r:embed="rId2"/>
          <a:stretch>
            <a:fillRect/>
          </a:stretch>
        </p:blipFill>
        <p:spPr>
          <a:xfrm>
            <a:off x="0" y="1"/>
            <a:ext cx="12192000" cy="6857999"/>
          </a:xfrm>
          <a:prstGeom prst="rect">
            <a:avLst/>
          </a:prstGeom>
        </p:spPr>
      </p:pic>
      <p:pic>
        <p:nvPicPr>
          <p:cNvPr id="3" name="Picture 2">
            <a:extLst>
              <a:ext uri="{FF2B5EF4-FFF2-40B4-BE49-F238E27FC236}">
                <a16:creationId xmlns:a16="http://schemas.microsoft.com/office/drawing/2014/main" id="{0404A7FF-2293-460C-8098-C038C8C4C1DF}"/>
              </a:ext>
            </a:extLst>
          </p:cNvPr>
          <p:cNvPicPr>
            <a:picLocks noChangeAspect="1"/>
          </p:cNvPicPr>
          <p:nvPr/>
        </p:nvPicPr>
        <p:blipFill>
          <a:blip r:embed="rId3"/>
          <a:stretch>
            <a:fillRect/>
          </a:stretch>
        </p:blipFill>
        <p:spPr>
          <a:xfrm>
            <a:off x="4904804" y="1346200"/>
            <a:ext cx="8367658" cy="5004580"/>
          </a:xfrm>
          <a:prstGeom prst="rect">
            <a:avLst/>
          </a:prstGeom>
        </p:spPr>
      </p:pic>
      <p:pic>
        <p:nvPicPr>
          <p:cNvPr id="4" name="图片 17">
            <a:extLst>
              <a:ext uri="{FF2B5EF4-FFF2-40B4-BE49-F238E27FC236}">
                <a16:creationId xmlns:a16="http://schemas.microsoft.com/office/drawing/2014/main" id="{695F3D09-7347-1C5F-E052-302A29DD5F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0" y="4399721"/>
            <a:ext cx="12197165" cy="2458278"/>
          </a:xfrm>
          <a:prstGeom prst="rect">
            <a:avLst/>
          </a:prstGeom>
        </p:spPr>
      </p:pic>
    </p:spTree>
    <p:extLst>
      <p:ext uri="{BB962C8B-B14F-4D97-AF65-F5344CB8AC3E}">
        <p14:creationId xmlns:p14="http://schemas.microsoft.com/office/powerpoint/2010/main" val="114161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75444" y="58789"/>
            <a:ext cx="12342888" cy="7253049"/>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con Rồng cháu Tiên và thân mật gọi nhau là đồng bào.</a:t>
            </a:r>
            <a:endPar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Đổng</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Sự tích con rồng cháu tiên</a:t>
            </a:r>
            <a:endParaRPr kumimoji="0" lang="en-US"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pic>
        <p:nvPicPr>
          <p:cNvPr id="2" name="Picture 1">
            <a:extLst>
              <a:ext uri="{FF2B5EF4-FFF2-40B4-BE49-F238E27FC236}">
                <a16:creationId xmlns:a16="http://schemas.microsoft.com/office/drawing/2014/main" id="{BD6492BD-28F7-D7B3-1CFA-764E194CD1C7}"/>
              </a:ext>
            </a:extLst>
          </p:cNvPr>
          <p:cNvPicPr>
            <a:picLocks noChangeAspect="1"/>
          </p:cNvPicPr>
          <p:nvPr/>
        </p:nvPicPr>
        <p:blipFill>
          <a:blip r:embed="rId6"/>
          <a:stretch>
            <a:fillRect/>
          </a:stretch>
        </p:blipFill>
        <p:spPr>
          <a:xfrm>
            <a:off x="228903" y="0"/>
            <a:ext cx="1592170" cy="1001292"/>
          </a:xfrm>
          <a:prstGeom prst="rect">
            <a:avLst/>
          </a:prstGeom>
        </p:spPr>
      </p:pic>
    </p:spTree>
    <p:extLst>
      <p:ext uri="{BB962C8B-B14F-4D97-AF65-F5344CB8AC3E}">
        <p14:creationId xmlns:p14="http://schemas.microsoft.com/office/powerpoint/2010/main" val="519810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74561"/>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2664070" y="1225250"/>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92991" y="2856382"/>
              <a:ext cx="2530393" cy="564510"/>
            </a:xfrm>
            <a:prstGeom prst="rect">
              <a:avLst/>
            </a:prstGeom>
            <a:noFill/>
          </p:spPr>
          <p:txBody>
            <a:bodyPr wrap="none" rtlCol="0">
              <a:spAutoFit/>
            </a:bodyPr>
            <a:lstStyle/>
            <a:p>
              <a:r>
                <a:rPr lang="en-US" sz="3500" dirty="0" err="1">
                  <a:solidFill>
                    <a:srgbClr val="C00000"/>
                  </a:solidFill>
                  <a:latin typeface="Cambria" panose="02040503050406030204" pitchFamily="18" charset="0"/>
                  <a:ea typeface="Cambria" panose="02040503050406030204" pitchFamily="18" charset="0"/>
                </a:rPr>
                <a:t>Từ</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đầu</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vi-VN"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kết thành vợ chồng</a:t>
              </a:r>
              <a:r>
                <a:rPr lang="en-US" sz="3500" b="1" i="1" dirty="0">
                  <a:solidFill>
                    <a:srgbClr val="C00000"/>
                  </a:solidFill>
                  <a:latin typeface="Cambria" panose="02040503050406030204" pitchFamily="18" charset="0"/>
                  <a:ea typeface="Cambria" panose="02040503050406030204" pitchFamily="18" charset="0"/>
                </a:rPr>
                <a:t>.</a:t>
              </a:r>
              <a:endParaRPr lang="en-US" sz="3500" b="1" dirty="0">
                <a:solidFill>
                  <a:srgbClr val="C00000"/>
                </a:solidFill>
                <a:latin typeface="Cambria" panose="02040503050406030204" pitchFamily="18" charset="0"/>
                <a:ea typeface="Cambria" panose="02040503050406030204" pitchFamily="18"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659284" y="2352631"/>
            <a:ext cx="8905058" cy="997675"/>
            <a:chOff x="2360277" y="2671670"/>
            <a:chExt cx="3418580"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70758" y="2865537"/>
              <a:ext cx="3079484" cy="564510"/>
            </a:xfrm>
            <a:prstGeom prst="rect">
              <a:avLst/>
            </a:prstGeom>
            <a:noFill/>
          </p:spPr>
          <p:txBody>
            <a:bodyPr wrap="none" rtlCol="0">
              <a:spAutoFit/>
            </a:bodyPr>
            <a:lstStyle/>
            <a:p>
              <a:pPr lvl="0">
                <a:defRPr/>
              </a:pPr>
              <a:r>
                <a:rPr lang="en-US" sz="3500" dirty="0" err="1">
                  <a:solidFill>
                    <a:srgbClr val="C00000"/>
                  </a:solidFill>
                  <a:latin typeface="Cambria" panose="02040503050406030204" pitchFamily="18" charset="0"/>
                  <a:ea typeface="Cambria" panose="02040503050406030204" pitchFamily="18" charset="0"/>
                </a:rPr>
                <a:t>Tiếp</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theo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cho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en-US"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khỏe mạnh như thần.</a:t>
              </a:r>
              <a:endParaRPr kumimoji="0" lang="zh-CN" altLang="en-US" sz="35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557072" y="3480010"/>
            <a:ext cx="8636445" cy="1055297"/>
            <a:chOff x="2360277" y="2671668"/>
            <a:chExt cx="3315462"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86922" y="3378199"/>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632936" y="2813478"/>
              <a:ext cx="2881947" cy="564510"/>
            </a:xfrm>
            <a:prstGeom prst="rect">
              <a:avLst/>
            </a:prstGeom>
            <a:noFill/>
          </p:spPr>
          <p:txBody>
            <a:bodyPr wrap="none" rtlCol="0">
              <a:spAutoFit/>
            </a:bodyPr>
            <a:lstStyle/>
            <a:p>
              <a:r>
                <a:rPr lang="en-US" sz="3500" dirty="0" err="1">
                  <a:solidFill>
                    <a:srgbClr val="C00000"/>
                  </a:solidFill>
                  <a:latin typeface="Cambria" panose="02040503050406030204" pitchFamily="18" charset="0"/>
                  <a:ea typeface="Cambria" panose="02040503050406030204" pitchFamily="18" charset="0"/>
                </a:rPr>
                <a:t>Tiếp</a:t>
              </a:r>
              <a:r>
                <a:rPr lang="en-US" sz="3500" dirty="0">
                  <a:solidFill>
                    <a:srgbClr val="C00000"/>
                  </a:solidFill>
                  <a:latin typeface="Cambria" panose="02040503050406030204" pitchFamily="18" charset="0"/>
                  <a:ea typeface="Cambria" panose="02040503050406030204" pitchFamily="18" charset="0"/>
                </a:rPr>
                <a:t> </a:t>
              </a:r>
              <a:r>
                <a:rPr lang="vi-VN" sz="3500" dirty="0">
                  <a:solidFill>
                    <a:srgbClr val="C00000"/>
                  </a:solidFill>
                  <a:latin typeface="Cambria" panose="02040503050406030204" pitchFamily="18" charset="0"/>
                  <a:ea typeface="Cambria" panose="02040503050406030204" pitchFamily="18" charset="0"/>
                </a:rPr>
                <a:t>theo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cho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vi-VN"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đừng quên lời hẹn.</a:t>
              </a:r>
              <a:endParaRPr lang="en-US" sz="3500" b="1" i="1" dirty="0">
                <a:solidFill>
                  <a:srgbClr val="C00000"/>
                </a:solidFill>
                <a:latin typeface="Cambria" panose="02040503050406030204" pitchFamily="18" charset="0"/>
                <a:ea typeface="Cambria" panose="02040503050406030204" pitchFamily="18" charset="0"/>
              </a:endParaRPr>
            </a:p>
          </p:txBody>
        </p:sp>
      </p:grpSp>
      <p:grpSp>
        <p:nvGrpSpPr>
          <p:cNvPr id="44" name="组合 44">
            <a:extLst>
              <a:ext uri="{FF2B5EF4-FFF2-40B4-BE49-F238E27FC236}">
                <a16:creationId xmlns:a16="http://schemas.microsoft.com/office/drawing/2014/main" id="{AB912C4E-5BC6-B9E5-F73D-154AD84AE780}"/>
              </a:ext>
            </a:extLst>
          </p:cNvPr>
          <p:cNvGrpSpPr/>
          <p:nvPr/>
        </p:nvGrpSpPr>
        <p:grpSpPr>
          <a:xfrm>
            <a:off x="2580716" y="4575699"/>
            <a:ext cx="8341016" cy="1005844"/>
            <a:chOff x="2360277" y="2671671"/>
            <a:chExt cx="3202049" cy="899938"/>
          </a:xfrm>
        </p:grpSpPr>
        <p:grpSp>
          <p:nvGrpSpPr>
            <p:cNvPr id="45" name="组合 30">
              <a:extLst>
                <a:ext uri="{FF2B5EF4-FFF2-40B4-BE49-F238E27FC236}">
                  <a16:creationId xmlns:a16="http://schemas.microsoft.com/office/drawing/2014/main" id="{729F058A-F44E-CA33-1AB9-552040C6CCA0}"/>
                </a:ext>
              </a:extLst>
            </p:cNvPr>
            <p:cNvGrpSpPr/>
            <p:nvPr/>
          </p:nvGrpSpPr>
          <p:grpSpPr>
            <a:xfrm>
              <a:off x="2360277" y="2671671"/>
              <a:ext cx="3202049" cy="899938"/>
              <a:chOff x="1336246" y="3302000"/>
              <a:chExt cx="2501019" cy="998711"/>
            </a:xfrm>
            <a:effectLst>
              <a:outerShdw blurRad="254000" sx="102000" sy="102000" algn="ctr" rotWithShape="0">
                <a:prstClr val="black">
                  <a:alpha val="25000"/>
                </a:prstClr>
              </a:outerShdw>
            </a:effectLst>
          </p:grpSpPr>
          <p:sp>
            <p:nvSpPr>
              <p:cNvPr id="47" name="圆角矩形 27">
                <a:extLst>
                  <a:ext uri="{FF2B5EF4-FFF2-40B4-BE49-F238E27FC236}">
                    <a16:creationId xmlns:a16="http://schemas.microsoft.com/office/drawing/2014/main" id="{BFB3CE5E-6E45-AF1B-2ADE-9ED009B3E2EF}"/>
                  </a:ext>
                </a:extLst>
              </p:cNvPr>
              <p:cNvSpPr/>
              <p:nvPr/>
            </p:nvSpPr>
            <p:spPr>
              <a:xfrm>
                <a:off x="1336246" y="3302000"/>
                <a:ext cx="2501019" cy="9987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8" name="圆角矩形 28">
                <a:extLst>
                  <a:ext uri="{FF2B5EF4-FFF2-40B4-BE49-F238E27FC236}">
                    <a16:creationId xmlns:a16="http://schemas.microsoft.com/office/drawing/2014/main" id="{634673C6-F57D-84A9-2912-32248C2E2D93}"/>
                  </a:ext>
                </a:extLst>
              </p:cNvPr>
              <p:cNvSpPr/>
              <p:nvPr/>
            </p:nvSpPr>
            <p:spPr>
              <a:xfrm>
                <a:off x="1386922" y="3378199"/>
                <a:ext cx="2450342" cy="915738"/>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6" name="文本框 40">
              <a:extLst>
                <a:ext uri="{FF2B5EF4-FFF2-40B4-BE49-F238E27FC236}">
                  <a16:creationId xmlns:a16="http://schemas.microsoft.com/office/drawing/2014/main" id="{0415F265-4CA9-C970-025A-178E9226D3B1}"/>
                </a:ext>
              </a:extLst>
            </p:cNvPr>
            <p:cNvSpPr txBox="1"/>
            <p:nvPr/>
          </p:nvSpPr>
          <p:spPr>
            <a:xfrm>
              <a:off x="2600920" y="2895861"/>
              <a:ext cx="2833727" cy="564510"/>
            </a:xfrm>
            <a:prstGeom prst="rect">
              <a:avLst/>
            </a:prstGeom>
            <a:noFill/>
          </p:spPr>
          <p:txBody>
            <a:bodyPr wrap="none" rtlCol="0">
              <a:spAutoFit/>
            </a:bodyPr>
            <a:lstStyle/>
            <a:p>
              <a:pPr>
                <a:defRPr/>
              </a:pPr>
              <a:r>
                <a:rPr lang="en-US" sz="3500" dirty="0" err="1">
                  <a:solidFill>
                    <a:srgbClr val="C00000"/>
                  </a:solidFill>
                  <a:latin typeface="Cambria" panose="02040503050406030204" pitchFamily="18" charset="0"/>
                  <a:ea typeface="Cambria" panose="02040503050406030204" pitchFamily="18" charset="0"/>
                </a:rPr>
                <a:t>Tiếp</a:t>
              </a:r>
              <a:r>
                <a:rPr lang="en-US" sz="3500" dirty="0">
                  <a:solidFill>
                    <a:srgbClr val="C00000"/>
                  </a:solidFill>
                  <a:latin typeface="Cambria" panose="02040503050406030204" pitchFamily="18" charset="0"/>
                  <a:ea typeface="Cambria" panose="02040503050406030204" pitchFamily="18" charset="0"/>
                </a:rPr>
                <a:t> </a:t>
              </a:r>
              <a:r>
                <a:rPr lang="vi-VN" sz="3500" dirty="0">
                  <a:solidFill>
                    <a:srgbClr val="C00000"/>
                  </a:solidFill>
                  <a:latin typeface="Cambria" panose="02040503050406030204" pitchFamily="18" charset="0"/>
                  <a:ea typeface="Cambria" panose="02040503050406030204" pitchFamily="18" charset="0"/>
                </a:rPr>
                <a:t>theo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cho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vi-VN"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không hề thay đổi.</a:t>
              </a:r>
              <a:endParaRPr lang="en-US" sz="3500" b="1" i="1" dirty="0">
                <a:solidFill>
                  <a:srgbClr val="C00000"/>
                </a:solidFill>
                <a:latin typeface="Cambria" panose="02040503050406030204" pitchFamily="18" charset="0"/>
                <a:ea typeface="Cambria" panose="02040503050406030204" pitchFamily="18" charset="0"/>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6"/>
          <a:stretch>
            <a:fillRect/>
          </a:stretch>
        </p:blipFill>
        <p:spPr>
          <a:xfrm>
            <a:off x="3931284" y="-45276"/>
            <a:ext cx="4694327" cy="1694835"/>
          </a:xfrm>
          <a:prstGeom prst="rect">
            <a:avLst/>
          </a:prstGeom>
        </p:spPr>
      </p:pic>
      <p:sp>
        <p:nvSpPr>
          <p:cNvPr id="3" name="TextBox 2">
            <a:extLst>
              <a:ext uri="{FF2B5EF4-FFF2-40B4-BE49-F238E27FC236}">
                <a16:creationId xmlns:a16="http://schemas.microsoft.com/office/drawing/2014/main" id="{955AF160-1B1E-CAD9-C6B6-600F856FBBBF}"/>
              </a:ext>
            </a:extLst>
          </p:cNvPr>
          <p:cNvSpPr txBox="1"/>
          <p:nvPr/>
        </p:nvSpPr>
        <p:spPr>
          <a:xfrm>
            <a:off x="1011807" y="1505292"/>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1</a:t>
            </a:r>
            <a:endParaRPr lang="en-SG" sz="3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941002" y="2674632"/>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2</a:t>
            </a:r>
            <a:endParaRPr lang="en-SG" sz="30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924909" y="3757698"/>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3</a:t>
            </a:r>
            <a:endParaRPr lang="en-SG" sz="3000" b="1"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FB5A2A96-6DBE-451E-C5DF-3E3510CC70CC}"/>
              </a:ext>
            </a:extLst>
          </p:cNvPr>
          <p:cNvSpPr txBox="1"/>
          <p:nvPr/>
        </p:nvSpPr>
        <p:spPr>
          <a:xfrm>
            <a:off x="920080" y="4826272"/>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4</a:t>
            </a:r>
            <a:endParaRPr lang="en-SG" sz="3000" b="1"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74EDB4BE-D7CC-3D93-BE1C-EAC2C4EF09B6}"/>
              </a:ext>
            </a:extLst>
          </p:cNvPr>
          <p:cNvSpPr txBox="1"/>
          <p:nvPr/>
        </p:nvSpPr>
        <p:spPr>
          <a:xfrm>
            <a:off x="904077" y="5760353"/>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5</a:t>
            </a:r>
            <a:endParaRPr lang="en-SG" sz="3000" b="1" dirty="0">
              <a:solidFill>
                <a:srgbClr val="002060"/>
              </a:solidFill>
              <a:latin typeface="Cambria" panose="02040503050406030204" pitchFamily="18" charset="0"/>
              <a:ea typeface="Cambria" panose="02040503050406030204" pitchFamily="18" charset="0"/>
            </a:endParaRPr>
          </a:p>
        </p:txBody>
      </p:sp>
      <p:grpSp>
        <p:nvGrpSpPr>
          <p:cNvPr id="8" name="组合 44">
            <a:extLst>
              <a:ext uri="{FF2B5EF4-FFF2-40B4-BE49-F238E27FC236}">
                <a16:creationId xmlns:a16="http://schemas.microsoft.com/office/drawing/2014/main" id="{191AE890-81D2-67B8-7D08-A440C2A5CF0B}"/>
              </a:ext>
            </a:extLst>
          </p:cNvPr>
          <p:cNvGrpSpPr/>
          <p:nvPr/>
        </p:nvGrpSpPr>
        <p:grpSpPr>
          <a:xfrm>
            <a:off x="2726079" y="5642394"/>
            <a:ext cx="8047467" cy="997675"/>
            <a:chOff x="2360277" y="2671670"/>
            <a:chExt cx="3089358" cy="892629"/>
          </a:xfrm>
        </p:grpSpPr>
        <p:grpSp>
          <p:nvGrpSpPr>
            <p:cNvPr id="9" name="组合 30">
              <a:extLst>
                <a:ext uri="{FF2B5EF4-FFF2-40B4-BE49-F238E27FC236}">
                  <a16:creationId xmlns:a16="http://schemas.microsoft.com/office/drawing/2014/main" id="{F5A91FD8-B98E-F09B-099E-F722C81820F2}"/>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1" name="圆角矩形 27">
                <a:extLst>
                  <a:ext uri="{FF2B5EF4-FFF2-40B4-BE49-F238E27FC236}">
                    <a16:creationId xmlns:a16="http://schemas.microsoft.com/office/drawing/2014/main" id="{15251111-3619-3E30-19BC-1ACB0186D8C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12" name="圆角矩形 28">
                <a:extLst>
                  <a:ext uri="{FF2B5EF4-FFF2-40B4-BE49-F238E27FC236}">
                    <a16:creationId xmlns:a16="http://schemas.microsoft.com/office/drawing/2014/main" id="{BFD21F37-602D-D277-E07F-3EFD30AE6869}"/>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10" name="文本框 40">
              <a:extLst>
                <a:ext uri="{FF2B5EF4-FFF2-40B4-BE49-F238E27FC236}">
                  <a16:creationId xmlns:a16="http://schemas.microsoft.com/office/drawing/2014/main" id="{36157325-1EA1-BC43-76A4-81B3D0429005}"/>
                </a:ext>
              </a:extLst>
            </p:cNvPr>
            <p:cNvSpPr txBox="1"/>
            <p:nvPr/>
          </p:nvSpPr>
          <p:spPr>
            <a:xfrm>
              <a:off x="3468410" y="2809997"/>
              <a:ext cx="648167" cy="564510"/>
            </a:xfrm>
            <a:prstGeom prst="rect">
              <a:avLst/>
            </a:prstGeom>
            <a:noFill/>
          </p:spPr>
          <p:txBody>
            <a:bodyPr wrap="none" rtlCol="0">
              <a:spAutoFit/>
            </a:bodyPr>
            <a:lstStyle/>
            <a:p>
              <a:pPr lvl="0">
                <a:defRPr/>
              </a:pPr>
              <a:r>
                <a:rPr lang="en-US" sz="3500" b="1" dirty="0" err="1">
                  <a:solidFill>
                    <a:srgbClr val="C00000"/>
                  </a:solidFill>
                  <a:latin typeface="Cambria" panose="02040503050406030204" pitchFamily="18" charset="0"/>
                  <a:ea typeface="Cambria" panose="02040503050406030204" pitchFamily="18" charset="0"/>
                </a:rPr>
                <a:t>Còn</a:t>
              </a:r>
              <a:r>
                <a:rPr lang="en-US" sz="3500" b="1" dirty="0">
                  <a:solidFill>
                    <a:srgbClr val="C00000"/>
                  </a:solidFill>
                  <a:latin typeface="Cambria" panose="02040503050406030204" pitchFamily="18" charset="0"/>
                  <a:ea typeface="Cambria" panose="02040503050406030204" pitchFamily="18" charset="0"/>
                </a:rPr>
                <a:t> </a:t>
              </a:r>
              <a:r>
                <a:rPr lang="en-US" sz="3500" b="1" dirty="0" err="1">
                  <a:solidFill>
                    <a:srgbClr val="C00000"/>
                  </a:solidFill>
                  <a:latin typeface="Cambria" panose="02040503050406030204" pitchFamily="18" charset="0"/>
                  <a:ea typeface="Cambria" panose="02040503050406030204" pitchFamily="18" charset="0"/>
                </a:rPr>
                <a:t>lại</a:t>
              </a:r>
              <a:r>
                <a:rPr lang="en-US" sz="3500" b="1" dirty="0">
                  <a:solidFill>
                    <a:srgbClr val="C00000"/>
                  </a:solidFill>
                  <a:latin typeface="Cambria" panose="02040503050406030204" pitchFamily="18" charset="0"/>
                  <a:ea typeface="Cambria" panose="02040503050406030204" pitchFamily="18" charset="0"/>
                </a:rPr>
                <a:t>.</a:t>
              </a:r>
              <a:endParaRPr kumimoji="0" lang="zh-CN" altLang="en-US" sz="35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3218005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left)">
                                      <p:cBhvr>
                                        <p:cTn id="32" dur="500"/>
                                        <p:tgtEl>
                                          <p:spTgt spid="44"/>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barn(inVertical)">
                                      <p:cBhvr>
                                        <p:cTn id="48" dur="500"/>
                                        <p:tgtEl>
                                          <p:spTgt spid="6"/>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barn(inVertical)">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0" y="58789"/>
            <a:ext cx="12267444" cy="7253049"/>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Cũng bởi sự tích này mà về sau, người Việt ta thường tự hào xưng là con Rồng cháu Tiên và thân mật gọi nhau là đồng bào.</a:t>
            </a:r>
            <a:endPar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Đổng</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Sự tích con rồng cháu tiên</a:t>
            </a:r>
            <a:endParaRPr kumimoji="0" lang="en-US"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spTree>
    <p:extLst>
      <p:ext uri="{BB962C8B-B14F-4D97-AF65-F5344CB8AC3E}">
        <p14:creationId xmlns:p14="http://schemas.microsoft.com/office/powerpoint/2010/main" val="727741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616930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9" name="组合 47">
            <a:extLst>
              <a:ext uri="{FF2B5EF4-FFF2-40B4-BE49-F238E27FC236}">
                <a16:creationId xmlns:a16="http://schemas.microsoft.com/office/drawing/2014/main" id="{7F189E3D-4A92-0898-D212-05BE8223FB1D}"/>
              </a:ext>
            </a:extLst>
          </p:cNvPr>
          <p:cNvGrpSpPr/>
          <p:nvPr/>
        </p:nvGrpSpPr>
        <p:grpSpPr>
          <a:xfrm>
            <a:off x="2065045" y="2850076"/>
            <a:ext cx="3510732" cy="1144268"/>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3944022" y="4286189"/>
              <a:ext cx="2649722" cy="688426"/>
            </a:xfrm>
            <a:prstGeom prst="rect">
              <a:avLst/>
            </a:prstGeom>
            <a:noFill/>
          </p:spPr>
          <p:txBody>
            <a:bodyPr wrap="none" rtlCol="0">
              <a:spAutoFit/>
            </a:bodyPr>
            <a:lstStyle/>
            <a:p>
              <a:pPr lvl="0" algn="dist">
                <a:defRPr/>
              </a:pPr>
              <a:r>
                <a:rPr kumimoji="0" lang="vi-VN" altLang="zh-CN"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Lạc Việt</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6839077" y="4273110"/>
            <a:ext cx="3114956" cy="997675"/>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703487" y="4190424"/>
              <a:ext cx="1700328" cy="633352"/>
            </a:xfrm>
            <a:prstGeom prst="rect">
              <a:avLst/>
            </a:prstGeom>
            <a:noFill/>
          </p:spPr>
          <p:txBody>
            <a:bodyPr wrap="none" rtlCol="0">
              <a:spAutoFit/>
            </a:bodyPr>
            <a:lstStyle/>
            <a:p>
              <a:pPr lvl="0" algn="dist">
                <a:defRPr/>
              </a:pP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a:t>
              </a: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ô địch</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1250732" y="4158595"/>
            <a:ext cx="4371098" cy="1144268"/>
            <a:chOff x="2196318" y="4106352"/>
            <a:chExt cx="4677440"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2425635" y="4286309"/>
              <a:ext cx="4344905" cy="552213"/>
            </a:xfrm>
            <a:prstGeom prst="rect">
              <a:avLst/>
            </a:prstGeom>
            <a:noFill/>
          </p:spPr>
          <p:txBody>
            <a:bodyPr wrap="none" rtlCol="0">
              <a:spAutoFit/>
            </a:bodyPr>
            <a:lstStyle/>
            <a:p>
              <a:pPr lvl="0" algn="dist">
                <a:defRPr/>
              </a:pPr>
              <a:r>
                <a:rPr lang="en-US" altLang="zh-CN" sz="40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a:t>
              </a:r>
              <a:r>
                <a:rPr lang="vi-VN" altLang="zh-CN" sz="40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iền nước thẳm</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6"/>
          <a:stretch>
            <a:fillRect/>
          </a:stretch>
        </p:blipFill>
        <p:spPr>
          <a:xfrm>
            <a:off x="1100939" y="650406"/>
            <a:ext cx="9888119" cy="2341480"/>
          </a:xfrm>
          <a:prstGeom prst="rect">
            <a:avLst/>
          </a:prstGeom>
        </p:spPr>
      </p:pic>
      <p:grpSp>
        <p:nvGrpSpPr>
          <p:cNvPr id="40" name="组合 47">
            <a:extLst>
              <a:ext uri="{FF2B5EF4-FFF2-40B4-BE49-F238E27FC236}">
                <a16:creationId xmlns:a16="http://schemas.microsoft.com/office/drawing/2014/main" id="{EF2C2F84-8950-FD38-239C-1F500C1814CB}"/>
              </a:ext>
            </a:extLst>
          </p:cNvPr>
          <p:cNvGrpSpPr/>
          <p:nvPr/>
        </p:nvGrpSpPr>
        <p:grpSpPr>
          <a:xfrm>
            <a:off x="6586179" y="2851680"/>
            <a:ext cx="3987770" cy="1079745"/>
            <a:chOff x="2221610" y="4106352"/>
            <a:chExt cx="4677440" cy="892629"/>
          </a:xfrm>
        </p:grpSpPr>
        <p:grpSp>
          <p:nvGrpSpPr>
            <p:cNvPr id="41" name="组合 31">
              <a:extLst>
                <a:ext uri="{FF2B5EF4-FFF2-40B4-BE49-F238E27FC236}">
                  <a16:creationId xmlns:a16="http://schemas.microsoft.com/office/drawing/2014/main" id="{0E6438CA-01AE-CF54-11FE-26FAE0740FF7}"/>
                </a:ext>
              </a:extLst>
            </p:cNvPr>
            <p:cNvGrpSpPr/>
            <p:nvPr/>
          </p:nvGrpSpPr>
          <p:grpSpPr>
            <a:xfrm>
              <a:off x="2221610" y="4106352"/>
              <a:ext cx="4677440" cy="892629"/>
              <a:chOff x="537541"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9E465B04-032C-5405-21C4-83186D9FB41C}"/>
                  </a:ext>
                </a:extLst>
              </p:cNvPr>
              <p:cNvSpPr/>
              <p:nvPr/>
            </p:nvSpPr>
            <p:spPr>
              <a:xfrm>
                <a:off x="537541"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4"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42" name="文本框 41">
              <a:extLst>
                <a:ext uri="{FF2B5EF4-FFF2-40B4-BE49-F238E27FC236}">
                  <a16:creationId xmlns:a16="http://schemas.microsoft.com/office/drawing/2014/main" id="{18D52284-262B-F5F2-2DAB-ABB94EC72394}"/>
                </a:ext>
              </a:extLst>
            </p:cNvPr>
            <p:cNvSpPr txBox="1"/>
            <p:nvPr/>
          </p:nvSpPr>
          <p:spPr>
            <a:xfrm>
              <a:off x="2903766" y="4209496"/>
              <a:ext cx="3261383" cy="648822"/>
            </a:xfrm>
            <a:prstGeom prst="rect">
              <a:avLst/>
            </a:prstGeom>
            <a:noFill/>
          </p:spPr>
          <p:txBody>
            <a:bodyPr wrap="none" rtlCol="0">
              <a:spAutoFit/>
            </a:bodyPr>
            <a:lstStyle/>
            <a:p>
              <a:pPr lvl="0" algn="dist">
                <a:defRPr/>
              </a:pPr>
              <a:r>
                <a:rPr kumimoji="0" lang="en-US" altLang="zh-CN"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a:t>
              </a:r>
              <a:r>
                <a:rPr kumimoji="0" lang="vi-VN" altLang="zh-CN"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uyệt trần</a:t>
              </a:r>
              <a:endParaRPr kumimoji="0" lang="zh-CN" altLang="en-US"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044815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circle(in)">
                                      <p:cBhvr>
                                        <p:cTn id="48" dur="20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80">
                                          <p:stCondLst>
                                            <p:cond delay="0"/>
                                          </p:stCondLst>
                                        </p:cTn>
                                        <p:tgtEl>
                                          <p:spTgt spid="14"/>
                                        </p:tgtEl>
                                      </p:cBhvr>
                                    </p:animEffect>
                                    <p:anim calcmode="lin" valueType="num">
                                      <p:cBhvr>
                                        <p:cTn id="5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9" dur="26">
                                          <p:stCondLst>
                                            <p:cond delay="650"/>
                                          </p:stCondLst>
                                        </p:cTn>
                                        <p:tgtEl>
                                          <p:spTgt spid="14"/>
                                        </p:tgtEl>
                                      </p:cBhvr>
                                      <p:to x="100000" y="60000"/>
                                    </p:animScale>
                                    <p:animScale>
                                      <p:cBhvr>
                                        <p:cTn id="60" dur="166" decel="50000">
                                          <p:stCondLst>
                                            <p:cond delay="676"/>
                                          </p:stCondLst>
                                        </p:cTn>
                                        <p:tgtEl>
                                          <p:spTgt spid="14"/>
                                        </p:tgtEl>
                                      </p:cBhvr>
                                      <p:to x="100000" y="100000"/>
                                    </p:animScale>
                                    <p:animScale>
                                      <p:cBhvr>
                                        <p:cTn id="61" dur="26">
                                          <p:stCondLst>
                                            <p:cond delay="1312"/>
                                          </p:stCondLst>
                                        </p:cTn>
                                        <p:tgtEl>
                                          <p:spTgt spid="14"/>
                                        </p:tgtEl>
                                      </p:cBhvr>
                                      <p:to x="100000" y="80000"/>
                                    </p:animScale>
                                    <p:animScale>
                                      <p:cBhvr>
                                        <p:cTn id="62" dur="166" decel="50000">
                                          <p:stCondLst>
                                            <p:cond delay="1338"/>
                                          </p:stCondLst>
                                        </p:cTn>
                                        <p:tgtEl>
                                          <p:spTgt spid="14"/>
                                        </p:tgtEl>
                                      </p:cBhvr>
                                      <p:to x="100000" y="100000"/>
                                    </p:animScale>
                                    <p:animScale>
                                      <p:cBhvr>
                                        <p:cTn id="63" dur="26">
                                          <p:stCondLst>
                                            <p:cond delay="1642"/>
                                          </p:stCondLst>
                                        </p:cTn>
                                        <p:tgtEl>
                                          <p:spTgt spid="14"/>
                                        </p:tgtEl>
                                      </p:cBhvr>
                                      <p:to x="100000" y="90000"/>
                                    </p:animScale>
                                    <p:animScale>
                                      <p:cBhvr>
                                        <p:cTn id="64" dur="166" decel="50000">
                                          <p:stCondLst>
                                            <p:cond delay="1668"/>
                                          </p:stCondLst>
                                        </p:cTn>
                                        <p:tgtEl>
                                          <p:spTgt spid="14"/>
                                        </p:tgtEl>
                                      </p:cBhvr>
                                      <p:to x="100000" y="100000"/>
                                    </p:animScale>
                                    <p:animScale>
                                      <p:cBhvr>
                                        <p:cTn id="65" dur="26">
                                          <p:stCondLst>
                                            <p:cond delay="1808"/>
                                          </p:stCondLst>
                                        </p:cTn>
                                        <p:tgtEl>
                                          <p:spTgt spid="14"/>
                                        </p:tgtEl>
                                      </p:cBhvr>
                                      <p:to x="100000" y="95000"/>
                                    </p:animScale>
                                    <p:animScale>
                                      <p:cBhvr>
                                        <p:cTn id="6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75444" y="58789"/>
            <a:ext cx="12342888" cy="7253049"/>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con Rồng cháu Tiên và thân mật gọi nhau là đồng bào.</a:t>
            </a:r>
            <a:endPar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Đổng</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Sự tích con rồng cháu tiên</a:t>
            </a:r>
            <a:endParaRPr kumimoji="0" lang="en-US"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pic>
        <p:nvPicPr>
          <p:cNvPr id="5" name="Picture 4">
            <a:extLst>
              <a:ext uri="{FF2B5EF4-FFF2-40B4-BE49-F238E27FC236}">
                <a16:creationId xmlns:a16="http://schemas.microsoft.com/office/drawing/2014/main" id="{AC5BD2A0-B72C-F627-6949-97FD997B8702}"/>
              </a:ext>
            </a:extLst>
          </p:cNvPr>
          <p:cNvPicPr>
            <a:picLocks noChangeAspect="1"/>
          </p:cNvPicPr>
          <p:nvPr/>
        </p:nvPicPr>
        <p:blipFill>
          <a:blip r:embed="rId6"/>
          <a:stretch>
            <a:fillRect/>
          </a:stretch>
        </p:blipFill>
        <p:spPr>
          <a:xfrm>
            <a:off x="503081" y="-113802"/>
            <a:ext cx="1647311" cy="1208262"/>
          </a:xfrm>
          <a:prstGeom prst="rect">
            <a:avLst/>
          </a:prstGeom>
        </p:spPr>
      </p:pic>
    </p:spTree>
    <p:extLst>
      <p:ext uri="{BB962C8B-B14F-4D97-AF65-F5344CB8AC3E}">
        <p14:creationId xmlns:p14="http://schemas.microsoft.com/office/powerpoint/2010/main" val="1259781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564</TotalTime>
  <Words>2303</Words>
  <Application>Microsoft Office PowerPoint</Application>
  <PresentationFormat>Widescreen</PresentationFormat>
  <Paragraphs>99</Paragraphs>
  <Slides>23</Slides>
  <Notes>20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思源黑体 CN</vt:lpstr>
      <vt:lpstr>#9Slide07 SVNStick A Round</vt:lpstr>
      <vt:lpstr>Calibri Light</vt:lpstr>
      <vt:lpstr>Arial</vt:lpstr>
      <vt:lpstr>Cambria</vt:lpstr>
      <vt:lpstr>#9Slide07 HoneyCream</vt:lpstr>
      <vt:lpstr>Times New Roman</vt:lpstr>
      <vt:lpstr>字魂27号-布丁体</vt:lpstr>
      <vt:lpstr>SVN-Newton</vt:lpstr>
      <vt:lpstr>#9Slide07 SVNZiclets</vt:lpstr>
      <vt:lpstr>Calibri</vt:lpstr>
      <vt:lpstr>宋体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lastModifiedBy>Thanh Hang</cp:lastModifiedBy>
  <cp:revision>37</cp:revision>
  <dcterms:created xsi:type="dcterms:W3CDTF">2022-11-13T08:25:54Z</dcterms:created>
  <dcterms:modified xsi:type="dcterms:W3CDTF">2024-02-21T10:02:28Z</dcterms:modified>
</cp:coreProperties>
</file>