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8" r:id="rId2"/>
    <p:sldId id="341" r:id="rId3"/>
    <p:sldId id="368" r:id="rId4"/>
    <p:sldId id="385" r:id="rId5"/>
    <p:sldId id="370" r:id="rId6"/>
    <p:sldId id="386" r:id="rId7"/>
    <p:sldId id="387" r:id="rId8"/>
    <p:sldId id="259" r:id="rId9"/>
    <p:sldId id="372" r:id="rId10"/>
    <p:sldId id="373" r:id="rId11"/>
    <p:sldId id="374" r:id="rId12"/>
    <p:sldId id="375" r:id="rId13"/>
    <p:sldId id="379" r:id="rId14"/>
    <p:sldId id="376" r:id="rId15"/>
    <p:sldId id="377" r:id="rId16"/>
    <p:sldId id="378" r:id="rId17"/>
    <p:sldId id="364" r:id="rId18"/>
    <p:sldId id="346" r:id="rId19"/>
    <p:sldId id="389" r:id="rId20"/>
    <p:sldId id="390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C9C8"/>
    <a:srgbClr val="7433EF"/>
    <a:srgbClr val="9B0FEA"/>
    <a:srgbClr val="FFEBA1"/>
    <a:srgbClr val="F9A29F"/>
    <a:srgbClr val="0497FE"/>
    <a:srgbClr val="95DAC1"/>
    <a:srgbClr val="FD6F96"/>
    <a:srgbClr val="6F69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21" autoAdjust="0"/>
    <p:restoredTop sz="91455" autoAdjust="0"/>
  </p:normalViewPr>
  <p:slideViewPr>
    <p:cSldViewPr snapToGrid="0">
      <p:cViewPr varScale="1">
        <p:scale>
          <a:sx n="72" d="100"/>
          <a:sy n="72" d="100"/>
        </p:scale>
        <p:origin x="96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BAFF8-8107-461A-8AF5-42204DD5FB2E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4A928-49EA-4342-86CC-277AF27E9D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932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101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780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440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661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173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Bảo</a:t>
            </a:r>
            <a:r>
              <a:rPr lang="en-US" baseline="0" dirty="0"/>
              <a:t> HS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nghĩ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tối</a:t>
            </a:r>
            <a:r>
              <a:rPr lang="en-US" baseline="0" dirty="0"/>
              <a:t> </a:t>
            </a:r>
            <a:r>
              <a:rPr lang="en-US" baseline="0" dirty="0" err="1"/>
              <a:t>giản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055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80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1349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408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7547857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3781926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626356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147176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5331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8380090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44301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5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32.png"/><Relationship Id="rId3" Type="http://schemas.openxmlformats.org/officeDocument/2006/relationships/image" Target="../media/image28.jpg"/><Relationship Id="rId7" Type="http://schemas.openxmlformats.org/officeDocument/2006/relationships/image" Target="../media/image560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0.png"/><Relationship Id="rId11" Type="http://schemas.microsoft.com/office/2007/relationships/hdphoto" Target="../media/hdphoto7.wdp"/><Relationship Id="rId5" Type="http://schemas.openxmlformats.org/officeDocument/2006/relationships/image" Target="../media/image540.png"/><Relationship Id="rId10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10.png"/><Relationship Id="rId12" Type="http://schemas.openxmlformats.org/officeDocument/2006/relationships/image" Target="../media/image49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microsoft.com/office/2007/relationships/hdphoto" Target="../media/hdphoto3.wdp"/><Relationship Id="rId10" Type="http://schemas.openxmlformats.org/officeDocument/2006/relationships/image" Target="../media/image24.png"/><Relationship Id="rId4" Type="http://schemas.openxmlformats.org/officeDocument/2006/relationships/image" Target="../media/image8.png"/><Relationship Id="rId9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3676" y="1173228"/>
            <a:ext cx="12223539" cy="58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886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03322" y="966498"/>
                <a:ext cx="11183853" cy="36186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en-US" altLang="en-US" sz="44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- Phân số được rút gọn như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altLang="en-US" sz="44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có đặc điểm: “</a:t>
                </a:r>
                <a:r>
                  <a:rPr lang="en-US" altLang="en-US" sz="4400" b="1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Tử số và mẫu số không cùng chia hết cho số tự nhiên nào lớn hơn 1</a:t>
                </a:r>
                <a:r>
                  <a:rPr lang="en-US" altLang="en-US" sz="44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”.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altLang="en-US" sz="44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là </a:t>
                </a:r>
                <a:r>
                  <a:rPr lang="en-US" altLang="en-US" sz="4400" b="1" i="1">
                    <a:solidFill>
                      <a:srgbClr val="7433EF"/>
                    </a:solidFill>
                    <a:latin typeface="Times New Roman" panose="02020603050405020304" pitchFamily="18" charset="0"/>
                  </a:rPr>
                  <a:t>phân số tối giản</a:t>
                </a:r>
                <a:r>
                  <a:rPr lang="en-US" altLang="en-US" sz="44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.  </a:t>
                </a:r>
                <a:endParaRPr lang="en-US" alt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322" y="966498"/>
                <a:ext cx="11183853" cy="3618683"/>
              </a:xfrm>
              <a:prstGeom prst="rect">
                <a:avLst/>
              </a:prstGeom>
              <a:blipFill>
                <a:blip r:embed="rId2"/>
                <a:stretch>
                  <a:fillRect l="-2236" r="-2181" b="-7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789072" y="361671"/>
            <a:ext cx="23779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i="1" u="sng">
                <a:solidFill>
                  <a:srgbClr val="002060"/>
                </a:solidFill>
                <a:latin typeface="Times New Roman" panose="02020603050405020304" pitchFamily="18" charset="0"/>
              </a:rPr>
              <a:t>Lưu ý: </a:t>
            </a:r>
            <a:endParaRPr lang="en-US" altLang="en-US" sz="4400" b="1" i="1" u="sng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3322" y="4769829"/>
            <a:ext cx="1118385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400" b="1">
                <a:solidFill>
                  <a:srgbClr val="002060"/>
                </a:solidFill>
                <a:latin typeface="Times New Roman" panose="02020603050405020304" pitchFamily="18" charset="0"/>
              </a:rPr>
              <a:t>- Khi rút gọn phân số, ta phải rút gọn đến </a:t>
            </a:r>
            <a:r>
              <a:rPr lang="en-US" altLang="en-US" sz="4400" b="1" i="1">
                <a:solidFill>
                  <a:srgbClr val="9B0FEA"/>
                </a:solidFill>
                <a:latin typeface="Times New Roman" panose="02020603050405020304" pitchFamily="18" charset="0"/>
              </a:rPr>
              <a:t>phân số tối giản</a:t>
            </a:r>
            <a:r>
              <a:rPr lang="en-US" altLang="en-US" sz="4400" b="1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endParaRPr lang="en-US" altLang="en-US" sz="4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7269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387547" y="760928"/>
                <a:ext cx="4956485" cy="19143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 :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 : 2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547" y="760928"/>
                <a:ext cx="4956485" cy="191430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367613" y="2886232"/>
            <a:ext cx="1166216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3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4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3500" b="1" i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47"/>
              <p:cNvSpPr txBox="1">
                <a:spLocks noChangeArrowheads="1"/>
              </p:cNvSpPr>
              <p:nvPr/>
            </p:nvSpPr>
            <p:spPr bwMode="auto">
              <a:xfrm>
                <a:off x="2332890" y="3549716"/>
                <a:ext cx="7499711" cy="1072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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.VnArial Narrow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 là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tối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giản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.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.VnArial Narrow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Text 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2890" y="3549716"/>
                <a:ext cx="7499711" cy="1072666"/>
              </a:xfrm>
              <a:prstGeom prst="rect">
                <a:avLst/>
              </a:prstGeom>
              <a:blipFill>
                <a:blip r:embed="rId3"/>
                <a:stretch>
                  <a:fillRect l="-2927" r="-1382" b="-1079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39"/>
              <p:cNvSpPr txBox="1">
                <a:spLocks noChangeArrowheads="1"/>
              </p:cNvSpPr>
              <p:nvPr/>
            </p:nvSpPr>
            <p:spPr bwMode="auto">
              <a:xfrm>
                <a:off x="1554219" y="4684459"/>
                <a:ext cx="9259934" cy="980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36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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.VnArial Narrow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đã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được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rút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gọn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thành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FF0066"/>
                    </a:solidFill>
                    <a:latin typeface="Times New Roman" panose="02020603050405020304" pitchFamily="18" charset="0"/>
                  </a:rPr>
                  <a:t> </a:t>
                </a:r>
                <a:endParaRPr lang="en-US" altLang="en-US" sz="3600" b="1" dirty="0">
                  <a:solidFill>
                    <a:srgbClr val="FF0066"/>
                  </a:solidFill>
                  <a:latin typeface=".VnArial Narrow" pitchFamily="34" charset="0"/>
                </a:endParaRPr>
              </a:p>
            </p:txBody>
          </p:sp>
        </mc:Choice>
        <mc:Fallback xmlns="">
          <p:sp>
            <p:nvSpPr>
              <p:cNvPr id="10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54219" y="4684459"/>
                <a:ext cx="9259934" cy="980974"/>
              </a:xfrm>
              <a:prstGeom prst="rect">
                <a:avLst/>
              </a:prstGeom>
              <a:blipFill>
                <a:blip r:embed="rId4"/>
                <a:stretch>
                  <a:fillRect l="-2041" b="-931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4133220" y="749503"/>
            <a:ext cx="2807208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940428" y="799770"/>
            <a:ext cx="1403604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307407" y="749503"/>
            <a:ext cx="2050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8946099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 descr="图片包含 物体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100" y="2976526"/>
            <a:ext cx="5701714" cy="40233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608186" y="1931050"/>
                <a:ext cx="5742755" cy="1777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m:rPr>
                        <m:nor/>
                      </m:rPr>
                      <a:rPr lang="en-US" sz="7200" b="1" i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; 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lang="en-US" sz="7200" b="1" i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; 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73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…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8186" y="1931050"/>
                <a:ext cx="5742755" cy="1777666"/>
              </a:xfrm>
              <a:prstGeom prst="rect">
                <a:avLst/>
              </a:prstGeom>
              <a:blipFill>
                <a:blip r:embed="rId4"/>
                <a:stretch>
                  <a:fillRect l="-106" r="-8599" b="-15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95072" y="420224"/>
            <a:ext cx="11996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3900" b="1" i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443" y="3196012"/>
            <a:ext cx="3208553" cy="366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843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477079" y="715617"/>
            <a:ext cx="11251095" cy="5380383"/>
          </a:xfrm>
          <a:prstGeom prst="roundRect">
            <a:avLst/>
          </a:prstGeom>
          <a:solidFill>
            <a:schemeClr val="bg1"/>
          </a:solidFill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741558"/>
            <a:ext cx="3772904" cy="41164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802103" y="1318442"/>
                <a:ext cx="1236418" cy="20873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2103" y="1318442"/>
                <a:ext cx="1236418" cy="20873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119983" y="3429513"/>
                <a:ext cx="1236418" cy="20928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9983" y="3429513"/>
                <a:ext cx="1236418" cy="2092817"/>
              </a:xfrm>
              <a:prstGeom prst="rect">
                <a:avLst/>
              </a:prstGeom>
              <a:blipFill>
                <a:blip r:embed="rId6"/>
                <a:stretch>
                  <a:fillRect l="-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565685" y="3429513"/>
                <a:ext cx="1236418" cy="20928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5685" y="3429513"/>
                <a:ext cx="1236418" cy="20928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976275" y="3405808"/>
                <a:ext cx="1236418" cy="20756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17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6275" y="3405808"/>
                <a:ext cx="1236418" cy="2075633"/>
              </a:xfrm>
              <a:prstGeom prst="rect">
                <a:avLst/>
              </a:prstGeom>
              <a:blipFill>
                <a:blip r:embed="rId8"/>
                <a:stretch>
                  <a:fillRect l="-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431995" y="1336696"/>
                <a:ext cx="1236418" cy="20928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995" y="1336696"/>
                <a:ext cx="1236418" cy="209281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907359" y="853128"/>
            <a:ext cx="43909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100" b="52150" l="54650" r="77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99" t="31305" r="21981" b="48019"/>
          <a:stretch/>
        </p:blipFill>
        <p:spPr>
          <a:xfrm rot="18736648">
            <a:off x="5676999" y="2539380"/>
            <a:ext cx="1052828" cy="9415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150" b="72750" l="450" r="26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4976" r="74394" b="27246"/>
          <a:stretch/>
        </p:blipFill>
        <p:spPr>
          <a:xfrm rot="20887340">
            <a:off x="4149021" y="4682631"/>
            <a:ext cx="1247442" cy="9169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750" b="51800" l="25650" r="51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17" t="30725" r="48443" b="48406"/>
          <a:stretch/>
        </p:blipFill>
        <p:spPr>
          <a:xfrm rot="19074420">
            <a:off x="9013843" y="4553714"/>
            <a:ext cx="1185927" cy="96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381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6" grpId="1"/>
      <p:bldP spid="10" grpId="0"/>
      <p:bldP spid="10" grpId="1"/>
      <p:bldP spid="11" grpId="0"/>
      <p:bldP spid="11" grpId="1"/>
      <p:bldP spid="12" grpId="0"/>
      <p:bldP spid="12" grpId="1"/>
      <p:bldP spid="14" grpId="0"/>
      <p:bldP spid="14" grpId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454083" y="824507"/>
                <a:ext cx="4549322" cy="13923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54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18 :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54 : 2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4083" y="824507"/>
                <a:ext cx="4549322" cy="13923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390163" y="2402110"/>
            <a:ext cx="66607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9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27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9,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:  </a:t>
            </a:r>
            <a:endParaRPr lang="en-US" sz="3600" b="1" i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607971" y="3125198"/>
                <a:ext cx="4241546" cy="1392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 : 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 : 9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7971" y="3125198"/>
                <a:ext cx="4241546" cy="13924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7849517" y="3606895"/>
            <a:ext cx="3831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tối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giản</a:t>
            </a:r>
            <a:endParaRPr lang="en-US" sz="3600" b="1" i="1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25140" y="824506"/>
            <a:ext cx="2197713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545968" y="862884"/>
            <a:ext cx="1457437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607971" y="3125198"/>
            <a:ext cx="4241546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67589" y="751218"/>
            <a:ext cx="2050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Box 39"/>
              <p:cNvSpPr txBox="1">
                <a:spLocks noChangeArrowheads="1"/>
              </p:cNvSpPr>
              <p:nvPr/>
            </p:nvSpPr>
            <p:spPr bwMode="auto">
              <a:xfrm>
                <a:off x="836809" y="4626045"/>
                <a:ext cx="10744200" cy="11786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</m:oMath>
                </a14:m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đã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6809" y="4626045"/>
                <a:ext cx="10744200" cy="1178656"/>
              </a:xfrm>
              <a:prstGeom prst="rect">
                <a:avLst/>
              </a:prstGeom>
              <a:blipFill>
                <a:blip r:embed="rId4"/>
                <a:stretch>
                  <a:fillRect l="-2269" b="-108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4612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 animBg="1"/>
      <p:bldP spid="12" grpId="0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643773" y="828813"/>
                <a:ext cx="8297143" cy="1777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 :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 : 2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773" y="828813"/>
                <a:ext cx="8297143" cy="1777666"/>
              </a:xfrm>
              <a:prstGeom prst="rect">
                <a:avLst/>
              </a:prstGeom>
              <a:blipFill>
                <a:blip r:embed="rId2"/>
                <a:stretch>
                  <a:fillRect l="-73" b="-15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643773" y="3440500"/>
                <a:ext cx="7835478" cy="1777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 : </m:t>
                        </m:r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 : </m:t>
                        </m:r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773" y="3440500"/>
                <a:ext cx="7835478" cy="1777666"/>
              </a:xfrm>
              <a:prstGeom prst="rect">
                <a:avLst/>
              </a:prstGeom>
              <a:blipFill>
                <a:blip r:embed="rId3"/>
                <a:stretch>
                  <a:fillRect l="-78" b="-154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819703" y="368831"/>
            <a:ext cx="1685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1: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6470" y="2881254"/>
            <a:ext cx="1685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2: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17308" y="3491915"/>
            <a:ext cx="1735306" cy="1850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78381" y="3543329"/>
            <a:ext cx="5212079" cy="1747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489590" y="3488017"/>
            <a:ext cx="1115428" cy="1747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371" b="74979" l="71700" r="100000">
                        <a14:foregroundMark x1="87333" y1="48504" x2="96967" y2="423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36" t="18849" b="26183"/>
          <a:stretch/>
        </p:blipFill>
        <p:spPr>
          <a:xfrm>
            <a:off x="58029" y="3478678"/>
            <a:ext cx="2228414" cy="351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68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893196" y="1923803"/>
            <a:ext cx="8277309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xem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=&gt;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Cứ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3516" y="-737024"/>
            <a:ext cx="3188484" cy="83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391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9595" flipH="1">
            <a:off x="6386149" y="-569022"/>
            <a:ext cx="6738242" cy="52175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6657" y="998326"/>
            <a:ext cx="8998476" cy="548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583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1" y="324427"/>
            <a:ext cx="67125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</a:rPr>
              <a:t>: a) Trong các phân số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20000" y="1032314"/>
                <a:ext cx="710451" cy="16545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000" y="1032314"/>
                <a:ext cx="710451" cy="165455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643950" y="1032313"/>
                <a:ext cx="1087157" cy="1649106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950" y="1032313"/>
                <a:ext cx="1087157" cy="16491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174368" y="1020285"/>
                <a:ext cx="1087157" cy="16714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368" y="1020285"/>
                <a:ext cx="1087157" cy="16714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691549" y="1035289"/>
                <a:ext cx="1087157" cy="16545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1549" y="1035289"/>
                <a:ext cx="1087157" cy="165455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7192342" y="1035289"/>
                <a:ext cx="1087157" cy="16544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2342" y="1035289"/>
                <a:ext cx="1087157" cy="165449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8693135" y="1063149"/>
                <a:ext cx="1087157" cy="16396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14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3135" y="1063149"/>
                <a:ext cx="1087157" cy="163968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/>
          <p:cNvCxnSpPr/>
          <p:nvPr/>
        </p:nvCxnSpPr>
        <p:spPr>
          <a:xfrm>
            <a:off x="5848717" y="3157538"/>
            <a:ext cx="0" cy="34575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603800" y="3157538"/>
            <a:ext cx="4839738" cy="814388"/>
          </a:xfrm>
          <a:prstGeom prst="roundRect">
            <a:avLst/>
          </a:prstGeom>
          <a:solidFill>
            <a:srgbClr val="F9A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9B0FE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số tối giản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273265" y="3157538"/>
            <a:ext cx="5142447" cy="814388"/>
          </a:xfrm>
          <a:prstGeom prst="roundRect">
            <a:avLst/>
          </a:prstGeom>
          <a:solidFill>
            <a:srgbClr val="FFEB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9B0FE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số chưa tối giản</a:t>
            </a:r>
          </a:p>
        </p:txBody>
      </p:sp>
    </p:spTree>
    <p:extLst>
      <p:ext uri="{BB962C8B-B14F-4D97-AF65-F5344CB8AC3E}">
        <p14:creationId xmlns:p14="http://schemas.microsoft.com/office/powerpoint/2010/main" val="3874936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06302 0.4872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1" y="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29466 0.4898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27" y="2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20156 0.4898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8" y="2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-0.22656 0.4888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28" y="2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0.0358 0.4826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0.03581 0.4817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  <p:bldP spid="15" grpId="0"/>
      <p:bldP spid="16" grpId="0"/>
      <p:bldP spid="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">
            <a:extLst>
              <a:ext uri="{FF2B5EF4-FFF2-40B4-BE49-F238E27FC236}">
                <a16:creationId xmlns:a16="http://schemas.microsoft.com/office/drawing/2014/main" id="{FCB2DA36-4603-42D4-B0AA-9070552E85FF}"/>
              </a:ext>
            </a:extLst>
          </p:cNvPr>
          <p:cNvSpPr/>
          <p:nvPr/>
        </p:nvSpPr>
        <p:spPr>
          <a:xfrm rot="5400000">
            <a:off x="3137646" y="-975630"/>
            <a:ext cx="1925048" cy="6926896"/>
          </a:xfrm>
          <a:prstGeom prst="rect">
            <a:avLst/>
          </a:prstGeom>
          <a:solidFill>
            <a:srgbClr val="FCC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1" y="324427"/>
            <a:ext cx="1128458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r>
              <a:rPr lang="en-US" alt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b) 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Rút gọn các phân số chưa tối giản ở câu a (theo mẫu)</a:t>
            </a:r>
            <a:endParaRPr lang="en-US" alt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486314" y="1760607"/>
                <a:ext cx="4527201" cy="1425583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6314" y="1760607"/>
                <a:ext cx="4527201" cy="1425583"/>
              </a:xfrm>
              <a:prstGeom prst="rect">
                <a:avLst/>
              </a:prstGeom>
              <a:blipFill>
                <a:blip r:embed="rId3"/>
                <a:stretch>
                  <a:fillRect b="-111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929449" y="2114550"/>
            <a:ext cx="1556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7433E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Mẫu:  </a:t>
            </a:r>
          </a:p>
        </p:txBody>
      </p:sp>
      <p:sp>
        <p:nvSpPr>
          <p:cNvPr id="19" name="矩形 1">
            <a:extLst>
              <a:ext uri="{FF2B5EF4-FFF2-40B4-BE49-F238E27FC236}">
                <a16:creationId xmlns:a16="http://schemas.microsoft.com/office/drawing/2014/main" id="{FCB2DA36-4603-42D4-B0AA-9070552E85FF}"/>
              </a:ext>
            </a:extLst>
          </p:cNvPr>
          <p:cNvSpPr/>
          <p:nvPr/>
        </p:nvSpPr>
        <p:spPr>
          <a:xfrm rot="5400000">
            <a:off x="3814679" y="1535196"/>
            <a:ext cx="1925048" cy="1904169"/>
          </a:xfrm>
          <a:prstGeom prst="rect">
            <a:avLst/>
          </a:prstGeom>
          <a:solidFill>
            <a:srgbClr val="FCC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">
            <a:extLst>
              <a:ext uri="{FF2B5EF4-FFF2-40B4-BE49-F238E27FC236}">
                <a16:creationId xmlns:a16="http://schemas.microsoft.com/office/drawing/2014/main" id="{FCB2DA36-4603-42D4-B0AA-9070552E85FF}"/>
              </a:ext>
            </a:extLst>
          </p:cNvPr>
          <p:cNvSpPr/>
          <p:nvPr/>
        </p:nvSpPr>
        <p:spPr>
          <a:xfrm rot="5400000">
            <a:off x="5745131" y="1631319"/>
            <a:ext cx="1925048" cy="1711926"/>
          </a:xfrm>
          <a:prstGeom prst="rect">
            <a:avLst/>
          </a:prstGeom>
          <a:solidFill>
            <a:srgbClr val="FCC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636722" y="4213349"/>
                <a:ext cx="4588115" cy="1430456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722" y="4213349"/>
                <a:ext cx="4588115" cy="1430456"/>
              </a:xfrm>
              <a:prstGeom prst="rect">
                <a:avLst/>
              </a:prstGeom>
              <a:blipFill>
                <a:blip r:embed="rId4"/>
                <a:stretch>
                  <a:fillRect b="-106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699824" y="4202903"/>
                <a:ext cx="4588115" cy="1425583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14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824" y="4202903"/>
                <a:ext cx="4588115" cy="1425583"/>
              </a:xfrm>
              <a:prstGeom prst="rect">
                <a:avLst/>
              </a:prstGeom>
              <a:blipFill>
                <a:blip r:embed="rId5"/>
                <a:stretch>
                  <a:fillRect b="-111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/>
          <p:cNvSpPr/>
          <p:nvPr/>
        </p:nvSpPr>
        <p:spPr>
          <a:xfrm>
            <a:off x="2113415" y="4213349"/>
            <a:ext cx="3139998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147941" y="4213348"/>
            <a:ext cx="3139998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862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968"/>
            <a:ext cx="5212080" cy="52120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313" y="663927"/>
            <a:ext cx="8782610" cy="619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98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1" y="324427"/>
            <a:ext cx="1121314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Rút gọn mỗi phân số ghi ở bông hoa được phân số nào ghi ở lọ hoa?</a:t>
            </a:r>
            <a:endParaRPr lang="en-US" alt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963" y="1625921"/>
            <a:ext cx="10193022" cy="5046546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2471738" y="3200400"/>
            <a:ext cx="2443162" cy="19145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793458" y="3600449"/>
            <a:ext cx="5222080" cy="118586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2128835" y="3671888"/>
            <a:ext cx="5100640" cy="12858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7572378" y="3357562"/>
            <a:ext cx="2878929" cy="160020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5316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31"/>
          <p:cNvSpPr/>
          <p:nvPr/>
        </p:nvSpPr>
        <p:spPr>
          <a:xfrm>
            <a:off x="6139539" y="1622035"/>
            <a:ext cx="5474195" cy="4845555"/>
          </a:xfrm>
          <a:prstGeom prst="roundRect">
            <a:avLst/>
          </a:prstGeom>
          <a:solidFill>
            <a:srgbClr val="F9A29F">
              <a:alpha val="20000"/>
            </a:srgbClr>
          </a:solidFill>
          <a:ln>
            <a:solidFill>
              <a:srgbClr val="F9A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: 圆角 38"/>
          <p:cNvSpPr/>
          <p:nvPr/>
        </p:nvSpPr>
        <p:spPr>
          <a:xfrm>
            <a:off x="605241" y="1622035"/>
            <a:ext cx="5212750" cy="4845555"/>
          </a:xfrm>
          <a:prstGeom prst="roundRect">
            <a:avLst/>
          </a:prstGeom>
          <a:solidFill>
            <a:srgbClr val="7433EF">
              <a:alpha val="10196"/>
            </a:srgbClr>
          </a:solidFill>
          <a:ln>
            <a:solidFill>
              <a:srgbClr val="7433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ectangle 3"/>
          <p:cNvSpPr/>
          <p:nvPr/>
        </p:nvSpPr>
        <p:spPr>
          <a:xfrm>
            <a:off x="289560" y="555121"/>
            <a:ext cx="11604170" cy="831833"/>
          </a:xfrm>
          <a:prstGeom prst="rect">
            <a:avLst/>
          </a:prstGeom>
          <a:solidFill>
            <a:srgbClr val="95D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CƠ BẢN CỦA PHÂN SỐ</a:t>
            </a:r>
          </a:p>
        </p:txBody>
      </p:sp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686130" y="2014289"/>
            <a:ext cx="5050972" cy="37856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6229971" y="2024337"/>
            <a:ext cx="5325626" cy="37856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ta 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5" r="30348" b="85610"/>
          <a:stretch/>
        </p:blipFill>
        <p:spPr>
          <a:xfrm>
            <a:off x="154577" y="405993"/>
            <a:ext cx="1297717" cy="106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46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3676" y="1173228"/>
            <a:ext cx="12223539" cy="58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85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258824" y="4364736"/>
            <a:ext cx="1167384" cy="11673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424" y="2398339"/>
            <a:ext cx="11133916" cy="45198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0330" y="899844"/>
            <a:ext cx="9016765" cy="561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896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354" y="219690"/>
            <a:ext cx="8503473" cy="63900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04244" y="1848679"/>
            <a:ext cx="26636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7433E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yêu cầu làm gì?</a:t>
            </a:r>
          </a:p>
        </p:txBody>
      </p:sp>
    </p:spTree>
    <p:extLst>
      <p:ext uri="{BB962C8B-B14F-4D97-AF65-F5344CB8AC3E}">
        <p14:creationId xmlns:p14="http://schemas.microsoft.com/office/powerpoint/2010/main" val="2832836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354" y="219690"/>
            <a:ext cx="8503473" cy="63900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12930" y="619954"/>
            <a:ext cx="26636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7433E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 gọn phân số là gì?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28638" y="4757737"/>
            <a:ext cx="11239293" cy="1628776"/>
            <a:chOff x="528638" y="4757737"/>
            <a:chExt cx="11239293" cy="1628776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FCB2DA36-4603-42D4-B0AA-9070552E85FF}"/>
                </a:ext>
              </a:extLst>
            </p:cNvPr>
            <p:cNvSpPr/>
            <p:nvPr/>
          </p:nvSpPr>
          <p:spPr>
            <a:xfrm rot="5400000">
              <a:off x="5405334" y="23915"/>
              <a:ext cx="1628776" cy="11096419"/>
            </a:xfrm>
            <a:prstGeom prst="rect">
              <a:avLst/>
            </a:prstGeom>
            <a:solidFill>
              <a:srgbClr val="F9A29F">
                <a:alpha val="93000"/>
              </a:srgbClr>
            </a:solidFill>
            <a:ln>
              <a:solidFill>
                <a:schemeClr val="accent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28638" y="4872038"/>
              <a:ext cx="1112996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Rút gọn phân số là tìm một phân số mới bằng phân số đó nhưng có tử số và mẫu số bé hơn.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6092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CB2DA36-4603-42D4-B0AA-9070552E85FF}"/>
              </a:ext>
            </a:extLst>
          </p:cNvPr>
          <p:cNvSpPr/>
          <p:nvPr/>
        </p:nvSpPr>
        <p:spPr>
          <a:xfrm rot="5400000">
            <a:off x="4965674" y="-4254526"/>
            <a:ext cx="2252412" cy="11628739"/>
          </a:xfrm>
          <a:prstGeom prst="rect">
            <a:avLst/>
          </a:prstGeom>
          <a:solidFill>
            <a:srgbClr val="F9A29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1972488" y="1028453"/>
            <a:ext cx="8786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000" b="1">
                <a:solidFill>
                  <a:srgbClr val="9B0F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Cách rút gọn phân số</a:t>
            </a:r>
            <a:endParaRPr lang="en-US" altLang="en-US" sz="6000" b="1" dirty="0">
              <a:solidFill>
                <a:srgbClr val="9B0F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071" y="325799"/>
            <a:ext cx="2565758" cy="256099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-638337" y="4785440"/>
            <a:ext cx="3166800" cy="2786784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1169">
            <a:off x="3070291" y="5393820"/>
            <a:ext cx="2812093" cy="247464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6751089" y="5507651"/>
            <a:ext cx="1061322" cy="93396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55054">
            <a:off x="1546676" y="6580496"/>
            <a:ext cx="2064042" cy="13290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3277">
            <a:off x="5231831" y="5709572"/>
            <a:ext cx="2941441" cy="189400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7784389" y="5560722"/>
            <a:ext cx="2481692" cy="218388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41255">
            <a:off x="10043872" y="5908552"/>
            <a:ext cx="2432004" cy="2140164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60026">
            <a:off x="11053092" y="5398114"/>
            <a:ext cx="1241551" cy="7994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5"/>
              <p:cNvSpPr txBox="1">
                <a:spLocks noChangeArrowheads="1"/>
              </p:cNvSpPr>
              <p:nvPr/>
            </p:nvSpPr>
            <p:spPr bwMode="auto">
              <a:xfrm>
                <a:off x="1146808" y="3108276"/>
                <a:ext cx="9336069" cy="1577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6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</a:t>
                </a:r>
                <a:r>
                  <a:rPr lang="en-US" alt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6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alt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altLang="en-US" sz="6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alt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6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alt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6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6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6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altLang="en-US" sz="60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6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altLang="en-US" sz="60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altLang="en-US" sz="6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6808" y="3108276"/>
                <a:ext cx="9336069" cy="1577098"/>
              </a:xfrm>
              <a:prstGeom prst="rect">
                <a:avLst/>
              </a:prstGeom>
              <a:blipFill>
                <a:blip r:embed="rId12"/>
                <a:stretch>
                  <a:fillRect l="-3916" b="-1158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02740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2"/>
          <p:cNvSpPr txBox="1">
            <a:spLocks noChangeArrowheads="1"/>
          </p:cNvSpPr>
          <p:nvPr/>
        </p:nvSpPr>
        <p:spPr bwMode="auto">
          <a:xfrm>
            <a:off x="250031" y="1401101"/>
            <a:ext cx="107454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</a:rPr>
              <a:t>- Nhận </a:t>
            </a:r>
            <a:r>
              <a:rPr lang="en-US" altLang="en-US" sz="4000" b="1" err="1">
                <a:solidFill>
                  <a:srgbClr val="00206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</a:rPr>
              <a:t>: 20 và 35 cùng chia hết cho 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altLang="en-US" sz="4000" b="1" i="1" u="sng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33"/>
              <p:cNvSpPr txBox="1">
                <a:spLocks noChangeArrowheads="1"/>
              </p:cNvSpPr>
              <p:nvPr/>
            </p:nvSpPr>
            <p:spPr bwMode="auto">
              <a:xfrm>
                <a:off x="235743" y="2232878"/>
                <a:ext cx="11615737" cy="1079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0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- Chia tử </a:t>
                </a:r>
                <a:r>
                  <a:rPr lang="en-US" altLang="en-US" sz="4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và</a:t>
                </a:r>
                <a:r>
                  <a:rPr lang="en-US" alt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mẫu</a:t>
                </a:r>
                <a:r>
                  <a:rPr lang="en-US" altLang="en-US" sz="40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số cho </a:t>
                </a:r>
                <a:r>
                  <a:rPr lang="en-US" altLang="en-US" sz="4000" b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5</a:t>
                </a:r>
                <a:r>
                  <a:rPr lang="en-US" altLang="en-US" sz="40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, ta viết: </a:t>
                </a:r>
                <a14:m>
                  <m:oMath xmlns:m="http://schemas.openxmlformats.org/officeDocument/2006/math">
                    <m:r>
                      <a:rPr lang="en-US" altLang="en-US" sz="4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alt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35</m:t>
                        </m:r>
                      </m:den>
                    </m:f>
                    <m:r>
                      <a:rPr lang="en-US" alt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35</m:t>
                        </m:r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5</m:t>
                        </m:r>
                      </m:den>
                    </m:f>
                    <m:r>
                      <a:rPr lang="en-US" alt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altLang="en-US" sz="4000" b="1" dirty="0">
                  <a:solidFill>
                    <a:srgbClr val="002060"/>
                  </a:solidFill>
                  <a:latin typeface=".VnArial Narrow" pitchFamily="34" charset="0"/>
                </a:endParaRPr>
              </a:p>
            </p:txBody>
          </p:sp>
        </mc:Choice>
        <mc:Fallback xmlns="">
          <p:sp>
            <p:nvSpPr>
              <p:cNvPr id="9" name="Text 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5743" y="2232878"/>
                <a:ext cx="11615737" cy="1079976"/>
              </a:xfrm>
              <a:prstGeom prst="rect">
                <a:avLst/>
              </a:prstGeom>
              <a:blipFill>
                <a:blip r:embed="rId2"/>
                <a:stretch>
                  <a:fillRect l="-1890" b="-1016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36"/>
              <p:cNvSpPr txBox="1">
                <a:spLocks noChangeArrowheads="1"/>
              </p:cNvSpPr>
              <p:nvPr/>
            </p:nvSpPr>
            <p:spPr bwMode="auto">
              <a:xfrm>
                <a:off x="300037" y="3595045"/>
                <a:ext cx="11172825" cy="1082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0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-Ta nói: Phân số</a:t>
                </a:r>
                <a14:m>
                  <m:oMath xmlns:m="http://schemas.openxmlformats.org/officeDocument/2006/math">
                    <m:r>
                      <a:rPr lang="en-US" altLang="en-US" sz="4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alt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altLang="en-US" sz="4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altLang="en-US" sz="4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alt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:r>
                  <a:rPr lang="en-US" altLang="en-US" sz="40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đã rút gọn thành phân số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altLang="en-US" sz="4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altLang="en-US" sz="4000" b="1" dirty="0">
                  <a:solidFill>
                    <a:srgbClr val="FF0000"/>
                  </a:solidFill>
                  <a:latin typeface=".VnArial Narrow" pitchFamily="34" charset="0"/>
                </a:endParaRPr>
              </a:p>
            </p:txBody>
          </p:sp>
        </mc:Choice>
        <mc:Fallback xmlns="">
          <p:sp>
            <p:nvSpPr>
              <p:cNvPr id="10" name="Text 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0037" y="3595045"/>
                <a:ext cx="11172825" cy="1082156"/>
              </a:xfrm>
              <a:prstGeom prst="rect">
                <a:avLst/>
              </a:prstGeom>
              <a:blipFill>
                <a:blip r:embed="rId3"/>
                <a:stretch>
                  <a:fillRect l="-1909" b="-1073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5"/>
              <p:cNvSpPr txBox="1">
                <a:spLocks noChangeArrowheads="1"/>
              </p:cNvSpPr>
              <p:nvPr/>
            </p:nvSpPr>
            <p:spPr bwMode="auto">
              <a:xfrm>
                <a:off x="457200" y="209365"/>
                <a:ext cx="9336069" cy="1082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4000" b="1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dụ: Rút gọn </a:t>
                </a:r>
                <a:r>
                  <a:rPr lang="en-US" altLang="en-US" sz="4000" b="1" dirty="0" err="1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4000" b="1" dirty="0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rgbClr val="9B0FEA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9B0FEA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9B0FEA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9B0FEA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9B0FEA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altLang="en-US" sz="4000" b="1" dirty="0">
                  <a:solidFill>
                    <a:srgbClr val="9B0FE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" y="209365"/>
                <a:ext cx="9336069" cy="1082156"/>
              </a:xfrm>
              <a:prstGeom prst="rect">
                <a:avLst/>
              </a:prstGeom>
              <a:blipFill>
                <a:blip r:embed="rId4"/>
                <a:stretch>
                  <a:fillRect l="-2285" b="-101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385760" y="5059402"/>
            <a:ext cx="1139428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900" i="1">
                <a:solidFill>
                  <a:srgbClr val="7433EF"/>
                </a:solidFill>
                <a:latin typeface="Times New Roman" panose="02020603050405020304" pitchFamily="18" charset="0"/>
              </a:rPr>
              <a:t>Có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gọn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4011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867</TotalTime>
  <Words>577</Words>
  <Application>Microsoft Office PowerPoint</Application>
  <PresentationFormat>Widescreen</PresentationFormat>
  <Paragraphs>68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等线</vt:lpstr>
      <vt:lpstr>#9Slide07 HoneyCream</vt:lpstr>
      <vt:lpstr>.VnArial Narrow</vt:lpstr>
      <vt:lpstr>Arial</vt:lpstr>
      <vt:lpstr>Cambria</vt:lpstr>
      <vt:lpstr>Cambria Math</vt:lpstr>
      <vt:lpstr>SVN-Newton</vt:lpstr>
      <vt:lpstr>Times New Roman</vt:lpstr>
      <vt:lpstr>字魂59号-创粗黑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Rut gon Phan so</dc:title>
  <dc:subject>Toan 4</dc:subject>
  <dc:creator>BÍCHNGOC</dc:creator>
  <cp:keywords>MĂNGNON</cp:keywords>
  <cp:lastModifiedBy>Thanh Hang</cp:lastModifiedBy>
  <cp:revision>102</cp:revision>
  <dcterms:created xsi:type="dcterms:W3CDTF">2019-08-06T05:56:47Z</dcterms:created>
  <dcterms:modified xsi:type="dcterms:W3CDTF">2024-03-12T06:54:20Z</dcterms:modified>
  <cp:version>B32</cp:version>
</cp:coreProperties>
</file>