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4" r:id="rId2"/>
    <p:sldId id="303" r:id="rId3"/>
    <p:sldId id="309" r:id="rId4"/>
    <p:sldId id="310" r:id="rId5"/>
    <p:sldId id="311" r:id="rId6"/>
    <p:sldId id="313" r:id="rId7"/>
    <p:sldId id="312" r:id="rId8"/>
    <p:sldId id="308" r:id="rId9"/>
    <p:sldId id="307" r:id="rId10"/>
    <p:sldId id="306" r:id="rId11"/>
    <p:sldId id="273" r:id="rId1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35DD8-2836-17A2-4439-D8534462D9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D8DE6425-27CC-C996-CC26-92544EF448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D02D1C94-C013-7343-7918-47437710CD24}"/>
              </a:ext>
            </a:extLst>
          </p:cNvPr>
          <p:cNvSpPr>
            <a:spLocks noGrp="1"/>
          </p:cNvSpPr>
          <p:nvPr>
            <p:ph type="dt" sz="half" idx="10"/>
          </p:nvPr>
        </p:nvSpPr>
        <p:spPr/>
        <p:txBody>
          <a:bodyPr/>
          <a:lstStyle/>
          <a:p>
            <a:fld id="{6FF8041B-D948-4C91-8140-A3C350F8791C}" type="datetimeFigureOut">
              <a:rPr lang="vi-VN" smtClean="0"/>
              <a:t>11-12-2025</a:t>
            </a:fld>
            <a:endParaRPr lang="vi-VN"/>
          </a:p>
        </p:txBody>
      </p:sp>
      <p:sp>
        <p:nvSpPr>
          <p:cNvPr id="5" name="Footer Placeholder 4">
            <a:extLst>
              <a:ext uri="{FF2B5EF4-FFF2-40B4-BE49-F238E27FC236}">
                <a16:creationId xmlns:a16="http://schemas.microsoft.com/office/drawing/2014/main" id="{0EEE8790-ED31-6637-E466-F1897D9F8C6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50EB459-5174-01C9-854A-E4B5654986A2}"/>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323227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EF6CE-A2BC-AC16-151A-C4BEA68AD79C}"/>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FF8DE9A-A327-03BA-E2B0-1E69C1AC9D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9A4119A-EC78-A781-52A4-94F8F0BB6202}"/>
              </a:ext>
            </a:extLst>
          </p:cNvPr>
          <p:cNvSpPr>
            <a:spLocks noGrp="1"/>
          </p:cNvSpPr>
          <p:nvPr>
            <p:ph type="dt" sz="half" idx="10"/>
          </p:nvPr>
        </p:nvSpPr>
        <p:spPr/>
        <p:txBody>
          <a:bodyPr/>
          <a:lstStyle/>
          <a:p>
            <a:fld id="{6FF8041B-D948-4C91-8140-A3C350F8791C}" type="datetimeFigureOut">
              <a:rPr lang="vi-VN" smtClean="0"/>
              <a:t>11-12-2025</a:t>
            </a:fld>
            <a:endParaRPr lang="vi-VN"/>
          </a:p>
        </p:txBody>
      </p:sp>
      <p:sp>
        <p:nvSpPr>
          <p:cNvPr id="5" name="Footer Placeholder 4">
            <a:extLst>
              <a:ext uri="{FF2B5EF4-FFF2-40B4-BE49-F238E27FC236}">
                <a16:creationId xmlns:a16="http://schemas.microsoft.com/office/drawing/2014/main" id="{33CD2668-4130-80F5-E5F3-76D224AAAE0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81C55C1-92BB-76E4-A76F-8DAB606EDEF9}"/>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3407039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F18BF3-F749-C268-8FAD-9DEF1AFCDA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46A5BD4-79F2-B44A-D3F3-5C50295D5D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1CA9B72-371D-09AE-D621-9620BACEA883}"/>
              </a:ext>
            </a:extLst>
          </p:cNvPr>
          <p:cNvSpPr>
            <a:spLocks noGrp="1"/>
          </p:cNvSpPr>
          <p:nvPr>
            <p:ph type="dt" sz="half" idx="10"/>
          </p:nvPr>
        </p:nvSpPr>
        <p:spPr/>
        <p:txBody>
          <a:bodyPr/>
          <a:lstStyle/>
          <a:p>
            <a:fld id="{6FF8041B-D948-4C91-8140-A3C350F8791C}" type="datetimeFigureOut">
              <a:rPr lang="vi-VN" smtClean="0"/>
              <a:t>11-12-2025</a:t>
            </a:fld>
            <a:endParaRPr lang="vi-VN"/>
          </a:p>
        </p:txBody>
      </p:sp>
      <p:sp>
        <p:nvSpPr>
          <p:cNvPr id="5" name="Footer Placeholder 4">
            <a:extLst>
              <a:ext uri="{FF2B5EF4-FFF2-40B4-BE49-F238E27FC236}">
                <a16:creationId xmlns:a16="http://schemas.microsoft.com/office/drawing/2014/main" id="{800AAA5B-9360-BBBA-5F9A-78765DB6750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E601605-B222-FBAC-1805-20DD769E1B7A}"/>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3249238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3E11-6F5E-5C13-740B-E3C72A42452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4FD430A-1F26-5916-DCA9-A679714320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CA4F1E3-ED91-FFFB-7BA2-97C99CE62007}"/>
              </a:ext>
            </a:extLst>
          </p:cNvPr>
          <p:cNvSpPr>
            <a:spLocks noGrp="1"/>
          </p:cNvSpPr>
          <p:nvPr>
            <p:ph type="dt" sz="half" idx="10"/>
          </p:nvPr>
        </p:nvSpPr>
        <p:spPr/>
        <p:txBody>
          <a:bodyPr/>
          <a:lstStyle/>
          <a:p>
            <a:fld id="{6FF8041B-D948-4C91-8140-A3C350F8791C}" type="datetimeFigureOut">
              <a:rPr lang="vi-VN" smtClean="0"/>
              <a:t>11-12-2025</a:t>
            </a:fld>
            <a:endParaRPr lang="vi-VN"/>
          </a:p>
        </p:txBody>
      </p:sp>
      <p:sp>
        <p:nvSpPr>
          <p:cNvPr id="5" name="Footer Placeholder 4">
            <a:extLst>
              <a:ext uri="{FF2B5EF4-FFF2-40B4-BE49-F238E27FC236}">
                <a16:creationId xmlns:a16="http://schemas.microsoft.com/office/drawing/2014/main" id="{0BABB7BD-833E-134C-29CD-D543DC03097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2AD235F-5C6D-923C-96D3-DE4698FB0A1F}"/>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407172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0E335-694B-7B59-3777-9285AE23A2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0A8E187A-6AE3-6F01-AE5F-060A22C2F7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BA03EF-FF5C-507D-6A24-84C1453B8252}"/>
              </a:ext>
            </a:extLst>
          </p:cNvPr>
          <p:cNvSpPr>
            <a:spLocks noGrp="1"/>
          </p:cNvSpPr>
          <p:nvPr>
            <p:ph type="dt" sz="half" idx="10"/>
          </p:nvPr>
        </p:nvSpPr>
        <p:spPr/>
        <p:txBody>
          <a:bodyPr/>
          <a:lstStyle/>
          <a:p>
            <a:fld id="{6FF8041B-D948-4C91-8140-A3C350F8791C}" type="datetimeFigureOut">
              <a:rPr lang="vi-VN" smtClean="0"/>
              <a:t>11-12-2025</a:t>
            </a:fld>
            <a:endParaRPr lang="vi-VN"/>
          </a:p>
        </p:txBody>
      </p:sp>
      <p:sp>
        <p:nvSpPr>
          <p:cNvPr id="5" name="Footer Placeholder 4">
            <a:extLst>
              <a:ext uri="{FF2B5EF4-FFF2-40B4-BE49-F238E27FC236}">
                <a16:creationId xmlns:a16="http://schemas.microsoft.com/office/drawing/2014/main" id="{1F4D2470-0E80-3D17-C848-54CAB8CB7DF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16BEED3-730B-77C1-9049-2F2986EBC7BE}"/>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2884044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AC226-EB18-4675-2F47-4FC43C62E4C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B709AA8-F2FE-6746-12E0-D3DE0643CD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2FF6DD81-9537-361C-7DA0-60598413ED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EBFBEA17-2596-A692-166C-0E447691EE01}"/>
              </a:ext>
            </a:extLst>
          </p:cNvPr>
          <p:cNvSpPr>
            <a:spLocks noGrp="1"/>
          </p:cNvSpPr>
          <p:nvPr>
            <p:ph type="dt" sz="half" idx="10"/>
          </p:nvPr>
        </p:nvSpPr>
        <p:spPr/>
        <p:txBody>
          <a:bodyPr/>
          <a:lstStyle/>
          <a:p>
            <a:fld id="{6FF8041B-D948-4C91-8140-A3C350F8791C}" type="datetimeFigureOut">
              <a:rPr lang="vi-VN" smtClean="0"/>
              <a:t>11-12-2025</a:t>
            </a:fld>
            <a:endParaRPr lang="vi-VN"/>
          </a:p>
        </p:txBody>
      </p:sp>
      <p:sp>
        <p:nvSpPr>
          <p:cNvPr id="6" name="Footer Placeholder 5">
            <a:extLst>
              <a:ext uri="{FF2B5EF4-FFF2-40B4-BE49-F238E27FC236}">
                <a16:creationId xmlns:a16="http://schemas.microsoft.com/office/drawing/2014/main" id="{0EB2D51C-FFC2-4D8F-8803-6ABCD33553F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F6827A8-736D-E40C-DFF5-310B99812BA6}"/>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173826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322CB-CBD5-A5E8-4289-EA73EBE4A76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B266AE8-1A12-12F3-5510-978604869D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1DBA0D-B7E5-D924-48F0-EFA057B953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3BE0FF29-C12F-B812-FC11-859C157679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8A8BD6-9359-4118-CBA5-075B471446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18EA307E-5721-F632-889D-438ADE352BD6}"/>
              </a:ext>
            </a:extLst>
          </p:cNvPr>
          <p:cNvSpPr>
            <a:spLocks noGrp="1"/>
          </p:cNvSpPr>
          <p:nvPr>
            <p:ph type="dt" sz="half" idx="10"/>
          </p:nvPr>
        </p:nvSpPr>
        <p:spPr/>
        <p:txBody>
          <a:bodyPr/>
          <a:lstStyle/>
          <a:p>
            <a:fld id="{6FF8041B-D948-4C91-8140-A3C350F8791C}" type="datetimeFigureOut">
              <a:rPr lang="vi-VN" smtClean="0"/>
              <a:t>11-12-2025</a:t>
            </a:fld>
            <a:endParaRPr lang="vi-VN"/>
          </a:p>
        </p:txBody>
      </p:sp>
      <p:sp>
        <p:nvSpPr>
          <p:cNvPr id="8" name="Footer Placeholder 7">
            <a:extLst>
              <a:ext uri="{FF2B5EF4-FFF2-40B4-BE49-F238E27FC236}">
                <a16:creationId xmlns:a16="http://schemas.microsoft.com/office/drawing/2014/main" id="{79A898CA-BB59-64C7-8078-EDA21F190E6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1FF8176F-D9B2-5901-80CA-BBB32F01D934}"/>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2890174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A029E-B0BB-2617-0F22-7DDC3C17474E}"/>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1E18B6FC-CB64-EABF-CA0A-C1FC122489A4}"/>
              </a:ext>
            </a:extLst>
          </p:cNvPr>
          <p:cNvSpPr>
            <a:spLocks noGrp="1"/>
          </p:cNvSpPr>
          <p:nvPr>
            <p:ph type="dt" sz="half" idx="10"/>
          </p:nvPr>
        </p:nvSpPr>
        <p:spPr/>
        <p:txBody>
          <a:bodyPr/>
          <a:lstStyle/>
          <a:p>
            <a:fld id="{6FF8041B-D948-4C91-8140-A3C350F8791C}" type="datetimeFigureOut">
              <a:rPr lang="vi-VN" smtClean="0"/>
              <a:t>11-12-2025</a:t>
            </a:fld>
            <a:endParaRPr lang="vi-VN"/>
          </a:p>
        </p:txBody>
      </p:sp>
      <p:sp>
        <p:nvSpPr>
          <p:cNvPr id="4" name="Footer Placeholder 3">
            <a:extLst>
              <a:ext uri="{FF2B5EF4-FFF2-40B4-BE49-F238E27FC236}">
                <a16:creationId xmlns:a16="http://schemas.microsoft.com/office/drawing/2014/main" id="{78898C01-E0BB-72C6-F528-487E241C9D1D}"/>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6E5379C-3F20-F839-76FB-621ADF97B685}"/>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2008403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2A237E-45BB-5FB2-54AE-6BFB145E3EB3}"/>
              </a:ext>
            </a:extLst>
          </p:cNvPr>
          <p:cNvSpPr>
            <a:spLocks noGrp="1"/>
          </p:cNvSpPr>
          <p:nvPr>
            <p:ph type="dt" sz="half" idx="10"/>
          </p:nvPr>
        </p:nvSpPr>
        <p:spPr/>
        <p:txBody>
          <a:bodyPr/>
          <a:lstStyle/>
          <a:p>
            <a:fld id="{6FF8041B-D948-4C91-8140-A3C350F8791C}" type="datetimeFigureOut">
              <a:rPr lang="vi-VN" smtClean="0"/>
              <a:t>11-12-2025</a:t>
            </a:fld>
            <a:endParaRPr lang="vi-VN"/>
          </a:p>
        </p:txBody>
      </p:sp>
      <p:sp>
        <p:nvSpPr>
          <p:cNvPr id="3" name="Footer Placeholder 2">
            <a:extLst>
              <a:ext uri="{FF2B5EF4-FFF2-40B4-BE49-F238E27FC236}">
                <a16:creationId xmlns:a16="http://schemas.microsoft.com/office/drawing/2014/main" id="{471407EE-DB08-B5FD-D915-F699374B3D8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14515A9-3B11-8F4E-17FD-B0B959B4711D}"/>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2695566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4AD43-DA22-5C6F-B201-1CC5BCB4FB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C7E3A465-E50E-228A-A8C6-463A878114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1353BC97-9174-A3BA-8AA3-B57285E2A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E40FCA-730E-D800-D925-9408F1B03638}"/>
              </a:ext>
            </a:extLst>
          </p:cNvPr>
          <p:cNvSpPr>
            <a:spLocks noGrp="1"/>
          </p:cNvSpPr>
          <p:nvPr>
            <p:ph type="dt" sz="half" idx="10"/>
          </p:nvPr>
        </p:nvSpPr>
        <p:spPr/>
        <p:txBody>
          <a:bodyPr/>
          <a:lstStyle/>
          <a:p>
            <a:fld id="{6FF8041B-D948-4C91-8140-A3C350F8791C}" type="datetimeFigureOut">
              <a:rPr lang="vi-VN" smtClean="0"/>
              <a:t>11-12-2025</a:t>
            </a:fld>
            <a:endParaRPr lang="vi-VN"/>
          </a:p>
        </p:txBody>
      </p:sp>
      <p:sp>
        <p:nvSpPr>
          <p:cNvPr id="6" name="Footer Placeholder 5">
            <a:extLst>
              <a:ext uri="{FF2B5EF4-FFF2-40B4-BE49-F238E27FC236}">
                <a16:creationId xmlns:a16="http://schemas.microsoft.com/office/drawing/2014/main" id="{6EA5D939-6157-CE5D-1737-E997EB00E8F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D8BB671-EFED-7021-B717-9A7555148C4F}"/>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1674683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A0318-EC9A-3E91-A707-A489999A82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98E8E731-710D-4EDE-5FCF-03DD9885FF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33AE5E0E-FBA8-D645-FD5A-54AB6251DB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66694B-9C2A-8909-3C89-952BD3B48C49}"/>
              </a:ext>
            </a:extLst>
          </p:cNvPr>
          <p:cNvSpPr>
            <a:spLocks noGrp="1"/>
          </p:cNvSpPr>
          <p:nvPr>
            <p:ph type="dt" sz="half" idx="10"/>
          </p:nvPr>
        </p:nvSpPr>
        <p:spPr/>
        <p:txBody>
          <a:bodyPr/>
          <a:lstStyle/>
          <a:p>
            <a:fld id="{6FF8041B-D948-4C91-8140-A3C350F8791C}" type="datetimeFigureOut">
              <a:rPr lang="vi-VN" smtClean="0"/>
              <a:t>11-12-2025</a:t>
            </a:fld>
            <a:endParaRPr lang="vi-VN"/>
          </a:p>
        </p:txBody>
      </p:sp>
      <p:sp>
        <p:nvSpPr>
          <p:cNvPr id="6" name="Footer Placeholder 5">
            <a:extLst>
              <a:ext uri="{FF2B5EF4-FFF2-40B4-BE49-F238E27FC236}">
                <a16:creationId xmlns:a16="http://schemas.microsoft.com/office/drawing/2014/main" id="{1F94E5E9-BB0F-F4AC-CFDA-01A33BB29BC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1629771B-F44D-5200-E520-EB596C6143AF}"/>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86419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5980EE-97D5-69CF-D83D-FE3847C036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FA8061F-624F-4ED5-1397-78646F13C8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0703DDA-FEE2-9342-D54E-B431C76DC9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F8041B-D948-4C91-8140-A3C350F8791C}" type="datetimeFigureOut">
              <a:rPr lang="vi-VN" smtClean="0"/>
              <a:t>11-12-2025</a:t>
            </a:fld>
            <a:endParaRPr lang="vi-VN"/>
          </a:p>
        </p:txBody>
      </p:sp>
      <p:sp>
        <p:nvSpPr>
          <p:cNvPr id="5" name="Footer Placeholder 4">
            <a:extLst>
              <a:ext uri="{FF2B5EF4-FFF2-40B4-BE49-F238E27FC236}">
                <a16:creationId xmlns:a16="http://schemas.microsoft.com/office/drawing/2014/main" id="{4AF5B62D-4B20-1125-2AA6-0846E25E4F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870EACD4-8D37-7C87-CA3D-706048882E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E1D199-2F1D-42CF-A704-CB8E630637FC}" type="slidenum">
              <a:rPr lang="vi-VN" smtClean="0"/>
              <a:t>‹#›</a:t>
            </a:fld>
            <a:endParaRPr lang="vi-VN"/>
          </a:p>
        </p:txBody>
      </p:sp>
    </p:spTree>
    <p:extLst>
      <p:ext uri="{BB962C8B-B14F-4D97-AF65-F5344CB8AC3E}">
        <p14:creationId xmlns:p14="http://schemas.microsoft.com/office/powerpoint/2010/main" val="273604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047999" y="1199577"/>
            <a:ext cx="6804397" cy="707886"/>
          </a:xfrm>
          <a:prstGeom prst="rect">
            <a:avLst/>
          </a:prstGeom>
        </p:spPr>
        <p:txBody>
          <a:bodyPr wrap="square">
            <a:spAutoFit/>
          </a:bodyPr>
          <a:lstStyle/>
          <a:p>
            <a:r>
              <a:rPr lang="en-US" altLang="vi-VN" sz="2000" b="1">
                <a:solidFill>
                  <a:srgbClr val="FF0000"/>
                </a:solidFill>
                <a:latin typeface="Times New Roman" panose="02020603050405020304" pitchFamily="18" charset="0"/>
                <a:cs typeface="Times New Roman" panose="02020603050405020304" pitchFamily="18" charset="0"/>
              </a:rPr>
              <a:t>                               UBND PHƯỜNG BỒ ĐỀ</a:t>
            </a:r>
          </a:p>
          <a:p>
            <a:r>
              <a:rPr lang="en-US" altLang="vi-VN" sz="2000" b="1">
                <a:solidFill>
                  <a:srgbClr val="FF0000"/>
                </a:solidFill>
                <a:latin typeface="Times New Roman" panose="02020603050405020304" pitchFamily="18" charset="0"/>
                <a:cs typeface="Times New Roman" panose="02020603050405020304" pitchFamily="18" charset="0"/>
              </a:rPr>
              <a:t>                    TRƯỜNG MẦM NON GIA QUẤT</a:t>
            </a:r>
          </a:p>
        </p:txBody>
      </p:sp>
      <p:sp>
        <p:nvSpPr>
          <p:cNvPr id="8" name="Rectangle 7"/>
          <p:cNvSpPr/>
          <p:nvPr/>
        </p:nvSpPr>
        <p:spPr>
          <a:xfrm>
            <a:off x="3704445" y="3618485"/>
            <a:ext cx="5491503" cy="461665"/>
          </a:xfrm>
          <a:prstGeom prst="rect">
            <a:avLst/>
          </a:prstGeom>
        </p:spPr>
        <p:txBody>
          <a:bodyPr wrap="none">
            <a:spAutoFit/>
          </a:bodyPr>
          <a:lstStyle/>
          <a:p>
            <a:pPr algn="ctr"/>
            <a:r>
              <a:rPr lang="en-US" altLang="vi-VN" sz="2400" b="1">
                <a:solidFill>
                  <a:srgbClr val="FF0000"/>
                </a:solidFill>
                <a:latin typeface="Times New Roman" panose="02020603050405020304" pitchFamily="18" charset="0"/>
                <a:cs typeface="Times New Roman" panose="02020603050405020304" pitchFamily="18" charset="0"/>
              </a:rPr>
              <a:t>LĨNH VỰC PHÁT TRIỂN NGÔN NGỮ</a:t>
            </a:r>
          </a:p>
        </p:txBody>
      </p:sp>
      <p:sp>
        <p:nvSpPr>
          <p:cNvPr id="9" name="Rectangle 8"/>
          <p:cNvSpPr/>
          <p:nvPr/>
        </p:nvSpPr>
        <p:spPr>
          <a:xfrm>
            <a:off x="2653107" y="4379436"/>
            <a:ext cx="7199290" cy="2949718"/>
          </a:xfrm>
          <a:prstGeom prst="rect">
            <a:avLst/>
          </a:prstGeom>
        </p:spPr>
        <p:txBody>
          <a:bodyPr wrap="square">
            <a:spAutoFit/>
          </a:bodyPr>
          <a:lstStyle/>
          <a:p>
            <a:pPr algn="ctr">
              <a:lnSpc>
                <a:spcPct val="107000"/>
              </a:lnSpc>
              <a:spcAft>
                <a:spcPts val="800"/>
              </a:spcAft>
            </a:pPr>
            <a:r>
              <a:rPr lang="en-US" altLang="vi-VN" sz="24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    NBTN: Noel vui vẻ</a:t>
            </a:r>
            <a:endParaRPr lang="vi-VN" altLang="vi-VN" sz="2400" b="1">
              <a:solidFill>
                <a:srgbClr val="FF0000"/>
              </a:solidFill>
              <a:latin typeface="Times New Roman" pitchFamily="18" charset="0"/>
              <a:ea typeface="Arial" panose="020B0604020202020204" pitchFamily="34" charset="0"/>
              <a:cs typeface="Times New Roman" pitchFamily="18" charset="0"/>
            </a:endParaRPr>
          </a:p>
          <a:p>
            <a:pPr>
              <a:lnSpc>
                <a:spcPct val="107000"/>
              </a:lnSpc>
              <a:spcAft>
                <a:spcPts val="800"/>
              </a:spcAft>
            </a:pPr>
            <a:r>
              <a:rPr lang="en-US" altLang="vi-VN" sz="24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400" b="1" i="1">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4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Lứa tuổi: NTD2</a:t>
            </a:r>
          </a:p>
          <a:p>
            <a:pPr>
              <a:lnSpc>
                <a:spcPct val="107000"/>
              </a:lnSpc>
              <a:spcAft>
                <a:spcPts val="800"/>
              </a:spcAft>
            </a:pPr>
            <a:r>
              <a:rPr lang="en-US" altLang="vi-VN" sz="24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                               Giáo viên : Ngô Thị Vân</a:t>
            </a:r>
          </a:p>
          <a:p>
            <a:pPr>
              <a:lnSpc>
                <a:spcPct val="107000"/>
              </a:lnSpc>
              <a:spcAft>
                <a:spcPts val="800"/>
              </a:spcAft>
            </a:pPr>
            <a:r>
              <a:rPr lang="en-US" altLang="vi-VN" sz="24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p>
          <a:p>
            <a:pPr>
              <a:lnSpc>
                <a:spcPct val="107000"/>
              </a:lnSpc>
              <a:spcAft>
                <a:spcPts val="800"/>
              </a:spcAft>
            </a:pPr>
            <a:r>
              <a:rPr lang="en-US" altLang="vi-VN" sz="24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p>
          <a:p>
            <a:pPr>
              <a:lnSpc>
                <a:spcPct val="107000"/>
              </a:lnSpc>
              <a:spcAft>
                <a:spcPts val="800"/>
              </a:spcAft>
            </a:pPr>
            <a:r>
              <a:rPr lang="en-US" altLang="vi-VN" sz="24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vi-VN" altLang="vi-VN" sz="24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4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 Năm học: 2024-2025</a:t>
            </a:r>
            <a:endParaRPr lang="vi-VN" sz="24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62360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3048000" y="3105835"/>
            <a:ext cx="6984274" cy="954107"/>
          </a:xfrm>
          <a:prstGeom prst="rect">
            <a:avLst/>
          </a:prstGeom>
        </p:spPr>
        <p:txBody>
          <a:bodyPr wrap="square">
            <a:spAutoFit/>
          </a:bodyPr>
          <a:lstStyle/>
          <a:p>
            <a:r>
              <a:rPr lang="en-US" sz="2800" b="1">
                <a:solidFill>
                  <a:srgbClr val="FF0000"/>
                </a:solidFill>
                <a:latin typeface="Times New Roman" panose="02020603050405020304" pitchFamily="18" charset="0"/>
              </a:rPr>
              <a:t>3. Kết thúc:</a:t>
            </a:r>
            <a:endParaRPr lang="en-US" sz="2800">
              <a:solidFill>
                <a:srgbClr val="FF0000"/>
              </a:solidFill>
              <a:latin typeface="Times New Roman" panose="02020603050405020304" pitchFamily="18" charset="0"/>
            </a:endParaRPr>
          </a:p>
          <a:p>
            <a:r>
              <a:rPr lang="en-US" sz="2800">
                <a:solidFill>
                  <a:srgbClr val="FF0000"/>
                </a:solidFill>
                <a:latin typeface="Times New Roman" panose="02020603050405020304" pitchFamily="18" charset="0"/>
              </a:rPr>
              <a:t>- Cô tuyên dương và khen ngợi trẻ.</a:t>
            </a:r>
            <a:endParaRPr lang="en-US" sz="2800" b="0" i="0">
              <a:solidFill>
                <a:srgbClr val="FF0000"/>
              </a:solidFill>
              <a:effectLst/>
              <a:latin typeface="Times New Roman" panose="02020603050405020304" pitchFamily="18" charset="0"/>
            </a:endParaRPr>
          </a:p>
        </p:txBody>
      </p:sp>
    </p:spTree>
    <p:extLst>
      <p:ext uri="{BB962C8B-B14F-4D97-AF65-F5344CB8AC3E}">
        <p14:creationId xmlns:p14="http://schemas.microsoft.com/office/powerpoint/2010/main" val="737703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E8550-771C-DE55-2995-6679F224E122}"/>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D9C76F16-002F-D6A7-9A19-A4DA21F0138F}"/>
              </a:ext>
            </a:extLst>
          </p:cNvPr>
          <p:cNvSpPr>
            <a:spLocks noGrp="1"/>
          </p:cNvSpPr>
          <p:nvPr>
            <p:ph type="subTitle" idx="1"/>
          </p:nvPr>
        </p:nvSpPr>
        <p:spPr/>
        <p:txBody>
          <a:bodyPr/>
          <a:lstStyle/>
          <a:p>
            <a:endParaRPr lang="vi-VN"/>
          </a:p>
        </p:txBody>
      </p:sp>
      <p:pic>
        <p:nvPicPr>
          <p:cNvPr id="1026" name="Picture 2" descr="Top 126+ hình nền powerpoint về gia đình mới nhất - thdonghoadian">
            <a:extLst>
              <a:ext uri="{FF2B5EF4-FFF2-40B4-BE49-F238E27FC236}">
                <a16:creationId xmlns:a16="http://schemas.microsoft.com/office/drawing/2014/main" id="{266DF8CD-B2F9-5038-7761-FFCD6387CE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610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9F60F32-7C83-7A56-B173-BED724D4C3E9}"/>
              </a:ext>
            </a:extLst>
          </p:cNvPr>
          <p:cNvSpPr txBox="1"/>
          <p:nvPr/>
        </p:nvSpPr>
        <p:spPr>
          <a:xfrm>
            <a:off x="2999509" y="2594242"/>
            <a:ext cx="6192982" cy="1323439"/>
          </a:xfrm>
          <a:prstGeom prst="rect">
            <a:avLst/>
          </a:prstGeom>
          <a:noFill/>
        </p:spPr>
        <p:txBody>
          <a:bodyPr wrap="square">
            <a:spAutoFit/>
          </a:bodyPr>
          <a:lstStyle/>
          <a:p>
            <a:pPr algn="ctr" eaLnBrk="0" hangingPunct="0"/>
            <a:r>
              <a:rPr lang="en-US" sz="4000" b="1">
                <a:ln w="19050" cap="flat" cmpd="sng">
                  <a:solidFill>
                    <a:srgbClr val="FF00FF"/>
                  </a:solidFill>
                  <a:prstDash val="solid"/>
                  <a:headEnd type="none" w="med" len="med"/>
                  <a:tailEnd type="none" w="med" len="med"/>
                </a:ln>
                <a:solidFill>
                  <a:srgbClr val="FFFF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Chúc các bé chăm ngoan học giỏi!</a:t>
            </a:r>
            <a:endParaRPr lang="en-US" sz="4000" b="1" dirty="0">
              <a:ln w="19050" cap="flat" cmpd="sng">
                <a:solidFill>
                  <a:srgbClr val="FF00FF"/>
                </a:solidFill>
                <a:prstDash val="solid"/>
                <a:headEnd type="none" w="med" len="med"/>
                <a:tailEnd type="none" w="med" len="med"/>
              </a:ln>
              <a:solidFill>
                <a:srgbClr val="FFFF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07219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p:cNvSpPr/>
          <p:nvPr/>
        </p:nvSpPr>
        <p:spPr>
          <a:xfrm>
            <a:off x="3923212" y="2113784"/>
            <a:ext cx="6096000" cy="1200329"/>
          </a:xfrm>
          <a:prstGeom prst="rect">
            <a:avLst/>
          </a:prstGeom>
        </p:spPr>
        <p:txBody>
          <a:bodyPr>
            <a:spAutoFit/>
          </a:bodyPr>
          <a:lstStyle/>
          <a:p>
            <a:r>
              <a:rPr lang="en-US" sz="2400" b="1">
                <a:solidFill>
                  <a:srgbClr val="FF0000"/>
                </a:solidFill>
                <a:latin typeface="Times New Roman" panose="02020603050405020304" pitchFamily="18" charset="0"/>
              </a:rPr>
              <a:t>1.Ổn định tổ chức:</a:t>
            </a:r>
            <a:endParaRPr lang="en-US" sz="2400">
              <a:solidFill>
                <a:srgbClr val="FF0000"/>
              </a:solidFill>
              <a:latin typeface="Times New Roman" panose="02020603050405020304" pitchFamily="18" charset="0"/>
            </a:endParaRPr>
          </a:p>
          <a:p>
            <a:r>
              <a:rPr lang="en-US" sz="2400">
                <a:solidFill>
                  <a:srgbClr val="FF0000"/>
                </a:solidFill>
                <a:latin typeface="Times New Roman" panose="02020603050405020304" pitchFamily="18" charset="0"/>
              </a:rPr>
              <a:t>- Cô và trẻ cùng hát bài hát “ Ông già noel” và trò chuyện theo nội dung bài hát.</a:t>
            </a:r>
            <a:endParaRPr lang="en-US" sz="2400" b="0" i="0">
              <a:solidFill>
                <a:srgbClr val="FF0000"/>
              </a:solidFill>
              <a:effectLst/>
              <a:latin typeface="Times New Roman" panose="02020603050405020304" pitchFamily="18" charset="0"/>
            </a:endParaRPr>
          </a:p>
        </p:txBody>
      </p:sp>
      <p:pic>
        <p:nvPicPr>
          <p:cNvPr id="11" name="yt1s.com - Ông Già Noel Vui Tính  Bé Phan Hiếu Kiên">
            <a:hlinkClick r:id="" action="ppaction://media"/>
          </p:cNvPr>
          <p:cNvPicPr>
            <a:picLocks noChangeAspect="1"/>
          </p:cNvPicPr>
          <p:nvPr>
            <a:audioFile r:link="rId1"/>
            <p:extLst>
              <p:ext uri="{DAA4B4D4-6D71-4841-9C94-3DE7FCFB9230}">
                <p14:media xmlns:p14="http://schemas.microsoft.com/office/powerpoint/2010/main" r:embed="rId2">
                  <p14:trim st="13478" end="125606.0625"/>
                </p14:media>
              </p:ext>
            </p:extLst>
          </p:nvPr>
        </p:nvPicPr>
        <p:blipFill>
          <a:blip r:embed="rId5"/>
          <a:stretch>
            <a:fillRect/>
          </a:stretch>
        </p:blipFill>
        <p:spPr>
          <a:xfrm>
            <a:off x="2499360" y="4626429"/>
            <a:ext cx="609600" cy="609600"/>
          </a:xfrm>
          <a:prstGeom prst="rect">
            <a:avLst/>
          </a:prstGeom>
        </p:spPr>
      </p:pic>
    </p:spTree>
    <p:extLst>
      <p:ext uri="{BB962C8B-B14F-4D97-AF65-F5344CB8AC3E}">
        <p14:creationId xmlns:p14="http://schemas.microsoft.com/office/powerpoint/2010/main" val="182691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502"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3622765" y="1979750"/>
            <a:ext cx="6096000" cy="1569660"/>
          </a:xfrm>
          <a:prstGeom prst="rect">
            <a:avLst/>
          </a:prstGeom>
        </p:spPr>
        <p:txBody>
          <a:bodyPr>
            <a:spAutoFit/>
          </a:bodyPr>
          <a:lstStyle/>
          <a:p>
            <a:r>
              <a:rPr lang="vi-VN" sz="2400" b="1">
                <a:solidFill>
                  <a:srgbClr val="FF0000"/>
                </a:solidFill>
                <a:latin typeface="Times New Roman" panose="02020603050405020304" pitchFamily="18" charset="0"/>
              </a:rPr>
              <a:t>2.Phương pháp, hình thức tổ chức:</a:t>
            </a:r>
            <a:endParaRPr lang="vi-VN" sz="2400">
              <a:solidFill>
                <a:srgbClr val="FF0000"/>
              </a:solidFill>
              <a:latin typeface="Times New Roman" panose="02020603050405020304" pitchFamily="18" charset="0"/>
            </a:endParaRPr>
          </a:p>
          <a:p>
            <a:r>
              <a:rPr lang="vi-VN" sz="2400" b="1">
                <a:solidFill>
                  <a:srgbClr val="FF0000"/>
                </a:solidFill>
                <a:latin typeface="Times New Roman" panose="02020603050405020304" pitchFamily="18" charset="0"/>
              </a:rPr>
              <a:t>HĐ1:Cho trẻ quan sát tranh</a:t>
            </a:r>
            <a:endParaRPr lang="vi-VN" sz="2400">
              <a:solidFill>
                <a:srgbClr val="FF0000"/>
              </a:solidFill>
              <a:latin typeface="Times New Roman" panose="02020603050405020304" pitchFamily="18" charset="0"/>
            </a:endParaRPr>
          </a:p>
          <a:p>
            <a:r>
              <a:rPr lang="vi-VN" sz="2400">
                <a:solidFill>
                  <a:srgbClr val="FF0000"/>
                </a:solidFill>
                <a:latin typeface="Times New Roman" panose="02020603050405020304" pitchFamily="18" charset="0"/>
              </a:rPr>
              <a:t>- Sắp đến Noel rồi các con ơi, hôm nay chúng mình cùng tìm hiểu xem noel có những gì?</a:t>
            </a:r>
            <a:endParaRPr lang="vi-VN" sz="2400" b="0" i="0">
              <a:solidFill>
                <a:srgbClr val="FF0000"/>
              </a:solidFill>
              <a:effectLst/>
              <a:latin typeface="Times New Roman" panose="02020603050405020304" pitchFamily="18" charset="0"/>
            </a:endParaRPr>
          </a:p>
        </p:txBody>
      </p:sp>
    </p:spTree>
    <p:extLst>
      <p:ext uri="{BB962C8B-B14F-4D97-AF65-F5344CB8AC3E}">
        <p14:creationId xmlns:p14="http://schemas.microsoft.com/office/powerpoint/2010/main" val="4081166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ông Già Noel Xinh đẹp PNG, Vector, PSD, và biểu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09303" y="467138"/>
            <a:ext cx="6096000" cy="646331"/>
          </a:xfrm>
          <a:prstGeom prst="rect">
            <a:avLst/>
          </a:prstGeom>
        </p:spPr>
        <p:txBody>
          <a:bodyPr>
            <a:spAutoFit/>
          </a:bodyPr>
          <a:lstStyle/>
          <a:p>
            <a:r>
              <a:rPr lang="en-US">
                <a:solidFill>
                  <a:srgbClr val="000000"/>
                </a:solidFill>
                <a:latin typeface="Times New Roman" panose="02020603050405020304" pitchFamily="18" charset="0"/>
              </a:rPr>
              <a:t>+ Đây là ai?</a:t>
            </a:r>
          </a:p>
          <a:p>
            <a:r>
              <a:rPr lang="en-US">
                <a:solidFill>
                  <a:srgbClr val="000000"/>
                </a:solidFill>
                <a:latin typeface="Times New Roman" panose="02020603050405020304" pitchFamily="18" charset="0"/>
              </a:rPr>
              <a:t>+ Ông già Noel mặc quần áo màu gì?</a:t>
            </a:r>
            <a:endParaRPr lang="en-US" b="0" i="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749416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1246"/>
            <a:ext cx="12192000" cy="6858000"/>
          </a:xfrm>
        </p:spPr>
      </p:pic>
      <p:sp>
        <p:nvSpPr>
          <p:cNvPr id="5" name="Rectangle 4"/>
          <p:cNvSpPr/>
          <p:nvPr/>
        </p:nvSpPr>
        <p:spPr>
          <a:xfrm>
            <a:off x="506665" y="5282140"/>
            <a:ext cx="7399974" cy="1323439"/>
          </a:xfrm>
          <a:prstGeom prst="rect">
            <a:avLst/>
          </a:prstGeom>
        </p:spPr>
        <p:txBody>
          <a:bodyPr wrap="none">
            <a:spAutoFit/>
          </a:bodyPr>
          <a:lstStyle/>
          <a:p>
            <a:r>
              <a:rPr lang="en-US" sz="2800">
                <a:solidFill>
                  <a:srgbClr val="FF0000"/>
                </a:solidFill>
                <a:latin typeface="Times New Roman" panose="02020603050405020304" pitchFamily="18" charset="0"/>
              </a:rPr>
              <a:t>Ông đi trên xe gì?</a:t>
            </a:r>
          </a:p>
          <a:p>
            <a:r>
              <a:rPr lang="en-US" sz="2800">
                <a:solidFill>
                  <a:srgbClr val="FF0000"/>
                </a:solidFill>
                <a:latin typeface="Times New Roman" panose="02020603050405020304" pitchFamily="18" charset="0"/>
              </a:rPr>
              <a:t>Trên xe tuần lộc của ông chở rất nhiều gì các con?</a:t>
            </a:r>
          </a:p>
          <a:p>
            <a:r>
              <a:rPr lang="vi-VN" sz="2400">
                <a:solidFill>
                  <a:srgbClr val="FF0000"/>
                </a:solidFill>
                <a:latin typeface="+mj-lt"/>
              </a:rPr>
              <a:t>Các con có mu</a:t>
            </a:r>
            <a:r>
              <a:rPr lang="en-US" sz="2400">
                <a:solidFill>
                  <a:srgbClr val="FF0000"/>
                </a:solidFill>
                <a:latin typeface="+mj-lt"/>
              </a:rPr>
              <a:t>ố</a:t>
            </a:r>
            <a:r>
              <a:rPr lang="vi-VN" sz="2400">
                <a:solidFill>
                  <a:srgbClr val="FF0000"/>
                </a:solidFill>
                <a:latin typeface="+mj-lt"/>
              </a:rPr>
              <a:t>n được nhận quà của ông già noel không?.</a:t>
            </a:r>
            <a:endParaRPr lang="en-US" sz="2400">
              <a:solidFill>
                <a:srgbClr val="FF0000"/>
              </a:solidFill>
              <a:latin typeface="+mj-lt"/>
            </a:endParaRPr>
          </a:p>
        </p:txBody>
      </p:sp>
    </p:spTree>
    <p:extLst>
      <p:ext uri="{BB962C8B-B14F-4D97-AF65-F5344CB8AC3E}">
        <p14:creationId xmlns:p14="http://schemas.microsoft.com/office/powerpoint/2010/main" val="1403530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op 100 hình ảnh ông già noel cưỡi tuần lộc dễ thương và ngộ nghĩ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71875" y="6118163"/>
            <a:ext cx="5840060" cy="523220"/>
          </a:xfrm>
          <a:prstGeom prst="rect">
            <a:avLst/>
          </a:prstGeom>
        </p:spPr>
        <p:txBody>
          <a:bodyPr wrap="none">
            <a:spAutoFit/>
          </a:bodyPr>
          <a:lstStyle/>
          <a:p>
            <a:r>
              <a:rPr lang="en-US" sz="2800">
                <a:solidFill>
                  <a:schemeClr val="bg1"/>
                </a:solidFill>
                <a:latin typeface="Times New Roman" panose="02020603050405020304" pitchFamily="18" charset="0"/>
              </a:rPr>
              <a:t>Ông già Noel đang làm gì đây các con?</a:t>
            </a:r>
            <a:endParaRPr lang="en-US" sz="2800">
              <a:solidFill>
                <a:schemeClr val="bg1"/>
              </a:solidFill>
            </a:endParaRPr>
          </a:p>
        </p:txBody>
      </p:sp>
    </p:spTree>
    <p:extLst>
      <p:ext uri="{BB962C8B-B14F-4D97-AF65-F5344CB8AC3E}">
        <p14:creationId xmlns:p14="http://schemas.microsoft.com/office/powerpoint/2010/main" val="439300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9 kiểu trang trí cây thông Noel tuyệt đẹ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7703" y="104504"/>
            <a:ext cx="6387737" cy="67534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6561" y="775454"/>
            <a:ext cx="4453463" cy="523220"/>
          </a:xfrm>
          <a:prstGeom prst="rect">
            <a:avLst/>
          </a:prstGeom>
        </p:spPr>
        <p:txBody>
          <a:bodyPr wrap="none">
            <a:spAutoFit/>
          </a:bodyPr>
          <a:lstStyle/>
          <a:p>
            <a:r>
              <a:rPr lang="en-US" sz="2800">
                <a:solidFill>
                  <a:srgbClr val="000000"/>
                </a:solidFill>
                <a:latin typeface="Times New Roman" panose="02020603050405020304" pitchFamily="18" charset="0"/>
              </a:rPr>
              <a:t>Cô đố các con đây là cây gì?</a:t>
            </a:r>
            <a:endParaRPr lang="en-US" sz="2800"/>
          </a:p>
        </p:txBody>
      </p:sp>
    </p:spTree>
    <p:extLst>
      <p:ext uri="{BB962C8B-B14F-4D97-AF65-F5344CB8AC3E}">
        <p14:creationId xmlns:p14="http://schemas.microsoft.com/office/powerpoint/2010/main" val="3364214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3265714" y="1462262"/>
            <a:ext cx="8085908" cy="3170099"/>
          </a:xfrm>
          <a:prstGeom prst="rect">
            <a:avLst/>
          </a:prstGeom>
        </p:spPr>
        <p:txBody>
          <a:bodyPr wrap="square">
            <a:spAutoFit/>
          </a:bodyPr>
          <a:lstStyle/>
          <a:p>
            <a:r>
              <a:rPr lang="vi-VN" sz="2000" b="1">
                <a:solidFill>
                  <a:srgbClr val="FF0000"/>
                </a:solidFill>
                <a:latin typeface="Times New Roman" panose="02020603050405020304" pitchFamily="18" charset="0"/>
              </a:rPr>
              <a:t>HĐ2: Bé kể về Noel </a:t>
            </a:r>
            <a:endParaRPr lang="vi-VN" sz="2000">
              <a:solidFill>
                <a:srgbClr val="FF0000"/>
              </a:solidFill>
              <a:latin typeface="Times New Roman" panose="02020603050405020304" pitchFamily="18" charset="0"/>
            </a:endParaRPr>
          </a:p>
          <a:p>
            <a:r>
              <a:rPr lang="vi-VN" sz="2000">
                <a:solidFill>
                  <a:srgbClr val="FF0000"/>
                </a:solidFill>
                <a:latin typeface="Times New Roman" panose="02020603050405020304" pitchFamily="18" charset="0"/>
              </a:rPr>
              <a:t>+ Cô gọi 3-4 trẻ lên kể</a:t>
            </a:r>
          </a:p>
          <a:p>
            <a:r>
              <a:rPr lang="vi-VN" sz="2000">
                <a:solidFill>
                  <a:srgbClr val="FF0000"/>
                </a:solidFill>
                <a:latin typeface="Times New Roman" panose="02020603050405020304" pitchFamily="18" charset="0"/>
              </a:rPr>
              <a:t>+ Noel con được bố mẹ đưa đi đâu?</a:t>
            </a:r>
          </a:p>
          <a:p>
            <a:r>
              <a:rPr lang="vi-VN" sz="2000">
                <a:solidFill>
                  <a:srgbClr val="FF0000"/>
                </a:solidFill>
                <a:latin typeface="Times New Roman" panose="02020603050405020304" pitchFamily="18" charset="0"/>
              </a:rPr>
              <a:t>+ Đến đó con thấy có những gì?</a:t>
            </a:r>
          </a:p>
          <a:p>
            <a:r>
              <a:rPr lang="vi-VN" sz="2000">
                <a:solidFill>
                  <a:srgbClr val="FF0000"/>
                </a:solidFill>
                <a:latin typeface="Times New Roman" panose="02020603050405020304" pitchFamily="18" charset="0"/>
              </a:rPr>
              <a:t>+ Con thấy đi chơi noel có vui k?</a:t>
            </a:r>
          </a:p>
          <a:p>
            <a:r>
              <a:rPr lang="vi-VN" sz="2000">
                <a:solidFill>
                  <a:srgbClr val="FF0000"/>
                </a:solidFill>
                <a:latin typeface="Times New Roman" panose="02020603050405020304" pitchFamily="18" charset="0"/>
              </a:rPr>
              <a:t>+ Con ước được ông già Noel tặng gì ?</a:t>
            </a:r>
          </a:p>
          <a:p>
            <a:r>
              <a:rPr lang="vi-VN" sz="2000">
                <a:solidFill>
                  <a:srgbClr val="FF0000"/>
                </a:solidFill>
                <a:latin typeface="Times New Roman" panose="02020603050405020304" pitchFamily="18" charset="0"/>
              </a:rPr>
              <a:t>=&gt; GD: Để được ông già Noel tặng quà các con phải là những em bé ngoan, đến lớp không khóc nhè, biết nghe lời ông bà bố mẹ và các cô. Chúng mình nhớ chưa nào?</a:t>
            </a:r>
          </a:p>
          <a:p>
            <a:r>
              <a:rPr lang="vi-VN" sz="2000">
                <a:solidFill>
                  <a:srgbClr val="FF0000"/>
                </a:solidFill>
                <a:latin typeface="Times New Roman" panose="02020603050405020304" pitchFamily="18" charset="0"/>
              </a:rPr>
              <a:t>- Ai cho cô biết vừa rồi cô cho các con kể về điều gì?</a:t>
            </a:r>
            <a:endParaRPr lang="vi-VN" sz="2000" b="0" i="0">
              <a:solidFill>
                <a:srgbClr val="FF0000"/>
              </a:solidFill>
              <a:effectLst/>
              <a:latin typeface="Times New Roman" panose="02020603050405020304" pitchFamily="18" charset="0"/>
            </a:endParaRPr>
          </a:p>
        </p:txBody>
      </p:sp>
    </p:spTree>
    <p:extLst>
      <p:ext uri="{BB962C8B-B14F-4D97-AF65-F5344CB8AC3E}">
        <p14:creationId xmlns:p14="http://schemas.microsoft.com/office/powerpoint/2010/main" val="3411361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3910148" y="2782669"/>
            <a:ext cx="6096000" cy="830997"/>
          </a:xfrm>
          <a:prstGeom prst="rect">
            <a:avLst/>
          </a:prstGeom>
        </p:spPr>
        <p:txBody>
          <a:bodyPr>
            <a:spAutoFit/>
          </a:bodyPr>
          <a:lstStyle/>
          <a:p>
            <a:r>
              <a:rPr lang="en-US" sz="2400" b="1">
                <a:solidFill>
                  <a:srgbClr val="FF0000"/>
                </a:solidFill>
                <a:latin typeface="Times New Roman" panose="02020603050405020304" pitchFamily="18" charset="0"/>
              </a:rPr>
              <a:t>HĐ3: Ôn luyện củng cố</a:t>
            </a:r>
            <a:endParaRPr lang="en-US" sz="2400">
              <a:solidFill>
                <a:srgbClr val="FF0000"/>
              </a:solidFill>
              <a:latin typeface="Times New Roman" panose="02020603050405020304" pitchFamily="18" charset="0"/>
            </a:endParaRPr>
          </a:p>
          <a:p>
            <a:r>
              <a:rPr lang="en-US" sz="2400">
                <a:solidFill>
                  <a:srgbClr val="FF0000"/>
                </a:solidFill>
                <a:latin typeface="Times New Roman" panose="02020603050405020304" pitchFamily="18" charset="0"/>
              </a:rPr>
              <a:t>- Cô cho tô màu ông già Noel</a:t>
            </a:r>
            <a:endParaRPr lang="en-US" sz="2400" b="0" i="0">
              <a:solidFill>
                <a:srgbClr val="FF0000"/>
              </a:solidFill>
              <a:effectLst/>
              <a:latin typeface="Times New Roman" panose="02020603050405020304" pitchFamily="18" charset="0"/>
            </a:endParaRPr>
          </a:p>
        </p:txBody>
      </p:sp>
    </p:spTree>
    <p:extLst>
      <p:ext uri="{BB962C8B-B14F-4D97-AF65-F5344CB8AC3E}">
        <p14:creationId xmlns:p14="http://schemas.microsoft.com/office/powerpoint/2010/main" val="34040363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605</TotalTime>
  <Words>324</Words>
  <Application>Microsoft Office PowerPoint</Application>
  <PresentationFormat>Widescreen</PresentationFormat>
  <Paragraphs>34</Paragraphs>
  <Slides>11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Administrator</cp:lastModifiedBy>
  <cp:revision>27</cp:revision>
  <dcterms:created xsi:type="dcterms:W3CDTF">2023-04-01T13:39:23Z</dcterms:created>
  <dcterms:modified xsi:type="dcterms:W3CDTF">2025-12-11T12:35:39Z</dcterms:modified>
</cp:coreProperties>
</file>