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9132-4FCD-479F-81EE-C68441704D9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BB9CF-89DE-4B4D-AF22-8550FE63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8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E37C-AB2C-4963-ABE7-7DD75D9DFA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8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A420-DF88-8E45-4CF7-FE01281C1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538C9-0A2D-B54D-B3E1-91EF0D689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BDD07-3C9B-9DB0-9E1B-3EC0AC60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B23B4-E730-19E3-DD6E-CE18BC9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57E45-CA02-8962-B784-68682A44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9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0A65-F987-ADB6-A11A-3126F4E66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672A5-BD91-70E6-3E52-78DDA19D8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624B0-3E38-6DA3-D1DA-3B2EDC9E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6E38C-C410-AEF6-3ECB-1413A607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2F527-4822-664B-ADDF-CD1B103A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1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A78592-AF94-233D-E08D-9B6E67724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5F896-4FC4-DB05-0E46-98AE91A10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13D99-4B86-3937-2479-3B09DC0A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453A7-5DFE-AFA4-4DB9-41B80C9E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5AA5F-2393-E59A-B484-5DF5B8AB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9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857E2-31E3-4814-3952-27E5C9CD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EC16E-A695-D887-FE4C-6D4616C3E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0A60F-93BF-D815-75CE-507269C9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EC617-7AEF-1ECC-DA5D-EC02578E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E710E-2C5F-D640-EFB4-059F37D43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E8979-1990-00CF-735B-FAB7F2C3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B598B-9029-5866-46EF-F9895216D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CC294-C7B9-0D66-0FBE-1C0F4474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4FDBC-1DD6-55DB-A712-BC99A767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9F65F-AE35-DF4E-0B36-A0A5473E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2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3A7E-6A12-A84B-B9B5-610685A2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1C7C8-6F3A-48F5-76B3-4378468A9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2458E-AC61-E591-8D87-4B7EB0C0C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9AD36-7EC5-1088-7BEB-61C3EBC8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B7102-C0FF-DDFB-59C3-3BBAC935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8FD3D-45DE-63CC-9D7E-EA0FB2E1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0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BEEF-D114-E314-247E-C0607861B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273FC-5717-1825-AABB-702AF272C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83FC1-315C-FB45-F9A4-26024B5D3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7B55E3-DD88-D389-E67A-9F20BBB05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F640D-AD0A-66DE-305B-8011E73A5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A528A2-10A4-F868-A326-A1DA6903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29F96-B5B0-3D9B-D51E-CB1F1B03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A3369-9A3E-2D42-788A-1F10CBCD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1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5909D-B683-8B74-3672-B8907BB8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252F8F-6216-3237-2130-9AA7ECBE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0B4BA-B041-981D-0610-1EF1EE48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279E6-5C90-A90B-9963-EE72D881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7A3D3F-3531-EB17-0146-48A38C43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E2B2B-901B-8276-3188-3BE97F16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6925B-DF71-E001-6B75-1CE6AE4A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5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4400-F7B4-DE69-5DA7-32D50AC3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5F4D2-D72E-3A70-968D-DB9E57737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FE7EB-30C5-018A-C5F4-98096E7C9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7D599-1946-E576-3E86-237CF654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05A0F-5936-60F1-4450-218DCAF5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EB348-0AC1-2112-C9B3-5FA1A3BB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6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28989-9610-9FE3-7A1D-965CCF41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519F04-A17F-B157-8CDE-B1F537AFE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F08F3-61D2-7107-AE14-4A7ED5C04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EF17B-5631-65DE-8C94-6221BB0B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5F7B-00CF-4A56-9209-4BDAE6E7E22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6FCE2-4C1D-3AB2-6860-03896C2A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B3189-831D-EE3E-32E7-A9AF0642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6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A5090B-8B75-BAD1-77D1-7C9786BE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84E0B-DF86-0BCB-1D57-8FE6E8912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41509-A30F-33BD-F831-621008E81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5F7B-00CF-4A56-9209-4BDAE6E7E22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1E57B-A780-B938-52DE-FAB22FD49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01376-90D5-FA67-F09B-DCAB211DE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38DA5-56FC-4239-915A-E5DCCC4A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0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hyperlink" Target="mailto:hoangthuha31593@gmail.com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1.svg"/><Relationship Id="rId7" Type="http://schemas.openxmlformats.org/officeDocument/2006/relationships/image" Target="../media/image4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3.xml"/><Relationship Id="rId5" Type="http://schemas.openxmlformats.org/officeDocument/2006/relationships/image" Target="../media/image25.sv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12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3.xml"/><Relationship Id="rId5" Type="http://schemas.openxmlformats.org/officeDocument/2006/relationships/image" Target="../media/image25.sv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3.xml"/><Relationship Id="rId5" Type="http://schemas.openxmlformats.org/officeDocument/2006/relationships/image" Target="../media/image21.svg"/><Relationship Id="rId10" Type="http://schemas.openxmlformats.org/officeDocument/2006/relationships/image" Target="../media/image37.png"/><Relationship Id="rId4" Type="http://schemas.openxmlformats.org/officeDocument/2006/relationships/image" Target="../media/image20.png"/><Relationship Id="rId9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sv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svg"/><Relationship Id="rId3" Type="http://schemas.openxmlformats.org/officeDocument/2006/relationships/image" Target="../media/image43.svg"/><Relationship Id="rId7" Type="http://schemas.openxmlformats.org/officeDocument/2006/relationships/image" Target="../media/image21.svg"/><Relationship Id="rId12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21.svg"/><Relationship Id="rId10" Type="http://schemas.openxmlformats.org/officeDocument/2006/relationships/image" Target="../media/image3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8.svg"/><Relationship Id="rId15" Type="http://schemas.openxmlformats.org/officeDocument/2006/relationships/slide" Target="slide6.xml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svg"/><Relationship Id="rId1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3.xml"/><Relationship Id="rId5" Type="http://schemas.openxmlformats.org/officeDocument/2006/relationships/image" Target="../media/image25.sv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3.xml"/><Relationship Id="rId5" Type="http://schemas.openxmlformats.org/officeDocument/2006/relationships/image" Target="../media/image25.sv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slide" Target="slide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6.svg"/><Relationship Id="rId7" Type="http://schemas.openxmlformats.org/officeDocument/2006/relationships/image" Target="../media/image39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3.xml"/><Relationship Id="rId5" Type="http://schemas.openxmlformats.org/officeDocument/2006/relationships/image" Target="../media/image21.svg"/><Relationship Id="rId10" Type="http://schemas.openxmlformats.org/officeDocument/2006/relationships/image" Target="../media/image37.png"/><Relationship Id="rId4" Type="http://schemas.openxmlformats.org/officeDocument/2006/relationships/image" Target="../media/image20.png"/><Relationship Id="rId9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8306" y="-612703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18405" y="450095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1310">
            <a:off x="-256212" y="-67738"/>
            <a:ext cx="1235517" cy="1231025"/>
          </a:xfrm>
          <a:custGeom>
            <a:avLst/>
            <a:gdLst/>
            <a:ahLst/>
            <a:cxnLst/>
            <a:rect l="l" t="t" r="r" b="b"/>
            <a:pathLst>
              <a:path w="1853276" h="1846537">
                <a:moveTo>
                  <a:pt x="0" y="0"/>
                </a:moveTo>
                <a:lnTo>
                  <a:pt x="1853277" y="0"/>
                </a:lnTo>
                <a:lnTo>
                  <a:pt x="1853277" y="1846536"/>
                </a:lnTo>
                <a:lnTo>
                  <a:pt x="0" y="18465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7379" y="5982572"/>
            <a:ext cx="1257142" cy="875428"/>
          </a:xfrm>
          <a:custGeom>
            <a:avLst/>
            <a:gdLst/>
            <a:ahLst/>
            <a:cxnLst/>
            <a:rect l="l" t="t" r="r" b="b"/>
            <a:pathLst>
              <a:path w="1885713" h="1313142">
                <a:moveTo>
                  <a:pt x="0" y="0"/>
                </a:moveTo>
                <a:lnTo>
                  <a:pt x="1885712" y="0"/>
                </a:lnTo>
                <a:lnTo>
                  <a:pt x="1885712" y="1313142"/>
                </a:lnTo>
                <a:lnTo>
                  <a:pt x="0" y="1313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250294" y="4433558"/>
            <a:ext cx="3691412" cy="599741"/>
            <a:chOff x="0" y="0"/>
            <a:chExt cx="1458336" cy="2369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8336" cy="236934"/>
            </a:xfrm>
            <a:custGeom>
              <a:avLst/>
              <a:gdLst/>
              <a:ahLst/>
              <a:cxnLst/>
              <a:rect l="l" t="t" r="r" b="b"/>
              <a:pathLst>
                <a:path w="1458336" h="236934">
                  <a:moveTo>
                    <a:pt x="40547" y="0"/>
                  </a:moveTo>
                  <a:lnTo>
                    <a:pt x="1417788" y="0"/>
                  </a:lnTo>
                  <a:cubicBezTo>
                    <a:pt x="1440182" y="0"/>
                    <a:pt x="1458336" y="18154"/>
                    <a:pt x="1458336" y="40547"/>
                  </a:cubicBezTo>
                  <a:lnTo>
                    <a:pt x="1458336" y="196387"/>
                  </a:lnTo>
                  <a:cubicBezTo>
                    <a:pt x="1458336" y="218781"/>
                    <a:pt x="1440182" y="236934"/>
                    <a:pt x="1417788" y="236934"/>
                  </a:cubicBezTo>
                  <a:lnTo>
                    <a:pt x="40547" y="236934"/>
                  </a:lnTo>
                  <a:cubicBezTo>
                    <a:pt x="18154" y="236934"/>
                    <a:pt x="0" y="218781"/>
                    <a:pt x="0" y="196387"/>
                  </a:cubicBezTo>
                  <a:lnTo>
                    <a:pt x="0" y="40547"/>
                  </a:lnTo>
                  <a:cubicBezTo>
                    <a:pt x="0" y="18154"/>
                    <a:pt x="18154" y="0"/>
                    <a:pt x="405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458336" cy="27503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3" name="Freeform 13"/>
          <p:cNvSpPr/>
          <p:nvPr/>
        </p:nvSpPr>
        <p:spPr>
          <a:xfrm rot="403428">
            <a:off x="10972274" y="73097"/>
            <a:ext cx="1329205" cy="1371600"/>
          </a:xfrm>
          <a:custGeom>
            <a:avLst/>
            <a:gdLst/>
            <a:ahLst/>
            <a:cxnLst/>
            <a:rect l="l" t="t" r="r" b="b"/>
            <a:pathLst>
              <a:path w="1993808" h="2057400">
                <a:moveTo>
                  <a:pt x="0" y="0"/>
                </a:moveTo>
                <a:lnTo>
                  <a:pt x="1993807" y="0"/>
                </a:lnTo>
                <a:lnTo>
                  <a:pt x="199380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417858">
            <a:off x="10963700" y="5776683"/>
            <a:ext cx="1161149" cy="1178288"/>
          </a:xfrm>
          <a:custGeom>
            <a:avLst/>
            <a:gdLst/>
            <a:ahLst/>
            <a:cxnLst/>
            <a:rect l="l" t="t" r="r" b="b"/>
            <a:pathLst>
              <a:path w="1741724" h="1767432">
                <a:moveTo>
                  <a:pt x="0" y="0"/>
                </a:moveTo>
                <a:lnTo>
                  <a:pt x="1741724" y="0"/>
                </a:lnTo>
                <a:lnTo>
                  <a:pt x="1741724" y="1767433"/>
                </a:lnTo>
                <a:lnTo>
                  <a:pt x="0" y="176743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7271">
            <a:off x="417492" y="3053628"/>
            <a:ext cx="1091604" cy="1139245"/>
          </a:xfrm>
          <a:custGeom>
            <a:avLst/>
            <a:gdLst/>
            <a:ahLst/>
            <a:cxnLst/>
            <a:rect l="l" t="t" r="r" b="b"/>
            <a:pathLst>
              <a:path w="1637406" h="1708868">
                <a:moveTo>
                  <a:pt x="0" y="0"/>
                </a:moveTo>
                <a:lnTo>
                  <a:pt x="1637406" y="0"/>
                </a:lnTo>
                <a:lnTo>
                  <a:pt x="1637406" y="1708867"/>
                </a:lnTo>
                <a:lnTo>
                  <a:pt x="0" y="17088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808354">
            <a:off x="11312557" y="2632132"/>
            <a:ext cx="975845" cy="1287086"/>
          </a:xfrm>
          <a:custGeom>
            <a:avLst/>
            <a:gdLst/>
            <a:ahLst/>
            <a:cxnLst/>
            <a:rect l="l" t="t" r="r" b="b"/>
            <a:pathLst>
              <a:path w="1463768" h="1930629">
                <a:moveTo>
                  <a:pt x="0" y="0"/>
                </a:moveTo>
                <a:lnTo>
                  <a:pt x="1463767" y="0"/>
                </a:lnTo>
                <a:lnTo>
                  <a:pt x="1463767" y="1930629"/>
                </a:lnTo>
                <a:lnTo>
                  <a:pt x="0" y="19306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092826" y="2849669"/>
            <a:ext cx="6350" cy="867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sz="1200"/>
          </a:p>
        </p:txBody>
      </p:sp>
      <p:sp>
        <p:nvSpPr>
          <p:cNvPr id="19" name="Freeform 19"/>
          <p:cNvSpPr/>
          <p:nvPr/>
        </p:nvSpPr>
        <p:spPr>
          <a:xfrm>
            <a:off x="3727916" y="1311783"/>
            <a:ext cx="4876800" cy="42672"/>
          </a:xfrm>
          <a:custGeom>
            <a:avLst/>
            <a:gdLst/>
            <a:ahLst/>
            <a:cxnLst/>
            <a:rect l="l" t="t" r="r" b="b"/>
            <a:pathLst>
              <a:path w="7315200" h="64008">
                <a:moveTo>
                  <a:pt x="0" y="0"/>
                </a:moveTo>
                <a:lnTo>
                  <a:pt x="7315200" y="0"/>
                </a:lnTo>
                <a:lnTo>
                  <a:pt x="7315200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4220798" y="2026859"/>
            <a:ext cx="3988147" cy="1023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34" dirty="0">
              <a:solidFill>
                <a:srgbClr val="483A00"/>
              </a:solidFill>
              <a:latin typeface="Roboto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161977" y="3014102"/>
            <a:ext cx="7861697" cy="4233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</a:pPr>
            <a:r>
              <a:rPr lang="vi-VN" sz="2667" dirty="0">
                <a:latin typeface="+mj-lt"/>
              </a:rPr>
              <a:t>Bài giảng điện tử</a:t>
            </a:r>
          </a:p>
          <a:p>
            <a:pPr algn="ctr">
              <a:lnSpc>
                <a:spcPts val="4667"/>
              </a:lnSpc>
            </a:pPr>
            <a:r>
              <a:rPr lang="en-US" sz="2667" dirty="0" err="1">
                <a:solidFill>
                  <a:srgbClr val="000000"/>
                </a:solidFill>
                <a:latin typeface="Time s New Roman"/>
              </a:rPr>
              <a:t>Bài</a:t>
            </a:r>
            <a:r>
              <a:rPr lang="en-US" sz="2667" dirty="0">
                <a:solidFill>
                  <a:srgbClr val="000000"/>
                </a:solidFill>
                <a:latin typeface="Time s New Roman"/>
              </a:rPr>
              <a:t>: Nhận biết tập nói quả cam, </a:t>
            </a:r>
            <a:r>
              <a:rPr lang="en-US" sz="2667" dirty="0" err="1">
                <a:solidFill>
                  <a:srgbClr val="000000"/>
                </a:solidFill>
                <a:latin typeface="Time s New Roman"/>
              </a:rPr>
              <a:t>quả</a:t>
            </a:r>
            <a:r>
              <a:rPr lang="en-US" sz="2667" dirty="0">
                <a:solidFill>
                  <a:srgbClr val="000000"/>
                </a:solidFill>
                <a:latin typeface="Time s New Roman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Time s New Roman"/>
              </a:rPr>
              <a:t>chuối</a:t>
            </a:r>
            <a:endParaRPr lang="vi-VN" sz="2667" dirty="0">
              <a:solidFill>
                <a:srgbClr val="000000"/>
              </a:solidFill>
              <a:latin typeface="Time s New Roman"/>
            </a:endParaRPr>
          </a:p>
          <a:p>
            <a:pPr algn="ctr"/>
            <a:r>
              <a:rPr lang="vi-VN" sz="2667" dirty="0">
                <a:latin typeface="+mj-lt"/>
              </a:rPr>
              <a:t>Lứa tuổi: 24 – 36 </a:t>
            </a:r>
          </a:p>
          <a:p>
            <a:pPr algn="ctr"/>
            <a:r>
              <a:rPr lang="vi-VN" sz="2667" dirty="0">
                <a:latin typeface="+mj-lt"/>
              </a:rPr>
              <a:t>Giáo viên: Nguyễn Thị Hương Mai</a:t>
            </a:r>
          </a:p>
          <a:p>
            <a:pPr algn="ctr"/>
            <a:r>
              <a:rPr lang="vi-VN" sz="2667" dirty="0" err="1">
                <a:latin typeface="+mj-lt"/>
              </a:rPr>
              <a:t>Email</a:t>
            </a:r>
            <a:r>
              <a:rPr lang="vi-VN" sz="2667" dirty="0">
                <a:latin typeface="+mj-lt"/>
              </a:rPr>
              <a:t>:</a:t>
            </a:r>
            <a:r>
              <a:rPr lang="en-US" sz="2667" dirty="0">
                <a:latin typeface="+mj-lt"/>
              </a:rPr>
              <a:t> </a:t>
            </a:r>
            <a:r>
              <a:rPr lang="en-US" sz="2667" u="sng" dirty="0">
                <a:latin typeface="Time s New Roman"/>
              </a:rPr>
              <a:t>nguyenhuongmai01061980</a:t>
            </a:r>
            <a:r>
              <a:rPr lang="vi-VN" sz="2667" dirty="0">
                <a:latin typeface="+mj-lt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endParaRPr lang="vi-VN" sz="2667" dirty="0">
              <a:latin typeface="+mj-lt"/>
            </a:endParaRPr>
          </a:p>
          <a:p>
            <a:pPr algn="ctr"/>
            <a:r>
              <a:rPr lang="vi-VN" sz="2667" dirty="0">
                <a:latin typeface="+mj-lt"/>
              </a:rPr>
              <a:t>Điện thoại: 0982506607</a:t>
            </a:r>
          </a:p>
          <a:p>
            <a:pPr algn="ctr"/>
            <a:r>
              <a:rPr lang="vi-VN" sz="2667" dirty="0">
                <a:latin typeface="+mj-lt"/>
              </a:rPr>
              <a:t>Đơn vị: Trường màm non Hoa Hướng Dương</a:t>
            </a:r>
          </a:p>
          <a:p>
            <a:pPr algn="ctr"/>
            <a:r>
              <a:rPr lang="vi-VN" sz="2667" dirty="0">
                <a:latin typeface="+mj-lt"/>
              </a:rPr>
              <a:t>Tháng 2 năm 2025</a:t>
            </a:r>
          </a:p>
          <a:p>
            <a:pPr algn="ctr">
              <a:lnSpc>
                <a:spcPts val="4667"/>
              </a:lnSpc>
            </a:pPr>
            <a:endParaRPr lang="en-US" sz="3334" dirty="0">
              <a:solidFill>
                <a:srgbClr val="000000"/>
              </a:solidFill>
              <a:latin typeface="Time s New Roman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5FCB6E-6728-0940-2905-F4FAC5BB96C8}"/>
              </a:ext>
            </a:extLst>
          </p:cNvPr>
          <p:cNvSpPr txBox="1"/>
          <p:nvPr/>
        </p:nvSpPr>
        <p:spPr>
          <a:xfrm>
            <a:off x="2847929" y="592754"/>
            <a:ext cx="66367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HOA H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Ngày hội CNTT và chuyển đổi số năm 2025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5FB28B1-6475-3B6E-84E5-B29BA643BEB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497773"/>
            <a:ext cx="1418519" cy="141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43483" y="1610276"/>
            <a:ext cx="5296856" cy="4561925"/>
            <a:chOff x="0" y="0"/>
            <a:chExt cx="1998365" cy="17210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98365" cy="1721094"/>
            </a:xfrm>
            <a:custGeom>
              <a:avLst/>
              <a:gdLst/>
              <a:ahLst/>
              <a:cxnLst/>
              <a:rect l="l" t="t" r="r" b="b"/>
              <a:pathLst>
                <a:path w="1998365" h="1721094">
                  <a:moveTo>
                    <a:pt x="49695" y="0"/>
                  </a:moveTo>
                  <a:lnTo>
                    <a:pt x="1948670" y="0"/>
                  </a:lnTo>
                  <a:cubicBezTo>
                    <a:pt x="1976116" y="0"/>
                    <a:pt x="1998365" y="22249"/>
                    <a:pt x="1998365" y="49695"/>
                  </a:cubicBezTo>
                  <a:lnTo>
                    <a:pt x="1998365" y="1671400"/>
                  </a:lnTo>
                  <a:cubicBezTo>
                    <a:pt x="1998365" y="1698845"/>
                    <a:pt x="1976116" y="1721094"/>
                    <a:pt x="1948670" y="1721094"/>
                  </a:cubicBezTo>
                  <a:lnTo>
                    <a:pt x="49695" y="1721094"/>
                  </a:lnTo>
                  <a:cubicBezTo>
                    <a:pt x="36515" y="1721094"/>
                    <a:pt x="23875" y="1715859"/>
                    <a:pt x="14555" y="1706539"/>
                  </a:cubicBezTo>
                  <a:cubicBezTo>
                    <a:pt x="5236" y="1697220"/>
                    <a:pt x="0" y="1684580"/>
                    <a:pt x="0" y="1671400"/>
                  </a:cubicBezTo>
                  <a:lnTo>
                    <a:pt x="0" y="49695"/>
                  </a:lnTo>
                  <a:cubicBezTo>
                    <a:pt x="0" y="36515"/>
                    <a:pt x="5236" y="23875"/>
                    <a:pt x="14555" y="14555"/>
                  </a:cubicBezTo>
                  <a:cubicBezTo>
                    <a:pt x="23875" y="5236"/>
                    <a:pt x="36515" y="0"/>
                    <a:pt x="49695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98365" cy="175919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-85923" y="5783201"/>
            <a:ext cx="1543445" cy="1074799"/>
          </a:xfrm>
          <a:custGeom>
            <a:avLst/>
            <a:gdLst/>
            <a:ahLst/>
            <a:cxnLst/>
            <a:rect l="l" t="t" r="r" b="b"/>
            <a:pathLst>
              <a:path w="2315168" h="1612199">
                <a:moveTo>
                  <a:pt x="0" y="0"/>
                </a:moveTo>
                <a:lnTo>
                  <a:pt x="2315168" y="0"/>
                </a:lnTo>
                <a:lnTo>
                  <a:pt x="2315168" y="1612199"/>
                </a:lnTo>
                <a:lnTo>
                  <a:pt x="0" y="1612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234780" y="-370109"/>
            <a:ext cx="1235517" cy="1231025"/>
          </a:xfrm>
          <a:custGeom>
            <a:avLst/>
            <a:gdLst/>
            <a:ahLst/>
            <a:cxnLst/>
            <a:rect l="l" t="t" r="r" b="b"/>
            <a:pathLst>
              <a:path w="1853276" h="1846537">
                <a:moveTo>
                  <a:pt x="0" y="0"/>
                </a:moveTo>
                <a:lnTo>
                  <a:pt x="1853276" y="0"/>
                </a:lnTo>
                <a:lnTo>
                  <a:pt x="1853276" y="1846537"/>
                </a:lnTo>
                <a:lnTo>
                  <a:pt x="0" y="18465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663264" y="1610275"/>
            <a:ext cx="4842936" cy="4442472"/>
            <a:chOff x="0" y="0"/>
            <a:chExt cx="1827113" cy="16760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7113" cy="1676028"/>
            </a:xfrm>
            <a:custGeom>
              <a:avLst/>
              <a:gdLst/>
              <a:ahLst/>
              <a:cxnLst/>
              <a:rect l="l" t="t" r="r" b="b"/>
              <a:pathLst>
                <a:path w="1827113" h="1676028">
                  <a:moveTo>
                    <a:pt x="54352" y="0"/>
                  </a:moveTo>
                  <a:lnTo>
                    <a:pt x="1772760" y="0"/>
                  </a:lnTo>
                  <a:cubicBezTo>
                    <a:pt x="1802778" y="0"/>
                    <a:pt x="1827113" y="24334"/>
                    <a:pt x="1827113" y="54352"/>
                  </a:cubicBezTo>
                  <a:lnTo>
                    <a:pt x="1827113" y="1621676"/>
                  </a:lnTo>
                  <a:cubicBezTo>
                    <a:pt x="1827113" y="1651694"/>
                    <a:pt x="1802778" y="1676028"/>
                    <a:pt x="1772760" y="1676028"/>
                  </a:cubicBezTo>
                  <a:lnTo>
                    <a:pt x="54352" y="1676028"/>
                  </a:lnTo>
                  <a:cubicBezTo>
                    <a:pt x="24334" y="1676028"/>
                    <a:pt x="0" y="1651694"/>
                    <a:pt x="0" y="1621676"/>
                  </a:cubicBezTo>
                  <a:lnTo>
                    <a:pt x="0" y="54352"/>
                  </a:lnTo>
                  <a:cubicBezTo>
                    <a:pt x="0" y="24334"/>
                    <a:pt x="24334" y="0"/>
                    <a:pt x="54352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27113" cy="1714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43483" y="1726567"/>
            <a:ext cx="4711503" cy="4333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9519" lvl="1" indent="-439759">
              <a:lnSpc>
                <a:spcPts val="5703"/>
              </a:lnSpc>
              <a:buFont typeface="Arial"/>
              <a:buChar char="•"/>
            </a:pPr>
            <a:r>
              <a:rPr lang="en-US" sz="4074">
                <a:solidFill>
                  <a:srgbClr val="000000"/>
                </a:solidFill>
                <a:latin typeface="Roboto"/>
              </a:rPr>
              <a:t>Rửa tay sạch sẽ.</a:t>
            </a:r>
          </a:p>
          <a:p>
            <a:pPr marL="879519" lvl="1" indent="-439759">
              <a:lnSpc>
                <a:spcPts val="5703"/>
              </a:lnSpc>
              <a:buFont typeface="Arial"/>
              <a:buChar char="•"/>
            </a:pPr>
            <a:r>
              <a:rPr lang="en-US" sz="4074">
                <a:solidFill>
                  <a:srgbClr val="000000"/>
                </a:solidFill>
                <a:latin typeface="Roboto"/>
              </a:rPr>
              <a:t>Dùng dao gọt vỏ quả cam.</a:t>
            </a:r>
          </a:p>
          <a:p>
            <a:pPr marL="879519" lvl="1" indent="-439759">
              <a:lnSpc>
                <a:spcPts val="5703"/>
              </a:lnSpc>
              <a:buFont typeface="Arial"/>
              <a:buChar char="•"/>
            </a:pPr>
            <a:r>
              <a:rPr lang="en-US" sz="4074">
                <a:solidFill>
                  <a:srgbClr val="000000"/>
                </a:solidFill>
                <a:latin typeface="Roboto"/>
              </a:rPr>
              <a:t>Bóc từng múi cam và ăn.</a:t>
            </a:r>
          </a:p>
          <a:p>
            <a:pPr>
              <a:lnSpc>
                <a:spcPts val="5703"/>
              </a:lnSpc>
            </a:pPr>
            <a:endParaRPr lang="en-US" sz="4074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728981" y="1683698"/>
            <a:ext cx="4711503" cy="4333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9519" lvl="1" indent="-439759">
              <a:lnSpc>
                <a:spcPts val="5703"/>
              </a:lnSpc>
              <a:buFont typeface="Arial"/>
              <a:buChar char="•"/>
            </a:pPr>
            <a:r>
              <a:rPr lang="en-US" sz="4074">
                <a:solidFill>
                  <a:srgbClr val="000000"/>
                </a:solidFill>
                <a:latin typeface="Roboto"/>
              </a:rPr>
              <a:t>Rửa tay sạch sẽ.</a:t>
            </a:r>
          </a:p>
          <a:p>
            <a:pPr marL="879519" lvl="1" indent="-439759">
              <a:lnSpc>
                <a:spcPts val="5703"/>
              </a:lnSpc>
              <a:buFont typeface="Arial"/>
              <a:buChar char="•"/>
            </a:pPr>
            <a:r>
              <a:rPr lang="en-US" sz="4074">
                <a:solidFill>
                  <a:srgbClr val="000000"/>
                </a:solidFill>
                <a:latin typeface="Roboto"/>
              </a:rPr>
              <a:t>Bóc vỏ từ trên xuống dưới.</a:t>
            </a:r>
          </a:p>
          <a:p>
            <a:pPr marL="879519" lvl="1" indent="-439759">
              <a:lnSpc>
                <a:spcPts val="5703"/>
              </a:lnSpc>
              <a:buFont typeface="Arial"/>
              <a:buChar char="•"/>
            </a:pPr>
            <a:r>
              <a:rPr lang="en-US" sz="4074">
                <a:solidFill>
                  <a:srgbClr val="000000"/>
                </a:solidFill>
                <a:latin typeface="Roboto"/>
              </a:rPr>
              <a:t>Chia thành từng miếng nhỏ và ăn</a:t>
            </a:r>
          </a:p>
          <a:p>
            <a:pPr>
              <a:lnSpc>
                <a:spcPts val="5703"/>
              </a:lnSpc>
            </a:pPr>
            <a:endParaRPr lang="en-US" sz="4074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9737" y="652636"/>
            <a:ext cx="9830823" cy="484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4000">
                <a:solidFill>
                  <a:srgbClr val="8A9C60"/>
                </a:solidFill>
                <a:latin typeface="Roboto"/>
              </a:rPr>
              <a:t>CÔ HƯỚNG DẪN TRẺ CÁCH BÓC VỎ VÀ ĂN</a:t>
            </a:r>
          </a:p>
        </p:txBody>
      </p:sp>
      <p:sp>
        <p:nvSpPr>
          <p:cNvPr id="14" name="Action Button: Home 13">
            <a:hlinkClick r:id="rId8" action="ppaction://hlinksldjump" highlightClick="1"/>
          </p:cNvPr>
          <p:cNvSpPr/>
          <p:nvPr/>
        </p:nvSpPr>
        <p:spPr>
          <a:xfrm>
            <a:off x="11832219" y="6305828"/>
            <a:ext cx="573989" cy="6480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333"/>
            </a:p>
          </p:txBody>
        </p:sp>
      </p:grpSp>
      <p:sp>
        <p:nvSpPr>
          <p:cNvPr id="6" name="Freeform 6"/>
          <p:cNvSpPr/>
          <p:nvPr/>
        </p:nvSpPr>
        <p:spPr>
          <a:xfrm>
            <a:off x="218407" y="410771"/>
            <a:ext cx="1413883" cy="1637127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47170">
            <a:off x="10617151" y="5108071"/>
            <a:ext cx="1366625" cy="1361655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9483" y="5165152"/>
            <a:ext cx="1791440" cy="1247493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32259" y="-382445"/>
            <a:ext cx="797623" cy="2136489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Action Button: Home 10">
            <a:hlinkClick r:id="rId11" action="ppaction://hlinksldjump" highlightClick="1"/>
          </p:cNvPr>
          <p:cNvSpPr/>
          <p:nvPr/>
        </p:nvSpPr>
        <p:spPr>
          <a:xfrm>
            <a:off x="10121932" y="5453497"/>
            <a:ext cx="573989" cy="6480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3055623" y="2073298"/>
            <a:ext cx="5847163" cy="82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vi-VN" sz="6721" dirty="0">
                <a:solidFill>
                  <a:srgbClr val="8A9C60"/>
                </a:solidFill>
                <a:latin typeface="Roboto"/>
              </a:rPr>
              <a:t>HOẠT ĐỘNG 3:</a:t>
            </a:r>
            <a:endParaRPr lang="en-US" sz="672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3055623" y="3153253"/>
            <a:ext cx="5847163" cy="82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vi-VN" sz="6721" dirty="0">
                <a:solidFill>
                  <a:srgbClr val="8A9C60"/>
                </a:solidFill>
                <a:latin typeface="Roboto"/>
              </a:rPr>
              <a:t>CỦNG CỐ</a:t>
            </a:r>
            <a:endParaRPr lang="en-US" sz="672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2025" y="-35569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7962" y="228600"/>
            <a:ext cx="11102501" cy="5677487"/>
            <a:chOff x="-117664" y="-79702"/>
            <a:chExt cx="4630846" cy="2368076"/>
          </a:xfrm>
        </p:grpSpPr>
        <p:sp>
          <p:nvSpPr>
            <p:cNvPr id="4" name="Freeform 4"/>
            <p:cNvSpPr/>
            <p:nvPr/>
          </p:nvSpPr>
          <p:spPr>
            <a:xfrm>
              <a:off x="-117664" y="-79702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333"/>
            </a:p>
          </p:txBody>
        </p:sp>
      </p:grpSp>
      <p:sp>
        <p:nvSpPr>
          <p:cNvPr id="6" name="Freeform 6"/>
          <p:cNvSpPr/>
          <p:nvPr/>
        </p:nvSpPr>
        <p:spPr>
          <a:xfrm>
            <a:off x="52249" y="236105"/>
            <a:ext cx="1413883" cy="1637127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47170">
            <a:off x="10617151" y="5108071"/>
            <a:ext cx="1366625" cy="1361655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9483" y="5165152"/>
            <a:ext cx="1791440" cy="1247493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32259" y="-382445"/>
            <a:ext cx="797623" cy="2136489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Action Button: Home 10">
            <a:hlinkClick r:id="rId11" action="ppaction://hlinksldjump" highlightClick="1"/>
          </p:cNvPr>
          <p:cNvSpPr/>
          <p:nvPr/>
        </p:nvSpPr>
        <p:spPr>
          <a:xfrm>
            <a:off x="10121932" y="5453497"/>
            <a:ext cx="573989" cy="6480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4028" y="1154391"/>
            <a:ext cx="1168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TextBox 26"/>
          <p:cNvSpPr txBox="1"/>
          <p:nvPr/>
        </p:nvSpPr>
        <p:spPr>
          <a:xfrm>
            <a:off x="1954613" y="1408236"/>
            <a:ext cx="1689890" cy="43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vi-VN" sz="3547" dirty="0">
                <a:solidFill>
                  <a:srgbClr val="483A00"/>
                </a:solidFill>
                <a:latin typeface="Roboto"/>
              </a:rPr>
              <a:t>Câu 1</a:t>
            </a:r>
            <a:endParaRPr lang="en-US" sz="3547" dirty="0">
              <a:solidFill>
                <a:srgbClr val="483A00"/>
              </a:solidFill>
              <a:latin typeface="Roboto"/>
            </a:endParaRPr>
          </a:p>
        </p:txBody>
      </p:sp>
      <p:sp>
        <p:nvSpPr>
          <p:cNvPr id="14" name="TextBox 23"/>
          <p:cNvSpPr txBox="1"/>
          <p:nvPr/>
        </p:nvSpPr>
        <p:spPr>
          <a:xfrm>
            <a:off x="4216242" y="1179830"/>
            <a:ext cx="7861697" cy="558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67"/>
              </a:lnSpc>
            </a:pPr>
            <a:r>
              <a:rPr lang="vi-VN" sz="3334" dirty="0">
                <a:solidFill>
                  <a:srgbClr val="000000"/>
                </a:solidFill>
                <a:latin typeface="Roboto Bold"/>
              </a:rPr>
              <a:t>Đây là quả gì?</a:t>
            </a:r>
            <a:endParaRPr lang="en-US" sz="3334" dirty="0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15" name="Freeform 12"/>
          <p:cNvSpPr/>
          <p:nvPr/>
        </p:nvSpPr>
        <p:spPr>
          <a:xfrm>
            <a:off x="4503899" y="1916391"/>
            <a:ext cx="2935415" cy="2643045"/>
          </a:xfrm>
          <a:custGeom>
            <a:avLst/>
            <a:gdLst/>
            <a:ahLst/>
            <a:cxnLst/>
            <a:rect l="l" t="t" r="r" b="b"/>
            <a:pathLst>
              <a:path w="6041278" h="5392608">
                <a:moveTo>
                  <a:pt x="0" y="0"/>
                </a:moveTo>
                <a:lnTo>
                  <a:pt x="6041278" y="0"/>
                </a:lnTo>
                <a:lnTo>
                  <a:pt x="6041278" y="5392607"/>
                </a:lnTo>
                <a:lnTo>
                  <a:pt x="0" y="53926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833" b="-833"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2527628" y="4906198"/>
            <a:ext cx="2543539" cy="5819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20" name="TextBox 26"/>
          <p:cNvSpPr txBox="1"/>
          <p:nvPr/>
        </p:nvSpPr>
        <p:spPr>
          <a:xfrm>
            <a:off x="2548316" y="5032427"/>
            <a:ext cx="2375689" cy="43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vi-VN" sz="3547" dirty="0">
                <a:solidFill>
                  <a:srgbClr val="483A00"/>
                </a:solidFill>
                <a:latin typeface="Roboto"/>
              </a:rPr>
              <a:t>A. </a:t>
            </a:r>
            <a:r>
              <a:rPr lang="vi-VN" sz="3334" dirty="0">
                <a:solidFill>
                  <a:srgbClr val="483A00"/>
                </a:solidFill>
                <a:latin typeface="Roboto"/>
              </a:rPr>
              <a:t>Quả</a:t>
            </a:r>
            <a:r>
              <a:rPr lang="vi-VN" sz="3547" dirty="0">
                <a:solidFill>
                  <a:srgbClr val="483A00"/>
                </a:solidFill>
                <a:latin typeface="Roboto"/>
              </a:rPr>
              <a:t> cam</a:t>
            </a:r>
            <a:endParaRPr lang="en-US" sz="3547" dirty="0">
              <a:solidFill>
                <a:srgbClr val="483A00"/>
              </a:solidFill>
              <a:latin typeface="Roboto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94246" y="4874176"/>
            <a:ext cx="2850583" cy="5819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TextBox 26"/>
          <p:cNvSpPr txBox="1"/>
          <p:nvPr/>
        </p:nvSpPr>
        <p:spPr>
          <a:xfrm>
            <a:off x="6647233" y="4987713"/>
            <a:ext cx="2510601" cy="43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vi-VN" sz="3547" dirty="0">
                <a:solidFill>
                  <a:srgbClr val="483A00"/>
                </a:solidFill>
                <a:latin typeface="Roboto"/>
              </a:rPr>
              <a:t>B. </a:t>
            </a:r>
            <a:r>
              <a:rPr lang="vi-VN" sz="3334" dirty="0">
                <a:solidFill>
                  <a:srgbClr val="483A00"/>
                </a:solidFill>
                <a:latin typeface="Roboto"/>
              </a:rPr>
              <a:t>Quả</a:t>
            </a:r>
            <a:r>
              <a:rPr lang="vi-VN" sz="3547" dirty="0">
                <a:solidFill>
                  <a:srgbClr val="483A00"/>
                </a:solidFill>
                <a:latin typeface="Roboto"/>
              </a:rPr>
              <a:t> chuối</a:t>
            </a:r>
            <a:endParaRPr lang="en-US" sz="3547" dirty="0">
              <a:solidFill>
                <a:srgbClr val="483A00"/>
              </a:solidFill>
              <a:latin typeface="Roboto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18" grpId="1" animBg="1"/>
      <p:bldP spid="20" grpId="0"/>
      <p:bldP spid="20" grpId="1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228" y="180961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21293" y="1296752"/>
            <a:ext cx="5374707" cy="4875449"/>
            <a:chOff x="0" y="0"/>
            <a:chExt cx="2027736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7736" cy="1839379"/>
            </a:xfrm>
            <a:custGeom>
              <a:avLst/>
              <a:gdLst/>
              <a:ahLst/>
              <a:cxnLst/>
              <a:rect l="l" t="t" r="r" b="b"/>
              <a:pathLst>
                <a:path w="2027736" h="1839379">
                  <a:moveTo>
                    <a:pt x="48975" y="0"/>
                  </a:moveTo>
                  <a:lnTo>
                    <a:pt x="1978761" y="0"/>
                  </a:lnTo>
                  <a:cubicBezTo>
                    <a:pt x="1991750" y="0"/>
                    <a:pt x="2004207" y="5160"/>
                    <a:pt x="2013391" y="14344"/>
                  </a:cubicBezTo>
                  <a:cubicBezTo>
                    <a:pt x="2022576" y="23529"/>
                    <a:pt x="2027736" y="35986"/>
                    <a:pt x="2027736" y="48975"/>
                  </a:cubicBezTo>
                  <a:lnTo>
                    <a:pt x="2027736" y="1790404"/>
                  </a:lnTo>
                  <a:cubicBezTo>
                    <a:pt x="2027736" y="1803393"/>
                    <a:pt x="2022576" y="1815850"/>
                    <a:pt x="2013391" y="1825034"/>
                  </a:cubicBezTo>
                  <a:cubicBezTo>
                    <a:pt x="2004207" y="1834219"/>
                    <a:pt x="1991750" y="1839379"/>
                    <a:pt x="1978761" y="1839379"/>
                  </a:cubicBezTo>
                  <a:lnTo>
                    <a:pt x="48975" y="1839379"/>
                  </a:lnTo>
                  <a:cubicBezTo>
                    <a:pt x="35986" y="1839379"/>
                    <a:pt x="23529" y="1834219"/>
                    <a:pt x="14344" y="1825034"/>
                  </a:cubicBezTo>
                  <a:cubicBezTo>
                    <a:pt x="5160" y="1815850"/>
                    <a:pt x="0" y="1803393"/>
                    <a:pt x="0" y="1790404"/>
                  </a:cubicBezTo>
                  <a:lnTo>
                    <a:pt x="0" y="48975"/>
                  </a:lnTo>
                  <a:cubicBezTo>
                    <a:pt x="0" y="35986"/>
                    <a:pt x="5160" y="23529"/>
                    <a:pt x="14344" y="14344"/>
                  </a:cubicBezTo>
                  <a:cubicBezTo>
                    <a:pt x="23529" y="5160"/>
                    <a:pt x="35986" y="0"/>
                    <a:pt x="48975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27736" cy="18774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47301" y="1296752"/>
            <a:ext cx="5058899" cy="4875449"/>
            <a:chOff x="0" y="0"/>
            <a:chExt cx="1908590" cy="18393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08590" cy="1839379"/>
            </a:xfrm>
            <a:custGeom>
              <a:avLst/>
              <a:gdLst/>
              <a:ahLst/>
              <a:cxnLst/>
              <a:rect l="l" t="t" r="r" b="b"/>
              <a:pathLst>
                <a:path w="1908590" h="1839379">
                  <a:moveTo>
                    <a:pt x="52032" y="0"/>
                  </a:moveTo>
                  <a:lnTo>
                    <a:pt x="1856558" y="0"/>
                  </a:lnTo>
                  <a:cubicBezTo>
                    <a:pt x="1870358" y="0"/>
                    <a:pt x="1883592" y="5482"/>
                    <a:pt x="1893350" y="15240"/>
                  </a:cubicBezTo>
                  <a:cubicBezTo>
                    <a:pt x="1903108" y="24998"/>
                    <a:pt x="1908590" y="38232"/>
                    <a:pt x="1908590" y="52032"/>
                  </a:cubicBezTo>
                  <a:lnTo>
                    <a:pt x="1908590" y="1787347"/>
                  </a:lnTo>
                  <a:cubicBezTo>
                    <a:pt x="1908590" y="1816083"/>
                    <a:pt x="1885295" y="1839379"/>
                    <a:pt x="1856558" y="1839379"/>
                  </a:cubicBezTo>
                  <a:lnTo>
                    <a:pt x="52032" y="1839379"/>
                  </a:lnTo>
                  <a:cubicBezTo>
                    <a:pt x="23296" y="1839379"/>
                    <a:pt x="0" y="1816083"/>
                    <a:pt x="0" y="1787347"/>
                  </a:cubicBezTo>
                  <a:lnTo>
                    <a:pt x="0" y="52032"/>
                  </a:lnTo>
                  <a:cubicBezTo>
                    <a:pt x="0" y="23296"/>
                    <a:pt x="23296" y="0"/>
                    <a:pt x="52032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08590" cy="18774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11770354" y="6066880"/>
            <a:ext cx="1300862" cy="1267749"/>
          </a:xfrm>
          <a:custGeom>
            <a:avLst/>
            <a:gdLst/>
            <a:ahLst/>
            <a:cxnLst/>
            <a:rect l="l" t="t" r="r" b="b"/>
            <a:pathLst>
              <a:path w="1951293" h="1901623">
                <a:moveTo>
                  <a:pt x="0" y="0"/>
                </a:moveTo>
                <a:lnTo>
                  <a:pt x="1951292" y="0"/>
                </a:lnTo>
                <a:lnTo>
                  <a:pt x="1951292" y="1901624"/>
                </a:lnTo>
                <a:lnTo>
                  <a:pt x="0" y="19016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78432" y="53582"/>
            <a:ext cx="1149067" cy="1185716"/>
          </a:xfrm>
          <a:custGeom>
            <a:avLst/>
            <a:gdLst/>
            <a:ahLst/>
            <a:cxnLst/>
            <a:rect l="l" t="t" r="r" b="b"/>
            <a:pathLst>
              <a:path w="1723600" h="1778574">
                <a:moveTo>
                  <a:pt x="0" y="0"/>
                </a:moveTo>
                <a:lnTo>
                  <a:pt x="1723600" y="0"/>
                </a:lnTo>
                <a:lnTo>
                  <a:pt x="1723600" y="1778574"/>
                </a:lnTo>
                <a:lnTo>
                  <a:pt x="0" y="1778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119032" y="1673207"/>
            <a:ext cx="3715437" cy="4122538"/>
          </a:xfrm>
          <a:custGeom>
            <a:avLst/>
            <a:gdLst/>
            <a:ahLst/>
            <a:cxnLst/>
            <a:rect l="l" t="t" r="r" b="b"/>
            <a:pathLst>
              <a:path w="5573156" h="6183807">
                <a:moveTo>
                  <a:pt x="0" y="0"/>
                </a:moveTo>
                <a:lnTo>
                  <a:pt x="5573156" y="0"/>
                </a:lnTo>
                <a:lnTo>
                  <a:pt x="5573156" y="6183807"/>
                </a:lnTo>
                <a:lnTo>
                  <a:pt x="0" y="61838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94887" y="1936940"/>
            <a:ext cx="4027519" cy="3595072"/>
          </a:xfrm>
          <a:custGeom>
            <a:avLst/>
            <a:gdLst/>
            <a:ahLst/>
            <a:cxnLst/>
            <a:rect l="l" t="t" r="r" b="b"/>
            <a:pathLst>
              <a:path w="6041278" h="5392608">
                <a:moveTo>
                  <a:pt x="0" y="0"/>
                </a:moveTo>
                <a:lnTo>
                  <a:pt x="6041278" y="0"/>
                </a:lnTo>
                <a:lnTo>
                  <a:pt x="6041278" y="5392607"/>
                </a:lnTo>
                <a:lnTo>
                  <a:pt x="0" y="5392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833" b="-83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33121" y="330002"/>
            <a:ext cx="5828360" cy="82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vi-VN" sz="6721" dirty="0">
                <a:solidFill>
                  <a:srgbClr val="8A9C60"/>
                </a:solidFill>
                <a:latin typeface="Roboto"/>
              </a:rPr>
              <a:t>Ô CỬA BÍ MẬT</a:t>
            </a:r>
            <a:endParaRPr lang="en-US" sz="672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4" name="Action Button: Home 13">
            <a:hlinkClick r:id="rId11" action="ppaction://hlinksldjump" highlightClick="1"/>
          </p:cNvPr>
          <p:cNvSpPr/>
          <p:nvPr/>
        </p:nvSpPr>
        <p:spPr>
          <a:xfrm>
            <a:off x="10991036" y="6306734"/>
            <a:ext cx="573989" cy="6480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1341" y="1178990"/>
            <a:ext cx="5660615" cy="51109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16"/>
          <p:cNvSpPr/>
          <p:nvPr/>
        </p:nvSpPr>
        <p:spPr>
          <a:xfrm>
            <a:off x="6357319" y="1174422"/>
            <a:ext cx="5660615" cy="51109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TextBox 23"/>
          <p:cNvSpPr txBox="1"/>
          <p:nvPr/>
        </p:nvSpPr>
        <p:spPr>
          <a:xfrm>
            <a:off x="2290579" y="1673207"/>
            <a:ext cx="3004295" cy="558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67"/>
              </a:lnSpc>
            </a:pPr>
            <a:r>
              <a:rPr lang="vi-VN" sz="3334" dirty="0">
                <a:solidFill>
                  <a:schemeClr val="bg1"/>
                </a:solidFill>
                <a:latin typeface="Roboto Bold"/>
              </a:rPr>
              <a:t>Ô cửa số 1</a:t>
            </a:r>
            <a:endParaRPr lang="en-US" sz="3334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8190037" y="1651865"/>
            <a:ext cx="3004295" cy="558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67"/>
              </a:lnSpc>
            </a:pPr>
            <a:r>
              <a:rPr lang="vi-VN" sz="3334" dirty="0">
                <a:solidFill>
                  <a:schemeClr val="bg1"/>
                </a:solidFill>
                <a:latin typeface="Roboto Bold"/>
              </a:rPr>
              <a:t>Ô cửa số 2</a:t>
            </a:r>
            <a:endParaRPr lang="en-US" sz="3334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997713" y="4086302"/>
            <a:ext cx="4847872" cy="1140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67"/>
              </a:lnSpc>
            </a:pPr>
            <a:r>
              <a:rPr lang="vi-VN" sz="2667" dirty="0">
                <a:solidFill>
                  <a:schemeClr val="bg1"/>
                </a:solidFill>
                <a:latin typeface="Roboto Bold"/>
              </a:rPr>
              <a:t>Quả gì thơm ngọt mát lành, bên trong có múi, ăn rất ngọt lành?</a:t>
            </a:r>
            <a:endParaRPr lang="en-US" sz="2667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6692516" y="4052105"/>
            <a:ext cx="4847872" cy="1140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67"/>
              </a:lnSpc>
            </a:pPr>
            <a:r>
              <a:rPr lang="vi-VN" sz="2667" dirty="0">
                <a:solidFill>
                  <a:schemeClr val="bg1"/>
                </a:solidFill>
                <a:latin typeface="Roboto Bold"/>
              </a:rPr>
              <a:t>Quả gì cong cong, khi chín vàng ươm, ăn vào ngọt lắm?</a:t>
            </a:r>
            <a:endParaRPr lang="en-US" sz="2667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66643" y="2568598"/>
            <a:ext cx="933726" cy="93372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66643" y="3964983"/>
            <a:ext cx="933726" cy="93372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30709" y="2568598"/>
            <a:ext cx="933726" cy="93372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030709" y="3964983"/>
            <a:ext cx="933726" cy="93372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218407" y="410771"/>
            <a:ext cx="1413883" cy="1637127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347170">
            <a:off x="10617151" y="5108071"/>
            <a:ext cx="1366625" cy="1361655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89483" y="5165152"/>
            <a:ext cx="1791440" cy="1247493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9732259" y="-382445"/>
            <a:ext cx="797623" cy="2136489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3708789" y="998286"/>
            <a:ext cx="5052720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721">
                <a:solidFill>
                  <a:srgbClr val="8A9C60"/>
                </a:solidFill>
                <a:latin typeface="Roboto"/>
              </a:rPr>
              <a:t>GIÁO DỤC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2629" y="2299708"/>
            <a:ext cx="10427835" cy="3476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2691" lvl="1" indent="-426345">
              <a:lnSpc>
                <a:spcPts val="5529"/>
              </a:lnSpc>
              <a:buFont typeface="Arial"/>
              <a:buChar char="•"/>
            </a:pPr>
            <a:r>
              <a:rPr lang="en-US" sz="3949" dirty="0">
                <a:solidFill>
                  <a:srgbClr val="000000"/>
                </a:solidFill>
                <a:latin typeface="Roboto"/>
              </a:rPr>
              <a:t>Trẻ biết lợi ích các loại quả</a:t>
            </a:r>
          </a:p>
          <a:p>
            <a:pPr marL="852691" lvl="1" indent="-426345">
              <a:lnSpc>
                <a:spcPts val="5529"/>
              </a:lnSpc>
              <a:buFont typeface="Arial"/>
              <a:buChar char="•"/>
            </a:pPr>
            <a:r>
              <a:rPr lang="en-US" sz="3949" dirty="0">
                <a:solidFill>
                  <a:srgbClr val="000000"/>
                </a:solidFill>
                <a:latin typeface="Roboto"/>
              </a:rPr>
              <a:t>Trẻ biết cách ăn quả cam,  quả chuối</a:t>
            </a:r>
          </a:p>
          <a:p>
            <a:pPr marL="852691" lvl="1" indent="-426345">
              <a:lnSpc>
                <a:spcPts val="5529"/>
              </a:lnSpc>
              <a:buFont typeface="Arial"/>
              <a:buChar char="•"/>
            </a:pPr>
            <a:r>
              <a:rPr lang="en-US" sz="3949" dirty="0">
                <a:solidFill>
                  <a:srgbClr val="000000"/>
                </a:solidFill>
                <a:latin typeface="Roboto"/>
              </a:rPr>
              <a:t>Trẻ biết tôn trọng, yêu quý, bảo vệ các loại quả</a:t>
            </a:r>
          </a:p>
          <a:p>
            <a:pPr>
              <a:lnSpc>
                <a:spcPts val="5529"/>
              </a:lnSpc>
            </a:pPr>
            <a:endParaRPr lang="en-US" sz="3949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6818" y="139487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7" y="0"/>
                </a:lnTo>
                <a:lnTo>
                  <a:pt x="18705447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468667">
            <a:off x="418743" y="5206372"/>
            <a:ext cx="1161149" cy="1178288"/>
          </a:xfrm>
          <a:custGeom>
            <a:avLst/>
            <a:gdLst/>
            <a:ahLst/>
            <a:cxnLst/>
            <a:rect l="l" t="t" r="r" b="b"/>
            <a:pathLst>
              <a:path w="1741724" h="1767432">
                <a:moveTo>
                  <a:pt x="0" y="0"/>
                </a:moveTo>
                <a:lnTo>
                  <a:pt x="1741724" y="0"/>
                </a:lnTo>
                <a:lnTo>
                  <a:pt x="1741724" y="1767432"/>
                </a:lnTo>
                <a:lnTo>
                  <a:pt x="0" y="1767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65059">
            <a:off x="10854670" y="221803"/>
            <a:ext cx="1303061" cy="1269892"/>
          </a:xfrm>
          <a:custGeom>
            <a:avLst/>
            <a:gdLst/>
            <a:ahLst/>
            <a:cxnLst/>
            <a:rect l="l" t="t" r="r" b="b"/>
            <a:pathLst>
              <a:path w="1954592" h="1904838">
                <a:moveTo>
                  <a:pt x="0" y="0"/>
                </a:moveTo>
                <a:lnTo>
                  <a:pt x="1954592" y="0"/>
                </a:lnTo>
                <a:lnTo>
                  <a:pt x="1954592" y="1904838"/>
                </a:lnTo>
                <a:lnTo>
                  <a:pt x="0" y="1904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513147">
            <a:off x="10654860" y="4829146"/>
            <a:ext cx="1410109" cy="1455084"/>
          </a:xfrm>
          <a:custGeom>
            <a:avLst/>
            <a:gdLst/>
            <a:ahLst/>
            <a:cxnLst/>
            <a:rect l="l" t="t" r="r" b="b"/>
            <a:pathLst>
              <a:path w="2115163" h="2182626">
                <a:moveTo>
                  <a:pt x="0" y="0"/>
                </a:moveTo>
                <a:lnTo>
                  <a:pt x="2115162" y="0"/>
                </a:lnTo>
                <a:lnTo>
                  <a:pt x="2115162" y="2182625"/>
                </a:lnTo>
                <a:lnTo>
                  <a:pt x="0" y="218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64633">
            <a:off x="-33885" y="-39027"/>
            <a:ext cx="1099101" cy="1449653"/>
          </a:xfrm>
          <a:custGeom>
            <a:avLst/>
            <a:gdLst/>
            <a:ahLst/>
            <a:cxnLst/>
            <a:rect l="l" t="t" r="r" b="b"/>
            <a:pathLst>
              <a:path w="1648651" h="2174479">
                <a:moveTo>
                  <a:pt x="0" y="0"/>
                </a:moveTo>
                <a:lnTo>
                  <a:pt x="1648651" y="0"/>
                </a:lnTo>
                <a:lnTo>
                  <a:pt x="1648651" y="2174480"/>
                </a:lnTo>
                <a:lnTo>
                  <a:pt x="0" y="21744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17390" y="5556688"/>
            <a:ext cx="1235517" cy="1231025"/>
          </a:xfrm>
          <a:custGeom>
            <a:avLst/>
            <a:gdLst/>
            <a:ahLst/>
            <a:cxnLst/>
            <a:rect l="l" t="t" r="r" b="b"/>
            <a:pathLst>
              <a:path w="1853276" h="1846537">
                <a:moveTo>
                  <a:pt x="0" y="0"/>
                </a:moveTo>
                <a:lnTo>
                  <a:pt x="1853276" y="0"/>
                </a:lnTo>
                <a:lnTo>
                  <a:pt x="1853276" y="1846536"/>
                </a:lnTo>
                <a:lnTo>
                  <a:pt x="0" y="18465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01302" y="2904145"/>
            <a:ext cx="9521329" cy="691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</a:pPr>
            <a:r>
              <a:rPr lang="en-US" sz="5654">
                <a:solidFill>
                  <a:srgbClr val="8A9C60"/>
                </a:solidFill>
                <a:latin typeface="Roboto"/>
              </a:rPr>
              <a:t>XIN CHÂN THÀNH CẢM ƠN!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801" y="3092242"/>
            <a:ext cx="3256015" cy="2584720"/>
            <a:chOff x="0" y="0"/>
            <a:chExt cx="1358082" cy="10780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58082" cy="1078085"/>
            </a:xfrm>
            <a:custGeom>
              <a:avLst/>
              <a:gdLst/>
              <a:ahLst/>
              <a:cxnLst/>
              <a:rect l="l" t="t" r="r" b="b"/>
              <a:pathLst>
                <a:path w="1358082" h="1078085">
                  <a:moveTo>
                    <a:pt x="80843" y="0"/>
                  </a:moveTo>
                  <a:lnTo>
                    <a:pt x="1277239" y="0"/>
                  </a:lnTo>
                  <a:cubicBezTo>
                    <a:pt x="1298680" y="0"/>
                    <a:pt x="1319243" y="8517"/>
                    <a:pt x="1334404" y="23678"/>
                  </a:cubicBezTo>
                  <a:cubicBezTo>
                    <a:pt x="1349565" y="38839"/>
                    <a:pt x="1358082" y="59402"/>
                    <a:pt x="1358082" y="80843"/>
                  </a:cubicBezTo>
                  <a:lnTo>
                    <a:pt x="1358082" y="997243"/>
                  </a:lnTo>
                  <a:cubicBezTo>
                    <a:pt x="1358082" y="1018683"/>
                    <a:pt x="1349565" y="1039246"/>
                    <a:pt x="1334404" y="1054407"/>
                  </a:cubicBezTo>
                  <a:cubicBezTo>
                    <a:pt x="1319243" y="1069568"/>
                    <a:pt x="1298680" y="1078085"/>
                    <a:pt x="1277239" y="1078085"/>
                  </a:cubicBezTo>
                  <a:lnTo>
                    <a:pt x="80843" y="1078085"/>
                  </a:lnTo>
                  <a:cubicBezTo>
                    <a:pt x="59402" y="1078085"/>
                    <a:pt x="38839" y="1069568"/>
                    <a:pt x="23678" y="1054407"/>
                  </a:cubicBezTo>
                  <a:cubicBezTo>
                    <a:pt x="8517" y="1039246"/>
                    <a:pt x="0" y="1018683"/>
                    <a:pt x="0" y="997243"/>
                  </a:cubicBezTo>
                  <a:lnTo>
                    <a:pt x="0" y="80843"/>
                  </a:lnTo>
                  <a:cubicBezTo>
                    <a:pt x="0" y="59402"/>
                    <a:pt x="8517" y="38839"/>
                    <a:pt x="23678" y="23678"/>
                  </a:cubicBezTo>
                  <a:cubicBezTo>
                    <a:pt x="38839" y="8517"/>
                    <a:pt x="59402" y="0"/>
                    <a:pt x="80843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358082" cy="11161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26516" y="219268"/>
            <a:ext cx="6808385" cy="1405677"/>
            <a:chOff x="0" y="0"/>
            <a:chExt cx="952587" cy="1966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467993" y="3092242"/>
            <a:ext cx="3256015" cy="2584720"/>
            <a:chOff x="0" y="0"/>
            <a:chExt cx="1358082" cy="10780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58082" cy="1078085"/>
            </a:xfrm>
            <a:custGeom>
              <a:avLst/>
              <a:gdLst/>
              <a:ahLst/>
              <a:cxnLst/>
              <a:rect l="l" t="t" r="r" b="b"/>
              <a:pathLst>
                <a:path w="1358082" h="1078085">
                  <a:moveTo>
                    <a:pt x="80843" y="0"/>
                  </a:moveTo>
                  <a:lnTo>
                    <a:pt x="1277239" y="0"/>
                  </a:lnTo>
                  <a:cubicBezTo>
                    <a:pt x="1298680" y="0"/>
                    <a:pt x="1319243" y="8517"/>
                    <a:pt x="1334404" y="23678"/>
                  </a:cubicBezTo>
                  <a:cubicBezTo>
                    <a:pt x="1349565" y="38839"/>
                    <a:pt x="1358082" y="59402"/>
                    <a:pt x="1358082" y="80843"/>
                  </a:cubicBezTo>
                  <a:lnTo>
                    <a:pt x="1358082" y="997243"/>
                  </a:lnTo>
                  <a:cubicBezTo>
                    <a:pt x="1358082" y="1018683"/>
                    <a:pt x="1349565" y="1039246"/>
                    <a:pt x="1334404" y="1054407"/>
                  </a:cubicBezTo>
                  <a:cubicBezTo>
                    <a:pt x="1319243" y="1069568"/>
                    <a:pt x="1298680" y="1078085"/>
                    <a:pt x="1277239" y="1078085"/>
                  </a:cubicBezTo>
                  <a:lnTo>
                    <a:pt x="80843" y="1078085"/>
                  </a:lnTo>
                  <a:cubicBezTo>
                    <a:pt x="59402" y="1078085"/>
                    <a:pt x="38839" y="1069568"/>
                    <a:pt x="23678" y="1054407"/>
                  </a:cubicBezTo>
                  <a:cubicBezTo>
                    <a:pt x="8517" y="1039246"/>
                    <a:pt x="0" y="1018683"/>
                    <a:pt x="0" y="997243"/>
                  </a:cubicBezTo>
                  <a:lnTo>
                    <a:pt x="0" y="80843"/>
                  </a:lnTo>
                  <a:cubicBezTo>
                    <a:pt x="0" y="59402"/>
                    <a:pt x="8517" y="38839"/>
                    <a:pt x="23678" y="23678"/>
                  </a:cubicBezTo>
                  <a:cubicBezTo>
                    <a:pt x="38839" y="8517"/>
                    <a:pt x="59402" y="0"/>
                    <a:pt x="80843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358082" cy="11161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250185" y="3092242"/>
            <a:ext cx="3256015" cy="2584720"/>
            <a:chOff x="0" y="0"/>
            <a:chExt cx="1358082" cy="10780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58082" cy="1078085"/>
            </a:xfrm>
            <a:custGeom>
              <a:avLst/>
              <a:gdLst/>
              <a:ahLst/>
              <a:cxnLst/>
              <a:rect l="l" t="t" r="r" b="b"/>
              <a:pathLst>
                <a:path w="1358082" h="1078085">
                  <a:moveTo>
                    <a:pt x="80843" y="0"/>
                  </a:moveTo>
                  <a:lnTo>
                    <a:pt x="1277239" y="0"/>
                  </a:lnTo>
                  <a:cubicBezTo>
                    <a:pt x="1298680" y="0"/>
                    <a:pt x="1319243" y="8517"/>
                    <a:pt x="1334404" y="23678"/>
                  </a:cubicBezTo>
                  <a:cubicBezTo>
                    <a:pt x="1349565" y="38839"/>
                    <a:pt x="1358082" y="59402"/>
                    <a:pt x="1358082" y="80843"/>
                  </a:cubicBezTo>
                  <a:lnTo>
                    <a:pt x="1358082" y="997243"/>
                  </a:lnTo>
                  <a:cubicBezTo>
                    <a:pt x="1358082" y="1018683"/>
                    <a:pt x="1349565" y="1039246"/>
                    <a:pt x="1334404" y="1054407"/>
                  </a:cubicBezTo>
                  <a:cubicBezTo>
                    <a:pt x="1319243" y="1069568"/>
                    <a:pt x="1298680" y="1078085"/>
                    <a:pt x="1277239" y="1078085"/>
                  </a:cubicBezTo>
                  <a:lnTo>
                    <a:pt x="80843" y="1078085"/>
                  </a:lnTo>
                  <a:cubicBezTo>
                    <a:pt x="59402" y="1078085"/>
                    <a:pt x="38839" y="1069568"/>
                    <a:pt x="23678" y="1054407"/>
                  </a:cubicBezTo>
                  <a:cubicBezTo>
                    <a:pt x="8517" y="1039246"/>
                    <a:pt x="0" y="1018683"/>
                    <a:pt x="0" y="997243"/>
                  </a:cubicBezTo>
                  <a:lnTo>
                    <a:pt x="0" y="80843"/>
                  </a:lnTo>
                  <a:cubicBezTo>
                    <a:pt x="0" y="59402"/>
                    <a:pt x="8517" y="38839"/>
                    <a:pt x="23678" y="23678"/>
                  </a:cubicBezTo>
                  <a:cubicBezTo>
                    <a:pt x="38839" y="8517"/>
                    <a:pt x="59402" y="0"/>
                    <a:pt x="80843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358082" cy="11161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 rot="-961778">
            <a:off x="-5511" y="205516"/>
            <a:ext cx="1123464" cy="1094867"/>
          </a:xfrm>
          <a:custGeom>
            <a:avLst/>
            <a:gdLst/>
            <a:ahLst/>
            <a:cxnLst/>
            <a:rect l="l" t="t" r="r" b="b"/>
            <a:pathLst>
              <a:path w="1685196" h="1642300">
                <a:moveTo>
                  <a:pt x="0" y="0"/>
                </a:moveTo>
                <a:lnTo>
                  <a:pt x="1685196" y="0"/>
                </a:lnTo>
                <a:lnTo>
                  <a:pt x="1685196" y="1642300"/>
                </a:lnTo>
                <a:lnTo>
                  <a:pt x="0" y="1642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042933" y="92942"/>
            <a:ext cx="1149067" cy="1185716"/>
          </a:xfrm>
          <a:custGeom>
            <a:avLst/>
            <a:gdLst/>
            <a:ahLst/>
            <a:cxnLst/>
            <a:rect l="l" t="t" r="r" b="b"/>
            <a:pathLst>
              <a:path w="1723600" h="1778574">
                <a:moveTo>
                  <a:pt x="0" y="0"/>
                </a:moveTo>
                <a:lnTo>
                  <a:pt x="1723600" y="0"/>
                </a:lnTo>
                <a:lnTo>
                  <a:pt x="1723600" y="1778574"/>
                </a:lnTo>
                <a:lnTo>
                  <a:pt x="0" y="1778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504349" y="575100"/>
            <a:ext cx="5052720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721" dirty="0">
                <a:solidFill>
                  <a:srgbClr val="8A9C60"/>
                </a:solidFill>
                <a:latin typeface="Roboto"/>
              </a:rPr>
              <a:t>MỤC ĐÍCH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39288" y="2284065"/>
            <a:ext cx="3693186" cy="762505"/>
            <a:chOff x="0" y="0"/>
            <a:chExt cx="952587" cy="1966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80456" y="2545696"/>
            <a:ext cx="2997817" cy="43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3547" dirty="0">
                <a:solidFill>
                  <a:srgbClr val="483A00"/>
                </a:solidFill>
                <a:latin typeface="Roboto"/>
              </a:rPr>
              <a:t>KIẾN THỨC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367310" y="2275530"/>
            <a:ext cx="3693186" cy="762505"/>
            <a:chOff x="0" y="0"/>
            <a:chExt cx="952587" cy="19667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161178" y="2281492"/>
            <a:ext cx="3693186" cy="762505"/>
            <a:chOff x="0" y="0"/>
            <a:chExt cx="952587" cy="19667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72641" y="3253551"/>
            <a:ext cx="3082335" cy="2290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2915" lvl="1" indent="-156458">
              <a:lnSpc>
                <a:spcPts val="2029"/>
              </a:lnSpc>
              <a:buFont typeface="Arial"/>
              <a:buChar char="•"/>
            </a:pPr>
            <a:r>
              <a:rPr lang="en-US" sz="1449" dirty="0">
                <a:solidFill>
                  <a:srgbClr val="000000"/>
                </a:solidFill>
                <a:latin typeface="Roboto"/>
              </a:rPr>
              <a:t>Trẻ biết tên gọi chính xác của quả cam và quả chuối.</a:t>
            </a:r>
          </a:p>
          <a:p>
            <a:pPr marL="312915" lvl="1" indent="-156458">
              <a:lnSpc>
                <a:spcPts val="2029"/>
              </a:lnSpc>
              <a:buFont typeface="Arial"/>
              <a:buChar char="•"/>
            </a:pPr>
            <a:r>
              <a:rPr lang="en-US" sz="1449" dirty="0">
                <a:solidFill>
                  <a:srgbClr val="000000"/>
                </a:solidFill>
                <a:latin typeface="Roboto"/>
              </a:rPr>
              <a:t>Trẻ biết phân biệt được quả cam và quả chuối với các loại quả khác về hình dạng, màu sắc.</a:t>
            </a:r>
          </a:p>
          <a:p>
            <a:pPr marL="312915" lvl="1" indent="-156458">
              <a:lnSpc>
                <a:spcPts val="2029"/>
              </a:lnSpc>
              <a:buFont typeface="Arial"/>
              <a:buChar char="•"/>
            </a:pPr>
            <a:r>
              <a:rPr lang="en-US" sz="1449" dirty="0">
                <a:solidFill>
                  <a:srgbClr val="000000"/>
                </a:solidFill>
                <a:latin typeface="Roboto"/>
              </a:rPr>
              <a:t>Trẻ biết mô tả được một số đặc điểm cơ bản của quả cam và quả chuối như: vỏ, ruột, vị ngọt, chua,...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554833" y="3228258"/>
            <a:ext cx="3082335" cy="254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2915" lvl="1" indent="-156458">
              <a:lnSpc>
                <a:spcPts val="2029"/>
              </a:lnSpc>
              <a:buFont typeface="Arial"/>
              <a:buChar char="•"/>
            </a:pPr>
            <a:r>
              <a:rPr lang="en-US" sz="1449">
                <a:solidFill>
                  <a:srgbClr val="000000"/>
                </a:solidFill>
                <a:latin typeface="Roboto"/>
              </a:rPr>
              <a:t>Kỹ năng quan sát: trẻ biết quan sát hình dạng, màu sắc, kích thước của quả cam và quả chuối.</a:t>
            </a:r>
          </a:p>
          <a:p>
            <a:pPr marL="312915" lvl="1" indent="-156458">
              <a:lnSpc>
                <a:spcPts val="2029"/>
              </a:lnSpc>
              <a:buFont typeface="Arial"/>
              <a:buChar char="•"/>
            </a:pPr>
            <a:r>
              <a:rPr lang="en-US" sz="1449">
                <a:solidFill>
                  <a:srgbClr val="000000"/>
                </a:solidFill>
                <a:latin typeface="Roboto"/>
              </a:rPr>
              <a:t>Phát triển kỹ năng : trẻ biết phân biệt được quả cam và quả chuối với các loại quả khác.</a:t>
            </a:r>
          </a:p>
          <a:p>
            <a:pPr marL="312915" lvl="1" indent="-156458">
              <a:lnSpc>
                <a:spcPts val="2029"/>
              </a:lnSpc>
              <a:buFont typeface="Arial"/>
              <a:buChar char="•"/>
            </a:pPr>
            <a:r>
              <a:rPr lang="en-US" sz="1449">
                <a:solidFill>
                  <a:srgbClr val="000000"/>
                </a:solidFill>
                <a:latin typeface="Roboto"/>
              </a:rPr>
              <a:t>Rèn luyện kỹ năng vận động tinh: trẻ biết cầm, sờ, nếm quả cam và quả chuối.</a:t>
            </a:r>
          </a:p>
          <a:p>
            <a:pPr>
              <a:lnSpc>
                <a:spcPts val="2029"/>
              </a:lnSpc>
            </a:pPr>
            <a:endParaRPr lang="en-US" sz="1449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339959" y="3253552"/>
            <a:ext cx="3082335" cy="152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2915" lvl="1" indent="-156458">
              <a:lnSpc>
                <a:spcPts val="2029"/>
              </a:lnSpc>
              <a:buFont typeface="Arial"/>
              <a:buChar char="•"/>
            </a:pPr>
            <a:r>
              <a:rPr lang="en-US" sz="1449" dirty="0">
                <a:solidFill>
                  <a:srgbClr val="000000"/>
                </a:solidFill>
                <a:latin typeface="Roboto"/>
              </a:rPr>
              <a:t>Trẻ hứng thú tham gia hoạt động học tập.</a:t>
            </a:r>
          </a:p>
          <a:p>
            <a:pPr marL="312915" lvl="1" indent="-156458">
              <a:lnSpc>
                <a:spcPts val="2029"/>
              </a:lnSpc>
              <a:buFont typeface="Arial"/>
              <a:buChar char="•"/>
            </a:pPr>
            <a:r>
              <a:rPr lang="en-US" sz="1449" dirty="0">
                <a:solidFill>
                  <a:srgbClr val="000000"/>
                </a:solidFill>
                <a:latin typeface="Roboto"/>
              </a:rPr>
              <a:t>Trẻ yêu thích và trân trọng các loại trái cây.</a:t>
            </a:r>
          </a:p>
          <a:p>
            <a:pPr marL="312915" lvl="1" indent="-156458">
              <a:lnSpc>
                <a:spcPts val="2029"/>
              </a:lnSpc>
              <a:buFont typeface="Arial"/>
              <a:buChar char="•"/>
            </a:pPr>
            <a:r>
              <a:rPr lang="en-US" sz="1449" dirty="0">
                <a:solidFill>
                  <a:srgbClr val="000000"/>
                </a:solidFill>
                <a:latin typeface="Roboto"/>
              </a:rPr>
              <a:t>Trẻ có ý thức bảo vệ môi trường.</a:t>
            </a:r>
          </a:p>
          <a:p>
            <a:pPr>
              <a:lnSpc>
                <a:spcPts val="2029"/>
              </a:lnSpc>
            </a:pPr>
            <a:endParaRPr lang="en-US" sz="1449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639352" y="2521964"/>
            <a:ext cx="2997817" cy="43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3547" dirty="0">
                <a:solidFill>
                  <a:srgbClr val="483A00"/>
                </a:solidFill>
                <a:latin typeface="Roboto"/>
              </a:rPr>
              <a:t>KỸ NĂNG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424477" y="2559759"/>
            <a:ext cx="2997817" cy="43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3547" dirty="0">
                <a:solidFill>
                  <a:srgbClr val="483A00"/>
                </a:solidFill>
                <a:latin typeface="Roboto"/>
              </a:rPr>
              <a:t>THÁI ĐỘ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21293" y="1296752"/>
            <a:ext cx="10784907" cy="4875449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2620" y="25372"/>
            <a:ext cx="9442253" cy="1069097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-245451" y="5736871"/>
            <a:ext cx="1632396" cy="1590844"/>
          </a:xfrm>
          <a:custGeom>
            <a:avLst/>
            <a:gdLst/>
            <a:ahLst/>
            <a:cxnLst/>
            <a:rect l="l" t="t" r="r" b="b"/>
            <a:pathLst>
              <a:path w="2448594" h="2386266">
                <a:moveTo>
                  <a:pt x="0" y="0"/>
                </a:moveTo>
                <a:lnTo>
                  <a:pt x="2448594" y="0"/>
                </a:lnTo>
                <a:lnTo>
                  <a:pt x="2448594" y="2386266"/>
                </a:lnTo>
                <a:lnTo>
                  <a:pt x="0" y="2386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958764" y="5392328"/>
            <a:ext cx="1511534" cy="1559745"/>
          </a:xfrm>
          <a:custGeom>
            <a:avLst/>
            <a:gdLst/>
            <a:ahLst/>
            <a:cxnLst/>
            <a:rect l="l" t="t" r="r" b="b"/>
            <a:pathLst>
              <a:path w="2267301" h="2339617">
                <a:moveTo>
                  <a:pt x="0" y="0"/>
                </a:moveTo>
                <a:lnTo>
                  <a:pt x="2267301" y="0"/>
                </a:lnTo>
                <a:lnTo>
                  <a:pt x="2267301" y="2339616"/>
                </a:lnTo>
                <a:lnTo>
                  <a:pt x="0" y="23396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477797" y="-61883"/>
            <a:ext cx="1635021" cy="1893183"/>
          </a:xfrm>
          <a:custGeom>
            <a:avLst/>
            <a:gdLst/>
            <a:ahLst/>
            <a:cxnLst/>
            <a:rect l="l" t="t" r="r" b="b"/>
            <a:pathLst>
              <a:path w="2452532" h="2839774">
                <a:moveTo>
                  <a:pt x="0" y="0"/>
                </a:moveTo>
                <a:lnTo>
                  <a:pt x="2452532" y="0"/>
                </a:lnTo>
                <a:lnTo>
                  <a:pt x="2452532" y="2839774"/>
                </a:lnTo>
                <a:lnTo>
                  <a:pt x="0" y="28397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728938" y="17195"/>
            <a:ext cx="1741361" cy="1735029"/>
          </a:xfrm>
          <a:custGeom>
            <a:avLst/>
            <a:gdLst/>
            <a:ahLst/>
            <a:cxnLst/>
            <a:rect l="l" t="t" r="r" b="b"/>
            <a:pathLst>
              <a:path w="2612041" h="2602543">
                <a:moveTo>
                  <a:pt x="0" y="0"/>
                </a:moveTo>
                <a:lnTo>
                  <a:pt x="2612040" y="0"/>
                </a:lnTo>
                <a:lnTo>
                  <a:pt x="2612040" y="2602542"/>
                </a:lnTo>
                <a:lnTo>
                  <a:pt x="0" y="2602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541043" y="1831300"/>
            <a:ext cx="4054351" cy="3984648"/>
            <a:chOff x="0" y="0"/>
            <a:chExt cx="1601719" cy="15741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01719" cy="1574182"/>
            </a:xfrm>
            <a:custGeom>
              <a:avLst/>
              <a:gdLst/>
              <a:ahLst/>
              <a:cxnLst/>
              <a:rect l="l" t="t" r="r" b="b"/>
              <a:pathLst>
                <a:path w="1601719" h="1574182">
                  <a:moveTo>
                    <a:pt x="64924" y="0"/>
                  </a:moveTo>
                  <a:lnTo>
                    <a:pt x="1536795" y="0"/>
                  </a:lnTo>
                  <a:cubicBezTo>
                    <a:pt x="1572651" y="0"/>
                    <a:pt x="1601719" y="29068"/>
                    <a:pt x="1601719" y="64924"/>
                  </a:cubicBezTo>
                  <a:lnTo>
                    <a:pt x="1601719" y="1509258"/>
                  </a:lnTo>
                  <a:cubicBezTo>
                    <a:pt x="1601719" y="1545115"/>
                    <a:pt x="1572651" y="1574182"/>
                    <a:pt x="1536795" y="1574182"/>
                  </a:cubicBezTo>
                  <a:lnTo>
                    <a:pt x="64924" y="1574182"/>
                  </a:lnTo>
                  <a:cubicBezTo>
                    <a:pt x="47705" y="1574182"/>
                    <a:pt x="31191" y="1567342"/>
                    <a:pt x="19016" y="1555166"/>
                  </a:cubicBezTo>
                  <a:cubicBezTo>
                    <a:pt x="6840" y="1542991"/>
                    <a:pt x="0" y="1526477"/>
                    <a:pt x="0" y="1509258"/>
                  </a:cubicBezTo>
                  <a:lnTo>
                    <a:pt x="0" y="64924"/>
                  </a:lnTo>
                  <a:cubicBezTo>
                    <a:pt x="0" y="29068"/>
                    <a:pt x="29068" y="0"/>
                    <a:pt x="64924" y="0"/>
                  </a:cubicBezTo>
                  <a:close/>
                </a:path>
              </a:pathLst>
            </a:custGeom>
            <a:solidFill>
              <a:srgbClr val="FFEEB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601719" cy="161228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416721" y="316352"/>
            <a:ext cx="5052720" cy="82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721" dirty="0">
                <a:solidFill>
                  <a:srgbClr val="8A9C60"/>
                </a:solidFill>
                <a:latin typeface="Roboto"/>
              </a:rPr>
              <a:t>CHUẨN BỊ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721625" y="1940561"/>
            <a:ext cx="3693186" cy="762505"/>
            <a:chOff x="0" y="0"/>
            <a:chExt cx="952587" cy="19667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442265" y="1742151"/>
            <a:ext cx="4054351" cy="3984648"/>
            <a:chOff x="0" y="0"/>
            <a:chExt cx="1601719" cy="157418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01719" cy="1574182"/>
            </a:xfrm>
            <a:custGeom>
              <a:avLst/>
              <a:gdLst/>
              <a:ahLst/>
              <a:cxnLst/>
              <a:rect l="l" t="t" r="r" b="b"/>
              <a:pathLst>
                <a:path w="1601719" h="1574182">
                  <a:moveTo>
                    <a:pt x="64924" y="0"/>
                  </a:moveTo>
                  <a:lnTo>
                    <a:pt x="1536795" y="0"/>
                  </a:lnTo>
                  <a:cubicBezTo>
                    <a:pt x="1572651" y="0"/>
                    <a:pt x="1601719" y="29068"/>
                    <a:pt x="1601719" y="64924"/>
                  </a:cubicBezTo>
                  <a:lnTo>
                    <a:pt x="1601719" y="1509258"/>
                  </a:lnTo>
                  <a:cubicBezTo>
                    <a:pt x="1601719" y="1545115"/>
                    <a:pt x="1572651" y="1574182"/>
                    <a:pt x="1536795" y="1574182"/>
                  </a:cubicBezTo>
                  <a:lnTo>
                    <a:pt x="64924" y="1574182"/>
                  </a:lnTo>
                  <a:cubicBezTo>
                    <a:pt x="47705" y="1574182"/>
                    <a:pt x="31191" y="1567342"/>
                    <a:pt x="19016" y="1555166"/>
                  </a:cubicBezTo>
                  <a:cubicBezTo>
                    <a:pt x="6840" y="1542991"/>
                    <a:pt x="0" y="1526477"/>
                    <a:pt x="0" y="1509258"/>
                  </a:cubicBezTo>
                  <a:lnTo>
                    <a:pt x="0" y="64924"/>
                  </a:lnTo>
                  <a:cubicBezTo>
                    <a:pt x="0" y="29068"/>
                    <a:pt x="29068" y="0"/>
                    <a:pt x="64924" y="0"/>
                  </a:cubicBezTo>
                  <a:close/>
                </a:path>
              </a:pathLst>
            </a:custGeom>
            <a:solidFill>
              <a:srgbClr val="FFEEB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601719" cy="161228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803430" y="1831300"/>
            <a:ext cx="3693186" cy="762505"/>
            <a:chOff x="0" y="0"/>
            <a:chExt cx="952587" cy="19667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069310" y="2137174"/>
            <a:ext cx="2997817" cy="43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3547" dirty="0">
                <a:solidFill>
                  <a:srgbClr val="483A00"/>
                </a:solidFill>
                <a:latin typeface="Roboto"/>
              </a:rPr>
              <a:t>ĐỒ DÙNG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151115" y="2023111"/>
            <a:ext cx="2997817" cy="43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3547">
                <a:solidFill>
                  <a:srgbClr val="483A00"/>
                </a:solidFill>
                <a:latin typeface="Roboto"/>
              </a:rPr>
              <a:t>MÔI TRƯỜNG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21625" y="2804088"/>
            <a:ext cx="3082335" cy="296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820" lvl="1" indent="-264411" algn="just">
              <a:lnSpc>
                <a:spcPts val="3429"/>
              </a:lnSpc>
              <a:buFont typeface="Arial"/>
              <a:buChar char="•"/>
            </a:pPr>
            <a:r>
              <a:rPr lang="en-US" sz="2449">
                <a:solidFill>
                  <a:srgbClr val="000000"/>
                </a:solidFill>
                <a:latin typeface="Roboto"/>
              </a:rPr>
              <a:t>2 quả cam, 2 quả chuối.</a:t>
            </a:r>
          </a:p>
          <a:p>
            <a:pPr marL="528820" lvl="1" indent="-264411" algn="just">
              <a:lnSpc>
                <a:spcPts val="3429"/>
              </a:lnSpc>
              <a:buFont typeface="Arial"/>
              <a:buChar char="•"/>
            </a:pPr>
            <a:r>
              <a:rPr lang="en-US" sz="2449">
                <a:solidFill>
                  <a:srgbClr val="000000"/>
                </a:solidFill>
                <a:latin typeface="Roboto"/>
              </a:rPr>
              <a:t>Rổ đựng trái cây.</a:t>
            </a:r>
          </a:p>
          <a:p>
            <a:pPr marL="528820" lvl="1" indent="-264411" algn="just">
              <a:lnSpc>
                <a:spcPts val="3429"/>
              </a:lnSpc>
              <a:buFont typeface="Arial"/>
              <a:buChar char="•"/>
            </a:pPr>
            <a:r>
              <a:rPr lang="en-US" sz="2449">
                <a:solidFill>
                  <a:srgbClr val="000000"/>
                </a:solidFill>
                <a:latin typeface="Roboto"/>
              </a:rPr>
              <a:t>Khăn lau tay.</a:t>
            </a:r>
          </a:p>
          <a:p>
            <a:pPr marL="528820" lvl="1" indent="-264411" algn="just">
              <a:lnSpc>
                <a:spcPts val="3429"/>
              </a:lnSpc>
              <a:buFont typeface="Arial"/>
              <a:buChar char="•"/>
            </a:pPr>
            <a:r>
              <a:rPr lang="en-US" sz="2449">
                <a:solidFill>
                  <a:srgbClr val="000000"/>
                </a:solidFill>
                <a:latin typeface="Roboto"/>
              </a:rPr>
              <a:t>Dao gọt vỏ.</a:t>
            </a:r>
          </a:p>
          <a:p>
            <a:pPr marL="528820" lvl="1" indent="-264411" algn="just">
              <a:lnSpc>
                <a:spcPts val="3429"/>
              </a:lnSpc>
              <a:buFont typeface="Arial"/>
              <a:buChar char="•"/>
            </a:pPr>
            <a:r>
              <a:rPr lang="en-US" sz="2449">
                <a:solidFill>
                  <a:srgbClr val="000000"/>
                </a:solidFill>
                <a:latin typeface="Roboto"/>
              </a:rPr>
              <a:t>Giấy ăn.</a:t>
            </a:r>
          </a:p>
          <a:p>
            <a:pPr algn="just">
              <a:lnSpc>
                <a:spcPts val="2682"/>
              </a:lnSpc>
            </a:pPr>
            <a:endParaRPr lang="en-US" sz="2449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622848" y="2804088"/>
            <a:ext cx="3693186" cy="252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820" lvl="1" indent="-264411" algn="just">
              <a:lnSpc>
                <a:spcPts val="3429"/>
              </a:lnSpc>
              <a:buFont typeface="Arial"/>
              <a:buChar char="•"/>
            </a:pPr>
            <a:r>
              <a:rPr lang="en-US" sz="2449">
                <a:solidFill>
                  <a:srgbClr val="000000"/>
                </a:solidFill>
                <a:latin typeface="Roboto"/>
              </a:rPr>
              <a:t>Lớp học được trang trí với hình ảnh quả cam, quả chuối.</a:t>
            </a:r>
          </a:p>
          <a:p>
            <a:pPr marL="528820" lvl="1" indent="-264411" algn="just">
              <a:lnSpc>
                <a:spcPts val="3429"/>
              </a:lnSpc>
              <a:buFont typeface="Arial"/>
              <a:buChar char="•"/>
            </a:pPr>
            <a:r>
              <a:rPr lang="en-US" sz="2449">
                <a:solidFill>
                  <a:srgbClr val="000000"/>
                </a:solidFill>
                <a:latin typeface="Roboto"/>
              </a:rPr>
              <a:t>Sắp xếp chỗ ngồi cho trẻ gọn gàng, an toàn.</a:t>
            </a:r>
          </a:p>
          <a:p>
            <a:pPr algn="just">
              <a:lnSpc>
                <a:spcPts val="2682"/>
              </a:lnSpc>
            </a:pPr>
            <a:endParaRPr lang="en-US" sz="2449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76838" y="-170387"/>
            <a:ext cx="1659446" cy="1712374"/>
          </a:xfrm>
          <a:custGeom>
            <a:avLst/>
            <a:gdLst/>
            <a:ahLst/>
            <a:cxnLst/>
            <a:rect l="l" t="t" r="r" b="b"/>
            <a:pathLst>
              <a:path w="2489169" h="2568561">
                <a:moveTo>
                  <a:pt x="0" y="0"/>
                </a:moveTo>
                <a:lnTo>
                  <a:pt x="2489169" y="0"/>
                </a:lnTo>
                <a:lnTo>
                  <a:pt x="2489169" y="2568562"/>
                </a:lnTo>
                <a:lnTo>
                  <a:pt x="0" y="2568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497830"/>
            <a:ext cx="1852817" cy="1782073"/>
          </a:xfrm>
          <a:custGeom>
            <a:avLst/>
            <a:gdLst/>
            <a:ahLst/>
            <a:cxnLst/>
            <a:rect l="l" t="t" r="r" b="b"/>
            <a:pathLst>
              <a:path w="2779226" h="2673110">
                <a:moveTo>
                  <a:pt x="0" y="0"/>
                </a:moveTo>
                <a:lnTo>
                  <a:pt x="2779226" y="0"/>
                </a:lnTo>
                <a:lnTo>
                  <a:pt x="2779226" y="2673110"/>
                </a:lnTo>
                <a:lnTo>
                  <a:pt x="0" y="26731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02137" y="577468"/>
            <a:ext cx="6774701" cy="5703066"/>
          </a:xfrm>
          <a:custGeom>
            <a:avLst/>
            <a:gdLst/>
            <a:ahLst/>
            <a:cxnLst/>
            <a:rect l="l" t="t" r="r" b="b"/>
            <a:pathLst>
              <a:path w="10162051" h="8554599">
                <a:moveTo>
                  <a:pt x="0" y="0"/>
                </a:moveTo>
                <a:lnTo>
                  <a:pt x="10162051" y="0"/>
                </a:lnTo>
                <a:lnTo>
                  <a:pt x="10162051" y="8554598"/>
                </a:lnTo>
                <a:lnTo>
                  <a:pt x="0" y="8554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85800" y="1541988"/>
            <a:ext cx="3116819" cy="3280862"/>
          </a:xfrm>
          <a:custGeom>
            <a:avLst/>
            <a:gdLst/>
            <a:ahLst/>
            <a:cxnLst/>
            <a:rect l="l" t="t" r="r" b="b"/>
            <a:pathLst>
              <a:path w="4675228" h="4921293">
                <a:moveTo>
                  <a:pt x="0" y="0"/>
                </a:moveTo>
                <a:lnTo>
                  <a:pt x="4675228" y="0"/>
                </a:lnTo>
                <a:lnTo>
                  <a:pt x="4675228" y="4921292"/>
                </a:lnTo>
                <a:lnTo>
                  <a:pt x="0" y="4921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563566" y="762789"/>
            <a:ext cx="910637" cy="948580"/>
          </a:xfrm>
          <a:custGeom>
            <a:avLst/>
            <a:gdLst/>
            <a:ahLst/>
            <a:cxnLst/>
            <a:rect l="l" t="t" r="r" b="b"/>
            <a:pathLst>
              <a:path w="1365955" h="1422870">
                <a:moveTo>
                  <a:pt x="0" y="0"/>
                </a:moveTo>
                <a:lnTo>
                  <a:pt x="1365955" y="0"/>
                </a:lnTo>
                <a:lnTo>
                  <a:pt x="1365955" y="1422869"/>
                </a:lnTo>
                <a:lnTo>
                  <a:pt x="0" y="14228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64249" y="2849963"/>
            <a:ext cx="3959923" cy="1268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</a:pPr>
            <a:r>
              <a:rPr lang="en-US" sz="5268" dirty="0">
                <a:solidFill>
                  <a:srgbClr val="000000"/>
                </a:solidFill>
                <a:latin typeface="Roboto"/>
              </a:rPr>
              <a:t>NỘI</a:t>
            </a:r>
          </a:p>
          <a:p>
            <a:pPr algn="ctr">
              <a:lnSpc>
                <a:spcPts val="4898"/>
              </a:lnSpc>
            </a:pPr>
            <a:r>
              <a:rPr lang="en-US" sz="5268" dirty="0">
                <a:solidFill>
                  <a:srgbClr val="000000"/>
                </a:solidFill>
                <a:latin typeface="Roboto"/>
              </a:rPr>
              <a:t>DUNG</a:t>
            </a:r>
          </a:p>
        </p:txBody>
      </p:sp>
      <p:sp>
        <p:nvSpPr>
          <p:cNvPr id="9" name="TextBox 9">
            <a:hlinkClick r:id="rId14" action="ppaction://hlinksldjump"/>
          </p:cNvPr>
          <p:cNvSpPr txBox="1"/>
          <p:nvPr/>
        </p:nvSpPr>
        <p:spPr>
          <a:xfrm>
            <a:off x="6235149" y="1077459"/>
            <a:ext cx="4741689" cy="365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3"/>
              </a:lnSpc>
            </a:pPr>
            <a:r>
              <a:rPr lang="en-US" sz="3013" dirty="0">
                <a:solidFill>
                  <a:srgbClr val="483A00"/>
                </a:solidFill>
                <a:latin typeface="Roboto"/>
              </a:rPr>
              <a:t>NỘI DUNG 1: KH</a:t>
            </a:r>
            <a:r>
              <a:rPr lang="vi-VN" sz="3013" dirty="0">
                <a:solidFill>
                  <a:srgbClr val="483A00"/>
                </a:solidFill>
                <a:latin typeface="Roboto"/>
              </a:rPr>
              <a:t>ỞI</a:t>
            </a:r>
            <a:r>
              <a:rPr lang="en-US" sz="3013" dirty="0">
                <a:solidFill>
                  <a:srgbClr val="483A00"/>
                </a:solidFill>
                <a:latin typeface="Roboto"/>
              </a:rPr>
              <a:t> ĐỘNG</a:t>
            </a:r>
          </a:p>
        </p:txBody>
      </p:sp>
      <p:sp>
        <p:nvSpPr>
          <p:cNvPr id="10" name="TextBox 10">
            <a:hlinkClick r:id="rId15" action="ppaction://hlinksldjump"/>
          </p:cNvPr>
          <p:cNvSpPr txBox="1"/>
          <p:nvPr/>
        </p:nvSpPr>
        <p:spPr>
          <a:xfrm>
            <a:off x="6096000" y="3343399"/>
            <a:ext cx="4741689" cy="365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3"/>
              </a:lnSpc>
            </a:pPr>
            <a:r>
              <a:rPr lang="en-US" sz="3013" dirty="0">
                <a:solidFill>
                  <a:srgbClr val="483A00"/>
                </a:solidFill>
                <a:latin typeface="Roboto"/>
              </a:rPr>
              <a:t>NỘI DUNG 2: QUAN SÁT</a:t>
            </a:r>
          </a:p>
        </p:txBody>
      </p:sp>
      <p:sp>
        <p:nvSpPr>
          <p:cNvPr id="11" name="TextBox 11">
            <a:hlinkClick r:id="rId16" action="ppaction://hlinksldjump"/>
          </p:cNvPr>
          <p:cNvSpPr txBox="1"/>
          <p:nvPr/>
        </p:nvSpPr>
        <p:spPr>
          <a:xfrm>
            <a:off x="6096000" y="5567679"/>
            <a:ext cx="4741689" cy="365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3"/>
              </a:lnSpc>
            </a:pPr>
            <a:r>
              <a:rPr lang="en-US" sz="3013" dirty="0">
                <a:solidFill>
                  <a:srgbClr val="483A00"/>
                </a:solidFill>
                <a:latin typeface="Roboto"/>
              </a:rPr>
              <a:t>NỘI DUNG  3: CỦNG CỐ</a:t>
            </a:r>
          </a:p>
        </p:txBody>
      </p:sp>
      <p:sp>
        <p:nvSpPr>
          <p:cNvPr id="12" name="Freeform 12"/>
          <p:cNvSpPr/>
          <p:nvPr/>
        </p:nvSpPr>
        <p:spPr>
          <a:xfrm>
            <a:off x="4704768" y="3028730"/>
            <a:ext cx="910637" cy="948580"/>
          </a:xfrm>
          <a:custGeom>
            <a:avLst/>
            <a:gdLst/>
            <a:ahLst/>
            <a:cxnLst/>
            <a:rect l="l" t="t" r="r" b="b"/>
            <a:pathLst>
              <a:path w="1365955" h="1422870">
                <a:moveTo>
                  <a:pt x="0" y="0"/>
                </a:moveTo>
                <a:lnTo>
                  <a:pt x="1365955" y="0"/>
                </a:lnTo>
                <a:lnTo>
                  <a:pt x="1365955" y="1422870"/>
                </a:lnTo>
                <a:lnTo>
                  <a:pt x="0" y="1422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704768" y="5023539"/>
            <a:ext cx="910637" cy="948580"/>
          </a:xfrm>
          <a:custGeom>
            <a:avLst/>
            <a:gdLst/>
            <a:ahLst/>
            <a:cxnLst/>
            <a:rect l="l" t="t" r="r" b="b"/>
            <a:pathLst>
              <a:path w="1365955" h="1422870">
                <a:moveTo>
                  <a:pt x="0" y="0"/>
                </a:moveTo>
                <a:lnTo>
                  <a:pt x="1365955" y="0"/>
                </a:lnTo>
                <a:lnTo>
                  <a:pt x="1365955" y="1422870"/>
                </a:lnTo>
                <a:lnTo>
                  <a:pt x="0" y="1422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90223" y="410771"/>
            <a:ext cx="10820400" cy="54864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18407" y="410771"/>
            <a:ext cx="1413883" cy="1637127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47170">
            <a:off x="10617151" y="5108071"/>
            <a:ext cx="1366625" cy="1361655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9483" y="5165152"/>
            <a:ext cx="1791440" cy="1247493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32259" y="-382445"/>
            <a:ext cx="797623" cy="2136489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Action Button: Home 10">
            <a:hlinkClick r:id="rId11" action="ppaction://hlinksldjump" highlightClick="1"/>
          </p:cNvPr>
          <p:cNvSpPr/>
          <p:nvPr/>
        </p:nvSpPr>
        <p:spPr>
          <a:xfrm>
            <a:off x="9955893" y="5524102"/>
            <a:ext cx="573989" cy="6480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3055623" y="2073298"/>
            <a:ext cx="5847163" cy="82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vi-VN" sz="6721" dirty="0">
                <a:solidFill>
                  <a:srgbClr val="8A9C60"/>
                </a:solidFill>
                <a:latin typeface="Roboto"/>
              </a:rPr>
              <a:t>HOẠT ĐỘNG 1:</a:t>
            </a:r>
            <a:endParaRPr lang="en-US" sz="672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2979467" y="3259382"/>
            <a:ext cx="5689600" cy="82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vi-VN" sz="6721" dirty="0">
                <a:solidFill>
                  <a:srgbClr val="8A9C60"/>
                </a:solidFill>
                <a:latin typeface="Roboto"/>
              </a:rPr>
              <a:t>KHỞI ĐỘNG</a:t>
            </a:r>
            <a:endParaRPr lang="en-US" sz="672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18407" y="410771"/>
            <a:ext cx="1413883" cy="1637127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47170">
            <a:off x="10617151" y="5108071"/>
            <a:ext cx="1366625" cy="1361655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9483" y="5165152"/>
            <a:ext cx="1791440" cy="1247493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32259" y="-382445"/>
            <a:ext cx="797623" cy="2136489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Action Button: Home 10">
            <a:hlinkClick r:id="rId11" action="ppaction://hlinksldjump" highlightClick="1"/>
          </p:cNvPr>
          <p:cNvSpPr/>
          <p:nvPr/>
        </p:nvSpPr>
        <p:spPr>
          <a:xfrm>
            <a:off x="9959280" y="5525796"/>
            <a:ext cx="573989" cy="6480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3055623" y="2073298"/>
            <a:ext cx="5847163" cy="82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vi-VN" sz="6721" dirty="0">
                <a:solidFill>
                  <a:srgbClr val="8A9C60"/>
                </a:solidFill>
                <a:latin typeface="Roboto"/>
              </a:rPr>
              <a:t>HOẠT ĐỘNG 2:</a:t>
            </a:r>
            <a:endParaRPr lang="en-US" sz="672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2895600" y="3093934"/>
            <a:ext cx="5689600" cy="82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vi-VN" sz="6721" dirty="0">
                <a:solidFill>
                  <a:srgbClr val="8A9C60"/>
                </a:solidFill>
                <a:latin typeface="Roboto"/>
              </a:rPr>
              <a:t>QUAN SÁT</a:t>
            </a:r>
            <a:endParaRPr lang="en-US" sz="672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79339" y="-349807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21294" y="646548"/>
            <a:ext cx="6558045" cy="5486400"/>
            <a:chOff x="0" y="0"/>
            <a:chExt cx="2474178" cy="20698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74178" cy="2069875"/>
            </a:xfrm>
            <a:custGeom>
              <a:avLst/>
              <a:gdLst/>
              <a:ahLst/>
              <a:cxnLst/>
              <a:rect l="l" t="t" r="r" b="b"/>
              <a:pathLst>
                <a:path w="2474178" h="2069875">
                  <a:moveTo>
                    <a:pt x="40138" y="0"/>
                  </a:moveTo>
                  <a:lnTo>
                    <a:pt x="2434041" y="0"/>
                  </a:lnTo>
                  <a:cubicBezTo>
                    <a:pt x="2444686" y="0"/>
                    <a:pt x="2454895" y="4229"/>
                    <a:pt x="2462422" y="11756"/>
                  </a:cubicBezTo>
                  <a:cubicBezTo>
                    <a:pt x="2469950" y="19283"/>
                    <a:pt x="2474178" y="29493"/>
                    <a:pt x="2474178" y="40138"/>
                  </a:cubicBezTo>
                  <a:lnTo>
                    <a:pt x="2474178" y="2029737"/>
                  </a:lnTo>
                  <a:cubicBezTo>
                    <a:pt x="2474178" y="2040382"/>
                    <a:pt x="2469950" y="2050591"/>
                    <a:pt x="2462422" y="2058119"/>
                  </a:cubicBezTo>
                  <a:cubicBezTo>
                    <a:pt x="2454895" y="2065646"/>
                    <a:pt x="2444686" y="2069875"/>
                    <a:pt x="2434041" y="2069875"/>
                  </a:cubicBezTo>
                  <a:lnTo>
                    <a:pt x="40138" y="2069875"/>
                  </a:lnTo>
                  <a:cubicBezTo>
                    <a:pt x="29493" y="2069875"/>
                    <a:pt x="19283" y="2065646"/>
                    <a:pt x="11756" y="2058119"/>
                  </a:cubicBezTo>
                  <a:cubicBezTo>
                    <a:pt x="4229" y="2050591"/>
                    <a:pt x="0" y="2040382"/>
                    <a:pt x="0" y="2029737"/>
                  </a:cubicBezTo>
                  <a:lnTo>
                    <a:pt x="0" y="40138"/>
                  </a:lnTo>
                  <a:cubicBezTo>
                    <a:pt x="0" y="29493"/>
                    <a:pt x="4229" y="19283"/>
                    <a:pt x="11756" y="11756"/>
                  </a:cubicBezTo>
                  <a:cubicBezTo>
                    <a:pt x="19283" y="4229"/>
                    <a:pt x="29493" y="0"/>
                    <a:pt x="40138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74178" cy="2107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27656" y="5407896"/>
            <a:ext cx="1389463" cy="1450104"/>
          </a:xfrm>
          <a:custGeom>
            <a:avLst/>
            <a:gdLst/>
            <a:ahLst/>
            <a:cxnLst/>
            <a:rect l="l" t="t" r="r" b="b"/>
            <a:pathLst>
              <a:path w="2084195" h="2175156">
                <a:moveTo>
                  <a:pt x="0" y="0"/>
                </a:moveTo>
                <a:lnTo>
                  <a:pt x="2084195" y="0"/>
                </a:lnTo>
                <a:lnTo>
                  <a:pt x="2084195" y="2175156"/>
                </a:lnTo>
                <a:lnTo>
                  <a:pt x="0" y="2175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706905" y="1730011"/>
            <a:ext cx="4027519" cy="3595072"/>
          </a:xfrm>
          <a:custGeom>
            <a:avLst/>
            <a:gdLst/>
            <a:ahLst/>
            <a:cxnLst/>
            <a:rect l="l" t="t" r="r" b="b"/>
            <a:pathLst>
              <a:path w="6041278" h="5392608">
                <a:moveTo>
                  <a:pt x="0" y="0"/>
                </a:moveTo>
                <a:lnTo>
                  <a:pt x="6041277" y="0"/>
                </a:lnTo>
                <a:lnTo>
                  <a:pt x="6041277" y="5392608"/>
                </a:lnTo>
                <a:lnTo>
                  <a:pt x="0" y="53926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33" b="-83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26717" y="1008672"/>
            <a:ext cx="5052720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721" dirty="0">
                <a:solidFill>
                  <a:srgbClr val="8A9C60"/>
                </a:solidFill>
                <a:latin typeface="Roboto"/>
              </a:rPr>
              <a:t>QUẢ CAM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1294" y="2481255"/>
            <a:ext cx="6447769" cy="2843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4067" lvl="1" indent="-247033">
              <a:lnSpc>
                <a:spcPts val="3203"/>
              </a:lnSpc>
              <a:buFont typeface="Arial"/>
              <a:buChar char="•"/>
            </a:pPr>
            <a:r>
              <a:rPr lang="en-US" sz="2288">
                <a:solidFill>
                  <a:srgbClr val="000000"/>
                </a:solidFill>
                <a:latin typeface="Roboto"/>
              </a:rPr>
              <a:t>Quả cam có màu gì?" (Dặn dò trẻ trả lời theo nhóm).</a:t>
            </a:r>
          </a:p>
          <a:p>
            <a:pPr marL="494067" lvl="1" indent="-247033">
              <a:lnSpc>
                <a:spcPts val="3203"/>
              </a:lnSpc>
              <a:buFont typeface="Arial"/>
              <a:buChar char="•"/>
            </a:pPr>
            <a:r>
              <a:rPr lang="en-US" sz="2288">
                <a:solidFill>
                  <a:srgbClr val="000000"/>
                </a:solidFill>
                <a:latin typeface="Roboto"/>
              </a:rPr>
              <a:t>"Quả cam có hình dạng gì?" (Dặn dò trẻ trả lời theo nhóm).</a:t>
            </a:r>
          </a:p>
          <a:p>
            <a:pPr marL="494067" lvl="1" indent="-247033">
              <a:lnSpc>
                <a:spcPts val="3203"/>
              </a:lnSpc>
              <a:buFont typeface="Arial"/>
              <a:buChar char="•"/>
            </a:pPr>
            <a:r>
              <a:rPr lang="en-US" sz="2288">
                <a:solidFill>
                  <a:srgbClr val="000000"/>
                </a:solidFill>
                <a:latin typeface="Roboto"/>
              </a:rPr>
              <a:t>"Cô bóp nhẹ quả cam thì cảm nhận được như thế nào?" (Dặn dò trẻ trả lời theo nhóm).</a:t>
            </a:r>
          </a:p>
          <a:p>
            <a:pPr>
              <a:lnSpc>
                <a:spcPts val="3203"/>
              </a:lnSpc>
            </a:pPr>
            <a:endParaRPr lang="en-US" sz="2288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726717" y="983049"/>
            <a:ext cx="5052720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721" dirty="0">
                <a:solidFill>
                  <a:srgbClr val="8A9C60"/>
                </a:solidFill>
                <a:latin typeface="Roboto"/>
              </a:rPr>
              <a:t>QUẢ CAM</a:t>
            </a:r>
          </a:p>
        </p:txBody>
      </p:sp>
      <p:sp>
        <p:nvSpPr>
          <p:cNvPr id="11" name="Action Button: Home 10">
            <a:hlinkClick r:id="rId7" action="ppaction://hlinksldjump" highlightClick="1"/>
          </p:cNvPr>
          <p:cNvSpPr/>
          <p:nvPr/>
        </p:nvSpPr>
        <p:spPr>
          <a:xfrm>
            <a:off x="12367570" y="5808899"/>
            <a:ext cx="573989" cy="6480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79339" y="-349807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21294" y="685800"/>
            <a:ext cx="6558045" cy="5486400"/>
            <a:chOff x="0" y="0"/>
            <a:chExt cx="2474178" cy="20698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74178" cy="2069875"/>
            </a:xfrm>
            <a:custGeom>
              <a:avLst/>
              <a:gdLst/>
              <a:ahLst/>
              <a:cxnLst/>
              <a:rect l="l" t="t" r="r" b="b"/>
              <a:pathLst>
                <a:path w="2474178" h="2069875">
                  <a:moveTo>
                    <a:pt x="40138" y="0"/>
                  </a:moveTo>
                  <a:lnTo>
                    <a:pt x="2434041" y="0"/>
                  </a:lnTo>
                  <a:cubicBezTo>
                    <a:pt x="2444686" y="0"/>
                    <a:pt x="2454895" y="4229"/>
                    <a:pt x="2462422" y="11756"/>
                  </a:cubicBezTo>
                  <a:cubicBezTo>
                    <a:pt x="2469950" y="19283"/>
                    <a:pt x="2474178" y="29493"/>
                    <a:pt x="2474178" y="40138"/>
                  </a:cubicBezTo>
                  <a:lnTo>
                    <a:pt x="2474178" y="2029737"/>
                  </a:lnTo>
                  <a:cubicBezTo>
                    <a:pt x="2474178" y="2040382"/>
                    <a:pt x="2469950" y="2050591"/>
                    <a:pt x="2462422" y="2058119"/>
                  </a:cubicBezTo>
                  <a:cubicBezTo>
                    <a:pt x="2454895" y="2065646"/>
                    <a:pt x="2444686" y="2069875"/>
                    <a:pt x="2434041" y="2069875"/>
                  </a:cubicBezTo>
                  <a:lnTo>
                    <a:pt x="40138" y="2069875"/>
                  </a:lnTo>
                  <a:cubicBezTo>
                    <a:pt x="29493" y="2069875"/>
                    <a:pt x="19283" y="2065646"/>
                    <a:pt x="11756" y="2058119"/>
                  </a:cubicBezTo>
                  <a:cubicBezTo>
                    <a:pt x="4229" y="2050591"/>
                    <a:pt x="0" y="2040382"/>
                    <a:pt x="0" y="2029737"/>
                  </a:cubicBezTo>
                  <a:lnTo>
                    <a:pt x="0" y="40138"/>
                  </a:lnTo>
                  <a:cubicBezTo>
                    <a:pt x="0" y="29493"/>
                    <a:pt x="4229" y="19283"/>
                    <a:pt x="11756" y="11756"/>
                  </a:cubicBezTo>
                  <a:cubicBezTo>
                    <a:pt x="19283" y="4229"/>
                    <a:pt x="29493" y="0"/>
                    <a:pt x="40138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74178" cy="2107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27656" y="5407896"/>
            <a:ext cx="1389463" cy="1450104"/>
          </a:xfrm>
          <a:custGeom>
            <a:avLst/>
            <a:gdLst/>
            <a:ahLst/>
            <a:cxnLst/>
            <a:rect l="l" t="t" r="r" b="b"/>
            <a:pathLst>
              <a:path w="2084195" h="2175156">
                <a:moveTo>
                  <a:pt x="0" y="0"/>
                </a:moveTo>
                <a:lnTo>
                  <a:pt x="2084195" y="0"/>
                </a:lnTo>
                <a:lnTo>
                  <a:pt x="2084195" y="2175156"/>
                </a:lnTo>
                <a:lnTo>
                  <a:pt x="0" y="2175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21294" y="2481255"/>
            <a:ext cx="6447769" cy="2843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4067" lvl="1" indent="-247033">
              <a:lnSpc>
                <a:spcPts val="3203"/>
              </a:lnSpc>
              <a:buFont typeface="Arial"/>
              <a:buChar char="•"/>
            </a:pPr>
            <a:r>
              <a:rPr lang="en-US" sz="2288" dirty="0">
                <a:solidFill>
                  <a:srgbClr val="000000"/>
                </a:solidFill>
                <a:latin typeface="Roboto"/>
              </a:rPr>
              <a:t>Quả chuối có màu gì?" (Dặn dò trẻ trả lời theo nhóm).</a:t>
            </a:r>
          </a:p>
          <a:p>
            <a:pPr marL="494067" lvl="1" indent="-247033">
              <a:lnSpc>
                <a:spcPts val="3203"/>
              </a:lnSpc>
              <a:buFont typeface="Arial"/>
              <a:buChar char="•"/>
            </a:pPr>
            <a:r>
              <a:rPr lang="en-US" sz="2288" dirty="0">
                <a:solidFill>
                  <a:srgbClr val="000000"/>
                </a:solidFill>
                <a:latin typeface="Roboto"/>
              </a:rPr>
              <a:t>"Quả chuối có hình dạng gì?" (Dặn dò trẻ trả lời theo nhóm).</a:t>
            </a:r>
          </a:p>
          <a:p>
            <a:pPr marL="494067" lvl="1" indent="-247033">
              <a:lnSpc>
                <a:spcPts val="3203"/>
              </a:lnSpc>
              <a:buFont typeface="Arial"/>
              <a:buChar char="•"/>
            </a:pPr>
            <a:r>
              <a:rPr lang="en-US" sz="2288" dirty="0">
                <a:solidFill>
                  <a:srgbClr val="000000"/>
                </a:solidFill>
                <a:latin typeface="Roboto"/>
              </a:rPr>
              <a:t>"Cô bóp nhẹ quả chuối thì cảm nhận được như thế nào?" (Dặn dò trẻ trả lời theo nhóm).</a:t>
            </a:r>
          </a:p>
          <a:p>
            <a:pPr>
              <a:lnSpc>
                <a:spcPts val="3203"/>
              </a:lnSpc>
            </a:pPr>
            <a:endParaRPr lang="en-US" sz="2288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623530" y="1285358"/>
            <a:ext cx="3715437" cy="4122538"/>
          </a:xfrm>
          <a:custGeom>
            <a:avLst/>
            <a:gdLst/>
            <a:ahLst/>
            <a:cxnLst/>
            <a:rect l="l" t="t" r="r" b="b"/>
            <a:pathLst>
              <a:path w="5573156" h="6183807">
                <a:moveTo>
                  <a:pt x="0" y="0"/>
                </a:moveTo>
                <a:lnTo>
                  <a:pt x="5573156" y="0"/>
                </a:lnTo>
                <a:lnTo>
                  <a:pt x="5573156" y="6183807"/>
                </a:lnTo>
                <a:lnTo>
                  <a:pt x="0" y="6183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26717" y="1008672"/>
            <a:ext cx="5052720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721">
                <a:solidFill>
                  <a:srgbClr val="8A9C60"/>
                </a:solidFill>
                <a:latin typeface="Roboto"/>
              </a:rPr>
              <a:t>QUẢ CHUỐI</a:t>
            </a:r>
          </a:p>
        </p:txBody>
      </p:sp>
      <p:sp>
        <p:nvSpPr>
          <p:cNvPr id="10" name="Action Button: Home 9">
            <a:hlinkClick r:id="rId8" action="ppaction://hlinksldjump" highlightClick="1"/>
          </p:cNvPr>
          <p:cNvSpPr/>
          <p:nvPr/>
        </p:nvSpPr>
        <p:spPr>
          <a:xfrm>
            <a:off x="12178146" y="5664200"/>
            <a:ext cx="573989" cy="6480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21293" y="1296752"/>
            <a:ext cx="5374707" cy="4875449"/>
            <a:chOff x="0" y="0"/>
            <a:chExt cx="2027736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7736" cy="1839379"/>
            </a:xfrm>
            <a:custGeom>
              <a:avLst/>
              <a:gdLst/>
              <a:ahLst/>
              <a:cxnLst/>
              <a:rect l="l" t="t" r="r" b="b"/>
              <a:pathLst>
                <a:path w="2027736" h="1839379">
                  <a:moveTo>
                    <a:pt x="48975" y="0"/>
                  </a:moveTo>
                  <a:lnTo>
                    <a:pt x="1978761" y="0"/>
                  </a:lnTo>
                  <a:cubicBezTo>
                    <a:pt x="1991750" y="0"/>
                    <a:pt x="2004207" y="5160"/>
                    <a:pt x="2013391" y="14344"/>
                  </a:cubicBezTo>
                  <a:cubicBezTo>
                    <a:pt x="2022576" y="23529"/>
                    <a:pt x="2027736" y="35986"/>
                    <a:pt x="2027736" y="48975"/>
                  </a:cubicBezTo>
                  <a:lnTo>
                    <a:pt x="2027736" y="1790404"/>
                  </a:lnTo>
                  <a:cubicBezTo>
                    <a:pt x="2027736" y="1803393"/>
                    <a:pt x="2022576" y="1815850"/>
                    <a:pt x="2013391" y="1825034"/>
                  </a:cubicBezTo>
                  <a:cubicBezTo>
                    <a:pt x="2004207" y="1834219"/>
                    <a:pt x="1991750" y="1839379"/>
                    <a:pt x="1978761" y="1839379"/>
                  </a:cubicBezTo>
                  <a:lnTo>
                    <a:pt x="48975" y="1839379"/>
                  </a:lnTo>
                  <a:cubicBezTo>
                    <a:pt x="35986" y="1839379"/>
                    <a:pt x="23529" y="1834219"/>
                    <a:pt x="14344" y="1825034"/>
                  </a:cubicBezTo>
                  <a:cubicBezTo>
                    <a:pt x="5160" y="1815850"/>
                    <a:pt x="0" y="1803393"/>
                    <a:pt x="0" y="1790404"/>
                  </a:cubicBezTo>
                  <a:lnTo>
                    <a:pt x="0" y="48975"/>
                  </a:lnTo>
                  <a:cubicBezTo>
                    <a:pt x="0" y="35986"/>
                    <a:pt x="5160" y="23529"/>
                    <a:pt x="14344" y="14344"/>
                  </a:cubicBezTo>
                  <a:cubicBezTo>
                    <a:pt x="23529" y="5160"/>
                    <a:pt x="35986" y="0"/>
                    <a:pt x="48975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27736" cy="18774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47301" y="1296752"/>
            <a:ext cx="5058899" cy="4875449"/>
            <a:chOff x="0" y="0"/>
            <a:chExt cx="1908590" cy="18393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08590" cy="1839379"/>
            </a:xfrm>
            <a:custGeom>
              <a:avLst/>
              <a:gdLst/>
              <a:ahLst/>
              <a:cxnLst/>
              <a:rect l="l" t="t" r="r" b="b"/>
              <a:pathLst>
                <a:path w="1908590" h="1839379">
                  <a:moveTo>
                    <a:pt x="52032" y="0"/>
                  </a:moveTo>
                  <a:lnTo>
                    <a:pt x="1856558" y="0"/>
                  </a:lnTo>
                  <a:cubicBezTo>
                    <a:pt x="1870358" y="0"/>
                    <a:pt x="1883592" y="5482"/>
                    <a:pt x="1893350" y="15240"/>
                  </a:cubicBezTo>
                  <a:cubicBezTo>
                    <a:pt x="1903108" y="24998"/>
                    <a:pt x="1908590" y="38232"/>
                    <a:pt x="1908590" y="52032"/>
                  </a:cubicBezTo>
                  <a:lnTo>
                    <a:pt x="1908590" y="1787347"/>
                  </a:lnTo>
                  <a:cubicBezTo>
                    <a:pt x="1908590" y="1816083"/>
                    <a:pt x="1885295" y="1839379"/>
                    <a:pt x="1856558" y="1839379"/>
                  </a:cubicBezTo>
                  <a:lnTo>
                    <a:pt x="52032" y="1839379"/>
                  </a:lnTo>
                  <a:cubicBezTo>
                    <a:pt x="23296" y="1839379"/>
                    <a:pt x="0" y="1816083"/>
                    <a:pt x="0" y="1787347"/>
                  </a:cubicBezTo>
                  <a:lnTo>
                    <a:pt x="0" y="52032"/>
                  </a:lnTo>
                  <a:cubicBezTo>
                    <a:pt x="0" y="23296"/>
                    <a:pt x="23296" y="0"/>
                    <a:pt x="52032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08590" cy="18774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11169436" y="5538326"/>
            <a:ext cx="1300862" cy="1267749"/>
          </a:xfrm>
          <a:custGeom>
            <a:avLst/>
            <a:gdLst/>
            <a:ahLst/>
            <a:cxnLst/>
            <a:rect l="l" t="t" r="r" b="b"/>
            <a:pathLst>
              <a:path w="1951293" h="1901623">
                <a:moveTo>
                  <a:pt x="0" y="0"/>
                </a:moveTo>
                <a:lnTo>
                  <a:pt x="1951292" y="0"/>
                </a:lnTo>
                <a:lnTo>
                  <a:pt x="1951292" y="1901624"/>
                </a:lnTo>
                <a:lnTo>
                  <a:pt x="0" y="19016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259606"/>
            <a:ext cx="1149067" cy="1185716"/>
          </a:xfrm>
          <a:custGeom>
            <a:avLst/>
            <a:gdLst/>
            <a:ahLst/>
            <a:cxnLst/>
            <a:rect l="l" t="t" r="r" b="b"/>
            <a:pathLst>
              <a:path w="1723600" h="1778574">
                <a:moveTo>
                  <a:pt x="0" y="0"/>
                </a:moveTo>
                <a:lnTo>
                  <a:pt x="1723600" y="0"/>
                </a:lnTo>
                <a:lnTo>
                  <a:pt x="1723600" y="1778574"/>
                </a:lnTo>
                <a:lnTo>
                  <a:pt x="0" y="1778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119032" y="1673207"/>
            <a:ext cx="3715437" cy="4122538"/>
          </a:xfrm>
          <a:custGeom>
            <a:avLst/>
            <a:gdLst/>
            <a:ahLst/>
            <a:cxnLst/>
            <a:rect l="l" t="t" r="r" b="b"/>
            <a:pathLst>
              <a:path w="5573156" h="6183807">
                <a:moveTo>
                  <a:pt x="0" y="0"/>
                </a:moveTo>
                <a:lnTo>
                  <a:pt x="5573156" y="0"/>
                </a:lnTo>
                <a:lnTo>
                  <a:pt x="5573156" y="6183807"/>
                </a:lnTo>
                <a:lnTo>
                  <a:pt x="0" y="61838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94887" y="1936940"/>
            <a:ext cx="4027519" cy="3595072"/>
          </a:xfrm>
          <a:custGeom>
            <a:avLst/>
            <a:gdLst/>
            <a:ahLst/>
            <a:cxnLst/>
            <a:rect l="l" t="t" r="r" b="b"/>
            <a:pathLst>
              <a:path w="6041278" h="5392608">
                <a:moveTo>
                  <a:pt x="0" y="0"/>
                </a:moveTo>
                <a:lnTo>
                  <a:pt x="6041278" y="0"/>
                </a:lnTo>
                <a:lnTo>
                  <a:pt x="6041278" y="5392607"/>
                </a:lnTo>
                <a:lnTo>
                  <a:pt x="0" y="5392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833" b="-83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69640" y="314293"/>
            <a:ext cx="5052720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721" dirty="0">
                <a:solidFill>
                  <a:srgbClr val="8A9C60"/>
                </a:solidFill>
                <a:latin typeface="Roboto"/>
              </a:rPr>
              <a:t>SO SÁNH</a:t>
            </a:r>
          </a:p>
        </p:txBody>
      </p:sp>
      <p:sp>
        <p:nvSpPr>
          <p:cNvPr id="14" name="Action Button: Home 13">
            <a:hlinkClick r:id="rId11" action="ppaction://hlinksldjump" highlightClick="1"/>
          </p:cNvPr>
          <p:cNvSpPr/>
          <p:nvPr/>
        </p:nvSpPr>
        <p:spPr>
          <a:xfrm>
            <a:off x="10738665" y="6317029"/>
            <a:ext cx="573989" cy="6480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609</Words>
  <Application>Microsoft Office PowerPoint</Application>
  <PresentationFormat>Màn hình rộng</PresentationFormat>
  <Paragraphs>91</Paragraphs>
  <Slides>15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Roboto Bold</vt:lpstr>
      <vt:lpstr>Time s New Roman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khach0387375250@outlook.com</dc:creator>
  <cp:lastModifiedBy>Mai Anh Dương</cp:lastModifiedBy>
  <cp:revision>2</cp:revision>
  <dcterms:created xsi:type="dcterms:W3CDTF">2025-02-14T15:37:23Z</dcterms:created>
  <dcterms:modified xsi:type="dcterms:W3CDTF">2025-02-14T16:05:28Z</dcterms:modified>
</cp:coreProperties>
</file>