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sldIdLst>
    <p:sldId id="280" r:id="rId2"/>
    <p:sldId id="281" r:id="rId3"/>
    <p:sldId id="282" r:id="rId4"/>
    <p:sldId id="283" r:id="rId5"/>
    <p:sldId id="303" r:id="rId6"/>
    <p:sldId id="286" r:id="rId7"/>
    <p:sldId id="287" r:id="rId8"/>
    <p:sldId id="288" r:id="rId9"/>
    <p:sldId id="289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22"/>
      <p:bold r:id="rId23"/>
      <p:italic r:id="rId24"/>
      <p:boldItalic r:id="rId25"/>
    </p:embeddedFont>
    <p:embeddedFont>
      <p:font typeface=".VnTifani Heavy" panose="020B7200000000000000" pitchFamily="34" charset="0"/>
      <p:regular r:id="rId26"/>
    </p:embeddedFont>
    <p:embeddedFont>
      <p:font typeface="VNI-Juni" pitchFamily="2" charset="0"/>
      <p:regular r:id="rId27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8000"/>
    <a:srgbClr val="006600"/>
    <a:srgbClr val="FF33CC"/>
    <a:srgbClr val="FF66FF"/>
    <a:srgbClr val="FFFF99"/>
    <a:srgbClr val="0066CC"/>
    <a:srgbClr val="FFCCFF"/>
    <a:srgbClr val="99FFCC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113" d="100"/>
          <a:sy n="113" d="100"/>
        </p:scale>
        <p:origin x="1794" y="126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9/8/2025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68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685800"/>
            <a:ext cx="54864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D703F8-6501-4D76-A50B-8C5FAD3CCCC3}" type="slidenum">
              <a:rPr lang="en-US" smtClean="0"/>
              <a:pPr eaLnBrk="1" hangingPunct="1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881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2025/9/8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wmf"/><Relationship Id="rId10" Type="http://schemas.openxmlformats.org/officeDocument/2006/relationships/image" Target="../media/image7.jpeg"/><Relationship Id="rId4" Type="http://schemas.openxmlformats.org/officeDocument/2006/relationships/image" Target="../media/image1.wmf"/><Relationship Id="rId9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jpeg"/><Relationship Id="rId3" Type="http://schemas.openxmlformats.org/officeDocument/2006/relationships/audio" Target="../media/audio5.wav"/><Relationship Id="rId7" Type="http://schemas.microsoft.com/office/2007/relationships/hdphoto" Target="../media/hdphoto4.wdp"/><Relationship Id="rId12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11" Type="http://schemas.openxmlformats.org/officeDocument/2006/relationships/image" Target="../media/image26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jpeg"/><Relationship Id="rId3" Type="http://schemas.openxmlformats.org/officeDocument/2006/relationships/audio" Target="../media/audio5.wav"/><Relationship Id="rId7" Type="http://schemas.microsoft.com/office/2007/relationships/hdphoto" Target="../media/hdphoto4.wdp"/><Relationship Id="rId12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11" Type="http://schemas.openxmlformats.org/officeDocument/2006/relationships/image" Target="../media/image26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5.wav"/><Relationship Id="rId7" Type="http://schemas.microsoft.com/office/2007/relationships/hdphoto" Target="../media/hdphoto4.wdp"/><Relationship Id="rId12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11" Type="http://schemas.openxmlformats.org/officeDocument/2006/relationships/image" Target="../media/image26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audio" Target="../media/audio5.wav"/><Relationship Id="rId7" Type="http://schemas.microsoft.com/office/2007/relationships/hdphoto" Target="../media/hdphoto4.wdp"/><Relationship Id="rId12" Type="http://schemas.openxmlformats.org/officeDocument/2006/relationships/image" Target="../media/image2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11" Type="http://schemas.openxmlformats.org/officeDocument/2006/relationships/image" Target="../media/image26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22.jpeg"/><Relationship Id="rId9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6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968858" y="386432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97" y="120780"/>
            <a:ext cx="714103" cy="7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3" t="12215" r="8901" b="31090"/>
          <a:stretch/>
        </p:blipFill>
        <p:spPr>
          <a:xfrm>
            <a:off x="2585493" y="1821000"/>
            <a:ext cx="4821699" cy="331705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318249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1602" y="1632127"/>
            <a:ext cx="57186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Qua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c©u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chuyÖn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“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Hai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con dª”. </a:t>
            </a:r>
          </a:p>
          <a:p>
            <a:pPr algn="just"/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con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ch¬i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víi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ph¶I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biÕt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nh­­­uêng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nhÞn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,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lçi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ph¶I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biÕt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nhËn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.VnAvant" pitchFamily="34" charset="0"/>
              </a:rPr>
              <a:t>lçi</a:t>
            </a:r>
            <a:r>
              <a:rPr lang="en-US" sz="2800" dirty="0">
                <a:solidFill>
                  <a:srgbClr val="0000CC"/>
                </a:solidFill>
                <a:latin typeface=".VnAvan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149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2" y="1971675"/>
            <a:ext cx="6353175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010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inmannews.wpengine.netdna-cdn.com/files/imagefield/shutterstock_96320885_WOOD_FLOOR_AND_GREEN_WALL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053" b="1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30 Redondear rectángulo de esquina del mismo lado"/>
          <p:cNvSpPr/>
          <p:nvPr/>
        </p:nvSpPr>
        <p:spPr>
          <a:xfrm>
            <a:off x="3275856" y="1597360"/>
            <a:ext cx="2448272" cy="1800200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74000">
                <a:schemeClr val="tx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27 Rectángulo"/>
          <p:cNvSpPr/>
          <p:nvPr/>
        </p:nvSpPr>
        <p:spPr>
          <a:xfrm>
            <a:off x="5724128" y="2857500"/>
            <a:ext cx="3419872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35 Rectángulo"/>
          <p:cNvSpPr/>
          <p:nvPr/>
        </p:nvSpPr>
        <p:spPr>
          <a:xfrm>
            <a:off x="-32467" y="2813288"/>
            <a:ext cx="3308323" cy="54006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34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576724" y="1119518"/>
            <a:ext cx="6567276" cy="378565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Jerry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miếng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mèo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buFontTx/>
              <a:buChar char="-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giây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3074" name="Picture 2" descr="HÃ¬nh áº£nh cÃ³ liÃªn qu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21841" y="2778982"/>
            <a:ext cx="2560241" cy="28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1167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FF00"/>
                </a:solidFill>
                <a:latin typeface="VNI-Juni" pitchFamily="2" charset="0"/>
              </a:rPr>
              <a:t>Troø</a:t>
            </a:r>
            <a:r>
              <a:rPr lang="en-US" sz="4800" b="1" dirty="0">
                <a:solidFill>
                  <a:srgbClr val="FFFF00"/>
                </a:solidFill>
                <a:latin typeface="VNI-Juni" pitchFamily="2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VNI-Juni" pitchFamily="2" charset="0"/>
              </a:rPr>
              <a:t>chôi</a:t>
            </a:r>
            <a:r>
              <a:rPr lang="en-US" sz="4800" b="1" dirty="0">
                <a:solidFill>
                  <a:srgbClr val="FFFF00"/>
                </a:solidFill>
                <a:latin typeface="VNI-Juni" pitchFamily="2" charset="0"/>
              </a:rPr>
              <a:t> Tom </a:t>
            </a:r>
            <a:r>
              <a:rPr lang="en-US" sz="4800" b="1" dirty="0" err="1">
                <a:solidFill>
                  <a:srgbClr val="FFFF00"/>
                </a:solidFill>
                <a:latin typeface="VNI-Juni" pitchFamily="2" charset="0"/>
              </a:rPr>
              <a:t>vaø</a:t>
            </a:r>
            <a:r>
              <a:rPr lang="en-US" sz="4800" b="1" dirty="0">
                <a:solidFill>
                  <a:srgbClr val="FFFF00"/>
                </a:solidFill>
                <a:latin typeface="VNI-Juni" pitchFamily="2" charset="0"/>
              </a:rPr>
              <a:t> jerry</a:t>
            </a:r>
          </a:p>
        </p:txBody>
      </p:sp>
    </p:spTree>
    <p:extLst>
      <p:ext uri="{BB962C8B-B14F-4D97-AF65-F5344CB8AC3E}">
        <p14:creationId xmlns:p14="http://schemas.microsoft.com/office/powerpoint/2010/main" val="37143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39592E-6 L 0.36927 -0.0982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55" y="-49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414" y="280195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C. </a:t>
            </a:r>
            <a:r>
              <a:rPr lang="es-ES_tradnl" sz="2000" b="1" dirty="0" err="1">
                <a:solidFill>
                  <a:srgbClr val="0000CC"/>
                </a:solidFill>
              </a:rPr>
              <a:t>Nhím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6901670" y="634933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D. </a:t>
            </a:r>
            <a:r>
              <a:rPr lang="es-ES_tradnl" sz="2000" b="1" dirty="0" err="1">
                <a:solidFill>
                  <a:srgbClr val="0000CC"/>
                </a:solidFill>
              </a:rPr>
              <a:t>Chồn</a:t>
            </a:r>
            <a:r>
              <a:rPr lang="es-ES_tradnl" sz="2000" b="1" dirty="0">
                <a:solidFill>
                  <a:srgbClr val="0000CC"/>
                </a:solidFill>
              </a:rPr>
              <a:t> con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B. </a:t>
            </a:r>
            <a:r>
              <a:rPr lang="es-ES_tradnl" sz="2000" b="1" dirty="0" err="1">
                <a:solidFill>
                  <a:srgbClr val="0000CC"/>
                </a:solidFill>
              </a:rPr>
              <a:t>Sư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tử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22857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A. </a:t>
            </a:r>
            <a:r>
              <a:rPr lang="es-ES_tradnl" sz="2000" b="1" dirty="0" err="1">
                <a:solidFill>
                  <a:srgbClr val="0000CC"/>
                </a:solidFill>
              </a:rPr>
              <a:t>Thỏ</a:t>
            </a:r>
            <a:r>
              <a:rPr lang="es-ES_tradnl" sz="2000" b="1" dirty="0">
                <a:solidFill>
                  <a:srgbClr val="0000CC"/>
                </a:solidFill>
              </a:rPr>
              <a:t> con</a:t>
            </a:r>
            <a:endParaRPr lang="es-ES" sz="2000" b="1" dirty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7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Câu</a:t>
              </a:r>
              <a:r>
                <a:rPr lang="en-US" sz="2800" b="1" dirty="0"/>
                <a:t> 1: </a:t>
              </a:r>
              <a:r>
                <a:rPr lang="en-US" sz="2800" b="1" dirty="0" err="1"/>
                <a:t>Nhân</a:t>
              </a:r>
              <a:r>
                <a:rPr lang="en-US" sz="2800" b="1" dirty="0"/>
                <a:t> </a:t>
              </a:r>
              <a:r>
                <a:rPr lang="en-US" sz="2800" b="1" dirty="0" err="1"/>
                <a:t>vật</a:t>
              </a:r>
              <a:r>
                <a:rPr lang="en-US" sz="2800" b="1" dirty="0"/>
                <a:t> </a:t>
              </a:r>
              <a:r>
                <a:rPr lang="en-US" sz="2800" b="1" dirty="0" err="1"/>
                <a:t>chính</a:t>
              </a:r>
              <a:r>
                <a:rPr lang="en-US" sz="2800" b="1" dirty="0"/>
                <a:t> </a:t>
              </a:r>
              <a:r>
                <a:rPr lang="en-US" sz="2800" b="1" dirty="0" err="1"/>
                <a:t>trong</a:t>
              </a:r>
              <a:r>
                <a:rPr lang="en-US" sz="2800" b="1" dirty="0"/>
                <a:t> </a:t>
              </a:r>
              <a:r>
                <a:rPr lang="en-US" sz="2800" b="1" dirty="0" err="1"/>
                <a:t>câu</a:t>
              </a:r>
              <a:r>
                <a:rPr lang="en-US" sz="2800" b="1" dirty="0"/>
                <a:t> </a:t>
              </a:r>
              <a:r>
                <a:rPr lang="en-US" sz="2800" b="1" dirty="0" err="1"/>
                <a:t>chuyện</a:t>
              </a:r>
              <a:r>
                <a:rPr lang="en-US" sz="2800" b="1" dirty="0"/>
                <a:t> </a:t>
              </a:r>
              <a:r>
                <a:rPr lang="en-US" sz="2800" b="1" dirty="0" err="1"/>
                <a:t>em</a:t>
              </a:r>
              <a:r>
                <a:rPr lang="en-US" sz="2800" b="1" dirty="0"/>
                <a:t> </a:t>
              </a:r>
              <a:r>
                <a:rPr lang="en-US" sz="2800" b="1" dirty="0" err="1"/>
                <a:t>vừa</a:t>
              </a:r>
              <a:r>
                <a:rPr lang="en-US" sz="2800" b="1" dirty="0"/>
                <a:t> </a:t>
              </a:r>
              <a:r>
                <a:rPr lang="en-US" sz="2800" b="1" dirty="0" err="1"/>
                <a:t>nghe</a:t>
              </a:r>
              <a:r>
                <a:rPr lang="en-US" sz="2800" b="1" dirty="0"/>
                <a:t> </a:t>
              </a:r>
              <a:r>
                <a:rPr lang="en-US" sz="2800" b="1" dirty="0" err="1"/>
                <a:t>là</a:t>
              </a:r>
              <a:r>
                <a:rPr lang="en-US" sz="2800" b="1" dirty="0"/>
                <a:t> </a:t>
              </a:r>
              <a:r>
                <a:rPr lang="en-US" sz="2800" b="1" dirty="0" err="1"/>
                <a:t>ai</a:t>
              </a:r>
              <a:r>
                <a:rPr lang="en-US" sz="2800" b="1" dirty="0"/>
                <a:t>?</a:t>
              </a: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5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3" y="3725311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0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>
            <a:off x="7315201" y="1890340"/>
            <a:ext cx="1027325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\Desktop\Package - Lesson\Data\tv1b008tr020h02t1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10002" r="14238" b="26597"/>
          <a:stretch/>
        </p:blipFill>
        <p:spPr bwMode="auto">
          <a:xfrm>
            <a:off x="3352801" y="3457458"/>
            <a:ext cx="2247136" cy="15167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32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35191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87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38" y="2772833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716925" y="622857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C. </a:t>
            </a:r>
            <a:r>
              <a:rPr lang="es-ES_tradnl" sz="2000" b="1" dirty="0" err="1">
                <a:solidFill>
                  <a:srgbClr val="0000CC"/>
                </a:solidFill>
              </a:rPr>
              <a:t>Bạn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thỏ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161918" y="634933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A. </a:t>
            </a:r>
            <a:r>
              <a:rPr lang="es-ES_tradnl" sz="2000" b="1" dirty="0" err="1">
                <a:solidFill>
                  <a:srgbClr val="0000CC"/>
                </a:solidFill>
              </a:rPr>
              <a:t>Bác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sư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tử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586596" y="634933"/>
            <a:ext cx="1833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B. </a:t>
            </a:r>
            <a:r>
              <a:rPr lang="es-ES_tradnl" sz="2000" b="1" dirty="0" err="1">
                <a:solidFill>
                  <a:srgbClr val="0000CC"/>
                </a:solidFill>
              </a:rPr>
              <a:t>Bạn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nhím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D. </a:t>
            </a:r>
            <a:r>
              <a:rPr lang="es-ES_tradnl" sz="2000" b="1" dirty="0" err="1">
                <a:solidFill>
                  <a:srgbClr val="0000CC"/>
                </a:solidFill>
              </a:rPr>
              <a:t>Không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có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ai</a:t>
            </a:r>
            <a:endParaRPr lang="es-ES" sz="2000" b="1" dirty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7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/>
                <a:t>Câu</a:t>
              </a:r>
              <a:r>
                <a:rPr lang="en-US" sz="2800" b="1" dirty="0"/>
                <a:t> </a:t>
              </a:r>
              <a:r>
                <a:rPr lang="en-US" sz="2800" b="1" dirty="0" err="1"/>
                <a:t>hỏi</a:t>
              </a:r>
              <a:r>
                <a:rPr lang="en-US" sz="2800" b="1" dirty="0"/>
                <a:t> 2: Ai </a:t>
              </a:r>
              <a:r>
                <a:rPr lang="en-US" sz="2800" b="1" dirty="0" err="1"/>
                <a:t>đã</a:t>
              </a:r>
              <a:r>
                <a:rPr lang="en-US" sz="2800" b="1" dirty="0"/>
                <a:t> </a:t>
              </a:r>
              <a:r>
                <a:rPr lang="en-US" sz="2800" b="1" dirty="0" err="1"/>
                <a:t>đưa</a:t>
              </a:r>
              <a:r>
                <a:rPr lang="en-US" sz="2800" b="1" dirty="0"/>
                <a:t> </a:t>
              </a:r>
              <a:r>
                <a:rPr lang="en-US" sz="2800" b="1" dirty="0" err="1"/>
                <a:t>chồn</a:t>
              </a:r>
              <a:r>
                <a:rPr lang="en-US" sz="2800" b="1" dirty="0"/>
                <a:t> con </a:t>
              </a:r>
              <a:r>
                <a:rPr lang="en-US" sz="2800" b="1" dirty="0" err="1"/>
                <a:t>về</a:t>
              </a:r>
              <a:r>
                <a:rPr lang="en-US" sz="2800" b="1" dirty="0"/>
                <a:t> </a:t>
              </a:r>
              <a:r>
                <a:rPr lang="en-US" sz="2800" b="1" dirty="0" err="1"/>
                <a:t>nhà</a:t>
              </a:r>
              <a:r>
                <a:rPr lang="en-US" sz="2800" b="1" dirty="0"/>
                <a:t>?</a:t>
              </a: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5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3" y="3725311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0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5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762001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:\Users\admin\Desktop\Package - Lesson\Data\tv1b008tr020h06t1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2" t="12483" r="13810" b="26570"/>
          <a:stretch/>
        </p:blipFill>
        <p:spPr bwMode="auto">
          <a:xfrm>
            <a:off x="3503098" y="3566146"/>
            <a:ext cx="2084902" cy="14080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576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35642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28" y="2770571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228600" y="634933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A. </a:t>
            </a:r>
            <a:r>
              <a:rPr lang="es-ES_tradnl" sz="2000" b="1" dirty="0" err="1">
                <a:solidFill>
                  <a:srgbClr val="0000CC"/>
                </a:solidFill>
              </a:rPr>
              <a:t>Không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đi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xa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4572000" y="634933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C. </a:t>
            </a:r>
            <a:r>
              <a:rPr lang="es-ES_tradnl" sz="2000" b="1" dirty="0" err="1">
                <a:solidFill>
                  <a:srgbClr val="0000CC"/>
                </a:solidFill>
              </a:rPr>
              <a:t>Chăm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chỉ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học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2467429" y="634933"/>
            <a:ext cx="2059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B. </a:t>
            </a:r>
            <a:r>
              <a:rPr lang="es-ES_tradnl" sz="2000" b="1" dirty="0" err="1">
                <a:solidFill>
                  <a:srgbClr val="0000CC"/>
                </a:solidFill>
              </a:rPr>
              <a:t>Rủ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bạn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đi</a:t>
            </a:r>
            <a:r>
              <a:rPr lang="es-ES_tradnl" sz="2000" b="1" dirty="0">
                <a:solidFill>
                  <a:srgbClr val="0000CC"/>
                </a:solidFill>
              </a:rPr>
              <a:t> </a:t>
            </a:r>
            <a:r>
              <a:rPr lang="es-ES_tradnl" sz="2000" b="1" dirty="0" err="1">
                <a:solidFill>
                  <a:srgbClr val="0000CC"/>
                </a:solidFill>
              </a:rPr>
              <a:t>cùng</a:t>
            </a:r>
            <a:endParaRPr lang="es-ES" sz="2000" b="1" dirty="0">
              <a:solidFill>
                <a:srgbClr val="0000CC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6907560" y="634933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>
                <a:solidFill>
                  <a:srgbClr val="0000CC"/>
                </a:solidFill>
              </a:rPr>
              <a:t>D. Ở </a:t>
            </a:r>
            <a:r>
              <a:rPr lang="es-ES_tradnl" sz="2000" b="1" dirty="0" err="1">
                <a:solidFill>
                  <a:srgbClr val="0000CC"/>
                </a:solidFill>
              </a:rPr>
              <a:t>nhà</a:t>
            </a:r>
            <a:endParaRPr lang="es-ES" sz="2000" b="1" dirty="0">
              <a:solidFill>
                <a:srgbClr val="0000CC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7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bg1"/>
                  </a:solidFill>
                </a:rPr>
                <a:t>Câu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hỏi</a:t>
              </a:r>
              <a:r>
                <a:rPr lang="en-US" sz="2800" dirty="0">
                  <a:solidFill>
                    <a:schemeClr val="bg1"/>
                  </a:solidFill>
                </a:rPr>
                <a:t> 3: </a:t>
              </a:r>
              <a:r>
                <a:rPr lang="en-US" sz="2800" dirty="0" err="1">
                  <a:solidFill>
                    <a:schemeClr val="bg1"/>
                  </a:solidFill>
                </a:rPr>
                <a:t>Sau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lần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đi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lạc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đó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chồn</a:t>
              </a:r>
              <a:r>
                <a:rPr lang="en-US" sz="2800" dirty="0">
                  <a:solidFill>
                    <a:schemeClr val="bg1"/>
                  </a:solidFill>
                </a:rPr>
                <a:t> con </a:t>
              </a:r>
              <a:r>
                <a:rPr lang="en-US" sz="2800" dirty="0" err="1">
                  <a:solidFill>
                    <a:schemeClr val="bg1"/>
                  </a:solidFill>
                </a:rPr>
                <a:t>đã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làm</a:t>
              </a:r>
              <a:r>
                <a:rPr lang="en-US" sz="2800" dirty="0">
                  <a:solidFill>
                    <a:schemeClr val="bg1"/>
                  </a:solidFill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</a:rPr>
                <a:t>gì</a:t>
              </a:r>
              <a:r>
                <a:rPr lang="en-US" sz="2800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21725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3" y="3725311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2883980" y="1890340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21725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5083848" y="1921726"/>
            <a:ext cx="1037133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84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0.11858 -0.31315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20" y="-15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501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042" y="2757036"/>
            <a:ext cx="748112" cy="679596"/>
          </a:xfrm>
          <a:prstGeom prst="rect">
            <a:avLst/>
          </a:prstGeom>
        </p:spPr>
      </p:pic>
      <p:sp>
        <p:nvSpPr>
          <p:cNvPr id="34" name="21 CuadroTexto"/>
          <p:cNvSpPr txBox="1"/>
          <p:nvPr/>
        </p:nvSpPr>
        <p:spPr>
          <a:xfrm>
            <a:off x="4648200" y="656167"/>
            <a:ext cx="2100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008000"/>
                </a:solidFill>
              </a:rPr>
              <a:t>C. </a:t>
            </a:r>
            <a:r>
              <a:rPr lang="es-ES_tradnl" sz="1600" b="1" dirty="0" err="1">
                <a:solidFill>
                  <a:srgbClr val="008000"/>
                </a:solidFill>
              </a:rPr>
              <a:t>Phong</a:t>
            </a:r>
            <a:r>
              <a:rPr lang="es-ES_tradnl" sz="1600" b="1" dirty="0">
                <a:solidFill>
                  <a:srgbClr val="008000"/>
                </a:solidFill>
              </a:rPr>
              <a:t> </a:t>
            </a:r>
            <a:r>
              <a:rPr lang="es-ES_tradnl" sz="1600" b="1" dirty="0" err="1">
                <a:solidFill>
                  <a:srgbClr val="008000"/>
                </a:solidFill>
              </a:rPr>
              <a:t>Nhã</a:t>
            </a:r>
            <a:endParaRPr lang="es-ES" sz="1600" b="1" dirty="0">
              <a:solidFill>
                <a:srgbClr val="008000"/>
              </a:solidFill>
            </a:endParaRPr>
          </a:p>
        </p:txBody>
      </p:sp>
      <p:sp>
        <p:nvSpPr>
          <p:cNvPr id="35" name="28 CuadroTexto"/>
          <p:cNvSpPr txBox="1"/>
          <p:nvPr/>
        </p:nvSpPr>
        <p:spPr>
          <a:xfrm>
            <a:off x="2464453" y="656167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008000"/>
                </a:solidFill>
              </a:rPr>
              <a:t>B. </a:t>
            </a:r>
            <a:r>
              <a:rPr lang="es-ES_tradnl" sz="1600" b="1" dirty="0" err="1">
                <a:solidFill>
                  <a:srgbClr val="008000"/>
                </a:solidFill>
              </a:rPr>
              <a:t>Hùng</a:t>
            </a:r>
            <a:r>
              <a:rPr lang="es-ES_tradnl" sz="1600" b="1" dirty="0">
                <a:solidFill>
                  <a:srgbClr val="008000"/>
                </a:solidFill>
              </a:rPr>
              <a:t> </a:t>
            </a:r>
            <a:r>
              <a:rPr lang="es-ES_tradnl" sz="1600" b="1" dirty="0" err="1">
                <a:solidFill>
                  <a:srgbClr val="008000"/>
                </a:solidFill>
              </a:rPr>
              <a:t>Lân</a:t>
            </a:r>
            <a:endParaRPr lang="es-ES" sz="1600" b="1" dirty="0">
              <a:solidFill>
                <a:srgbClr val="008000"/>
              </a:solidFill>
            </a:endParaRPr>
          </a:p>
        </p:txBody>
      </p:sp>
      <p:sp>
        <p:nvSpPr>
          <p:cNvPr id="37" name="29 CuadroTexto"/>
          <p:cNvSpPr txBox="1"/>
          <p:nvPr/>
        </p:nvSpPr>
        <p:spPr>
          <a:xfrm>
            <a:off x="7010400" y="656167"/>
            <a:ext cx="1833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008000"/>
                </a:solidFill>
              </a:rPr>
              <a:t>D. </a:t>
            </a:r>
            <a:r>
              <a:rPr lang="es-ES_tradnl" sz="1600" b="1" dirty="0" err="1">
                <a:solidFill>
                  <a:srgbClr val="008000"/>
                </a:solidFill>
              </a:rPr>
              <a:t>Tô</a:t>
            </a:r>
            <a:r>
              <a:rPr lang="es-ES_tradnl" sz="1600" b="1" dirty="0">
                <a:solidFill>
                  <a:srgbClr val="008000"/>
                </a:solidFill>
              </a:rPr>
              <a:t> </a:t>
            </a:r>
            <a:r>
              <a:rPr lang="es-ES_tradnl" sz="1600" b="1" dirty="0" err="1">
                <a:solidFill>
                  <a:srgbClr val="008000"/>
                </a:solidFill>
              </a:rPr>
              <a:t>Hoài</a:t>
            </a:r>
            <a:endParaRPr lang="es-ES" sz="1600" b="1" dirty="0">
              <a:solidFill>
                <a:srgbClr val="008000"/>
              </a:solidFill>
            </a:endParaRPr>
          </a:p>
        </p:txBody>
      </p:sp>
      <p:sp>
        <p:nvSpPr>
          <p:cNvPr id="38" name="28 CuadroTexto"/>
          <p:cNvSpPr txBox="1"/>
          <p:nvPr/>
        </p:nvSpPr>
        <p:spPr>
          <a:xfrm>
            <a:off x="148598" y="65616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dirty="0">
                <a:solidFill>
                  <a:srgbClr val="008000"/>
                </a:solidFill>
              </a:rPr>
              <a:t>A. </a:t>
            </a:r>
            <a:r>
              <a:rPr lang="es-ES_tradnl" sz="1600" b="1" dirty="0" err="1">
                <a:solidFill>
                  <a:srgbClr val="008000"/>
                </a:solidFill>
              </a:rPr>
              <a:t>Lân</a:t>
            </a:r>
            <a:r>
              <a:rPr lang="es-ES_tradnl" sz="1600" b="1" dirty="0">
                <a:solidFill>
                  <a:srgbClr val="008000"/>
                </a:solidFill>
              </a:rPr>
              <a:t> </a:t>
            </a:r>
            <a:r>
              <a:rPr lang="es-ES_tradnl" sz="1600" b="1" dirty="0" err="1">
                <a:solidFill>
                  <a:srgbClr val="008000"/>
                </a:solidFill>
              </a:rPr>
              <a:t>Hùng</a:t>
            </a:r>
            <a:endParaRPr lang="es-ES" sz="1600" b="1" dirty="0">
              <a:solidFill>
                <a:srgbClr val="008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4974167"/>
            <a:ext cx="9144000" cy="740833"/>
            <a:chOff x="0" y="4476750"/>
            <a:chExt cx="9144000" cy="666750"/>
          </a:xfrm>
          <a:solidFill>
            <a:srgbClr val="006600"/>
          </a:solidFill>
        </p:grpSpPr>
        <p:sp>
          <p:nvSpPr>
            <p:cNvPr id="7" name="Rectangle 6"/>
            <p:cNvSpPr/>
            <p:nvPr/>
          </p:nvSpPr>
          <p:spPr>
            <a:xfrm>
              <a:off x="0" y="4476750"/>
              <a:ext cx="9144000" cy="6667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6200" y="4552950"/>
              <a:ext cx="8991600" cy="514350"/>
            </a:xfrm>
            <a:prstGeom prst="rect">
              <a:avLst/>
            </a:prstGeom>
            <a:grp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hỏi</a:t>
              </a:r>
              <a:r>
                <a:rPr lang="en-US" sz="2800" dirty="0"/>
                <a:t> 4: </a:t>
              </a:r>
              <a:r>
                <a:rPr lang="en-US" sz="2800" dirty="0" err="1"/>
                <a:t>Tác</a:t>
              </a:r>
              <a:r>
                <a:rPr lang="en-US" sz="2800" dirty="0"/>
                <a:t> </a:t>
              </a:r>
              <a:r>
                <a:rPr lang="en-US" sz="2800" dirty="0" err="1"/>
                <a:t>giả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chuyện</a:t>
              </a:r>
              <a:r>
                <a:rPr lang="en-US" sz="2800" dirty="0"/>
                <a:t> “</a:t>
              </a:r>
              <a:r>
                <a:rPr lang="en-US" sz="2800" dirty="0" err="1"/>
                <a:t>Chồn</a:t>
              </a:r>
              <a:r>
                <a:rPr lang="en-US" sz="2800" dirty="0"/>
                <a:t> con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học</a:t>
              </a:r>
              <a:r>
                <a:rPr lang="en-US" sz="2800" dirty="0"/>
                <a:t>”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ai</a:t>
              </a:r>
              <a:r>
                <a:rPr lang="en-US" sz="2800" dirty="0"/>
                <a:t>?</a:t>
              </a:r>
            </a:p>
          </p:txBody>
        </p:sp>
      </p:grpSp>
      <p:pic>
        <p:nvPicPr>
          <p:cNvPr id="4102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5088407" y="1921725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65"/>
          <a:stretch/>
        </p:blipFill>
        <p:spPr>
          <a:xfrm>
            <a:off x="4137703" y="3725311"/>
            <a:ext cx="986091" cy="13335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6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71628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HÃ¬nh áº£nh cÃ³ liÃªn quan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47" r="18196"/>
          <a:stretch/>
        </p:blipFill>
        <p:spPr bwMode="auto">
          <a:xfrm>
            <a:off x="609600" y="1932637"/>
            <a:ext cx="1238236" cy="1559827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HÃ¬nh áº£nh cÃ³ liÃªn quan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58" r="64835" b="6035"/>
          <a:stretch/>
        </p:blipFill>
        <p:spPr bwMode="auto">
          <a:xfrm flipH="1">
            <a:off x="2832138" y="1934827"/>
            <a:ext cx="1277068" cy="164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25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20568E-6 L -0.12309 -0.298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63" y="-14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33"/>
            <a:ext cx="9144000" cy="5664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7771" y="217714"/>
            <a:ext cx="5196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HƯỚNG DẪN HỌC Ở NHÀ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2421" y="1472506"/>
            <a:ext cx="8499157" cy="1950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KÓ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diÔn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c¶m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L¹i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chuyÖn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“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Hai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con dª”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Xem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tr­uíc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bµi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4: o - «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323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584">
        <p14:gallery dir="l"/>
      </p:transition>
    </mc:Choice>
    <mc:Fallback xmlns="">
      <p:transition spd="slow" advTm="20584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1341438" y="1841500"/>
            <a:ext cx="6553200" cy="160866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it-IT" sz="3600" kern="10" spc="-360" dirty="0">
                <a:ln w="12700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VNI-Juni" pitchFamily="2" charset="0"/>
              </a:rPr>
              <a:t>TRAÂN TROÏNG CAÙM ÔN</a:t>
            </a:r>
            <a:endParaRPr lang="en-US" sz="3600" kern="10" spc="-360" dirty="0">
              <a:ln w="12700">
                <a:solidFill>
                  <a:srgbClr val="CCFFCC"/>
                </a:solidFill>
                <a:round/>
                <a:headEnd/>
                <a:tailEnd/>
              </a:ln>
              <a:solidFill>
                <a:srgbClr val="FF0000"/>
              </a:solidFill>
              <a:latin typeface="VNI-Juni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72013" y="3829183"/>
            <a:ext cx="46038" cy="383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00625" y="2440782"/>
            <a:ext cx="71438" cy="383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715250" y="476250"/>
            <a:ext cx="914400" cy="762000"/>
          </a:xfrm>
          <a:prstGeom prst="star5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7786688" y="4762500"/>
            <a:ext cx="914400" cy="762000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8" name="Picture 5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5400" cy="143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2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1" y="3668669"/>
            <a:ext cx="1979613" cy="20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3698655"/>
            <a:ext cx="2000250" cy="2035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3481">
            <a:off x="7779016" y="74348"/>
            <a:ext cx="143933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55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1"/>
          <a:stretch/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1200" y="783772"/>
            <a:ext cx="243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6600"/>
                </a:solidFill>
              </a:rPr>
              <a:t>BÀI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54356" y="3667978"/>
            <a:ext cx="36931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CC"/>
                </a:solidFill>
              </a:rPr>
              <a:t>-----La – </a:t>
            </a:r>
            <a:r>
              <a:rPr lang="en-US" sz="2800" b="1" dirty="0" err="1">
                <a:solidFill>
                  <a:srgbClr val="FF33CC"/>
                </a:solidFill>
              </a:rPr>
              <a:t>Phông</a:t>
            </a:r>
            <a:r>
              <a:rPr lang="en-US" sz="2800" b="1" dirty="0">
                <a:solidFill>
                  <a:srgbClr val="FF33CC"/>
                </a:solidFill>
              </a:rPr>
              <a:t> Ten------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617" y="1891768"/>
            <a:ext cx="555466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89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1488" y="85055"/>
            <a:ext cx="264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con dª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349" y="208167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" t="1988" r="4920" b="23534"/>
          <a:stretch/>
        </p:blipFill>
        <p:spPr>
          <a:xfrm>
            <a:off x="2175539" y="1821287"/>
            <a:ext cx="2314042" cy="178801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3701" r="3817" b="25708"/>
          <a:stretch/>
        </p:blipFill>
        <p:spPr>
          <a:xfrm>
            <a:off x="5244334" y="1827314"/>
            <a:ext cx="2317609" cy="175295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t="3999" r="5011" b="26428"/>
          <a:stretch/>
        </p:blipFill>
        <p:spPr>
          <a:xfrm>
            <a:off x="2176283" y="3834985"/>
            <a:ext cx="2314042" cy="1750475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" t="2869" r="4876" b="27163"/>
          <a:stretch/>
        </p:blipFill>
        <p:spPr>
          <a:xfrm>
            <a:off x="5273361" y="3784142"/>
            <a:ext cx="2317609" cy="1772290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839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1488" y="85055"/>
            <a:ext cx="264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con dª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349" y="208167"/>
            <a:ext cx="3251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Quan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s¸t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798" y="1045921"/>
            <a:ext cx="2217857" cy="218861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28" y="1045920"/>
            <a:ext cx="2217857" cy="218861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798" y="3444069"/>
            <a:ext cx="2217857" cy="2042331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49" y="3419809"/>
            <a:ext cx="2251977" cy="2066592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0885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1488" y="85055"/>
            <a:ext cx="264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con dª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349" y="208167"/>
            <a:ext cx="3012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2. KÓ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theo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tranh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" t="1988" r="4920" b="23534"/>
          <a:stretch/>
        </p:blipFill>
        <p:spPr>
          <a:xfrm>
            <a:off x="1149475" y="1052030"/>
            <a:ext cx="2663203" cy="205779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" t="3701" r="3817" b="25708"/>
          <a:stretch/>
        </p:blipFill>
        <p:spPr>
          <a:xfrm>
            <a:off x="5208043" y="1052030"/>
            <a:ext cx="2709495" cy="204936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t="3999" r="5011" b="26428"/>
          <a:stretch/>
        </p:blipFill>
        <p:spPr>
          <a:xfrm>
            <a:off x="1120446" y="3393620"/>
            <a:ext cx="2692231" cy="203655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1" t="2869" r="4876" b="27163"/>
          <a:stretch/>
        </p:blipFill>
        <p:spPr>
          <a:xfrm>
            <a:off x="5208043" y="3349633"/>
            <a:ext cx="2709495" cy="207196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</p:pic>
    </p:spTree>
    <p:extLst>
      <p:ext uri="{BB962C8B-B14F-4D97-AF65-F5344CB8AC3E}">
        <p14:creationId xmlns:p14="http://schemas.microsoft.com/office/powerpoint/2010/main" val="23710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02" y="1066149"/>
            <a:ext cx="4426370" cy="4368000"/>
          </a:xfrm>
          <a:prstGeom prst="rect">
            <a:avLst/>
          </a:prstGeom>
          <a:ln>
            <a:solidFill>
              <a:srgbClr val="FF33CC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TextBox 11"/>
          <p:cNvSpPr txBox="1"/>
          <p:nvPr/>
        </p:nvSpPr>
        <p:spPr>
          <a:xfrm>
            <a:off x="3541488" y="85055"/>
            <a:ext cx="264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con dª</a:t>
            </a:r>
          </a:p>
        </p:txBody>
      </p:sp>
    </p:spTree>
    <p:extLst>
      <p:ext uri="{BB962C8B-B14F-4D97-AF65-F5344CB8AC3E}">
        <p14:creationId xmlns:p14="http://schemas.microsoft.com/office/powerpoint/2010/main" val="332812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834" y="1263634"/>
            <a:ext cx="4155645" cy="4100846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3541488" y="85055"/>
            <a:ext cx="264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con dª</a:t>
            </a:r>
          </a:p>
        </p:txBody>
      </p:sp>
    </p:spTree>
    <p:extLst>
      <p:ext uri="{BB962C8B-B14F-4D97-AF65-F5344CB8AC3E}">
        <p14:creationId xmlns:p14="http://schemas.microsoft.com/office/powerpoint/2010/main" val="11734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833" y="1104356"/>
            <a:ext cx="4597885" cy="4233998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41488" y="85055"/>
            <a:ext cx="264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con dª</a:t>
            </a:r>
          </a:p>
        </p:txBody>
      </p:sp>
    </p:spTree>
    <p:extLst>
      <p:ext uri="{BB962C8B-B14F-4D97-AF65-F5344CB8AC3E}">
        <p14:creationId xmlns:p14="http://schemas.microsoft.com/office/powerpoint/2010/main" val="70568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41614"/>
            <a:ext cx="8868228" cy="4700816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86" y="1067466"/>
            <a:ext cx="4729929" cy="4340557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TextBox 14"/>
          <p:cNvSpPr txBox="1"/>
          <p:nvPr/>
        </p:nvSpPr>
        <p:spPr>
          <a:xfrm>
            <a:off x="130628" y="128599"/>
            <a:ext cx="4034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Tr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¶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lêi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c©u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41488" y="85055"/>
            <a:ext cx="264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 con dª</a:t>
            </a:r>
          </a:p>
        </p:txBody>
      </p:sp>
    </p:spTree>
    <p:extLst>
      <p:ext uri="{BB962C8B-B14F-4D97-AF65-F5344CB8AC3E}">
        <p14:creationId xmlns:p14="http://schemas.microsoft.com/office/powerpoint/2010/main" val="50936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Elearning.Pham Ha\SSS44.mp3"/>
  <p:tag name="HTML_SHAPEINFO" val="&lt;SlideThumbPath val=&quot;Slide44.PNG&quot;/&gt;"/>
  <p:tag name="PPSNARRATION" val="39,1627641392,D:\DIA DU THI QG\TEP  NGUON\Elearning.Pham Ha\KP.Cay xanh_pptx\Media.ppcx"/>
  <p:tag name="ISPRING_CUSTOM_TIMING_USED" val="1"/>
  <p:tag name="ISPRING_SLIDE_INDENT_LEVEL" val="0"/>
  <p:tag name="ISPRING_PLAYER_LAYOUT_TYPE" val="Full"/>
  <p:tag name="ISPRING_PRESENTER_ID" val="{4156155D-FA3E-4E00-BA4E-AFAC8D66D680}"/>
  <p:tag name="GENSWF_SLIDE_TITLE" val="Tài liệu tham khảo"/>
  <p:tag name="GENSWF_ADVANCE_TIME" val="20.584"/>
  <p:tag name="ISPRING_SLIDE_ID_2" val="{36BEC934-ED00-4D13-AECF-73CDDF1D677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</TotalTime>
  <Words>438</Words>
  <Application>Microsoft Office PowerPoint</Application>
  <PresentationFormat>On-screen Show (16:10)</PresentationFormat>
  <Paragraphs>79</Paragraphs>
  <Slides>19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.VnAvant</vt:lpstr>
      <vt:lpstr>.VnTifani Heavy</vt:lpstr>
      <vt:lpstr>Arial</vt:lpstr>
      <vt:lpstr>VNI-Juni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DƯƠNG TỬ</cp:lastModifiedBy>
  <cp:revision>174</cp:revision>
  <dcterms:created xsi:type="dcterms:W3CDTF">2020-02-10T09:35:50Z</dcterms:created>
  <dcterms:modified xsi:type="dcterms:W3CDTF">2025-09-08T08:16:46Z</dcterms:modified>
</cp:coreProperties>
</file>