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18288000" cy="10287000"/>
  <p:notesSz cx="6858000" cy="9144000"/>
  <p:embeddedFontLst>
    <p:embeddedFont>
      <p:font typeface="#9Slide05 Lobster" panose="020B0604020202020204" charset="0"/>
      <p:regular r:id="rId25"/>
    </p:embeddedFont>
    <p:embeddedFont>
      <p:font typeface="Arimo" panose="020B0604020202020204" charset="0"/>
      <p:regular r:id="rId26"/>
    </p:embeddedFont>
    <p:embeddedFont>
      <p:font typeface="#9Slide05 IcielSanelma" panose="020B0604020202020204" charset="0"/>
      <p:regular r:id="rId27"/>
    </p:embeddedFont>
    <p:embeddedFont>
      <p:font typeface="Calibri" panose="020F0502020204030204" pitchFamily="34" charset="0"/>
      <p:regular r:id="rId28"/>
      <p:bold r:id="rId29"/>
      <p:italic r:id="rId30"/>
      <p:boldItalic r:id="rId31"/>
    </p:embeddedFont>
    <p:embeddedFont>
      <p:font typeface="Noto Serif Display" panose="020B0604020202020204"/>
      <p:regular r:id="rId32"/>
    </p:embeddedFont>
    <p:embeddedFont>
      <p:font typeface="#9Slide05 Pattaya" panose="020B0604020202020204" charset="-34"/>
      <p:regular r:id="rId33"/>
    </p:embeddedFont>
    <p:embeddedFont>
      <p:font typeface="Roboto Condensed" panose="020B0604020202020204" charset="0"/>
      <p:regular r:id="rId34"/>
      <p:bold r:id="rId35"/>
    </p:embeddedFont>
    <p:embeddedFont>
      <p:font typeface="Roboto Condensed Italics" panose="020B0604020202020204" charset="0"/>
      <p:regular r:id="rId36"/>
    </p:embeddedFont>
    <p:embeddedFont>
      <p:font typeface="Roboto Condensed Bold" panose="020B0604020202020204" charset="0"/>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816" y="-96"/>
      </p:cViewPr>
      <p:guideLst>
        <p:guide orient="horz" pos="3240"/>
        <p:guide pos="57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12.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svg"/><Relationship Id="rId11" Type="http://schemas.openxmlformats.org/officeDocument/2006/relationships/image" Target="../media/image5.png"/><Relationship Id="rId5" Type="http://schemas.openxmlformats.org/officeDocument/2006/relationships/image" Target="../media/image2.png"/><Relationship Id="rId15" Type="http://schemas.openxmlformats.org/officeDocument/2006/relationships/image" Target="../media/image7.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4.png"/><Relationship Id="rId14" Type="http://schemas.openxmlformats.org/officeDocument/2006/relationships/image" Target="../media/image19.svg"/></Relationships>
</file>

<file path=ppt/slides/_rels/slide10.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8.svg"/><Relationship Id="rId5" Type="http://schemas.openxmlformats.org/officeDocument/2006/relationships/image" Target="../media/image29.png"/><Relationship Id="rId10" Type="http://schemas.openxmlformats.org/officeDocument/2006/relationships/image" Target="../media/image70.svg"/><Relationship Id="rId4" Type="http://schemas.openxmlformats.org/officeDocument/2006/relationships/image" Target="../media/image4.sv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23.png"/><Relationship Id="rId4" Type="http://schemas.openxmlformats.org/officeDocument/2006/relationships/image" Target="../media/image4.svg"/></Relationships>
</file>

<file path=ppt/slides/_rels/slide14.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21.png"/><Relationship Id="rId3" Type="http://schemas.openxmlformats.org/officeDocument/2006/relationships/image" Target="../media/image37.png"/><Relationship Id="rId7" Type="http://schemas.openxmlformats.org/officeDocument/2006/relationships/image" Target="../media/image38.png"/><Relationship Id="rId12" Type="http://schemas.openxmlformats.org/officeDocument/2006/relationships/image" Target="../media/image44.svg"/><Relationship Id="rId2" Type="http://schemas.openxmlformats.org/officeDocument/2006/relationships/notesSlide" Target="../notesSlides/notesSlide14.xml"/><Relationship Id="rId16" Type="http://schemas.openxmlformats.org/officeDocument/2006/relationships/image" Target="../media/image86.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19.png"/><Relationship Id="rId5" Type="http://schemas.openxmlformats.org/officeDocument/2006/relationships/image" Target="../media/image1.png"/><Relationship Id="rId15" Type="http://schemas.openxmlformats.org/officeDocument/2006/relationships/image" Target="../media/image39.png"/><Relationship Id="rId10" Type="http://schemas.openxmlformats.org/officeDocument/2006/relationships/image" Target="../media/image38.svg"/><Relationship Id="rId4" Type="http://schemas.openxmlformats.org/officeDocument/2006/relationships/image" Target="../media/image2.svg"/><Relationship Id="rId9" Type="http://schemas.openxmlformats.org/officeDocument/2006/relationships/image" Target="../media/image16.png"/><Relationship Id="rId14" Type="http://schemas.openxmlformats.org/officeDocument/2006/relationships/image" Target="../media/image48.svg"/></Relationships>
</file>

<file path=ppt/slides/_rels/slide15.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94.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8.svg"/><Relationship Id="rId11" Type="http://schemas.openxmlformats.org/officeDocument/2006/relationships/image" Target="../media/image43.png"/><Relationship Id="rId5" Type="http://schemas.openxmlformats.org/officeDocument/2006/relationships/image" Target="../media/image40.png"/><Relationship Id="rId10" Type="http://schemas.openxmlformats.org/officeDocument/2006/relationships/image" Target="../media/image92.svg"/><Relationship Id="rId4" Type="http://schemas.openxmlformats.org/officeDocument/2006/relationships/image" Target="../media/image2.svg"/><Relationship Id="rId9"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23.png"/><Relationship Id="rId4" Type="http://schemas.openxmlformats.org/officeDocument/2006/relationships/image" Target="../media/image4.svg"/><Relationship Id="rId9" Type="http://schemas.openxmlformats.org/officeDocument/2006/relationships/image" Target="../media/image44.png"/><Relationship Id="rId14" Type="http://schemas.openxmlformats.org/officeDocument/2006/relationships/image" Target="../media/image96.svg"/></Relationships>
</file>

<file path=ppt/slides/_rels/slide1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23.png"/><Relationship Id="rId4" Type="http://schemas.openxmlformats.org/officeDocument/2006/relationships/image" Target="../media/image4.svg"/><Relationship Id="rId9" Type="http://schemas.openxmlformats.org/officeDocument/2006/relationships/image" Target="../media/image45.png"/><Relationship Id="rId14" Type="http://schemas.openxmlformats.org/officeDocument/2006/relationships/image" Target="../media/image98.svg"/></Relationships>
</file>

<file path=ppt/slides/_rels/slide18.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21.png"/><Relationship Id="rId3" Type="http://schemas.openxmlformats.org/officeDocument/2006/relationships/image" Target="../media/image37.png"/><Relationship Id="rId7" Type="http://schemas.openxmlformats.org/officeDocument/2006/relationships/image" Target="../media/image38.png"/><Relationship Id="rId12" Type="http://schemas.openxmlformats.org/officeDocument/2006/relationships/image" Target="../media/image44.svg"/><Relationship Id="rId2" Type="http://schemas.openxmlformats.org/officeDocument/2006/relationships/notesSlide" Target="../notesSlides/notesSlide18.xml"/><Relationship Id="rId16" Type="http://schemas.openxmlformats.org/officeDocument/2006/relationships/image" Target="../media/image86.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19.png"/><Relationship Id="rId5" Type="http://schemas.openxmlformats.org/officeDocument/2006/relationships/image" Target="../media/image1.png"/><Relationship Id="rId15" Type="http://schemas.openxmlformats.org/officeDocument/2006/relationships/image" Target="../media/image39.png"/><Relationship Id="rId10" Type="http://schemas.openxmlformats.org/officeDocument/2006/relationships/image" Target="../media/image38.svg"/><Relationship Id="rId4" Type="http://schemas.openxmlformats.org/officeDocument/2006/relationships/image" Target="../media/image2.svg"/><Relationship Id="rId9" Type="http://schemas.openxmlformats.org/officeDocument/2006/relationships/image" Target="../media/image16.png"/><Relationship Id="rId14" Type="http://schemas.openxmlformats.org/officeDocument/2006/relationships/image" Target="../media/image48.svg"/></Relationships>
</file>

<file path=ppt/slides/_rels/slide19.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94.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8.svg"/><Relationship Id="rId11" Type="http://schemas.openxmlformats.org/officeDocument/2006/relationships/image" Target="../media/image43.png"/><Relationship Id="rId5" Type="http://schemas.openxmlformats.org/officeDocument/2006/relationships/image" Target="../media/image40.png"/><Relationship Id="rId10" Type="http://schemas.openxmlformats.org/officeDocument/2006/relationships/image" Target="../media/image92.svg"/><Relationship Id="rId4" Type="http://schemas.openxmlformats.org/officeDocument/2006/relationships/image" Target="../media/image2.sv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image" Target="../media/image30.svg"/><Relationship Id="rId2" Type="http://schemas.openxmlformats.org/officeDocument/2006/relationships/notesSlide" Target="../notesSlides/notesSlide2.xml"/><Relationship Id="rId16" Type="http://schemas.openxmlformats.org/officeDocument/2006/relationships/image" Target="../media/image34.svg"/><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12.png"/><Relationship Id="rId5" Type="http://schemas.openxmlformats.org/officeDocument/2006/relationships/image" Target="../media/image9.png"/><Relationship Id="rId15" Type="http://schemas.openxmlformats.org/officeDocument/2006/relationships/image" Target="../media/image14.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11.png"/><Relationship Id="rId14" Type="http://schemas.openxmlformats.org/officeDocument/2006/relationships/image" Target="../media/image32.svg"/></Relationships>
</file>

<file path=ppt/slides/_rels/slide20.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21.png"/><Relationship Id="rId3" Type="http://schemas.openxmlformats.org/officeDocument/2006/relationships/image" Target="../media/image37.png"/><Relationship Id="rId7" Type="http://schemas.openxmlformats.org/officeDocument/2006/relationships/image" Target="../media/image38.png"/><Relationship Id="rId12" Type="http://schemas.openxmlformats.org/officeDocument/2006/relationships/image" Target="../media/image44.svg"/><Relationship Id="rId2" Type="http://schemas.openxmlformats.org/officeDocument/2006/relationships/notesSlide" Target="../notesSlides/notesSlide20.xml"/><Relationship Id="rId16" Type="http://schemas.openxmlformats.org/officeDocument/2006/relationships/image" Target="../media/image86.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19.png"/><Relationship Id="rId5" Type="http://schemas.openxmlformats.org/officeDocument/2006/relationships/image" Target="../media/image1.png"/><Relationship Id="rId15" Type="http://schemas.openxmlformats.org/officeDocument/2006/relationships/image" Target="../media/image39.png"/><Relationship Id="rId10" Type="http://schemas.openxmlformats.org/officeDocument/2006/relationships/image" Target="../media/image38.svg"/><Relationship Id="rId4" Type="http://schemas.openxmlformats.org/officeDocument/2006/relationships/image" Target="../media/image2.svg"/><Relationship Id="rId9" Type="http://schemas.openxmlformats.org/officeDocument/2006/relationships/image" Target="../media/image16.png"/><Relationship Id="rId14" Type="http://schemas.openxmlformats.org/officeDocument/2006/relationships/image" Target="../media/image48.svg"/></Relationships>
</file>

<file path=ppt/slides/_rels/slide21.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23.png"/><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8" Type="http://schemas.openxmlformats.org/officeDocument/2006/relationships/image" Target="../media/image102.svg"/><Relationship Id="rId13" Type="http://schemas.openxmlformats.org/officeDocument/2006/relationships/image" Target="../media/image50.png"/><Relationship Id="rId18" Type="http://schemas.openxmlformats.org/officeDocument/2006/relationships/image" Target="../media/image42.svg"/><Relationship Id="rId3" Type="http://schemas.openxmlformats.org/officeDocument/2006/relationships/image" Target="../media/image37.png"/><Relationship Id="rId21" Type="http://schemas.openxmlformats.org/officeDocument/2006/relationships/image" Target="../media/image22.png"/><Relationship Id="rId7" Type="http://schemas.openxmlformats.org/officeDocument/2006/relationships/image" Target="../media/image47.png"/><Relationship Id="rId12" Type="http://schemas.openxmlformats.org/officeDocument/2006/relationships/image" Target="../media/image106.svg"/><Relationship Id="rId17" Type="http://schemas.openxmlformats.org/officeDocument/2006/relationships/image" Target="../media/image18.png"/><Relationship Id="rId2" Type="http://schemas.openxmlformats.org/officeDocument/2006/relationships/notesSlide" Target="../notesSlides/notesSlide22.xml"/><Relationship Id="rId16" Type="http://schemas.openxmlformats.org/officeDocument/2006/relationships/image" Target="../media/image40.svg"/><Relationship Id="rId20" Type="http://schemas.openxmlformats.org/officeDocument/2006/relationships/image" Target="../media/image110.svg"/><Relationship Id="rId1" Type="http://schemas.openxmlformats.org/officeDocument/2006/relationships/slideLayout" Target="../slideLayouts/slideLayout7.xml"/><Relationship Id="rId6" Type="http://schemas.openxmlformats.org/officeDocument/2006/relationships/image" Target="../media/image100.svg"/><Relationship Id="rId11" Type="http://schemas.openxmlformats.org/officeDocument/2006/relationships/image" Target="../media/image49.png"/><Relationship Id="rId5" Type="http://schemas.openxmlformats.org/officeDocument/2006/relationships/image" Target="../media/image46.png"/><Relationship Id="rId15" Type="http://schemas.openxmlformats.org/officeDocument/2006/relationships/image" Target="../media/image17.png"/><Relationship Id="rId10" Type="http://schemas.openxmlformats.org/officeDocument/2006/relationships/image" Target="../media/image104.svg"/><Relationship Id="rId19" Type="http://schemas.openxmlformats.org/officeDocument/2006/relationships/image" Target="../media/image51.png"/><Relationship Id="rId4" Type="http://schemas.openxmlformats.org/officeDocument/2006/relationships/image" Target="../media/image2.svg"/><Relationship Id="rId9" Type="http://schemas.openxmlformats.org/officeDocument/2006/relationships/image" Target="../media/image48.png"/><Relationship Id="rId14" Type="http://schemas.openxmlformats.org/officeDocument/2006/relationships/image" Target="../media/image108.svg"/><Relationship Id="rId22" Type="http://schemas.openxmlformats.org/officeDocument/2006/relationships/image" Target="../media/image50.svg"/></Relationships>
</file>

<file path=ppt/slides/_rels/slide3.xml.rels><?xml version="1.0" encoding="UTF-8" standalone="yes"?>
<Relationships xmlns="http://schemas.openxmlformats.org/package/2006/relationships"><Relationship Id="rId8" Type="http://schemas.openxmlformats.org/officeDocument/2006/relationships/image" Target="../media/image38.svg"/><Relationship Id="rId13" Type="http://schemas.openxmlformats.org/officeDocument/2006/relationships/image" Target="../media/image19.png"/><Relationship Id="rId18" Type="http://schemas.openxmlformats.org/officeDocument/2006/relationships/image" Target="../media/image48.svg"/><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42.sv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46.svg"/><Relationship Id="rId20" Type="http://schemas.openxmlformats.org/officeDocument/2006/relationships/image" Target="../media/image50.svg"/><Relationship Id="rId1" Type="http://schemas.openxmlformats.org/officeDocument/2006/relationships/slideLayout" Target="../slideLayouts/slideLayout7.xml"/><Relationship Id="rId6" Type="http://schemas.openxmlformats.org/officeDocument/2006/relationships/image" Target="../media/image36.svg"/><Relationship Id="rId11" Type="http://schemas.openxmlformats.org/officeDocument/2006/relationships/image" Target="../media/image18.pn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40.svg"/><Relationship Id="rId19" Type="http://schemas.openxmlformats.org/officeDocument/2006/relationships/image" Target="../media/image22.png"/><Relationship Id="rId4" Type="http://schemas.openxmlformats.org/officeDocument/2006/relationships/image" Target="../media/image4.svg"/><Relationship Id="rId9" Type="http://schemas.openxmlformats.org/officeDocument/2006/relationships/image" Target="../media/image17.png"/><Relationship Id="rId14" Type="http://schemas.openxmlformats.org/officeDocument/2006/relationships/image" Target="../media/image44.svg"/></Relationships>
</file>

<file path=ppt/slides/_rels/slide4.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23.png"/><Relationship Id="rId4" Type="http://schemas.openxmlformats.org/officeDocument/2006/relationships/image" Target="../media/image4.svg"/><Relationship Id="rId9" Type="http://schemas.openxmlformats.org/officeDocument/2006/relationships/image" Target="../media/image25.png"/><Relationship Id="rId14" Type="http://schemas.openxmlformats.org/officeDocument/2006/relationships/image" Target="../media/image60.svg"/></Relationships>
</file>

<file path=ppt/slides/_rels/slide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23.png"/><Relationship Id="rId4" Type="http://schemas.openxmlformats.org/officeDocument/2006/relationships/image" Target="../media/image4.svg"/><Relationship Id="rId9" Type="http://schemas.openxmlformats.org/officeDocument/2006/relationships/image" Target="../media/image25.png"/><Relationship Id="rId14" Type="http://schemas.openxmlformats.org/officeDocument/2006/relationships/image" Target="../media/image60.svg"/></Relationships>
</file>

<file path=ppt/slides/_rels/slide6.xml.rels><?xml version="1.0" encoding="UTF-8" standalone="yes"?>
<Relationships xmlns="http://schemas.openxmlformats.org/package/2006/relationships"><Relationship Id="rId8" Type="http://schemas.openxmlformats.org/officeDocument/2006/relationships/image" Target="../media/image66.svg"/><Relationship Id="rId13"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8.png"/><Relationship Id="rId12" Type="http://schemas.openxmlformats.org/officeDocument/2006/relationships/image" Target="../media/image6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4.svg"/><Relationship Id="rId11" Type="http://schemas.openxmlformats.org/officeDocument/2006/relationships/image" Target="../media/image29.png"/><Relationship Id="rId5" Type="http://schemas.openxmlformats.org/officeDocument/2006/relationships/image" Target="../media/image27.png"/><Relationship Id="rId10" Type="http://schemas.openxmlformats.org/officeDocument/2006/relationships/image" Target="../media/image4.svg"/><Relationship Id="rId4" Type="http://schemas.openxmlformats.org/officeDocument/2006/relationships/image" Target="../media/image62.svg"/><Relationship Id="rId9" Type="http://schemas.openxmlformats.org/officeDocument/2006/relationships/image" Target="../media/image1.png"/><Relationship Id="rId14" Type="http://schemas.openxmlformats.org/officeDocument/2006/relationships/image" Target="../media/image70.svg"/></Relationships>
</file>

<file path=ppt/slides/_rels/slide7.xml.rels><?xml version="1.0" encoding="UTF-8" standalone="yes"?>
<Relationships xmlns="http://schemas.openxmlformats.org/package/2006/relationships"><Relationship Id="rId8" Type="http://schemas.openxmlformats.org/officeDocument/2006/relationships/image" Target="../media/image68.svg"/><Relationship Id="rId13" Type="http://schemas.openxmlformats.org/officeDocument/2006/relationships/image" Target="../media/image33.png"/><Relationship Id="rId18" Type="http://schemas.openxmlformats.org/officeDocument/2006/relationships/image" Target="../media/image80.svg"/><Relationship Id="rId3" Type="http://schemas.openxmlformats.org/officeDocument/2006/relationships/image" Target="../media/image31.png"/><Relationship Id="rId7" Type="http://schemas.openxmlformats.org/officeDocument/2006/relationships/image" Target="../media/image29.png"/><Relationship Id="rId12" Type="http://schemas.openxmlformats.org/officeDocument/2006/relationships/image" Target="../media/image74.svg"/><Relationship Id="rId17"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image" Target="../media/image78.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32.png"/><Relationship Id="rId5" Type="http://schemas.openxmlformats.org/officeDocument/2006/relationships/image" Target="../media/image1.png"/><Relationship Id="rId15" Type="http://schemas.openxmlformats.org/officeDocument/2006/relationships/image" Target="../media/image34.png"/><Relationship Id="rId10" Type="http://schemas.openxmlformats.org/officeDocument/2006/relationships/image" Target="../media/image44.svg"/><Relationship Id="rId4" Type="http://schemas.openxmlformats.org/officeDocument/2006/relationships/image" Target="../media/image72.svg"/><Relationship Id="rId9" Type="http://schemas.openxmlformats.org/officeDocument/2006/relationships/image" Target="../media/image19.png"/><Relationship Id="rId14" Type="http://schemas.openxmlformats.org/officeDocument/2006/relationships/image" Target="../media/image76.svg"/></Relationships>
</file>

<file path=ppt/slides/_rels/slide8.xml.rels><?xml version="1.0" encoding="UTF-8" standalone="yes"?>
<Relationships xmlns="http://schemas.openxmlformats.org/package/2006/relationships"><Relationship Id="rId8" Type="http://schemas.openxmlformats.org/officeDocument/2006/relationships/image" Target="../media/image66.sv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28.png"/><Relationship Id="rId12" Type="http://schemas.openxmlformats.org/officeDocument/2006/relationships/image" Target="../media/image68.svg"/><Relationship Id="rId2" Type="http://schemas.openxmlformats.org/officeDocument/2006/relationships/notesSlide" Target="../notesSlides/notesSlide8.xml"/><Relationship Id="rId16" Type="http://schemas.openxmlformats.org/officeDocument/2006/relationships/image" Target="../media/image70.svg"/><Relationship Id="rId1" Type="http://schemas.openxmlformats.org/officeDocument/2006/relationships/slideLayout" Target="../slideLayouts/slideLayout7.xml"/><Relationship Id="rId6" Type="http://schemas.openxmlformats.org/officeDocument/2006/relationships/image" Target="../media/image64.svg"/><Relationship Id="rId11" Type="http://schemas.openxmlformats.org/officeDocument/2006/relationships/image" Target="../media/image29.png"/><Relationship Id="rId5" Type="http://schemas.openxmlformats.org/officeDocument/2006/relationships/image" Target="../media/image27.png"/><Relationship Id="rId15" Type="http://schemas.openxmlformats.org/officeDocument/2006/relationships/image" Target="../media/image30.png"/><Relationship Id="rId10" Type="http://schemas.openxmlformats.org/officeDocument/2006/relationships/image" Target="../media/image4.svg"/><Relationship Id="rId4" Type="http://schemas.openxmlformats.org/officeDocument/2006/relationships/image" Target="../media/image62.svg"/><Relationship Id="rId9" Type="http://schemas.openxmlformats.org/officeDocument/2006/relationships/image" Target="../media/image1.png"/><Relationship Id="rId14" Type="http://schemas.openxmlformats.org/officeDocument/2006/relationships/image" Target="../media/image82.svg"/></Relationships>
</file>

<file path=ppt/slides/_rels/slide9.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8.svg"/><Relationship Id="rId5" Type="http://schemas.openxmlformats.org/officeDocument/2006/relationships/image" Target="../media/image29.png"/><Relationship Id="rId10" Type="http://schemas.openxmlformats.org/officeDocument/2006/relationships/image" Target="../media/image70.svg"/><Relationship Id="rId4" Type="http://schemas.openxmlformats.org/officeDocument/2006/relationships/image" Target="../media/image4.sv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388295" y="651759"/>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4577781" y="651759"/>
            <a:ext cx="2964446" cy="3161284"/>
          </a:xfrm>
          <a:custGeom>
            <a:avLst/>
            <a:gdLst/>
            <a:ahLst/>
            <a:cxnLst/>
            <a:rect l="l" t="t" r="r" b="b"/>
            <a:pathLst>
              <a:path w="2964446" h="3161284">
                <a:moveTo>
                  <a:pt x="0" y="0"/>
                </a:moveTo>
                <a:lnTo>
                  <a:pt x="2964446" y="0"/>
                </a:lnTo>
                <a:lnTo>
                  <a:pt x="2964446"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7246876" y="430411"/>
            <a:ext cx="640951" cy="623845"/>
          </a:xfrm>
          <a:custGeom>
            <a:avLst/>
            <a:gdLst/>
            <a:ahLst/>
            <a:cxnLst/>
            <a:rect l="l" t="t" r="r" b="b"/>
            <a:pathLst>
              <a:path w="640951" h="623845">
                <a:moveTo>
                  <a:pt x="0" y="0"/>
                </a:moveTo>
                <a:lnTo>
                  <a:pt x="640952" y="0"/>
                </a:lnTo>
                <a:lnTo>
                  <a:pt x="640952" y="623845"/>
                </a:lnTo>
                <a:lnTo>
                  <a:pt x="0" y="62384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5876395" y="430400"/>
            <a:ext cx="2011437" cy="1387810"/>
          </a:xfrm>
          <a:custGeom>
            <a:avLst/>
            <a:gdLst/>
            <a:ahLst/>
            <a:cxnLst/>
            <a:rect l="l" t="t" r="r" b="b"/>
            <a:pathLst>
              <a:path w="2011437" h="1387810">
                <a:moveTo>
                  <a:pt x="0" y="0"/>
                </a:moveTo>
                <a:lnTo>
                  <a:pt x="2011437" y="0"/>
                </a:lnTo>
                <a:lnTo>
                  <a:pt x="2011437" y="1387811"/>
                </a:lnTo>
                <a:lnTo>
                  <a:pt x="0" y="1387811"/>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502899" y="455265"/>
            <a:ext cx="3161203" cy="4291917"/>
          </a:xfrm>
          <a:custGeom>
            <a:avLst/>
            <a:gdLst/>
            <a:ahLst/>
            <a:cxnLst/>
            <a:rect l="l" t="t" r="r" b="b"/>
            <a:pathLst>
              <a:path w="3161203" h="4291917">
                <a:moveTo>
                  <a:pt x="0" y="0"/>
                </a:moveTo>
                <a:lnTo>
                  <a:pt x="3161203" y="0"/>
                </a:lnTo>
                <a:lnTo>
                  <a:pt x="3161203" y="4291917"/>
                </a:lnTo>
                <a:lnTo>
                  <a:pt x="0" y="429191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388295" y="8663981"/>
            <a:ext cx="6285008" cy="1194975"/>
          </a:xfrm>
          <a:custGeom>
            <a:avLst/>
            <a:gdLst/>
            <a:ahLst/>
            <a:cxnLst/>
            <a:rect l="l" t="t" r="r" b="b"/>
            <a:pathLst>
              <a:path w="6285008" h="1194975">
                <a:moveTo>
                  <a:pt x="0" y="0"/>
                </a:moveTo>
                <a:lnTo>
                  <a:pt x="6285008" y="0"/>
                </a:lnTo>
                <a:lnTo>
                  <a:pt x="6285008" y="1194975"/>
                </a:lnTo>
                <a:lnTo>
                  <a:pt x="0" y="119497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1028700" y="4456518"/>
            <a:ext cx="8115300" cy="5007816"/>
          </a:xfrm>
          <a:custGeom>
            <a:avLst/>
            <a:gdLst/>
            <a:ahLst/>
            <a:cxnLst/>
            <a:rect l="l" t="t" r="r" b="b"/>
            <a:pathLst>
              <a:path w="8115300" h="5007816">
                <a:moveTo>
                  <a:pt x="0" y="0"/>
                </a:moveTo>
                <a:lnTo>
                  <a:pt x="8115300" y="0"/>
                </a:lnTo>
                <a:lnTo>
                  <a:pt x="8115300" y="5007816"/>
                </a:lnTo>
                <a:lnTo>
                  <a:pt x="0" y="5007816"/>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Freeform 10"/>
          <p:cNvSpPr/>
          <p:nvPr/>
        </p:nvSpPr>
        <p:spPr>
          <a:xfrm>
            <a:off x="8416345" y="742333"/>
            <a:ext cx="4997529" cy="9719668"/>
          </a:xfrm>
          <a:custGeom>
            <a:avLst/>
            <a:gdLst/>
            <a:ahLst/>
            <a:cxnLst/>
            <a:rect l="l" t="t" r="r" b="b"/>
            <a:pathLst>
              <a:path w="4997529" h="9719668">
                <a:moveTo>
                  <a:pt x="0" y="0"/>
                </a:moveTo>
                <a:lnTo>
                  <a:pt x="4997529" y="0"/>
                </a:lnTo>
                <a:lnTo>
                  <a:pt x="4997529" y="9719668"/>
                </a:lnTo>
                <a:lnTo>
                  <a:pt x="0" y="9719668"/>
                </a:lnTo>
                <a:lnTo>
                  <a:pt x="0" y="0"/>
                </a:lnTo>
                <a:close/>
              </a:path>
            </a:pathLst>
          </a:custGeom>
          <a:blipFill>
            <a:blip r:embed="rId15"/>
            <a:stretch>
              <a:fillRect/>
            </a:stretch>
          </a:blipFill>
        </p:spPr>
      </p:sp>
      <p:sp>
        <p:nvSpPr>
          <p:cNvPr id="11" name="TextBox 11"/>
          <p:cNvSpPr txBox="1"/>
          <p:nvPr/>
        </p:nvSpPr>
        <p:spPr>
          <a:xfrm rot="74944">
            <a:off x="1545695" y="6405854"/>
            <a:ext cx="6632415" cy="2486482"/>
          </a:xfrm>
          <a:prstGeom prst="rect">
            <a:avLst/>
          </a:prstGeom>
        </p:spPr>
        <p:txBody>
          <a:bodyPr lIns="0" tIns="0" rIns="0" bIns="0" rtlCol="0" anchor="t">
            <a:spAutoFit/>
          </a:bodyPr>
          <a:lstStyle/>
          <a:p>
            <a:pPr algn="ctr">
              <a:lnSpc>
                <a:spcPts val="6643"/>
              </a:lnSpc>
              <a:spcBef>
                <a:spcPct val="0"/>
              </a:spcBef>
            </a:pPr>
            <a:r>
              <a:rPr lang="en-US" sz="4814">
                <a:solidFill>
                  <a:srgbClr val="35828C"/>
                </a:solidFill>
                <a:latin typeface="Roboto Condensed"/>
              </a:rPr>
              <a:t>Trong số những vấn đề đó, vấn đề nào em cũng đang quan tâm?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48141" y="375931"/>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5632490" y="99058"/>
            <a:ext cx="2964446" cy="3161285"/>
          </a:xfrm>
          <a:custGeom>
            <a:avLst/>
            <a:gdLst/>
            <a:ahLst/>
            <a:cxnLst/>
            <a:rect l="l" t="t" r="r" b="b"/>
            <a:pathLst>
              <a:path w="2964446" h="3161285">
                <a:moveTo>
                  <a:pt x="0" y="0"/>
                </a:moveTo>
                <a:lnTo>
                  <a:pt x="2964446" y="0"/>
                </a:lnTo>
                <a:lnTo>
                  <a:pt x="2964446" y="3161284"/>
                </a:lnTo>
                <a:lnTo>
                  <a:pt x="0" y="316128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475644" y="5673568"/>
            <a:ext cx="2910273" cy="4917970"/>
          </a:xfrm>
          <a:custGeom>
            <a:avLst/>
            <a:gdLst/>
            <a:ahLst/>
            <a:cxnLst/>
            <a:rect l="l" t="t" r="r" b="b"/>
            <a:pathLst>
              <a:path w="2910273" h="4917970">
                <a:moveTo>
                  <a:pt x="0" y="0"/>
                </a:moveTo>
                <a:lnTo>
                  <a:pt x="2910273" y="0"/>
                </a:lnTo>
                <a:lnTo>
                  <a:pt x="2910273" y="4917970"/>
                </a:lnTo>
                <a:lnTo>
                  <a:pt x="0" y="4917970"/>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3566193" y="-698728"/>
            <a:ext cx="6463110" cy="3031407"/>
          </a:xfrm>
          <a:custGeom>
            <a:avLst/>
            <a:gdLst/>
            <a:ahLst/>
            <a:cxnLst/>
            <a:rect l="l" t="t" r="r" b="b"/>
            <a:pathLst>
              <a:path w="6463110" h="3031407">
                <a:moveTo>
                  <a:pt x="0" y="0"/>
                </a:moveTo>
                <a:lnTo>
                  <a:pt x="6463110" y="0"/>
                </a:lnTo>
                <a:lnTo>
                  <a:pt x="6463110" y="3031407"/>
                </a:lnTo>
                <a:lnTo>
                  <a:pt x="0" y="303140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475644" y="-335717"/>
            <a:ext cx="2008688" cy="1895444"/>
          </a:xfrm>
          <a:custGeom>
            <a:avLst/>
            <a:gdLst/>
            <a:ahLst/>
            <a:cxnLst/>
            <a:rect l="l" t="t" r="r" b="b"/>
            <a:pathLst>
              <a:path w="2008688" h="1895444">
                <a:moveTo>
                  <a:pt x="0" y="0"/>
                </a:moveTo>
                <a:lnTo>
                  <a:pt x="2008687" y="0"/>
                </a:lnTo>
                <a:lnTo>
                  <a:pt x="2008687" y="1895443"/>
                </a:lnTo>
                <a:lnTo>
                  <a:pt x="0" y="1895443"/>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TextBox 8"/>
          <p:cNvSpPr txBox="1"/>
          <p:nvPr/>
        </p:nvSpPr>
        <p:spPr>
          <a:xfrm>
            <a:off x="751747" y="392160"/>
            <a:ext cx="7913158" cy="763906"/>
          </a:xfrm>
          <a:prstGeom prst="rect">
            <a:avLst/>
          </a:prstGeom>
        </p:spPr>
        <p:txBody>
          <a:bodyPr lIns="0" tIns="0" rIns="0" bIns="0" rtlCol="0" anchor="t">
            <a:spAutoFit/>
          </a:bodyPr>
          <a:lstStyle/>
          <a:p>
            <a:pPr algn="ctr">
              <a:lnSpc>
                <a:spcPts val="6209"/>
              </a:lnSpc>
              <a:spcBef>
                <a:spcPct val="0"/>
              </a:spcBef>
            </a:pPr>
            <a:r>
              <a:rPr lang="en-US" sz="4499">
                <a:solidFill>
                  <a:srgbClr val="CE6342"/>
                </a:solidFill>
                <a:latin typeface="#9Slide05 Lobster"/>
              </a:rPr>
              <a:t>2. Quy trình nói – nghe của kiểu bài</a:t>
            </a:r>
          </a:p>
        </p:txBody>
      </p:sp>
      <p:grpSp>
        <p:nvGrpSpPr>
          <p:cNvPr id="9" name="Group 9"/>
          <p:cNvGrpSpPr/>
          <p:nvPr/>
        </p:nvGrpSpPr>
        <p:grpSpPr>
          <a:xfrm>
            <a:off x="6539422" y="1469370"/>
            <a:ext cx="4771420" cy="863309"/>
            <a:chOff x="0" y="0"/>
            <a:chExt cx="1256670" cy="227374"/>
          </a:xfrm>
        </p:grpSpPr>
        <p:sp>
          <p:nvSpPr>
            <p:cNvPr id="10" name="Freeform 10"/>
            <p:cNvSpPr/>
            <p:nvPr/>
          </p:nvSpPr>
          <p:spPr>
            <a:xfrm>
              <a:off x="0" y="0"/>
              <a:ext cx="1256670" cy="227374"/>
            </a:xfrm>
            <a:custGeom>
              <a:avLst/>
              <a:gdLst/>
              <a:ahLst/>
              <a:cxnLst/>
              <a:rect l="l" t="t" r="r" b="b"/>
              <a:pathLst>
                <a:path w="1256670" h="227374">
                  <a:moveTo>
                    <a:pt x="82751" y="0"/>
                  </a:moveTo>
                  <a:lnTo>
                    <a:pt x="1173920" y="0"/>
                  </a:lnTo>
                  <a:cubicBezTo>
                    <a:pt x="1219622" y="0"/>
                    <a:pt x="1256670" y="37049"/>
                    <a:pt x="1256670" y="82751"/>
                  </a:cubicBezTo>
                  <a:lnTo>
                    <a:pt x="1256670" y="144623"/>
                  </a:lnTo>
                  <a:cubicBezTo>
                    <a:pt x="1256670" y="190325"/>
                    <a:pt x="1219622" y="227374"/>
                    <a:pt x="1173920" y="227374"/>
                  </a:cubicBezTo>
                  <a:lnTo>
                    <a:pt x="82751" y="227374"/>
                  </a:lnTo>
                  <a:cubicBezTo>
                    <a:pt x="37049" y="227374"/>
                    <a:pt x="0" y="190325"/>
                    <a:pt x="0" y="144623"/>
                  </a:cubicBezTo>
                  <a:lnTo>
                    <a:pt x="0" y="82751"/>
                  </a:lnTo>
                  <a:cubicBezTo>
                    <a:pt x="0" y="37049"/>
                    <a:pt x="37049" y="0"/>
                    <a:pt x="82751" y="0"/>
                  </a:cubicBezTo>
                  <a:close/>
                </a:path>
              </a:pathLst>
            </a:custGeom>
            <a:solidFill>
              <a:srgbClr val="FFEED4"/>
            </a:solidFill>
            <a:ln w="38100" cap="rnd">
              <a:solidFill>
                <a:srgbClr val="AD732F"/>
              </a:solidFill>
              <a:prstDash val="solid"/>
              <a:round/>
            </a:ln>
          </p:spPr>
        </p:sp>
        <p:sp>
          <p:nvSpPr>
            <p:cNvPr id="11" name="TextBox 11"/>
            <p:cNvSpPr txBox="1"/>
            <p:nvPr/>
          </p:nvSpPr>
          <p:spPr>
            <a:xfrm>
              <a:off x="0" y="-57150"/>
              <a:ext cx="1256670" cy="284524"/>
            </a:xfrm>
            <a:prstGeom prst="rect">
              <a:avLst/>
            </a:prstGeom>
          </p:spPr>
          <p:txBody>
            <a:bodyPr lIns="50800" tIns="50800" rIns="50800" bIns="50800" rtlCol="0" anchor="ctr"/>
            <a:lstStyle/>
            <a:p>
              <a:pPr algn="ctr">
                <a:lnSpc>
                  <a:spcPts val="3311"/>
                </a:lnSpc>
              </a:pPr>
              <a:endParaRPr/>
            </a:p>
          </p:txBody>
        </p:sp>
      </p:grpSp>
      <p:grpSp>
        <p:nvGrpSpPr>
          <p:cNvPr id="12" name="Group 12"/>
          <p:cNvGrpSpPr/>
          <p:nvPr/>
        </p:nvGrpSpPr>
        <p:grpSpPr>
          <a:xfrm rot="5400000">
            <a:off x="-97411" y="5343052"/>
            <a:ext cx="3915495" cy="1148586"/>
            <a:chOff x="0" y="0"/>
            <a:chExt cx="1031242" cy="302508"/>
          </a:xfrm>
        </p:grpSpPr>
        <p:sp>
          <p:nvSpPr>
            <p:cNvPr id="13" name="Freeform 13"/>
            <p:cNvSpPr/>
            <p:nvPr/>
          </p:nvSpPr>
          <p:spPr>
            <a:xfrm>
              <a:off x="0" y="0"/>
              <a:ext cx="1031242" cy="302508"/>
            </a:xfrm>
            <a:custGeom>
              <a:avLst/>
              <a:gdLst/>
              <a:ahLst/>
              <a:cxnLst/>
              <a:rect l="l" t="t" r="r" b="b"/>
              <a:pathLst>
                <a:path w="1031242" h="302508">
                  <a:moveTo>
                    <a:pt x="100840" y="0"/>
                  </a:moveTo>
                  <a:lnTo>
                    <a:pt x="930402" y="0"/>
                  </a:lnTo>
                  <a:cubicBezTo>
                    <a:pt x="986094" y="0"/>
                    <a:pt x="1031242" y="45148"/>
                    <a:pt x="1031242" y="100840"/>
                  </a:cubicBezTo>
                  <a:lnTo>
                    <a:pt x="1031242" y="201668"/>
                  </a:lnTo>
                  <a:cubicBezTo>
                    <a:pt x="1031242" y="257361"/>
                    <a:pt x="986094" y="302508"/>
                    <a:pt x="930402" y="302508"/>
                  </a:cubicBezTo>
                  <a:lnTo>
                    <a:pt x="100840" y="302508"/>
                  </a:lnTo>
                  <a:cubicBezTo>
                    <a:pt x="45148" y="302508"/>
                    <a:pt x="0" y="257361"/>
                    <a:pt x="0" y="201668"/>
                  </a:cubicBezTo>
                  <a:lnTo>
                    <a:pt x="0" y="100840"/>
                  </a:lnTo>
                  <a:cubicBezTo>
                    <a:pt x="0" y="45148"/>
                    <a:pt x="45148" y="0"/>
                    <a:pt x="100840" y="0"/>
                  </a:cubicBezTo>
                  <a:close/>
                </a:path>
              </a:pathLst>
            </a:custGeom>
            <a:solidFill>
              <a:srgbClr val="FFEED4"/>
            </a:solidFill>
            <a:ln w="38100" cap="rnd">
              <a:solidFill>
                <a:srgbClr val="AD732F"/>
              </a:solidFill>
              <a:prstDash val="solid"/>
              <a:round/>
            </a:ln>
          </p:spPr>
        </p:sp>
        <p:sp>
          <p:nvSpPr>
            <p:cNvPr id="14" name="TextBox 14"/>
            <p:cNvSpPr txBox="1"/>
            <p:nvPr/>
          </p:nvSpPr>
          <p:spPr>
            <a:xfrm>
              <a:off x="0" y="-57150"/>
              <a:ext cx="1031242" cy="359658"/>
            </a:xfrm>
            <a:prstGeom prst="rect">
              <a:avLst/>
            </a:prstGeom>
          </p:spPr>
          <p:txBody>
            <a:bodyPr lIns="50800" tIns="50800" rIns="50800" bIns="50800" rtlCol="0" anchor="ctr"/>
            <a:lstStyle/>
            <a:p>
              <a:pPr algn="ctr">
                <a:lnSpc>
                  <a:spcPts val="3311"/>
                </a:lnSpc>
              </a:pPr>
              <a:endParaRPr/>
            </a:p>
          </p:txBody>
        </p:sp>
      </p:grpSp>
      <p:grpSp>
        <p:nvGrpSpPr>
          <p:cNvPr id="15" name="Group 15"/>
          <p:cNvGrpSpPr/>
          <p:nvPr/>
        </p:nvGrpSpPr>
        <p:grpSpPr>
          <a:xfrm>
            <a:off x="5451828" y="1469370"/>
            <a:ext cx="851808" cy="851808"/>
            <a:chOff x="0" y="0"/>
            <a:chExt cx="812800" cy="812800"/>
          </a:xfrm>
        </p:grpSpPr>
        <p:sp>
          <p:nvSpPr>
            <p:cNvPr id="16" name="Freeform 16"/>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17" name="TextBox 17"/>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18" name="TextBox 18"/>
          <p:cNvSpPr txBox="1"/>
          <p:nvPr/>
        </p:nvSpPr>
        <p:spPr>
          <a:xfrm>
            <a:off x="6705600" y="1473634"/>
            <a:ext cx="4351483" cy="769441"/>
          </a:xfrm>
          <a:prstGeom prst="rect">
            <a:avLst/>
          </a:prstGeom>
        </p:spPr>
        <p:txBody>
          <a:bodyPr wrap="square" lIns="0" tIns="0" rIns="0" bIns="0" rtlCol="0" anchor="t">
            <a:spAutoFit/>
          </a:bodyPr>
          <a:lstStyle/>
          <a:p>
            <a:pPr algn="ctr">
              <a:lnSpc>
                <a:spcPts val="6019"/>
              </a:lnSpc>
            </a:pPr>
            <a:r>
              <a:rPr lang="en-US" sz="4299" dirty="0" err="1">
                <a:solidFill>
                  <a:srgbClr val="AD732F"/>
                </a:solidFill>
                <a:latin typeface="Roboto Condensed"/>
              </a:rPr>
              <a:t>Trình</a:t>
            </a:r>
            <a:r>
              <a:rPr lang="en-US" sz="4299" dirty="0">
                <a:solidFill>
                  <a:srgbClr val="AD732F"/>
                </a:solidFill>
                <a:latin typeface="Roboto Condensed"/>
              </a:rPr>
              <a:t> </a:t>
            </a:r>
            <a:r>
              <a:rPr lang="en-US" sz="4299" dirty="0" err="1">
                <a:solidFill>
                  <a:srgbClr val="AD732F"/>
                </a:solidFill>
                <a:latin typeface="Roboto Condensed"/>
              </a:rPr>
              <a:t>bày</a:t>
            </a:r>
            <a:r>
              <a:rPr lang="en-US" sz="4299" dirty="0">
                <a:solidFill>
                  <a:srgbClr val="AD732F"/>
                </a:solidFill>
                <a:latin typeface="Roboto Condensed"/>
              </a:rPr>
              <a:t> </a:t>
            </a:r>
            <a:r>
              <a:rPr lang="en-US" sz="4299" dirty="0" err="1">
                <a:solidFill>
                  <a:srgbClr val="AD732F"/>
                </a:solidFill>
                <a:latin typeface="Roboto Condensed"/>
              </a:rPr>
              <a:t>bài</a:t>
            </a:r>
            <a:r>
              <a:rPr lang="en-US" sz="4299" dirty="0">
                <a:solidFill>
                  <a:srgbClr val="AD732F"/>
                </a:solidFill>
                <a:latin typeface="Roboto Condensed"/>
              </a:rPr>
              <a:t> </a:t>
            </a:r>
            <a:r>
              <a:rPr lang="en-US" sz="4299" dirty="0" err="1">
                <a:solidFill>
                  <a:srgbClr val="AD732F"/>
                </a:solidFill>
                <a:latin typeface="Roboto Condensed"/>
              </a:rPr>
              <a:t>nói</a:t>
            </a:r>
            <a:endParaRPr lang="en-US" sz="4299" dirty="0">
              <a:solidFill>
                <a:srgbClr val="AD732F"/>
              </a:solidFill>
              <a:latin typeface="Roboto Condensed"/>
            </a:endParaRPr>
          </a:p>
        </p:txBody>
      </p:sp>
      <p:grpSp>
        <p:nvGrpSpPr>
          <p:cNvPr id="19" name="Group 19"/>
          <p:cNvGrpSpPr/>
          <p:nvPr/>
        </p:nvGrpSpPr>
        <p:grpSpPr>
          <a:xfrm>
            <a:off x="11447560" y="1369856"/>
            <a:ext cx="851808" cy="851808"/>
            <a:chOff x="0" y="0"/>
            <a:chExt cx="812800" cy="812800"/>
          </a:xfrm>
        </p:grpSpPr>
        <p:sp>
          <p:nvSpPr>
            <p:cNvPr id="20" name="Freeform 20"/>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21" name="TextBox 21"/>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22" name="TextBox 22"/>
          <p:cNvSpPr txBox="1"/>
          <p:nvPr/>
        </p:nvSpPr>
        <p:spPr>
          <a:xfrm rot="-5400000">
            <a:off x="-195984" y="5490910"/>
            <a:ext cx="3941835"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Bold"/>
              </a:rPr>
              <a:t>Sau khi nói</a:t>
            </a:r>
          </a:p>
        </p:txBody>
      </p:sp>
      <p:grpSp>
        <p:nvGrpSpPr>
          <p:cNvPr id="23" name="Group 23"/>
          <p:cNvGrpSpPr/>
          <p:nvPr/>
        </p:nvGrpSpPr>
        <p:grpSpPr>
          <a:xfrm>
            <a:off x="1028700" y="1559726"/>
            <a:ext cx="4243571" cy="943786"/>
            <a:chOff x="0" y="0"/>
            <a:chExt cx="1117648" cy="248569"/>
          </a:xfrm>
        </p:grpSpPr>
        <p:sp>
          <p:nvSpPr>
            <p:cNvPr id="24" name="Freeform 24"/>
            <p:cNvSpPr/>
            <p:nvPr/>
          </p:nvSpPr>
          <p:spPr>
            <a:xfrm>
              <a:off x="0" y="0"/>
              <a:ext cx="1117648" cy="248569"/>
            </a:xfrm>
            <a:custGeom>
              <a:avLst/>
              <a:gdLst/>
              <a:ahLst/>
              <a:cxnLst/>
              <a:rect l="l" t="t" r="r" b="b"/>
              <a:pathLst>
                <a:path w="1117648" h="248569">
                  <a:moveTo>
                    <a:pt x="93044" y="0"/>
                  </a:moveTo>
                  <a:lnTo>
                    <a:pt x="1024604" y="0"/>
                  </a:lnTo>
                  <a:cubicBezTo>
                    <a:pt x="1075991" y="0"/>
                    <a:pt x="1117648" y="41657"/>
                    <a:pt x="1117648" y="93044"/>
                  </a:cubicBezTo>
                  <a:lnTo>
                    <a:pt x="1117648" y="155525"/>
                  </a:lnTo>
                  <a:cubicBezTo>
                    <a:pt x="1117648" y="180202"/>
                    <a:pt x="1107845" y="203868"/>
                    <a:pt x="1090396" y="221317"/>
                  </a:cubicBezTo>
                  <a:cubicBezTo>
                    <a:pt x="1072947" y="238766"/>
                    <a:pt x="1049281" y="248569"/>
                    <a:pt x="1024604" y="248569"/>
                  </a:cubicBezTo>
                  <a:lnTo>
                    <a:pt x="93044" y="248569"/>
                  </a:lnTo>
                  <a:cubicBezTo>
                    <a:pt x="41657" y="248569"/>
                    <a:pt x="0" y="206912"/>
                    <a:pt x="0" y="155525"/>
                  </a:cubicBezTo>
                  <a:lnTo>
                    <a:pt x="0" y="93044"/>
                  </a:lnTo>
                  <a:cubicBezTo>
                    <a:pt x="0" y="41657"/>
                    <a:pt x="41657" y="0"/>
                    <a:pt x="93044" y="0"/>
                  </a:cubicBezTo>
                  <a:close/>
                </a:path>
              </a:pathLst>
            </a:custGeom>
            <a:solidFill>
              <a:srgbClr val="FFEED4"/>
            </a:solidFill>
            <a:ln w="38100" cap="rnd">
              <a:solidFill>
                <a:srgbClr val="AD732F"/>
              </a:solidFill>
              <a:prstDash val="solid"/>
              <a:round/>
            </a:ln>
          </p:spPr>
        </p:sp>
        <p:sp>
          <p:nvSpPr>
            <p:cNvPr id="25" name="TextBox 25"/>
            <p:cNvSpPr txBox="1"/>
            <p:nvPr/>
          </p:nvSpPr>
          <p:spPr>
            <a:xfrm>
              <a:off x="0" y="-57150"/>
              <a:ext cx="1117648" cy="305719"/>
            </a:xfrm>
            <a:prstGeom prst="rect">
              <a:avLst/>
            </a:prstGeom>
          </p:spPr>
          <p:txBody>
            <a:bodyPr lIns="50800" tIns="50800" rIns="50800" bIns="50800" rtlCol="0" anchor="ctr"/>
            <a:lstStyle/>
            <a:p>
              <a:pPr algn="ctr">
                <a:lnSpc>
                  <a:spcPts val="3311"/>
                </a:lnSpc>
              </a:pPr>
              <a:endParaRPr/>
            </a:p>
          </p:txBody>
        </p:sp>
      </p:grpSp>
      <p:sp>
        <p:nvSpPr>
          <p:cNvPr id="26" name="TextBox 26"/>
          <p:cNvSpPr txBox="1"/>
          <p:nvPr/>
        </p:nvSpPr>
        <p:spPr>
          <a:xfrm>
            <a:off x="1219200" y="1609979"/>
            <a:ext cx="3901123" cy="769441"/>
          </a:xfrm>
          <a:prstGeom prst="rect">
            <a:avLst/>
          </a:prstGeom>
        </p:spPr>
        <p:txBody>
          <a:bodyPr wrap="square" lIns="0" tIns="0" rIns="0" bIns="0" rtlCol="0" anchor="t">
            <a:spAutoFit/>
          </a:bodyPr>
          <a:lstStyle/>
          <a:p>
            <a:pPr algn="ctr">
              <a:lnSpc>
                <a:spcPts val="6019"/>
              </a:lnSpc>
            </a:pPr>
            <a:r>
              <a:rPr lang="en-US" sz="4299" dirty="0" err="1">
                <a:solidFill>
                  <a:srgbClr val="AD732F"/>
                </a:solidFill>
                <a:latin typeface="Roboto Condensed"/>
              </a:rPr>
              <a:t>Trước</a:t>
            </a:r>
            <a:r>
              <a:rPr lang="en-US" sz="4299" dirty="0">
                <a:solidFill>
                  <a:srgbClr val="AD732F"/>
                </a:solidFill>
                <a:latin typeface="Roboto Condensed"/>
              </a:rPr>
              <a:t> </a:t>
            </a:r>
            <a:r>
              <a:rPr lang="en-US" sz="4299" dirty="0" err="1">
                <a:solidFill>
                  <a:srgbClr val="AD732F"/>
                </a:solidFill>
                <a:latin typeface="Roboto Condensed"/>
              </a:rPr>
              <a:t>khi</a:t>
            </a:r>
            <a:r>
              <a:rPr lang="en-US" sz="4299" dirty="0">
                <a:solidFill>
                  <a:srgbClr val="AD732F"/>
                </a:solidFill>
                <a:latin typeface="Roboto Condensed"/>
              </a:rPr>
              <a:t> </a:t>
            </a:r>
            <a:r>
              <a:rPr lang="en-US" sz="4299" dirty="0" err="1">
                <a:solidFill>
                  <a:srgbClr val="AD732F"/>
                </a:solidFill>
                <a:latin typeface="Roboto Condensed"/>
              </a:rPr>
              <a:t>nói</a:t>
            </a:r>
            <a:endParaRPr lang="en-US" sz="4299" dirty="0">
              <a:solidFill>
                <a:srgbClr val="AD732F"/>
              </a:solidFill>
              <a:latin typeface="Roboto Condensed"/>
            </a:endParaRPr>
          </a:p>
        </p:txBody>
      </p:sp>
      <p:sp>
        <p:nvSpPr>
          <p:cNvPr id="27" name="TextBox 27"/>
          <p:cNvSpPr txBox="1"/>
          <p:nvPr/>
        </p:nvSpPr>
        <p:spPr>
          <a:xfrm>
            <a:off x="12432718" y="1854110"/>
            <a:ext cx="3821025" cy="580390"/>
          </a:xfrm>
          <a:prstGeom prst="rect">
            <a:avLst/>
          </a:prstGeom>
        </p:spPr>
        <p:txBody>
          <a:bodyPr lIns="0" tIns="0" rIns="0" bIns="0" rtlCol="0" anchor="t">
            <a:spAutoFit/>
          </a:bodyPr>
          <a:lstStyle/>
          <a:p>
            <a:pPr algn="ctr">
              <a:lnSpc>
                <a:spcPts val="4759"/>
              </a:lnSpc>
            </a:pPr>
            <a:r>
              <a:rPr lang="en-US" sz="3399">
                <a:solidFill>
                  <a:srgbClr val="3A3838"/>
                </a:solidFill>
                <a:latin typeface="Noto Serif Display"/>
              </a:rPr>
              <a:t>_ _ _ _  _ _  _  _ _ _</a:t>
            </a:r>
          </a:p>
        </p:txBody>
      </p:sp>
      <p:sp>
        <p:nvSpPr>
          <p:cNvPr id="28" name="TextBox 28"/>
          <p:cNvSpPr txBox="1"/>
          <p:nvPr/>
        </p:nvSpPr>
        <p:spPr>
          <a:xfrm>
            <a:off x="1286043" y="2661471"/>
            <a:ext cx="13430231" cy="680086"/>
          </a:xfrm>
          <a:prstGeom prst="rect">
            <a:avLst/>
          </a:prstGeom>
        </p:spPr>
        <p:txBody>
          <a:bodyPr lIns="0" tIns="0" rIns="0" bIns="0" rtlCol="0" anchor="t">
            <a:spAutoFit/>
          </a:bodyPr>
          <a:lstStyle/>
          <a:p>
            <a:pPr algn="l">
              <a:lnSpc>
                <a:spcPts val="5519"/>
              </a:lnSpc>
              <a:spcBef>
                <a:spcPct val="0"/>
              </a:spcBef>
            </a:pPr>
            <a:r>
              <a:rPr lang="en-US" sz="3999">
                <a:solidFill>
                  <a:srgbClr val="CE6342"/>
                </a:solidFill>
                <a:latin typeface="Roboto Condensed"/>
              </a:rPr>
              <a:t>Trao đổi về bài nói theo một số gợi ý:</a:t>
            </a:r>
          </a:p>
        </p:txBody>
      </p:sp>
      <p:sp>
        <p:nvSpPr>
          <p:cNvPr id="29" name="TextBox 29"/>
          <p:cNvSpPr txBox="1"/>
          <p:nvPr/>
        </p:nvSpPr>
        <p:spPr>
          <a:xfrm>
            <a:off x="4271445" y="3411101"/>
            <a:ext cx="2360766" cy="680086"/>
          </a:xfrm>
          <a:prstGeom prst="rect">
            <a:avLst/>
          </a:prstGeom>
        </p:spPr>
        <p:txBody>
          <a:bodyPr lIns="0" tIns="0" rIns="0" bIns="0" rtlCol="0" anchor="t">
            <a:spAutoFit/>
          </a:bodyPr>
          <a:lstStyle/>
          <a:p>
            <a:pPr algn="l">
              <a:lnSpc>
                <a:spcPts val="5519"/>
              </a:lnSpc>
              <a:spcBef>
                <a:spcPct val="0"/>
              </a:spcBef>
            </a:pPr>
            <a:r>
              <a:rPr lang="en-US" sz="3999">
                <a:solidFill>
                  <a:srgbClr val="266770"/>
                </a:solidFill>
                <a:latin typeface="Roboto Condensed Bold"/>
              </a:rPr>
              <a:t>Người nghe</a:t>
            </a:r>
          </a:p>
        </p:txBody>
      </p:sp>
      <p:grpSp>
        <p:nvGrpSpPr>
          <p:cNvPr id="30" name="Group 30"/>
          <p:cNvGrpSpPr/>
          <p:nvPr/>
        </p:nvGrpSpPr>
        <p:grpSpPr>
          <a:xfrm>
            <a:off x="13623343" y="9233218"/>
            <a:ext cx="4921422" cy="1076527"/>
            <a:chOff x="0" y="0"/>
            <a:chExt cx="7851012" cy="1717354"/>
          </a:xfrm>
        </p:grpSpPr>
        <p:sp>
          <p:nvSpPr>
            <p:cNvPr id="31" name="Freeform 31"/>
            <p:cNvSpPr/>
            <p:nvPr/>
          </p:nvSpPr>
          <p:spPr>
            <a:xfrm>
              <a:off x="0" y="-122809"/>
              <a:ext cx="7851013" cy="1840230"/>
            </a:xfrm>
            <a:custGeom>
              <a:avLst/>
              <a:gdLst/>
              <a:ahLst/>
              <a:cxnLst/>
              <a:rect l="l" t="t" r="r" b="b"/>
              <a:pathLst>
                <a:path w="7851013" h="1840230">
                  <a:moveTo>
                    <a:pt x="7851013" y="790575"/>
                  </a:moveTo>
                  <a:cubicBezTo>
                    <a:pt x="7851013" y="790575"/>
                    <a:pt x="7003161" y="263779"/>
                    <a:pt x="6470269" y="138430"/>
                  </a:cubicBezTo>
                  <a:cubicBezTo>
                    <a:pt x="5882259" y="0"/>
                    <a:pt x="5242433" y="831469"/>
                    <a:pt x="4633595" y="840867"/>
                  </a:cubicBezTo>
                  <a:cubicBezTo>
                    <a:pt x="3885819" y="852424"/>
                    <a:pt x="3826256" y="674370"/>
                    <a:pt x="3274695" y="772668"/>
                  </a:cubicBezTo>
                  <a:cubicBezTo>
                    <a:pt x="2969641" y="827024"/>
                    <a:pt x="2565908" y="1221232"/>
                    <a:pt x="2214118" y="1290066"/>
                  </a:cubicBezTo>
                  <a:cubicBezTo>
                    <a:pt x="1630807" y="1404112"/>
                    <a:pt x="1498473" y="1199515"/>
                    <a:pt x="1039749" y="1347089"/>
                  </a:cubicBezTo>
                  <a:cubicBezTo>
                    <a:pt x="641477" y="1474978"/>
                    <a:pt x="0" y="1840230"/>
                    <a:pt x="0" y="1840230"/>
                  </a:cubicBezTo>
                  <a:lnTo>
                    <a:pt x="7800340" y="1819656"/>
                  </a:lnTo>
                  <a:lnTo>
                    <a:pt x="7851013" y="790702"/>
                  </a:lnTo>
                  <a:close/>
                </a:path>
              </a:pathLst>
            </a:custGeom>
            <a:solidFill>
              <a:srgbClr val="35828C"/>
            </a:solidFill>
          </p:spPr>
        </p:sp>
      </p:grpSp>
      <p:sp>
        <p:nvSpPr>
          <p:cNvPr id="32" name="TextBox 32"/>
          <p:cNvSpPr txBox="1"/>
          <p:nvPr/>
        </p:nvSpPr>
        <p:spPr>
          <a:xfrm>
            <a:off x="12627396" y="3279511"/>
            <a:ext cx="2360766" cy="680086"/>
          </a:xfrm>
          <a:prstGeom prst="rect">
            <a:avLst/>
          </a:prstGeom>
        </p:spPr>
        <p:txBody>
          <a:bodyPr lIns="0" tIns="0" rIns="0" bIns="0" rtlCol="0" anchor="t">
            <a:spAutoFit/>
          </a:bodyPr>
          <a:lstStyle/>
          <a:p>
            <a:pPr algn="l">
              <a:lnSpc>
                <a:spcPts val="5519"/>
              </a:lnSpc>
              <a:spcBef>
                <a:spcPct val="0"/>
              </a:spcBef>
            </a:pPr>
            <a:r>
              <a:rPr lang="en-US" sz="3999">
                <a:solidFill>
                  <a:srgbClr val="CE6342"/>
                </a:solidFill>
                <a:latin typeface="Roboto Condensed Bold"/>
              </a:rPr>
              <a:t>Người nói</a:t>
            </a:r>
          </a:p>
        </p:txBody>
      </p:sp>
      <p:sp>
        <p:nvSpPr>
          <p:cNvPr id="33" name="TextBox 33"/>
          <p:cNvSpPr txBox="1"/>
          <p:nvPr/>
        </p:nvSpPr>
        <p:spPr>
          <a:xfrm>
            <a:off x="2789006" y="4234062"/>
            <a:ext cx="6716646" cy="4930775"/>
          </a:xfrm>
          <a:prstGeom prst="rect">
            <a:avLst/>
          </a:prstGeom>
        </p:spPr>
        <p:txBody>
          <a:bodyPr lIns="0" tIns="0" rIns="0" bIns="0" rtlCol="0" anchor="t">
            <a:spAutoFit/>
          </a:bodyPr>
          <a:lstStyle/>
          <a:p>
            <a:pPr algn="just">
              <a:lnSpc>
                <a:spcPts val="4899"/>
              </a:lnSpc>
            </a:pPr>
            <a:r>
              <a:rPr lang="en-US" sz="3499">
                <a:solidFill>
                  <a:srgbClr val="266770"/>
                </a:solidFill>
                <a:latin typeface="Roboto Condensed"/>
              </a:rPr>
              <a:t>Trao đổi về bài nói với tinh thần xây dựng và tôn trọng:</a:t>
            </a:r>
          </a:p>
          <a:p>
            <a:pPr algn="just">
              <a:lnSpc>
                <a:spcPts val="4899"/>
              </a:lnSpc>
            </a:pPr>
            <a:r>
              <a:rPr lang="en-US" sz="3499">
                <a:solidFill>
                  <a:srgbClr val="266770"/>
                </a:solidFill>
                <a:latin typeface="Roboto Condensed"/>
              </a:rPr>
              <a:t>+ Nêu câu hỏi về những điểm còn băn khoăn xoay quanh vấn đề.</a:t>
            </a:r>
          </a:p>
          <a:p>
            <a:pPr algn="just">
              <a:lnSpc>
                <a:spcPts val="4899"/>
              </a:lnSpc>
            </a:pPr>
            <a:r>
              <a:rPr lang="en-US" sz="3499">
                <a:solidFill>
                  <a:srgbClr val="266770"/>
                </a:solidFill>
                <a:latin typeface="Roboto Condensed"/>
              </a:rPr>
              <a:t>+ Bày tỏ sự đồng tình, chia sẻ/ đưa ra ý kiến phản biện quan điểm người nói.</a:t>
            </a:r>
          </a:p>
          <a:p>
            <a:pPr algn="just">
              <a:lnSpc>
                <a:spcPts val="4899"/>
              </a:lnSpc>
            </a:pPr>
            <a:r>
              <a:rPr lang="en-US" sz="3499">
                <a:solidFill>
                  <a:srgbClr val="266770"/>
                </a:solidFill>
                <a:latin typeface="Roboto Condensed"/>
              </a:rPr>
              <a:t>+ Nhận xét, đánh giá về nội dung và cách trình bày bài nói.</a:t>
            </a:r>
          </a:p>
        </p:txBody>
      </p:sp>
      <p:sp>
        <p:nvSpPr>
          <p:cNvPr id="34" name="TextBox 34"/>
          <p:cNvSpPr txBox="1"/>
          <p:nvPr/>
        </p:nvSpPr>
        <p:spPr>
          <a:xfrm>
            <a:off x="10007845" y="4054728"/>
            <a:ext cx="7599868" cy="5549900"/>
          </a:xfrm>
          <a:prstGeom prst="rect">
            <a:avLst/>
          </a:prstGeom>
        </p:spPr>
        <p:txBody>
          <a:bodyPr lIns="0" tIns="0" rIns="0" bIns="0" rtlCol="0" anchor="t">
            <a:spAutoFit/>
          </a:bodyPr>
          <a:lstStyle/>
          <a:p>
            <a:pPr algn="just">
              <a:lnSpc>
                <a:spcPts val="4899"/>
              </a:lnSpc>
            </a:pPr>
            <a:r>
              <a:rPr lang="en-US" sz="3499">
                <a:solidFill>
                  <a:srgbClr val="CE6342"/>
                </a:solidFill>
                <a:latin typeface="Roboto Condensed"/>
              </a:rPr>
              <a:t>Tiếp thu và phản hồi ý kiến của người nghe với thái độ lịch sự và cầu thị</a:t>
            </a:r>
          </a:p>
          <a:p>
            <a:pPr algn="just">
              <a:lnSpc>
                <a:spcPts val="4899"/>
              </a:lnSpc>
            </a:pPr>
            <a:r>
              <a:rPr lang="en-US" sz="3499">
                <a:solidFill>
                  <a:srgbClr val="CE6342"/>
                </a:solidFill>
                <a:latin typeface="Roboto Condensed"/>
              </a:rPr>
              <a:t>+ Làm rõ những vấn đề mà người nghe yêu cầu giải thích</a:t>
            </a:r>
          </a:p>
          <a:p>
            <a:pPr algn="just">
              <a:lnSpc>
                <a:spcPts val="4899"/>
              </a:lnSpc>
            </a:pPr>
            <a:r>
              <a:rPr lang="en-US" sz="3499">
                <a:solidFill>
                  <a:srgbClr val="CE6342"/>
                </a:solidFill>
                <a:latin typeface="Roboto Condensed"/>
              </a:rPr>
              <a:t>+ Trao đổi về những ý kiến mà người nghe nêu lên nhằm chia sẻ/ phản biện</a:t>
            </a:r>
          </a:p>
          <a:p>
            <a:pPr algn="just">
              <a:lnSpc>
                <a:spcPts val="4899"/>
              </a:lnSpc>
            </a:pPr>
            <a:r>
              <a:rPr lang="en-US" sz="3499">
                <a:solidFill>
                  <a:srgbClr val="CE6342"/>
                </a:solidFill>
                <a:latin typeface="Roboto Condensed"/>
              </a:rPr>
              <a:t>+ Lắng nghe ý kiến nhận xét, đánh giá của người nghe để rút kinh nghiệm, hoàn thiện kĩ năng chuẩn bị và trình bày bài nói.</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0E4"/>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850086" y="760798"/>
          <a:ext cx="16587828" cy="9380274"/>
        </p:xfrm>
        <a:graphic>
          <a:graphicData uri="http://schemas.openxmlformats.org/drawingml/2006/table">
            <a:tbl>
              <a:tblPr/>
              <a:tblGrid>
                <a:gridCol w="2189300">
                  <a:extLst>
                    <a:ext uri="{9D8B030D-6E8A-4147-A177-3AD203B41FA5}">
                      <a16:colId xmlns="" xmlns:a16="http://schemas.microsoft.com/office/drawing/2014/main" val="20000"/>
                    </a:ext>
                  </a:extLst>
                </a:gridCol>
                <a:gridCol w="11057023">
                  <a:extLst>
                    <a:ext uri="{9D8B030D-6E8A-4147-A177-3AD203B41FA5}">
                      <a16:colId xmlns="" xmlns:a16="http://schemas.microsoft.com/office/drawing/2014/main" val="20001"/>
                    </a:ext>
                  </a:extLst>
                </a:gridCol>
                <a:gridCol w="1688874">
                  <a:extLst>
                    <a:ext uri="{9D8B030D-6E8A-4147-A177-3AD203B41FA5}">
                      <a16:colId xmlns="" xmlns:a16="http://schemas.microsoft.com/office/drawing/2014/main" val="20002"/>
                    </a:ext>
                  </a:extLst>
                </a:gridCol>
                <a:gridCol w="1652631">
                  <a:extLst>
                    <a:ext uri="{9D8B030D-6E8A-4147-A177-3AD203B41FA5}">
                      <a16:colId xmlns="" xmlns:a16="http://schemas.microsoft.com/office/drawing/2014/main" val="20003"/>
                    </a:ext>
                  </a:extLst>
                </a:gridCol>
              </a:tblGrid>
              <a:tr h="927693">
                <a:tc>
                  <a:txBody>
                    <a:bodyPr/>
                    <a:lstStyle/>
                    <a:p>
                      <a:pPr algn="ctr">
                        <a:lnSpc>
                          <a:spcPts val="3639"/>
                        </a:lnSpc>
                        <a:defRPr/>
                      </a:pPr>
                      <a:r>
                        <a:rPr lang="en-US" sz="2599">
                          <a:solidFill>
                            <a:srgbClr val="434343"/>
                          </a:solidFill>
                          <a:latin typeface="Roboto Condensed Bold"/>
                        </a:rPr>
                        <a:t>Phương diện</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tc>
                  <a:txBody>
                    <a:bodyPr/>
                    <a:lstStyle/>
                    <a:p>
                      <a:pPr algn="ctr">
                        <a:lnSpc>
                          <a:spcPts val="3639"/>
                        </a:lnSpc>
                        <a:defRPr/>
                      </a:pPr>
                      <a:r>
                        <a:rPr lang="en-US" sz="2599">
                          <a:solidFill>
                            <a:srgbClr val="434343"/>
                          </a:solidFill>
                          <a:latin typeface="Roboto Condensed Bold"/>
                        </a:rPr>
                        <a:t>Tiêu chí đánh giá</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tc>
                  <a:txBody>
                    <a:bodyPr/>
                    <a:lstStyle/>
                    <a:p>
                      <a:pPr algn="ctr">
                        <a:lnSpc>
                          <a:spcPts val="3639"/>
                        </a:lnSpc>
                        <a:defRPr/>
                      </a:pPr>
                      <a:r>
                        <a:rPr lang="en-US" sz="2599">
                          <a:solidFill>
                            <a:srgbClr val="434343"/>
                          </a:solidFill>
                          <a:latin typeface="Roboto Condensed Bold"/>
                        </a:rPr>
                        <a:t>Đạt</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tc>
                  <a:txBody>
                    <a:bodyPr/>
                    <a:lstStyle/>
                    <a:p>
                      <a:pPr algn="ctr">
                        <a:lnSpc>
                          <a:spcPts val="3639"/>
                        </a:lnSpc>
                        <a:defRPr/>
                      </a:pPr>
                      <a:r>
                        <a:rPr lang="en-US" sz="2599">
                          <a:solidFill>
                            <a:srgbClr val="434343"/>
                          </a:solidFill>
                          <a:latin typeface="Roboto Condensed Bold"/>
                        </a:rPr>
                        <a:t>Chưa đạt</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extLst>
                  <a:ext uri="{0D108BD9-81ED-4DB2-BD59-A6C34878D82A}">
                    <a16:rowId xmlns="" xmlns:a16="http://schemas.microsoft.com/office/drawing/2014/main" val="10000"/>
                  </a:ext>
                </a:extLst>
              </a:tr>
              <a:tr h="982197">
                <a:tc rowSpan="3">
                  <a:txBody>
                    <a:bodyPr/>
                    <a:lstStyle/>
                    <a:p>
                      <a:pPr algn="ctr">
                        <a:lnSpc>
                          <a:spcPts val="3639"/>
                        </a:lnSpc>
                        <a:defRPr/>
                      </a:pPr>
                      <a:r>
                        <a:rPr lang="en-US" sz="2599">
                          <a:solidFill>
                            <a:srgbClr val="434343"/>
                          </a:solidFill>
                          <a:latin typeface="Roboto Condensed Bold"/>
                        </a:rPr>
                        <a:t>Mở đầu</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A6C0C4"/>
                    </a:solidFill>
                  </a:tcPr>
                </a:tc>
                <a:tc>
                  <a:txBody>
                    <a:bodyPr/>
                    <a:lstStyle/>
                    <a:p>
                      <a:pPr algn="just">
                        <a:lnSpc>
                          <a:spcPts val="3639"/>
                        </a:lnSpc>
                        <a:defRPr/>
                      </a:pPr>
                      <a:r>
                        <a:rPr lang="en-US" sz="2599">
                          <a:solidFill>
                            <a:srgbClr val="266770"/>
                          </a:solidFill>
                          <a:latin typeface="Roboto Condensed"/>
                        </a:rPr>
                        <a:t>Có lời chào và lời tự giới thiệu</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952113">
                <a:tc vMerge="1">
                  <a:txBody>
                    <a:bodyPr/>
                    <a:lstStyle/>
                    <a:p>
                      <a:pPr algn="ctr">
                        <a:lnSpc>
                          <a:spcPts val="3639"/>
                        </a:lnSpc>
                        <a:defRPr/>
                      </a:pPr>
                      <a:r>
                        <a:rPr lang="en-US" sz="2599">
                          <a:solidFill>
                            <a:srgbClr val="434343"/>
                          </a:solidFill>
                          <a:latin typeface="Roboto Condensed Bold"/>
                        </a:rPr>
                        <a:t>Mở đầu</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A6C0C4"/>
                    </a:solidFill>
                  </a:tcPr>
                </a:tc>
                <a:tc>
                  <a:txBody>
                    <a:bodyPr/>
                    <a:lstStyle/>
                    <a:p>
                      <a:pPr algn="just">
                        <a:lnSpc>
                          <a:spcPts val="3639"/>
                        </a:lnSpc>
                        <a:defRPr/>
                      </a:pPr>
                      <a:r>
                        <a:rPr lang="en-US" sz="2599">
                          <a:solidFill>
                            <a:srgbClr val="266770"/>
                          </a:solidFill>
                          <a:latin typeface="Roboto Condensed"/>
                        </a:rPr>
                        <a:t>Chọn và giới thiệu được vấn đề có tính thời sự để trình bày </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952113">
                <a:tc vMerge="1">
                  <a:txBody>
                    <a:bodyPr/>
                    <a:lstStyle/>
                    <a:p>
                      <a:pPr algn="ctr">
                        <a:lnSpc>
                          <a:spcPts val="3639"/>
                        </a:lnSpc>
                        <a:defRPr/>
                      </a:pPr>
                      <a:r>
                        <a:rPr lang="en-US" sz="2599">
                          <a:solidFill>
                            <a:srgbClr val="434343"/>
                          </a:solidFill>
                          <a:latin typeface="Roboto Condensed Bold"/>
                        </a:rPr>
                        <a:t>Mở đầu</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A6C0C4"/>
                    </a:solidFill>
                  </a:tcPr>
                </a:tc>
                <a:tc>
                  <a:txBody>
                    <a:bodyPr/>
                    <a:lstStyle/>
                    <a:p>
                      <a:pPr algn="just">
                        <a:lnSpc>
                          <a:spcPts val="3639"/>
                        </a:lnSpc>
                        <a:defRPr/>
                      </a:pPr>
                      <a:r>
                        <a:rPr lang="en-US" sz="2599">
                          <a:solidFill>
                            <a:srgbClr val="266770"/>
                          </a:solidFill>
                          <a:latin typeface="Roboto Condensed"/>
                        </a:rPr>
                        <a:t>Nêu được tính thời sự của vấn đề </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927693">
                <a:tc rowSpan="6">
                  <a:txBody>
                    <a:bodyPr/>
                    <a:lstStyle/>
                    <a:p>
                      <a:pPr algn="ctr">
                        <a:lnSpc>
                          <a:spcPts val="3639"/>
                        </a:lnSpc>
                        <a:defRPr/>
                      </a:pPr>
                      <a:r>
                        <a:rPr lang="en-US" sz="2599">
                          <a:solidFill>
                            <a:srgbClr val="434343"/>
                          </a:solidFill>
                          <a:latin typeface="Roboto Condensed Bold"/>
                        </a:rPr>
                        <a:t>Nội dung chính</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D9B092"/>
                    </a:solidFill>
                  </a:tcPr>
                </a:tc>
                <a:tc>
                  <a:txBody>
                    <a:bodyPr/>
                    <a:lstStyle/>
                    <a:p>
                      <a:pPr algn="just">
                        <a:lnSpc>
                          <a:spcPts val="3639"/>
                        </a:lnSpc>
                        <a:defRPr/>
                      </a:pPr>
                      <a:r>
                        <a:rPr lang="en-US" sz="2599">
                          <a:solidFill>
                            <a:srgbClr val="AD732F"/>
                          </a:solidFill>
                          <a:latin typeface="Roboto Condensed"/>
                        </a:rPr>
                        <a:t>Giải thích vấn đề</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927693">
                <a:tc vMerge="1">
                  <a:txBody>
                    <a:bodyPr/>
                    <a:lstStyle/>
                    <a:p>
                      <a:pPr algn="ctr">
                        <a:lnSpc>
                          <a:spcPts val="3639"/>
                        </a:lnSpc>
                        <a:defRPr/>
                      </a:pPr>
                      <a:r>
                        <a:rPr lang="en-US" sz="2599">
                          <a:solidFill>
                            <a:srgbClr val="434343"/>
                          </a:solidFill>
                          <a:latin typeface="Roboto Condensed Bold"/>
                        </a:rPr>
                        <a:t>Nội dung chính</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D9B092"/>
                    </a:solidFill>
                  </a:tcPr>
                </a:tc>
                <a:tc>
                  <a:txBody>
                    <a:bodyPr/>
                    <a:lstStyle/>
                    <a:p>
                      <a:pPr algn="just">
                        <a:lnSpc>
                          <a:spcPts val="3639"/>
                        </a:lnSpc>
                        <a:defRPr/>
                      </a:pPr>
                      <a:r>
                        <a:rPr lang="en-US" sz="2599">
                          <a:solidFill>
                            <a:srgbClr val="AD732F"/>
                          </a:solidFill>
                          <a:latin typeface="Roboto Condensed"/>
                        </a:rPr>
                        <a:t>Trình bày luận điểm phân tích các khía cạnh của vấn đề</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5"/>
                  </a:ext>
                </a:extLst>
              </a:tr>
              <a:tr h="927693">
                <a:tc vMerge="1">
                  <a:txBody>
                    <a:bodyPr/>
                    <a:lstStyle/>
                    <a:p>
                      <a:pPr algn="ctr">
                        <a:lnSpc>
                          <a:spcPts val="3639"/>
                        </a:lnSpc>
                        <a:defRPr/>
                      </a:pPr>
                      <a:r>
                        <a:rPr lang="en-US" sz="2599">
                          <a:solidFill>
                            <a:srgbClr val="434343"/>
                          </a:solidFill>
                          <a:latin typeface="Roboto Condensed Bold"/>
                        </a:rPr>
                        <a:t>Nội dung chính</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D9B092"/>
                    </a:solidFill>
                  </a:tcPr>
                </a:tc>
                <a:tc>
                  <a:txBody>
                    <a:bodyPr/>
                    <a:lstStyle/>
                    <a:p>
                      <a:pPr algn="just">
                        <a:lnSpc>
                          <a:spcPts val="3639"/>
                        </a:lnSpc>
                        <a:defRPr/>
                      </a:pPr>
                      <a:r>
                        <a:rPr lang="en-US" sz="2599">
                          <a:solidFill>
                            <a:srgbClr val="AD732F"/>
                          </a:solidFill>
                          <a:latin typeface="Roboto Condensed"/>
                        </a:rPr>
                        <a:t>Phân tích lí lẽ, bằng chứng để làm sáng tỏ các khía cạnh của vấn đề</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927693">
                <a:tc vMerge="1">
                  <a:txBody>
                    <a:bodyPr/>
                    <a:lstStyle/>
                    <a:p>
                      <a:pPr algn="ctr">
                        <a:lnSpc>
                          <a:spcPts val="3639"/>
                        </a:lnSpc>
                        <a:defRPr/>
                      </a:pPr>
                      <a:r>
                        <a:rPr lang="en-US" sz="2599">
                          <a:solidFill>
                            <a:srgbClr val="434343"/>
                          </a:solidFill>
                          <a:latin typeface="Roboto Condensed Bold"/>
                        </a:rPr>
                        <a:t>Nội dung chính</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D9B092"/>
                    </a:solidFill>
                  </a:tcPr>
                </a:tc>
                <a:tc>
                  <a:txBody>
                    <a:bodyPr/>
                    <a:lstStyle/>
                    <a:p>
                      <a:pPr algn="just">
                        <a:lnSpc>
                          <a:spcPts val="3639"/>
                        </a:lnSpc>
                        <a:defRPr/>
                      </a:pPr>
                      <a:r>
                        <a:rPr lang="en-US" sz="2599">
                          <a:solidFill>
                            <a:srgbClr val="AD732F"/>
                          </a:solidFill>
                          <a:latin typeface="Roboto Condensed"/>
                        </a:rPr>
                        <a:t>Trình bày luận điểm đề xuất các giải pháp hiệu quả</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r h="927693">
                <a:tc vMerge="1">
                  <a:txBody>
                    <a:bodyPr/>
                    <a:lstStyle/>
                    <a:p>
                      <a:pPr algn="ctr">
                        <a:lnSpc>
                          <a:spcPts val="3639"/>
                        </a:lnSpc>
                        <a:defRPr/>
                      </a:pPr>
                      <a:r>
                        <a:rPr lang="en-US" sz="2599">
                          <a:solidFill>
                            <a:srgbClr val="434343"/>
                          </a:solidFill>
                          <a:latin typeface="Roboto Condensed Bold"/>
                        </a:rPr>
                        <a:t>Nội dung chính</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D9B092"/>
                    </a:solidFill>
                  </a:tcPr>
                </a:tc>
                <a:tc>
                  <a:txBody>
                    <a:bodyPr/>
                    <a:lstStyle/>
                    <a:p>
                      <a:pPr algn="just">
                        <a:lnSpc>
                          <a:spcPts val="3639"/>
                        </a:lnSpc>
                        <a:defRPr/>
                      </a:pPr>
                      <a:r>
                        <a:rPr lang="en-US" sz="2599">
                          <a:solidFill>
                            <a:srgbClr val="AD732F"/>
                          </a:solidFill>
                          <a:latin typeface="Roboto Condensed"/>
                        </a:rPr>
                        <a:t>Phân tích lí lẽ, bằng chứng để làm sáng tỏ các giải pháp cần thực hiện</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8"/>
                  </a:ext>
                </a:extLst>
              </a:tr>
              <a:tr h="927693">
                <a:tc vMerge="1">
                  <a:txBody>
                    <a:bodyPr/>
                    <a:lstStyle/>
                    <a:p>
                      <a:pPr algn="ctr">
                        <a:lnSpc>
                          <a:spcPts val="3639"/>
                        </a:lnSpc>
                        <a:defRPr/>
                      </a:pPr>
                      <a:r>
                        <a:rPr lang="en-US" sz="2599">
                          <a:solidFill>
                            <a:srgbClr val="434343"/>
                          </a:solidFill>
                          <a:latin typeface="Roboto Condensed Bold"/>
                        </a:rPr>
                        <a:t>Nội dung chính</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D9B092"/>
                    </a:solidFill>
                  </a:tcPr>
                </a:tc>
                <a:tc>
                  <a:txBody>
                    <a:bodyPr/>
                    <a:lstStyle/>
                    <a:p>
                      <a:pPr algn="just">
                        <a:lnSpc>
                          <a:spcPts val="3639"/>
                        </a:lnSpc>
                        <a:defRPr/>
                      </a:pPr>
                      <a:r>
                        <a:rPr lang="en-US" sz="2599">
                          <a:solidFill>
                            <a:srgbClr val="AD732F"/>
                          </a:solidFill>
                          <a:latin typeface="Roboto Condensed"/>
                        </a:rPr>
                        <a:t>Luận điểm, lí lẽ, bằng chứng để làm sáng tỏ các giải pháp cần thực hiện</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9"/>
                  </a:ext>
                </a:extLst>
              </a:tr>
            </a:tbl>
          </a:graphicData>
        </a:graphic>
      </p:graphicFrame>
      <p:sp>
        <p:nvSpPr>
          <p:cNvPr id="3" name="TextBox 3"/>
          <p:cNvSpPr txBox="1"/>
          <p:nvPr/>
        </p:nvSpPr>
        <p:spPr>
          <a:xfrm>
            <a:off x="1028700" y="87107"/>
            <a:ext cx="16485621" cy="521970"/>
          </a:xfrm>
          <a:prstGeom prst="rect">
            <a:avLst/>
          </a:prstGeom>
        </p:spPr>
        <p:txBody>
          <a:bodyPr lIns="0" tIns="0" rIns="0" bIns="0" rtlCol="0" anchor="t">
            <a:spAutoFit/>
          </a:bodyPr>
          <a:lstStyle/>
          <a:p>
            <a:pPr algn="ctr">
              <a:lnSpc>
                <a:spcPts val="4139"/>
              </a:lnSpc>
              <a:spcBef>
                <a:spcPct val="0"/>
              </a:spcBef>
            </a:pPr>
            <a:r>
              <a:rPr lang="en-US" sz="2999">
                <a:solidFill>
                  <a:srgbClr val="266770"/>
                </a:solidFill>
                <a:latin typeface="Roboto Condensed Bold"/>
              </a:rPr>
              <a:t>BẢNG KIỂM: TRÌNH BÀY Ý KIẾN VỀ MỘT VẤN ĐỀ CÓ TÍNH THỜI SỰ PHIẾU ĐÁNH GIÁ DÀNH CHO NGƯỜI NÓI</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0E4"/>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850086" y="1634231"/>
          <a:ext cx="16587828" cy="7624072"/>
        </p:xfrm>
        <a:graphic>
          <a:graphicData uri="http://schemas.openxmlformats.org/drawingml/2006/table">
            <a:tbl>
              <a:tblPr/>
              <a:tblGrid>
                <a:gridCol w="2189300">
                  <a:extLst>
                    <a:ext uri="{9D8B030D-6E8A-4147-A177-3AD203B41FA5}">
                      <a16:colId xmlns="" xmlns:a16="http://schemas.microsoft.com/office/drawing/2014/main" val="20000"/>
                    </a:ext>
                  </a:extLst>
                </a:gridCol>
                <a:gridCol w="11057023">
                  <a:extLst>
                    <a:ext uri="{9D8B030D-6E8A-4147-A177-3AD203B41FA5}">
                      <a16:colId xmlns="" xmlns:a16="http://schemas.microsoft.com/office/drawing/2014/main" val="20001"/>
                    </a:ext>
                  </a:extLst>
                </a:gridCol>
                <a:gridCol w="1688874">
                  <a:extLst>
                    <a:ext uri="{9D8B030D-6E8A-4147-A177-3AD203B41FA5}">
                      <a16:colId xmlns="" xmlns:a16="http://schemas.microsoft.com/office/drawing/2014/main" val="20002"/>
                    </a:ext>
                  </a:extLst>
                </a:gridCol>
                <a:gridCol w="1652631">
                  <a:extLst>
                    <a:ext uri="{9D8B030D-6E8A-4147-A177-3AD203B41FA5}">
                      <a16:colId xmlns="" xmlns:a16="http://schemas.microsoft.com/office/drawing/2014/main" val="20003"/>
                    </a:ext>
                  </a:extLst>
                </a:gridCol>
              </a:tblGrid>
              <a:tr h="953009">
                <a:tc>
                  <a:txBody>
                    <a:bodyPr/>
                    <a:lstStyle/>
                    <a:p>
                      <a:pPr algn="ctr">
                        <a:lnSpc>
                          <a:spcPts val="3639"/>
                        </a:lnSpc>
                        <a:defRPr/>
                      </a:pPr>
                      <a:r>
                        <a:rPr lang="en-US" sz="2599">
                          <a:solidFill>
                            <a:srgbClr val="434343"/>
                          </a:solidFill>
                          <a:latin typeface="Roboto Condensed Bold"/>
                        </a:rPr>
                        <a:t>Phương diện</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tc>
                  <a:txBody>
                    <a:bodyPr/>
                    <a:lstStyle/>
                    <a:p>
                      <a:pPr algn="ctr">
                        <a:lnSpc>
                          <a:spcPts val="3639"/>
                        </a:lnSpc>
                        <a:defRPr/>
                      </a:pPr>
                      <a:r>
                        <a:rPr lang="en-US" sz="2599">
                          <a:solidFill>
                            <a:srgbClr val="434343"/>
                          </a:solidFill>
                          <a:latin typeface="Roboto Condensed Bold"/>
                        </a:rPr>
                        <a:t>Tiêu chí đánh giá</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tc>
                  <a:txBody>
                    <a:bodyPr/>
                    <a:lstStyle/>
                    <a:p>
                      <a:pPr algn="ctr">
                        <a:lnSpc>
                          <a:spcPts val="3639"/>
                        </a:lnSpc>
                        <a:defRPr/>
                      </a:pPr>
                      <a:r>
                        <a:rPr lang="en-US" sz="2599">
                          <a:solidFill>
                            <a:srgbClr val="434343"/>
                          </a:solidFill>
                          <a:latin typeface="Roboto Condensed Bold"/>
                        </a:rPr>
                        <a:t>Đạt</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tc>
                  <a:txBody>
                    <a:bodyPr/>
                    <a:lstStyle/>
                    <a:p>
                      <a:pPr algn="ctr">
                        <a:lnSpc>
                          <a:spcPts val="3639"/>
                        </a:lnSpc>
                        <a:defRPr/>
                      </a:pPr>
                      <a:r>
                        <a:rPr lang="en-US" sz="2599">
                          <a:solidFill>
                            <a:srgbClr val="434343"/>
                          </a:solidFill>
                          <a:latin typeface="Roboto Condensed Bold"/>
                        </a:rPr>
                        <a:t>Chưa đạt</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D9AC"/>
                    </a:solidFill>
                  </a:tcPr>
                </a:tc>
                <a:extLst>
                  <a:ext uri="{0D108BD9-81ED-4DB2-BD59-A6C34878D82A}">
                    <a16:rowId xmlns="" xmlns:a16="http://schemas.microsoft.com/office/drawing/2014/main" val="10000"/>
                  </a:ext>
                </a:extLst>
              </a:tr>
              <a:tr h="953009">
                <a:tc rowSpan="2">
                  <a:txBody>
                    <a:bodyPr/>
                    <a:lstStyle/>
                    <a:p>
                      <a:pPr algn="ctr">
                        <a:lnSpc>
                          <a:spcPts val="3639"/>
                        </a:lnSpc>
                        <a:defRPr/>
                      </a:pPr>
                      <a:r>
                        <a:rPr lang="en-US" sz="2599">
                          <a:solidFill>
                            <a:srgbClr val="434343"/>
                          </a:solidFill>
                          <a:latin typeface="Roboto Condensed Bold"/>
                        </a:rPr>
                        <a:t>Kết thúc</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B155"/>
                    </a:solidFill>
                  </a:tcPr>
                </a:tc>
                <a:tc>
                  <a:txBody>
                    <a:bodyPr/>
                    <a:lstStyle/>
                    <a:p>
                      <a:pPr algn="just">
                        <a:lnSpc>
                          <a:spcPts val="3639"/>
                        </a:lnSpc>
                        <a:defRPr/>
                      </a:pPr>
                      <a:r>
                        <a:rPr lang="en-US" sz="2599">
                          <a:solidFill>
                            <a:srgbClr val="CB883A"/>
                          </a:solidFill>
                          <a:latin typeface="Roboto Condensed"/>
                        </a:rPr>
                        <a:t>Khẳng định lại ý nghĩa của việc khắc phục, giải quyết vấn đề</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953009">
                <a:tc vMerge="1">
                  <a:txBody>
                    <a:bodyPr/>
                    <a:lstStyle/>
                    <a:p>
                      <a:pPr algn="ctr">
                        <a:lnSpc>
                          <a:spcPts val="3639"/>
                        </a:lnSpc>
                        <a:defRPr/>
                      </a:pPr>
                      <a:r>
                        <a:rPr lang="en-US" sz="2599">
                          <a:solidFill>
                            <a:srgbClr val="434343"/>
                          </a:solidFill>
                          <a:latin typeface="Roboto Condensed Bold"/>
                        </a:rPr>
                        <a:t>Kết thúc</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B155"/>
                    </a:solidFill>
                  </a:tcPr>
                </a:tc>
                <a:tc>
                  <a:txBody>
                    <a:bodyPr/>
                    <a:lstStyle/>
                    <a:p>
                      <a:pPr algn="just">
                        <a:lnSpc>
                          <a:spcPts val="3639"/>
                        </a:lnSpc>
                        <a:defRPr/>
                      </a:pPr>
                      <a:r>
                        <a:rPr lang="en-US" sz="2599">
                          <a:solidFill>
                            <a:srgbClr val="CB883A"/>
                          </a:solidFill>
                          <a:latin typeface="Roboto Condensed"/>
                        </a:rPr>
                        <a:t>Rút ra bài học cho bản thân</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953009">
                <a:tc rowSpan="5">
                  <a:txBody>
                    <a:bodyPr/>
                    <a:lstStyle/>
                    <a:p>
                      <a:pPr algn="ctr">
                        <a:lnSpc>
                          <a:spcPts val="3639"/>
                        </a:lnSpc>
                        <a:defRPr/>
                      </a:pPr>
                      <a:r>
                        <a:rPr lang="en-US" sz="2599">
                          <a:solidFill>
                            <a:srgbClr val="434343"/>
                          </a:solidFill>
                          <a:latin typeface="Roboto Condensed Bold"/>
                        </a:rPr>
                        <a:t>Kĩ năng</a:t>
                      </a:r>
                      <a:endParaRPr lang="en-US" sz="1100"/>
                    </a:p>
                    <a:p>
                      <a:pPr algn="ctr">
                        <a:lnSpc>
                          <a:spcPts val="3639"/>
                        </a:lnSpc>
                      </a:pPr>
                      <a:r>
                        <a:rPr lang="en-US" sz="2599">
                          <a:solidFill>
                            <a:srgbClr val="434343"/>
                          </a:solidFill>
                          <a:latin typeface="Roboto Condensed Bold"/>
                        </a:rPr>
                        <a:t> trình bày</a:t>
                      </a:r>
                    </a:p>
                    <a:p>
                      <a:pPr algn="ctr">
                        <a:lnSpc>
                          <a:spcPts val="3639"/>
                        </a:lnSpc>
                      </a:pPr>
                      <a:endParaRPr lang="en-US" sz="2599">
                        <a:solidFill>
                          <a:srgbClr val="434343"/>
                        </a:solidFill>
                        <a:latin typeface="Roboto Condensed Bold"/>
                      </a:endParaRPr>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87C8B3"/>
                    </a:solidFill>
                  </a:tcPr>
                </a:tc>
                <a:tc>
                  <a:txBody>
                    <a:bodyPr/>
                    <a:lstStyle/>
                    <a:p>
                      <a:pPr algn="just">
                        <a:lnSpc>
                          <a:spcPts val="3639"/>
                        </a:lnSpc>
                        <a:defRPr/>
                      </a:pPr>
                      <a:r>
                        <a:rPr lang="en-US" sz="2599">
                          <a:solidFill>
                            <a:srgbClr val="298B6B"/>
                          </a:solidFill>
                          <a:latin typeface="Roboto Condensed"/>
                        </a:rPr>
                        <a:t>Bố cục bài nói rõ ràng, mạch lạc, trình bày tự tin, lưu loát</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953009">
                <a:tc vMerge="1">
                  <a:txBody>
                    <a:bodyPr/>
                    <a:lstStyle/>
                    <a:p>
                      <a:pPr algn="ctr">
                        <a:lnSpc>
                          <a:spcPts val="3639"/>
                        </a:lnSpc>
                        <a:defRPr/>
                      </a:pPr>
                      <a:r>
                        <a:rPr lang="en-US" sz="2599">
                          <a:solidFill>
                            <a:srgbClr val="434343"/>
                          </a:solidFill>
                          <a:latin typeface="Roboto Condensed Bold"/>
                        </a:rPr>
                        <a:t>Kĩ năng</a:t>
                      </a:r>
                      <a:endParaRPr lang="en-US" sz="1100"/>
                    </a:p>
                    <a:p>
                      <a:pPr algn="ctr">
                        <a:lnSpc>
                          <a:spcPts val="3639"/>
                        </a:lnSpc>
                      </a:pPr>
                      <a:r>
                        <a:rPr lang="en-US" sz="2599">
                          <a:solidFill>
                            <a:srgbClr val="434343"/>
                          </a:solidFill>
                          <a:latin typeface="Roboto Condensed Bold"/>
                        </a:rPr>
                        <a:t> trình bày</a:t>
                      </a:r>
                    </a:p>
                    <a:p>
                      <a:pPr algn="ctr">
                        <a:lnSpc>
                          <a:spcPts val="3639"/>
                        </a:lnSpc>
                      </a:pPr>
                      <a:endParaRPr lang="en-US" sz="2599">
                        <a:solidFill>
                          <a:srgbClr val="434343"/>
                        </a:solidFill>
                        <a:latin typeface="Roboto Condensed Bold"/>
                      </a:endParaRPr>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87C8B3"/>
                    </a:solidFill>
                  </a:tcPr>
                </a:tc>
                <a:tc>
                  <a:txBody>
                    <a:bodyPr/>
                    <a:lstStyle/>
                    <a:p>
                      <a:pPr algn="just">
                        <a:lnSpc>
                          <a:spcPts val="3639"/>
                        </a:lnSpc>
                        <a:defRPr/>
                      </a:pPr>
                      <a:r>
                        <a:rPr lang="en-US" sz="2599">
                          <a:solidFill>
                            <a:srgbClr val="298B6B"/>
                          </a:solidFill>
                          <a:latin typeface="Roboto Condensed"/>
                        </a:rPr>
                        <a:t>Tương tác tích cực trong suốt quá trình nói</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953009">
                <a:tc vMerge="1">
                  <a:txBody>
                    <a:bodyPr/>
                    <a:lstStyle/>
                    <a:p>
                      <a:pPr algn="ctr">
                        <a:lnSpc>
                          <a:spcPts val="3639"/>
                        </a:lnSpc>
                        <a:defRPr/>
                      </a:pPr>
                      <a:r>
                        <a:rPr lang="en-US" sz="2599">
                          <a:solidFill>
                            <a:srgbClr val="434343"/>
                          </a:solidFill>
                          <a:latin typeface="Roboto Condensed Bold"/>
                        </a:rPr>
                        <a:t>Kĩ năng</a:t>
                      </a:r>
                      <a:endParaRPr lang="en-US" sz="1100"/>
                    </a:p>
                    <a:p>
                      <a:pPr algn="ctr">
                        <a:lnSpc>
                          <a:spcPts val="3639"/>
                        </a:lnSpc>
                      </a:pPr>
                      <a:r>
                        <a:rPr lang="en-US" sz="2599">
                          <a:solidFill>
                            <a:srgbClr val="434343"/>
                          </a:solidFill>
                          <a:latin typeface="Roboto Condensed Bold"/>
                        </a:rPr>
                        <a:t> trình bày</a:t>
                      </a:r>
                    </a:p>
                    <a:p>
                      <a:pPr algn="ctr">
                        <a:lnSpc>
                          <a:spcPts val="3639"/>
                        </a:lnSpc>
                      </a:pPr>
                      <a:endParaRPr lang="en-US" sz="2599">
                        <a:solidFill>
                          <a:srgbClr val="434343"/>
                        </a:solidFill>
                        <a:latin typeface="Roboto Condensed Bold"/>
                      </a:endParaRPr>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87C8B3"/>
                    </a:solidFill>
                  </a:tcPr>
                </a:tc>
                <a:tc>
                  <a:txBody>
                    <a:bodyPr/>
                    <a:lstStyle/>
                    <a:p>
                      <a:pPr algn="just">
                        <a:lnSpc>
                          <a:spcPts val="3639"/>
                        </a:lnSpc>
                        <a:defRPr/>
                      </a:pPr>
                      <a:r>
                        <a:rPr lang="en-US" sz="2599">
                          <a:solidFill>
                            <a:srgbClr val="298B6B"/>
                          </a:solidFill>
                          <a:latin typeface="Roboto Condensed"/>
                        </a:rPr>
                        <a:t>Kết hợp hiệu quả các phương tiện phi ngôn ngữ</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5"/>
                  </a:ext>
                </a:extLst>
              </a:tr>
              <a:tr h="953009">
                <a:tc vMerge="1">
                  <a:txBody>
                    <a:bodyPr/>
                    <a:lstStyle/>
                    <a:p>
                      <a:pPr algn="ctr">
                        <a:lnSpc>
                          <a:spcPts val="3639"/>
                        </a:lnSpc>
                        <a:defRPr/>
                      </a:pPr>
                      <a:r>
                        <a:rPr lang="en-US" sz="2599">
                          <a:solidFill>
                            <a:srgbClr val="434343"/>
                          </a:solidFill>
                          <a:latin typeface="Roboto Condensed Bold"/>
                        </a:rPr>
                        <a:t>Kĩ năng</a:t>
                      </a:r>
                      <a:endParaRPr lang="en-US" sz="1100"/>
                    </a:p>
                    <a:p>
                      <a:pPr algn="ctr">
                        <a:lnSpc>
                          <a:spcPts val="3639"/>
                        </a:lnSpc>
                      </a:pPr>
                      <a:r>
                        <a:rPr lang="en-US" sz="2599">
                          <a:solidFill>
                            <a:srgbClr val="434343"/>
                          </a:solidFill>
                          <a:latin typeface="Roboto Condensed Bold"/>
                        </a:rPr>
                        <a:t> trình bày</a:t>
                      </a:r>
                    </a:p>
                    <a:p>
                      <a:pPr algn="ctr">
                        <a:lnSpc>
                          <a:spcPts val="3639"/>
                        </a:lnSpc>
                      </a:pPr>
                      <a:endParaRPr lang="en-US" sz="2599">
                        <a:solidFill>
                          <a:srgbClr val="434343"/>
                        </a:solidFill>
                        <a:latin typeface="Roboto Condensed Bold"/>
                      </a:endParaRPr>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87C8B3"/>
                    </a:solidFill>
                  </a:tcPr>
                </a:tc>
                <a:tc>
                  <a:txBody>
                    <a:bodyPr/>
                    <a:lstStyle/>
                    <a:p>
                      <a:pPr algn="just">
                        <a:lnSpc>
                          <a:spcPts val="3639"/>
                        </a:lnSpc>
                        <a:defRPr/>
                      </a:pPr>
                      <a:r>
                        <a:rPr lang="en-US" sz="2599">
                          <a:solidFill>
                            <a:srgbClr val="298B6B"/>
                          </a:solidFill>
                          <a:latin typeface="Roboto Condensed"/>
                        </a:rPr>
                        <a:t>Đảm bảo thời gian</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953009">
                <a:tc vMerge="1">
                  <a:txBody>
                    <a:bodyPr/>
                    <a:lstStyle/>
                    <a:p>
                      <a:pPr algn="ctr">
                        <a:lnSpc>
                          <a:spcPts val="3639"/>
                        </a:lnSpc>
                        <a:defRPr/>
                      </a:pPr>
                      <a:r>
                        <a:rPr lang="en-US" sz="2599">
                          <a:solidFill>
                            <a:srgbClr val="434343"/>
                          </a:solidFill>
                          <a:latin typeface="Roboto Condensed Bold"/>
                        </a:rPr>
                        <a:t>Kĩ năng</a:t>
                      </a:r>
                      <a:endParaRPr lang="en-US" sz="1100"/>
                    </a:p>
                    <a:p>
                      <a:pPr algn="ctr">
                        <a:lnSpc>
                          <a:spcPts val="3639"/>
                        </a:lnSpc>
                      </a:pPr>
                      <a:r>
                        <a:rPr lang="en-US" sz="2599">
                          <a:solidFill>
                            <a:srgbClr val="434343"/>
                          </a:solidFill>
                          <a:latin typeface="Roboto Condensed Bold"/>
                        </a:rPr>
                        <a:t> trình bày</a:t>
                      </a:r>
                    </a:p>
                    <a:p>
                      <a:pPr algn="ctr">
                        <a:lnSpc>
                          <a:spcPts val="3639"/>
                        </a:lnSpc>
                      </a:pPr>
                      <a:endParaRPr lang="en-US" sz="2599">
                        <a:solidFill>
                          <a:srgbClr val="434343"/>
                        </a:solidFill>
                        <a:latin typeface="Roboto Condensed Bold"/>
                      </a:endParaRPr>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87C8B3"/>
                    </a:solidFill>
                  </a:tcPr>
                </a:tc>
                <a:tc>
                  <a:txBody>
                    <a:bodyPr/>
                    <a:lstStyle/>
                    <a:p>
                      <a:pPr algn="just">
                        <a:lnSpc>
                          <a:spcPts val="3639"/>
                        </a:lnSpc>
                        <a:defRPr/>
                      </a:pPr>
                      <a:r>
                        <a:rPr lang="en-US" sz="2599">
                          <a:solidFill>
                            <a:srgbClr val="298B6B"/>
                          </a:solidFill>
                          <a:latin typeface="Roboto Condensed"/>
                        </a:rPr>
                        <a:t>Tiếp thu tích cực và đối thoại với các ý kiến phản hồi</a:t>
                      </a: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tc>
                  <a:txBody>
                    <a:bodyPr/>
                    <a:lstStyle/>
                    <a:p>
                      <a:pPr algn="ctr">
                        <a:lnSpc>
                          <a:spcPts val="3639"/>
                        </a:lnSpc>
                        <a:defRPr/>
                      </a:pPr>
                      <a:endParaRPr lang="en-US" sz="1100"/>
                    </a:p>
                  </a:txBody>
                  <a:tcPr marL="190500" marR="190500" marT="190500" marB="190500" anchor="ctr">
                    <a:lnL w="38100" cap="flat" cmpd="sng" algn="ctr">
                      <a:solidFill>
                        <a:srgbClr val="AD732F"/>
                      </a:solidFill>
                      <a:prstDash val="solid"/>
                      <a:round/>
                      <a:headEnd type="none" w="med" len="med"/>
                      <a:tailEnd type="none" w="med" len="med"/>
                    </a:lnL>
                    <a:lnR w="38100" cap="flat" cmpd="sng" algn="ctr">
                      <a:solidFill>
                        <a:srgbClr val="AD732F"/>
                      </a:solidFill>
                      <a:prstDash val="solid"/>
                      <a:round/>
                      <a:headEnd type="none" w="med" len="med"/>
                      <a:tailEnd type="none" w="med" len="med"/>
                    </a:lnR>
                    <a:lnT w="38100" cap="flat" cmpd="sng" algn="ctr">
                      <a:solidFill>
                        <a:srgbClr val="AD732F"/>
                      </a:solidFill>
                      <a:prstDash val="solid"/>
                      <a:round/>
                      <a:headEnd type="none" w="med" len="med"/>
                      <a:tailEnd type="none" w="med" len="med"/>
                    </a:lnT>
                    <a:lnB w="38100" cap="flat" cmpd="sng" algn="ctr">
                      <a:solidFill>
                        <a:srgbClr val="AD732F"/>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bl>
          </a:graphicData>
        </a:graphic>
      </p:graphicFrame>
      <p:sp>
        <p:nvSpPr>
          <p:cNvPr id="3" name="TextBox 3"/>
          <p:cNvSpPr txBox="1"/>
          <p:nvPr/>
        </p:nvSpPr>
        <p:spPr>
          <a:xfrm>
            <a:off x="773679" y="506730"/>
            <a:ext cx="16485621" cy="521970"/>
          </a:xfrm>
          <a:prstGeom prst="rect">
            <a:avLst/>
          </a:prstGeom>
        </p:spPr>
        <p:txBody>
          <a:bodyPr lIns="0" tIns="0" rIns="0" bIns="0" rtlCol="0" anchor="t">
            <a:spAutoFit/>
          </a:bodyPr>
          <a:lstStyle/>
          <a:p>
            <a:pPr algn="ctr">
              <a:lnSpc>
                <a:spcPts val="4139"/>
              </a:lnSpc>
              <a:spcBef>
                <a:spcPct val="0"/>
              </a:spcBef>
            </a:pPr>
            <a:r>
              <a:rPr lang="en-US" sz="2999">
                <a:solidFill>
                  <a:srgbClr val="266770"/>
                </a:solidFill>
                <a:latin typeface="Roboto Condensed Bold"/>
              </a:rPr>
              <a:t>BẢNG KIỂM: TRÌNH BÀY Ý KIẾN VỀ MỘT VẤN ĐỀ CÓ TÍNH THỜI SỰ PHIẾU ĐÁNH GIÁ DÀNH CHO NGƯỜI NÓI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sp>
        <p:nvSpPr>
          <p:cNvPr id="2" name="Freeform 2"/>
          <p:cNvSpPr/>
          <p:nvPr/>
        </p:nvSpPr>
        <p:spPr>
          <a:xfrm>
            <a:off x="15300788" y="-24491"/>
            <a:ext cx="2964446" cy="3161285"/>
          </a:xfrm>
          <a:custGeom>
            <a:avLst/>
            <a:gdLst/>
            <a:ahLst/>
            <a:cxnLst/>
            <a:rect l="l" t="t" r="r" b="b"/>
            <a:pathLst>
              <a:path w="2964446" h="3161285">
                <a:moveTo>
                  <a:pt x="0" y="0"/>
                </a:moveTo>
                <a:lnTo>
                  <a:pt x="2964446" y="0"/>
                </a:lnTo>
                <a:lnTo>
                  <a:pt x="2964446" y="3161284"/>
                </a:lnTo>
                <a:lnTo>
                  <a:pt x="0" y="316128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 name="Freeform 3"/>
          <p:cNvSpPr/>
          <p:nvPr/>
        </p:nvSpPr>
        <p:spPr>
          <a:xfrm>
            <a:off x="15727157" y="0"/>
            <a:ext cx="3064285" cy="4059068"/>
          </a:xfrm>
          <a:custGeom>
            <a:avLst/>
            <a:gdLst/>
            <a:ahLst/>
            <a:cxnLst/>
            <a:rect l="l" t="t" r="r" b="b"/>
            <a:pathLst>
              <a:path w="3064285" h="4059068">
                <a:moveTo>
                  <a:pt x="0" y="0"/>
                </a:moveTo>
                <a:lnTo>
                  <a:pt x="3064286" y="0"/>
                </a:lnTo>
                <a:lnTo>
                  <a:pt x="3064286" y="4059068"/>
                </a:lnTo>
                <a:lnTo>
                  <a:pt x="0" y="40590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4" name="Freeform 4"/>
          <p:cNvSpPr/>
          <p:nvPr/>
        </p:nvSpPr>
        <p:spPr>
          <a:xfrm>
            <a:off x="-453523" y="-24491"/>
            <a:ext cx="2964446" cy="3161285"/>
          </a:xfrm>
          <a:custGeom>
            <a:avLst/>
            <a:gdLst/>
            <a:ahLst/>
            <a:cxnLst/>
            <a:rect l="l" t="t" r="r" b="b"/>
            <a:pathLst>
              <a:path w="2964446" h="3161285">
                <a:moveTo>
                  <a:pt x="0" y="0"/>
                </a:moveTo>
                <a:lnTo>
                  <a:pt x="2964446" y="0"/>
                </a:lnTo>
                <a:lnTo>
                  <a:pt x="2964446" y="3161284"/>
                </a:lnTo>
                <a:lnTo>
                  <a:pt x="0" y="3161284"/>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aphicFrame>
        <p:nvGraphicFramePr>
          <p:cNvPr id="5" name="Table 5"/>
          <p:cNvGraphicFramePr>
            <a:graphicFrameLocks noGrp="1"/>
          </p:cNvGraphicFramePr>
          <p:nvPr/>
        </p:nvGraphicFramePr>
        <p:xfrm>
          <a:off x="304810" y="239413"/>
          <a:ext cx="17678380" cy="9808172"/>
        </p:xfrm>
        <a:graphic>
          <a:graphicData uri="http://schemas.openxmlformats.org/drawingml/2006/table">
            <a:tbl>
              <a:tblPr/>
              <a:tblGrid>
                <a:gridCol w="2570003">
                  <a:extLst>
                    <a:ext uri="{9D8B030D-6E8A-4147-A177-3AD203B41FA5}">
                      <a16:colId xmlns="" xmlns:a16="http://schemas.microsoft.com/office/drawing/2014/main" val="20000"/>
                    </a:ext>
                  </a:extLst>
                </a:gridCol>
                <a:gridCol w="11765843">
                  <a:extLst>
                    <a:ext uri="{9D8B030D-6E8A-4147-A177-3AD203B41FA5}">
                      <a16:colId xmlns="" xmlns:a16="http://schemas.microsoft.com/office/drawing/2014/main" val="20001"/>
                    </a:ext>
                  </a:extLst>
                </a:gridCol>
                <a:gridCol w="1583118">
                  <a:extLst>
                    <a:ext uri="{9D8B030D-6E8A-4147-A177-3AD203B41FA5}">
                      <a16:colId xmlns="" xmlns:a16="http://schemas.microsoft.com/office/drawing/2014/main" val="20002"/>
                    </a:ext>
                  </a:extLst>
                </a:gridCol>
                <a:gridCol w="1759416">
                  <a:extLst>
                    <a:ext uri="{9D8B030D-6E8A-4147-A177-3AD203B41FA5}">
                      <a16:colId xmlns="" xmlns:a16="http://schemas.microsoft.com/office/drawing/2014/main" val="20003"/>
                    </a:ext>
                  </a:extLst>
                </a:gridCol>
              </a:tblGrid>
              <a:tr h="1026231">
                <a:tc>
                  <a:txBody>
                    <a:bodyPr/>
                    <a:lstStyle/>
                    <a:p>
                      <a:pPr algn="ctr">
                        <a:lnSpc>
                          <a:spcPts val="3499"/>
                        </a:lnSpc>
                        <a:defRPr/>
                      </a:pPr>
                      <a:r>
                        <a:rPr lang="en-US" sz="2499">
                          <a:solidFill>
                            <a:srgbClr val="AD732F"/>
                          </a:solidFill>
                          <a:latin typeface="Roboto Condensed Bold"/>
                        </a:rPr>
                        <a:t>Phương diện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0E4"/>
                    </a:solidFill>
                  </a:tcPr>
                </a:tc>
                <a:tc>
                  <a:txBody>
                    <a:bodyPr/>
                    <a:lstStyle/>
                    <a:p>
                      <a:pPr algn="ctr">
                        <a:lnSpc>
                          <a:spcPts val="3499"/>
                        </a:lnSpc>
                        <a:defRPr/>
                      </a:pPr>
                      <a:r>
                        <a:rPr lang="en-US" sz="2499">
                          <a:solidFill>
                            <a:srgbClr val="AD732F"/>
                          </a:solidFill>
                          <a:latin typeface="Roboto Condensed Bold"/>
                        </a:rPr>
                        <a:t>Tiêu chí đánh giá</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0E4"/>
                    </a:solidFill>
                  </a:tcPr>
                </a:tc>
                <a:tc>
                  <a:txBody>
                    <a:bodyPr/>
                    <a:lstStyle/>
                    <a:p>
                      <a:pPr algn="ctr">
                        <a:lnSpc>
                          <a:spcPts val="3499"/>
                        </a:lnSpc>
                        <a:defRPr/>
                      </a:pPr>
                      <a:r>
                        <a:rPr lang="en-US" sz="2499">
                          <a:solidFill>
                            <a:srgbClr val="AD732F"/>
                          </a:solidFill>
                          <a:latin typeface="Roboto Condensed Bold"/>
                        </a:rPr>
                        <a:t>Đạt</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0E4"/>
                    </a:solidFill>
                  </a:tcPr>
                </a:tc>
                <a:tc>
                  <a:txBody>
                    <a:bodyPr/>
                    <a:lstStyle/>
                    <a:p>
                      <a:pPr algn="ctr">
                        <a:lnSpc>
                          <a:spcPts val="3499"/>
                        </a:lnSpc>
                        <a:defRPr/>
                      </a:pPr>
                      <a:r>
                        <a:rPr lang="en-US" sz="2499">
                          <a:solidFill>
                            <a:srgbClr val="AD732F"/>
                          </a:solidFill>
                          <a:latin typeface="Roboto Condensed Bold"/>
                        </a:rPr>
                        <a:t>Chưa đạt</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0E4"/>
                    </a:solidFill>
                  </a:tcPr>
                </a:tc>
                <a:extLst>
                  <a:ext uri="{0D108BD9-81ED-4DB2-BD59-A6C34878D82A}">
                    <a16:rowId xmlns="" xmlns:a16="http://schemas.microsoft.com/office/drawing/2014/main" val="10000"/>
                  </a:ext>
                </a:extLst>
              </a:tr>
              <a:tr h="1046874">
                <a:tc rowSpan="2">
                  <a:txBody>
                    <a:bodyPr/>
                    <a:lstStyle/>
                    <a:p>
                      <a:pPr algn="ctr">
                        <a:lnSpc>
                          <a:spcPts val="3499"/>
                        </a:lnSpc>
                        <a:defRPr/>
                      </a:pPr>
                      <a:r>
                        <a:rPr lang="en-US" sz="2499">
                          <a:solidFill>
                            <a:srgbClr val="AD732F"/>
                          </a:solidFill>
                          <a:latin typeface="Roboto Condensed Bold"/>
                        </a:rPr>
                        <a:t>Trước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just">
                        <a:lnSpc>
                          <a:spcPts val="3499"/>
                        </a:lnSpc>
                        <a:defRPr/>
                      </a:pPr>
                      <a:r>
                        <a:rPr lang="en-US" sz="2499">
                          <a:solidFill>
                            <a:srgbClr val="AD732F"/>
                          </a:solidFill>
                          <a:latin typeface="Roboto Condensed"/>
                        </a:rPr>
                        <a:t>Xác định được nội dung sắp bàn luận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026231">
                <a:tc vMerge="1">
                  <a:txBody>
                    <a:bodyPr/>
                    <a:lstStyle/>
                    <a:p>
                      <a:pPr algn="ctr">
                        <a:lnSpc>
                          <a:spcPts val="3499"/>
                        </a:lnSpc>
                        <a:defRPr/>
                      </a:pPr>
                      <a:r>
                        <a:rPr lang="en-US" sz="2499">
                          <a:solidFill>
                            <a:srgbClr val="AD732F"/>
                          </a:solidFill>
                          <a:latin typeface="Roboto Condensed Bold"/>
                        </a:rPr>
                        <a:t>Trước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Tìm hiểu thông tin về vấn đề đang bàn luận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565628">
                <a:tc rowSpan="3">
                  <a:txBody>
                    <a:bodyPr/>
                    <a:lstStyle/>
                    <a:p>
                      <a:pPr algn="ctr">
                        <a:lnSpc>
                          <a:spcPts val="3499"/>
                        </a:lnSpc>
                        <a:defRPr/>
                      </a:pPr>
                      <a:r>
                        <a:rPr lang="en-US" sz="2499">
                          <a:solidFill>
                            <a:srgbClr val="AD732F"/>
                          </a:solidFill>
                          <a:latin typeface="Roboto Condensed Bold"/>
                        </a:rPr>
                        <a:t>Trong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Ghi chép trong quá trình nghe: Nội dung bài nói của bạn, </a:t>
                      </a:r>
                      <a:endParaRPr lang="en-US" sz="1100"/>
                    </a:p>
                    <a:p>
                      <a:pPr algn="l">
                        <a:lnSpc>
                          <a:spcPts val="3499"/>
                        </a:lnSpc>
                      </a:pPr>
                      <a:r>
                        <a:rPr lang="en-US" sz="2499">
                          <a:solidFill>
                            <a:srgbClr val="AD732F"/>
                          </a:solidFill>
                          <a:latin typeface="Roboto Condensed"/>
                        </a:rPr>
                        <a:t>Quan điểm của người nói, Cách thức thực hiện bài nói</a:t>
                      </a:r>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1026231">
                <a:tc vMerge="1">
                  <a:txBody>
                    <a:bodyPr/>
                    <a:lstStyle/>
                    <a:p>
                      <a:pPr algn="ctr">
                        <a:lnSpc>
                          <a:spcPts val="3499"/>
                        </a:lnSpc>
                        <a:defRPr/>
                      </a:pPr>
                      <a:r>
                        <a:rPr lang="en-US" sz="2499">
                          <a:solidFill>
                            <a:srgbClr val="AD732F"/>
                          </a:solidFill>
                          <a:latin typeface="Roboto Condensed Bold"/>
                        </a:rPr>
                        <a:t>Trong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Chú ý lắng nghe, sử dụng ảnh mắt, điệu bộ, cử chỉ phi ngôn ngữ để khích lệ người nói</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1026231">
                <a:tc vMerge="1">
                  <a:txBody>
                    <a:bodyPr/>
                    <a:lstStyle/>
                    <a:p>
                      <a:pPr algn="ctr">
                        <a:lnSpc>
                          <a:spcPts val="3499"/>
                        </a:lnSpc>
                        <a:defRPr/>
                      </a:pPr>
                      <a:r>
                        <a:rPr lang="en-US" sz="2499">
                          <a:solidFill>
                            <a:srgbClr val="AD732F"/>
                          </a:solidFill>
                          <a:latin typeface="Roboto Condensed Bold"/>
                        </a:rPr>
                        <a:t>Trong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Phản hồi những điểm chưa rõ hoặc có ý kiến khác</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5"/>
                  </a:ext>
                </a:extLst>
              </a:tr>
              <a:tr h="1038284">
                <a:tc rowSpan="3">
                  <a:txBody>
                    <a:bodyPr/>
                    <a:lstStyle/>
                    <a:p>
                      <a:pPr algn="ctr">
                        <a:lnSpc>
                          <a:spcPts val="3499"/>
                        </a:lnSpc>
                        <a:defRPr/>
                      </a:pPr>
                      <a:r>
                        <a:rPr lang="en-US" sz="2499">
                          <a:solidFill>
                            <a:srgbClr val="AD732F"/>
                          </a:solidFill>
                          <a:latin typeface="Roboto Condensed Bold"/>
                        </a:rPr>
                        <a:t>Sau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Nhận xét, bình luận được bài nói của bạn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1026231">
                <a:tc vMerge="1">
                  <a:txBody>
                    <a:bodyPr/>
                    <a:lstStyle/>
                    <a:p>
                      <a:pPr algn="ctr">
                        <a:lnSpc>
                          <a:spcPts val="3499"/>
                        </a:lnSpc>
                        <a:defRPr/>
                      </a:pPr>
                      <a:r>
                        <a:rPr lang="en-US" sz="2499">
                          <a:solidFill>
                            <a:srgbClr val="AD732F"/>
                          </a:solidFill>
                          <a:latin typeface="Roboto Condensed Bold"/>
                        </a:rPr>
                        <a:t>Sau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Đưa ra một số đề xuất, kiến nghị (nếu có)</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r h="1026231">
                <a:tc vMerge="1">
                  <a:txBody>
                    <a:bodyPr/>
                    <a:lstStyle/>
                    <a:p>
                      <a:pPr algn="ctr">
                        <a:lnSpc>
                          <a:spcPts val="3499"/>
                        </a:lnSpc>
                        <a:defRPr/>
                      </a:pPr>
                      <a:r>
                        <a:rPr lang="en-US" sz="2499">
                          <a:solidFill>
                            <a:srgbClr val="AD732F"/>
                          </a:solidFill>
                          <a:latin typeface="Roboto Condensed Bold"/>
                        </a:rPr>
                        <a:t>Sau khi nghe</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l">
                        <a:lnSpc>
                          <a:spcPts val="3499"/>
                        </a:lnSpc>
                        <a:defRPr/>
                      </a:pPr>
                      <a:r>
                        <a:rPr lang="en-US" sz="2499">
                          <a:solidFill>
                            <a:srgbClr val="AD732F"/>
                          </a:solidFill>
                          <a:latin typeface="Roboto Condensed"/>
                        </a:rPr>
                        <a:t>Rút ra được bài học kinh nghiệm từ bài trình bày của bạn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tc>
                  <a:txBody>
                    <a:bodyPr/>
                    <a:lstStyle/>
                    <a:p>
                      <a:pPr algn="ctr">
                        <a:lnSpc>
                          <a:spcPts val="3499"/>
                        </a:lnSpc>
                        <a:defRPr/>
                      </a:pP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8"/>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68580" y="8416466"/>
            <a:ext cx="171884" cy="1697018"/>
          </a:xfrm>
          <a:custGeom>
            <a:avLst/>
            <a:gdLst/>
            <a:ahLst/>
            <a:cxnLst/>
            <a:rect l="l" t="t" r="r" b="b"/>
            <a:pathLst>
              <a:path w="171884" h="1697018">
                <a:moveTo>
                  <a:pt x="0" y="0"/>
                </a:moveTo>
                <a:lnTo>
                  <a:pt x="171883" y="0"/>
                </a:lnTo>
                <a:lnTo>
                  <a:pt x="171883" y="1697017"/>
                </a:lnTo>
                <a:lnTo>
                  <a:pt x="0" y="169701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4349181" y="880359"/>
            <a:ext cx="2964446" cy="3161284"/>
          </a:xfrm>
          <a:custGeom>
            <a:avLst/>
            <a:gdLst/>
            <a:ahLst/>
            <a:cxnLst/>
            <a:rect l="l" t="t" r="r" b="b"/>
            <a:pathLst>
              <a:path w="2964446" h="3161284">
                <a:moveTo>
                  <a:pt x="0" y="0"/>
                </a:moveTo>
                <a:lnTo>
                  <a:pt x="2964446" y="0"/>
                </a:lnTo>
                <a:lnTo>
                  <a:pt x="2964446" y="3161285"/>
                </a:lnTo>
                <a:lnTo>
                  <a:pt x="0" y="316128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888161" y="5735188"/>
            <a:ext cx="5113078" cy="3766028"/>
          </a:xfrm>
          <a:custGeom>
            <a:avLst/>
            <a:gdLst/>
            <a:ahLst/>
            <a:cxnLst/>
            <a:rect l="l" t="t" r="r" b="b"/>
            <a:pathLst>
              <a:path w="5113078" h="3766028">
                <a:moveTo>
                  <a:pt x="0" y="0"/>
                </a:moveTo>
                <a:lnTo>
                  <a:pt x="5113078" y="0"/>
                </a:lnTo>
                <a:lnTo>
                  <a:pt x="5113078" y="3766028"/>
                </a:lnTo>
                <a:lnTo>
                  <a:pt x="0" y="376602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28451" y="-197392"/>
            <a:ext cx="1628230" cy="2884809"/>
          </a:xfrm>
          <a:custGeom>
            <a:avLst/>
            <a:gdLst/>
            <a:ahLst/>
            <a:cxnLst/>
            <a:rect l="l" t="t" r="r" b="b"/>
            <a:pathLst>
              <a:path w="1628230" h="2884809">
                <a:moveTo>
                  <a:pt x="0" y="0"/>
                </a:moveTo>
                <a:lnTo>
                  <a:pt x="1628230" y="0"/>
                </a:lnTo>
                <a:lnTo>
                  <a:pt x="1628230" y="2884808"/>
                </a:lnTo>
                <a:lnTo>
                  <a:pt x="0" y="2884808"/>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10953125" y="678967"/>
            <a:ext cx="3161284" cy="2964446"/>
          </a:xfrm>
          <a:custGeom>
            <a:avLst/>
            <a:gdLst/>
            <a:ahLst/>
            <a:cxnLst/>
            <a:rect l="l" t="t" r="r" b="b"/>
            <a:pathLst>
              <a:path w="3161284" h="2964446">
                <a:moveTo>
                  <a:pt x="0" y="0"/>
                </a:moveTo>
                <a:lnTo>
                  <a:pt x="3161285" y="0"/>
                </a:lnTo>
                <a:lnTo>
                  <a:pt x="3161285" y="2964445"/>
                </a:lnTo>
                <a:lnTo>
                  <a:pt x="0" y="296444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7246049" y="6855424"/>
            <a:ext cx="3795735" cy="2985869"/>
          </a:xfrm>
          <a:custGeom>
            <a:avLst/>
            <a:gdLst/>
            <a:ahLst/>
            <a:cxnLst/>
            <a:rect l="l" t="t" r="r" b="b"/>
            <a:pathLst>
              <a:path w="3795735" h="2985869">
                <a:moveTo>
                  <a:pt x="0" y="0"/>
                </a:moveTo>
                <a:lnTo>
                  <a:pt x="3795735" y="0"/>
                </a:lnTo>
                <a:lnTo>
                  <a:pt x="3795735" y="2985869"/>
                </a:lnTo>
                <a:lnTo>
                  <a:pt x="0" y="2985869"/>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TextBox 10"/>
          <p:cNvSpPr txBox="1"/>
          <p:nvPr/>
        </p:nvSpPr>
        <p:spPr>
          <a:xfrm>
            <a:off x="944275" y="4024387"/>
            <a:ext cx="16399450" cy="1990725"/>
          </a:xfrm>
          <a:prstGeom prst="rect">
            <a:avLst/>
          </a:prstGeom>
        </p:spPr>
        <p:txBody>
          <a:bodyPr lIns="0" tIns="0" rIns="0" bIns="0" rtlCol="0" anchor="t">
            <a:spAutoFit/>
          </a:bodyPr>
          <a:lstStyle/>
          <a:p>
            <a:pPr algn="ctr">
              <a:lnSpc>
                <a:spcPts val="14758"/>
              </a:lnSpc>
            </a:pPr>
            <a:r>
              <a:rPr lang="en-US" sz="12298">
                <a:solidFill>
                  <a:srgbClr val="266770"/>
                </a:solidFill>
                <a:latin typeface="#9Slide05 IcielSanelma"/>
              </a:rPr>
              <a:t>II. Chuẩn bị bài nói</a:t>
            </a:r>
          </a:p>
        </p:txBody>
      </p:sp>
      <p:sp>
        <p:nvSpPr>
          <p:cNvPr id="11" name="Freeform 11"/>
          <p:cNvSpPr/>
          <p:nvPr/>
        </p:nvSpPr>
        <p:spPr>
          <a:xfrm>
            <a:off x="8215615" y="1736551"/>
            <a:ext cx="1856769" cy="1308006"/>
          </a:xfrm>
          <a:custGeom>
            <a:avLst/>
            <a:gdLst/>
            <a:ahLst/>
            <a:cxnLst/>
            <a:rect l="l" t="t" r="r" b="b"/>
            <a:pathLst>
              <a:path w="1856769" h="1308006">
                <a:moveTo>
                  <a:pt x="0" y="0"/>
                </a:moveTo>
                <a:lnTo>
                  <a:pt x="1856769" y="0"/>
                </a:lnTo>
                <a:lnTo>
                  <a:pt x="1856769" y="1308007"/>
                </a:lnTo>
                <a:lnTo>
                  <a:pt x="0" y="1308007"/>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379844"/>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68580" y="8416466"/>
            <a:ext cx="171884" cy="1697018"/>
          </a:xfrm>
          <a:custGeom>
            <a:avLst/>
            <a:gdLst/>
            <a:ahLst/>
            <a:cxnLst/>
            <a:rect l="l" t="t" r="r" b="b"/>
            <a:pathLst>
              <a:path w="171884" h="1697018">
                <a:moveTo>
                  <a:pt x="0" y="0"/>
                </a:moveTo>
                <a:lnTo>
                  <a:pt x="171883" y="0"/>
                </a:lnTo>
                <a:lnTo>
                  <a:pt x="171883" y="1697017"/>
                </a:lnTo>
                <a:lnTo>
                  <a:pt x="0" y="169701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430553" y="880359"/>
            <a:ext cx="3508257" cy="6100666"/>
          </a:xfrm>
          <a:custGeom>
            <a:avLst/>
            <a:gdLst/>
            <a:ahLst/>
            <a:cxnLst/>
            <a:rect l="l" t="t" r="r" b="b"/>
            <a:pathLst>
              <a:path w="3508257" h="6100666">
                <a:moveTo>
                  <a:pt x="0" y="0"/>
                </a:moveTo>
                <a:lnTo>
                  <a:pt x="3508257" y="0"/>
                </a:lnTo>
                <a:lnTo>
                  <a:pt x="3508257" y="6100667"/>
                </a:lnTo>
                <a:lnTo>
                  <a:pt x="0" y="610066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4866058" y="4857423"/>
            <a:ext cx="2910273" cy="4917970"/>
          </a:xfrm>
          <a:custGeom>
            <a:avLst/>
            <a:gdLst/>
            <a:ahLst/>
            <a:cxnLst/>
            <a:rect l="l" t="t" r="r" b="b"/>
            <a:pathLst>
              <a:path w="2910273" h="4917970">
                <a:moveTo>
                  <a:pt x="0" y="0"/>
                </a:moveTo>
                <a:lnTo>
                  <a:pt x="2910273" y="0"/>
                </a:lnTo>
                <a:lnTo>
                  <a:pt x="2910273" y="4917971"/>
                </a:lnTo>
                <a:lnTo>
                  <a:pt x="0" y="4917971"/>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574214" y="612005"/>
            <a:ext cx="6760653" cy="4835451"/>
          </a:xfrm>
          <a:custGeom>
            <a:avLst/>
            <a:gdLst/>
            <a:ahLst/>
            <a:cxnLst/>
            <a:rect l="l" t="t" r="r" b="b"/>
            <a:pathLst>
              <a:path w="6760653" h="4835451">
                <a:moveTo>
                  <a:pt x="0" y="0"/>
                </a:moveTo>
                <a:lnTo>
                  <a:pt x="6760653" y="0"/>
                </a:lnTo>
                <a:lnTo>
                  <a:pt x="6760653" y="4835451"/>
                </a:lnTo>
                <a:lnTo>
                  <a:pt x="0" y="4835451"/>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grpSp>
        <p:nvGrpSpPr>
          <p:cNvPr id="8" name="Group 8"/>
          <p:cNvGrpSpPr/>
          <p:nvPr/>
        </p:nvGrpSpPr>
        <p:grpSpPr>
          <a:xfrm>
            <a:off x="-8" y="7141688"/>
            <a:ext cx="8946130" cy="3144831"/>
            <a:chOff x="0" y="0"/>
            <a:chExt cx="11928174" cy="4193108"/>
          </a:xfrm>
        </p:grpSpPr>
        <p:sp>
          <p:nvSpPr>
            <p:cNvPr id="9" name="Freeform 9"/>
            <p:cNvSpPr/>
            <p:nvPr/>
          </p:nvSpPr>
          <p:spPr>
            <a:xfrm>
              <a:off x="0" y="-299974"/>
              <a:ext cx="11928094" cy="4493006"/>
            </a:xfrm>
            <a:custGeom>
              <a:avLst/>
              <a:gdLst/>
              <a:ahLst/>
              <a:cxnLst/>
              <a:rect l="l" t="t" r="r" b="b"/>
              <a:pathLst>
                <a:path w="11928094" h="4493006">
                  <a:moveTo>
                    <a:pt x="0" y="1930273"/>
                  </a:moveTo>
                  <a:cubicBezTo>
                    <a:pt x="0" y="1930273"/>
                    <a:pt x="1288034" y="644144"/>
                    <a:pt x="2097913" y="337947"/>
                  </a:cubicBezTo>
                  <a:cubicBezTo>
                    <a:pt x="2991485" y="0"/>
                    <a:pt x="3963289" y="2029968"/>
                    <a:pt x="4888484" y="2052955"/>
                  </a:cubicBezTo>
                  <a:cubicBezTo>
                    <a:pt x="6024626" y="2081149"/>
                    <a:pt x="6115050" y="1646301"/>
                    <a:pt x="6953123" y="1886204"/>
                  </a:cubicBezTo>
                  <a:cubicBezTo>
                    <a:pt x="7416673" y="2018919"/>
                    <a:pt x="8029956" y="2981579"/>
                    <a:pt x="8564372" y="3149600"/>
                  </a:cubicBezTo>
                  <a:cubicBezTo>
                    <a:pt x="9450451" y="3428111"/>
                    <a:pt x="9651619" y="2928620"/>
                    <a:pt x="10348468" y="3288665"/>
                  </a:cubicBezTo>
                  <a:cubicBezTo>
                    <a:pt x="10953496" y="3601212"/>
                    <a:pt x="11928094" y="4493006"/>
                    <a:pt x="11928094" y="4493006"/>
                  </a:cubicBezTo>
                  <a:lnTo>
                    <a:pt x="76835" y="4442714"/>
                  </a:lnTo>
                  <a:lnTo>
                    <a:pt x="0" y="1930273"/>
                  </a:lnTo>
                  <a:close/>
                </a:path>
              </a:pathLst>
            </a:custGeom>
            <a:solidFill>
              <a:srgbClr val="FF714D"/>
            </a:solidFill>
          </p:spPr>
        </p:sp>
      </p:grpSp>
      <p:grpSp>
        <p:nvGrpSpPr>
          <p:cNvPr id="10" name="Group 10"/>
          <p:cNvGrpSpPr/>
          <p:nvPr/>
        </p:nvGrpSpPr>
        <p:grpSpPr>
          <a:xfrm>
            <a:off x="-8" y="8132553"/>
            <a:ext cx="7761426" cy="2154159"/>
            <a:chOff x="0" y="0"/>
            <a:chExt cx="10348568" cy="2872212"/>
          </a:xfrm>
        </p:grpSpPr>
        <p:sp>
          <p:nvSpPr>
            <p:cNvPr id="11" name="Freeform 11"/>
            <p:cNvSpPr/>
            <p:nvPr/>
          </p:nvSpPr>
          <p:spPr>
            <a:xfrm>
              <a:off x="0" y="-205486"/>
              <a:ext cx="10348468" cy="3077718"/>
            </a:xfrm>
            <a:custGeom>
              <a:avLst/>
              <a:gdLst/>
              <a:ahLst/>
              <a:cxnLst/>
              <a:rect l="l" t="t" r="r" b="b"/>
              <a:pathLst>
                <a:path w="10348468" h="3077718">
                  <a:moveTo>
                    <a:pt x="0" y="1322197"/>
                  </a:moveTo>
                  <a:cubicBezTo>
                    <a:pt x="0" y="1322197"/>
                    <a:pt x="1117473" y="441198"/>
                    <a:pt x="1820037" y="231521"/>
                  </a:cubicBezTo>
                  <a:cubicBezTo>
                    <a:pt x="2595245" y="0"/>
                    <a:pt x="3438398" y="1390650"/>
                    <a:pt x="4241038" y="1406271"/>
                  </a:cubicBezTo>
                  <a:cubicBezTo>
                    <a:pt x="5226685" y="1425575"/>
                    <a:pt x="5305171" y="1127760"/>
                    <a:pt x="6032246" y="1292098"/>
                  </a:cubicBezTo>
                  <a:cubicBezTo>
                    <a:pt x="6434455" y="1383030"/>
                    <a:pt x="6966458" y="2042414"/>
                    <a:pt x="7430135" y="2157476"/>
                  </a:cubicBezTo>
                  <a:cubicBezTo>
                    <a:pt x="8198993" y="2348230"/>
                    <a:pt x="8373491" y="2006092"/>
                    <a:pt x="8978011" y="2252726"/>
                  </a:cubicBezTo>
                  <a:cubicBezTo>
                    <a:pt x="9502902" y="2466848"/>
                    <a:pt x="10348468" y="3077718"/>
                    <a:pt x="10348468" y="3077718"/>
                  </a:cubicBezTo>
                  <a:lnTo>
                    <a:pt x="66675" y="3043174"/>
                  </a:lnTo>
                  <a:lnTo>
                    <a:pt x="0" y="1322197"/>
                  </a:lnTo>
                  <a:close/>
                </a:path>
              </a:pathLst>
            </a:custGeom>
            <a:solidFill>
              <a:srgbClr val="FFB155"/>
            </a:solidFill>
          </p:spPr>
        </p:sp>
      </p:grpSp>
      <p:grpSp>
        <p:nvGrpSpPr>
          <p:cNvPr id="12" name="Group 12"/>
          <p:cNvGrpSpPr/>
          <p:nvPr/>
        </p:nvGrpSpPr>
        <p:grpSpPr>
          <a:xfrm>
            <a:off x="-8" y="8998864"/>
            <a:ext cx="5888259" cy="1288016"/>
            <a:chOff x="0" y="0"/>
            <a:chExt cx="7851012" cy="1717354"/>
          </a:xfrm>
        </p:grpSpPr>
        <p:sp>
          <p:nvSpPr>
            <p:cNvPr id="13" name="Freeform 13"/>
            <p:cNvSpPr/>
            <p:nvPr/>
          </p:nvSpPr>
          <p:spPr>
            <a:xfrm>
              <a:off x="0" y="-122809"/>
              <a:ext cx="7850886" cy="1840357"/>
            </a:xfrm>
            <a:custGeom>
              <a:avLst/>
              <a:gdLst/>
              <a:ahLst/>
              <a:cxnLst/>
              <a:rect l="l" t="t" r="r" b="b"/>
              <a:pathLst>
                <a:path w="7850886" h="1840357">
                  <a:moveTo>
                    <a:pt x="0" y="790575"/>
                  </a:moveTo>
                  <a:cubicBezTo>
                    <a:pt x="0" y="790575"/>
                    <a:pt x="847852" y="263779"/>
                    <a:pt x="1380744" y="138430"/>
                  </a:cubicBezTo>
                  <a:cubicBezTo>
                    <a:pt x="1968754" y="0"/>
                    <a:pt x="2608580" y="831469"/>
                    <a:pt x="3217418" y="840867"/>
                  </a:cubicBezTo>
                  <a:cubicBezTo>
                    <a:pt x="3965194" y="852424"/>
                    <a:pt x="4024757" y="674370"/>
                    <a:pt x="4576318" y="772668"/>
                  </a:cubicBezTo>
                  <a:cubicBezTo>
                    <a:pt x="4881372" y="827024"/>
                    <a:pt x="5285105" y="1221232"/>
                    <a:pt x="5636895" y="1290066"/>
                  </a:cubicBezTo>
                  <a:cubicBezTo>
                    <a:pt x="6220206" y="1404112"/>
                    <a:pt x="6352540" y="1199515"/>
                    <a:pt x="6811264" y="1347089"/>
                  </a:cubicBezTo>
                  <a:cubicBezTo>
                    <a:pt x="7209409" y="1475105"/>
                    <a:pt x="7850886" y="1840357"/>
                    <a:pt x="7850886" y="1840357"/>
                  </a:cubicBezTo>
                  <a:lnTo>
                    <a:pt x="50673" y="1819529"/>
                  </a:lnTo>
                  <a:lnTo>
                    <a:pt x="0" y="790575"/>
                  </a:lnTo>
                  <a:close/>
                </a:path>
              </a:pathLst>
            </a:custGeom>
            <a:solidFill>
              <a:srgbClr val="35828C"/>
            </a:solidFill>
          </p:spPr>
        </p:sp>
      </p:grpSp>
      <p:sp>
        <p:nvSpPr>
          <p:cNvPr id="14" name="Freeform 14"/>
          <p:cNvSpPr/>
          <p:nvPr/>
        </p:nvSpPr>
        <p:spPr>
          <a:xfrm>
            <a:off x="16304158" y="-16138"/>
            <a:ext cx="2008688" cy="1895444"/>
          </a:xfrm>
          <a:custGeom>
            <a:avLst/>
            <a:gdLst/>
            <a:ahLst/>
            <a:cxnLst/>
            <a:rect l="l" t="t" r="r" b="b"/>
            <a:pathLst>
              <a:path w="2008688" h="1895444">
                <a:moveTo>
                  <a:pt x="0" y="0"/>
                </a:moveTo>
                <a:lnTo>
                  <a:pt x="2008687" y="0"/>
                </a:lnTo>
                <a:lnTo>
                  <a:pt x="2008687" y="1895444"/>
                </a:lnTo>
                <a:lnTo>
                  <a:pt x="0" y="189544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grpSp>
        <p:nvGrpSpPr>
          <p:cNvPr id="15" name="Group 15"/>
          <p:cNvGrpSpPr/>
          <p:nvPr/>
        </p:nvGrpSpPr>
        <p:grpSpPr>
          <a:xfrm>
            <a:off x="1945507" y="2057400"/>
            <a:ext cx="13938508" cy="1323156"/>
            <a:chOff x="0" y="0"/>
            <a:chExt cx="3671047" cy="348486"/>
          </a:xfrm>
        </p:grpSpPr>
        <p:sp>
          <p:nvSpPr>
            <p:cNvPr id="16" name="Freeform 16"/>
            <p:cNvSpPr/>
            <p:nvPr/>
          </p:nvSpPr>
          <p:spPr>
            <a:xfrm>
              <a:off x="0" y="0"/>
              <a:ext cx="3671047" cy="348486"/>
            </a:xfrm>
            <a:custGeom>
              <a:avLst/>
              <a:gdLst/>
              <a:ahLst/>
              <a:cxnLst/>
              <a:rect l="l" t="t" r="r" b="b"/>
              <a:pathLst>
                <a:path w="3671047" h="348486">
                  <a:moveTo>
                    <a:pt x="28327" y="0"/>
                  </a:moveTo>
                  <a:lnTo>
                    <a:pt x="3642720" y="0"/>
                  </a:lnTo>
                  <a:cubicBezTo>
                    <a:pt x="3650233" y="0"/>
                    <a:pt x="3657438" y="2984"/>
                    <a:pt x="3662750" y="8297"/>
                  </a:cubicBezTo>
                  <a:cubicBezTo>
                    <a:pt x="3668063" y="13609"/>
                    <a:pt x="3671047" y="20814"/>
                    <a:pt x="3671047" y="28327"/>
                  </a:cubicBezTo>
                  <a:lnTo>
                    <a:pt x="3671047" y="320158"/>
                  </a:lnTo>
                  <a:cubicBezTo>
                    <a:pt x="3671047" y="327671"/>
                    <a:pt x="3668063" y="334876"/>
                    <a:pt x="3662750" y="340189"/>
                  </a:cubicBezTo>
                  <a:cubicBezTo>
                    <a:pt x="3657438" y="345501"/>
                    <a:pt x="3650233" y="348486"/>
                    <a:pt x="3642720" y="348486"/>
                  </a:cubicBezTo>
                  <a:lnTo>
                    <a:pt x="28327" y="348486"/>
                  </a:lnTo>
                  <a:cubicBezTo>
                    <a:pt x="20814" y="348486"/>
                    <a:pt x="13609" y="345501"/>
                    <a:pt x="8297" y="340189"/>
                  </a:cubicBezTo>
                  <a:cubicBezTo>
                    <a:pt x="2984" y="334876"/>
                    <a:pt x="0" y="327671"/>
                    <a:pt x="0" y="320158"/>
                  </a:cubicBezTo>
                  <a:lnTo>
                    <a:pt x="0" y="28327"/>
                  </a:lnTo>
                  <a:cubicBezTo>
                    <a:pt x="0" y="20814"/>
                    <a:pt x="2984" y="13609"/>
                    <a:pt x="8297" y="8297"/>
                  </a:cubicBezTo>
                  <a:cubicBezTo>
                    <a:pt x="13609" y="2984"/>
                    <a:pt x="20814" y="0"/>
                    <a:pt x="28327" y="0"/>
                  </a:cubicBezTo>
                  <a:close/>
                </a:path>
              </a:pathLst>
            </a:custGeom>
            <a:solidFill>
              <a:srgbClr val="FFFFFF"/>
            </a:solidFill>
            <a:ln cap="rnd">
              <a:noFill/>
              <a:prstDash val="solid"/>
              <a:round/>
            </a:ln>
          </p:spPr>
        </p:sp>
        <p:sp>
          <p:nvSpPr>
            <p:cNvPr id="17" name="TextBox 17"/>
            <p:cNvSpPr txBox="1"/>
            <p:nvPr/>
          </p:nvSpPr>
          <p:spPr>
            <a:xfrm>
              <a:off x="0" y="-57150"/>
              <a:ext cx="3671047" cy="405636"/>
            </a:xfrm>
            <a:prstGeom prst="rect">
              <a:avLst/>
            </a:prstGeom>
          </p:spPr>
          <p:txBody>
            <a:bodyPr lIns="50800" tIns="50800" rIns="50800" bIns="50800" rtlCol="0" anchor="ctr"/>
            <a:lstStyle/>
            <a:p>
              <a:pPr algn="ctr">
                <a:lnSpc>
                  <a:spcPts val="3311"/>
                </a:lnSpc>
              </a:pPr>
              <a:endParaRPr/>
            </a:p>
          </p:txBody>
        </p:sp>
      </p:grpSp>
      <p:sp>
        <p:nvSpPr>
          <p:cNvPr id="18" name="TextBox 18"/>
          <p:cNvSpPr txBox="1"/>
          <p:nvPr/>
        </p:nvSpPr>
        <p:spPr>
          <a:xfrm>
            <a:off x="1154098" y="619125"/>
            <a:ext cx="15584050" cy="1495425"/>
          </a:xfrm>
          <a:prstGeom prst="rect">
            <a:avLst/>
          </a:prstGeom>
        </p:spPr>
        <p:txBody>
          <a:bodyPr lIns="0" tIns="0" rIns="0" bIns="0" rtlCol="0" anchor="t">
            <a:spAutoFit/>
          </a:bodyPr>
          <a:lstStyle/>
          <a:p>
            <a:pPr algn="ctr">
              <a:lnSpc>
                <a:spcPts val="11039"/>
              </a:lnSpc>
            </a:pPr>
            <a:r>
              <a:rPr lang="en-US" sz="9199">
                <a:solidFill>
                  <a:srgbClr val="35828C"/>
                </a:solidFill>
                <a:latin typeface="#9Slide05 IcielSanelma"/>
              </a:rPr>
              <a:t>Thảo luận nhóm</a:t>
            </a:r>
          </a:p>
        </p:txBody>
      </p:sp>
      <p:sp>
        <p:nvSpPr>
          <p:cNvPr id="19" name="TextBox 19"/>
          <p:cNvSpPr txBox="1"/>
          <p:nvPr/>
        </p:nvSpPr>
        <p:spPr>
          <a:xfrm>
            <a:off x="2184681" y="2284638"/>
            <a:ext cx="13272426" cy="773430"/>
          </a:xfrm>
          <a:prstGeom prst="rect">
            <a:avLst/>
          </a:prstGeom>
        </p:spPr>
        <p:txBody>
          <a:bodyPr lIns="0" tIns="0" rIns="0" bIns="0" rtlCol="0" anchor="t">
            <a:spAutoFit/>
          </a:bodyPr>
          <a:lstStyle/>
          <a:p>
            <a:pPr algn="l">
              <a:lnSpc>
                <a:spcPts val="6209"/>
              </a:lnSpc>
            </a:pPr>
            <a:r>
              <a:rPr lang="en-US" sz="4500">
                <a:solidFill>
                  <a:srgbClr val="434343"/>
                </a:solidFill>
                <a:latin typeface="Roboto Condensed Bold"/>
              </a:rPr>
              <a:t>Cách thức: </a:t>
            </a:r>
            <a:r>
              <a:rPr lang="en-US" sz="4500">
                <a:solidFill>
                  <a:srgbClr val="434343"/>
                </a:solidFill>
                <a:latin typeface="Roboto Condensed"/>
              </a:rPr>
              <a:t>Lớp chia thành 4 - 5 nhóm, thảo luận theo nhóm</a:t>
            </a:r>
          </a:p>
        </p:txBody>
      </p:sp>
      <p:grpSp>
        <p:nvGrpSpPr>
          <p:cNvPr id="20" name="Group 20"/>
          <p:cNvGrpSpPr/>
          <p:nvPr/>
        </p:nvGrpSpPr>
        <p:grpSpPr>
          <a:xfrm>
            <a:off x="1945507" y="3704406"/>
            <a:ext cx="13938508" cy="3612002"/>
            <a:chOff x="0" y="0"/>
            <a:chExt cx="3671047" cy="951309"/>
          </a:xfrm>
        </p:grpSpPr>
        <p:sp>
          <p:nvSpPr>
            <p:cNvPr id="21" name="Freeform 21"/>
            <p:cNvSpPr/>
            <p:nvPr/>
          </p:nvSpPr>
          <p:spPr>
            <a:xfrm>
              <a:off x="0" y="0"/>
              <a:ext cx="3671047" cy="951309"/>
            </a:xfrm>
            <a:custGeom>
              <a:avLst/>
              <a:gdLst/>
              <a:ahLst/>
              <a:cxnLst/>
              <a:rect l="l" t="t" r="r" b="b"/>
              <a:pathLst>
                <a:path w="3671047" h="951309">
                  <a:moveTo>
                    <a:pt x="28327" y="0"/>
                  </a:moveTo>
                  <a:lnTo>
                    <a:pt x="3642720" y="0"/>
                  </a:lnTo>
                  <a:cubicBezTo>
                    <a:pt x="3650233" y="0"/>
                    <a:pt x="3657438" y="2984"/>
                    <a:pt x="3662750" y="8297"/>
                  </a:cubicBezTo>
                  <a:cubicBezTo>
                    <a:pt x="3668063" y="13609"/>
                    <a:pt x="3671047" y="20814"/>
                    <a:pt x="3671047" y="28327"/>
                  </a:cubicBezTo>
                  <a:lnTo>
                    <a:pt x="3671047" y="922982"/>
                  </a:lnTo>
                  <a:cubicBezTo>
                    <a:pt x="3671047" y="930495"/>
                    <a:pt x="3668063" y="937700"/>
                    <a:pt x="3662750" y="943012"/>
                  </a:cubicBezTo>
                  <a:cubicBezTo>
                    <a:pt x="3657438" y="948325"/>
                    <a:pt x="3650233" y="951309"/>
                    <a:pt x="3642720" y="951309"/>
                  </a:cubicBezTo>
                  <a:lnTo>
                    <a:pt x="28327" y="951309"/>
                  </a:lnTo>
                  <a:cubicBezTo>
                    <a:pt x="20814" y="951309"/>
                    <a:pt x="13609" y="948325"/>
                    <a:pt x="8297" y="943012"/>
                  </a:cubicBezTo>
                  <a:cubicBezTo>
                    <a:pt x="2984" y="937700"/>
                    <a:pt x="0" y="930495"/>
                    <a:pt x="0" y="922982"/>
                  </a:cubicBezTo>
                  <a:lnTo>
                    <a:pt x="0" y="28327"/>
                  </a:lnTo>
                  <a:cubicBezTo>
                    <a:pt x="0" y="20814"/>
                    <a:pt x="2984" y="13609"/>
                    <a:pt x="8297" y="8297"/>
                  </a:cubicBezTo>
                  <a:cubicBezTo>
                    <a:pt x="13609" y="2984"/>
                    <a:pt x="20814" y="0"/>
                    <a:pt x="28327" y="0"/>
                  </a:cubicBezTo>
                  <a:close/>
                </a:path>
              </a:pathLst>
            </a:custGeom>
            <a:solidFill>
              <a:srgbClr val="FFFFFF"/>
            </a:solidFill>
            <a:ln cap="rnd">
              <a:noFill/>
              <a:prstDash val="solid"/>
              <a:round/>
            </a:ln>
          </p:spPr>
        </p:sp>
        <p:sp>
          <p:nvSpPr>
            <p:cNvPr id="22" name="TextBox 22"/>
            <p:cNvSpPr txBox="1"/>
            <p:nvPr/>
          </p:nvSpPr>
          <p:spPr>
            <a:xfrm>
              <a:off x="0" y="-57150"/>
              <a:ext cx="3671047" cy="1008459"/>
            </a:xfrm>
            <a:prstGeom prst="rect">
              <a:avLst/>
            </a:prstGeom>
          </p:spPr>
          <p:txBody>
            <a:bodyPr lIns="50800" tIns="50800" rIns="50800" bIns="50800" rtlCol="0" anchor="ctr"/>
            <a:lstStyle/>
            <a:p>
              <a:pPr algn="ctr">
                <a:lnSpc>
                  <a:spcPts val="3311"/>
                </a:lnSpc>
              </a:pPr>
              <a:endParaRPr/>
            </a:p>
          </p:txBody>
        </p:sp>
      </p:grpSp>
      <p:sp>
        <p:nvSpPr>
          <p:cNvPr id="23" name="TextBox 23"/>
          <p:cNvSpPr txBox="1"/>
          <p:nvPr/>
        </p:nvSpPr>
        <p:spPr>
          <a:xfrm>
            <a:off x="2278548" y="3931644"/>
            <a:ext cx="13468066" cy="3116580"/>
          </a:xfrm>
          <a:prstGeom prst="rect">
            <a:avLst/>
          </a:prstGeom>
        </p:spPr>
        <p:txBody>
          <a:bodyPr lIns="0" tIns="0" rIns="0" bIns="0" rtlCol="0" anchor="t">
            <a:spAutoFit/>
          </a:bodyPr>
          <a:lstStyle/>
          <a:p>
            <a:pPr algn="just">
              <a:lnSpc>
                <a:spcPts val="6209"/>
              </a:lnSpc>
            </a:pPr>
            <a:r>
              <a:rPr lang="en-US" sz="4500">
                <a:solidFill>
                  <a:srgbClr val="434343"/>
                </a:solidFill>
                <a:latin typeface="Roboto Condensed Bold"/>
              </a:rPr>
              <a:t>Nội dung thảo luận: </a:t>
            </a:r>
            <a:r>
              <a:rPr lang="en-US" sz="4500">
                <a:solidFill>
                  <a:srgbClr val="434343"/>
                </a:solidFill>
                <a:latin typeface="Roboto Condensed"/>
              </a:rPr>
              <a:t>Chuẩn bị bài nói thông qua việc sử dụng bài viết trong tiết kĩ năng viết bài văn nghị luận về một vấn đề cần giải quyết (trong đời sống của học sinh); hoàn thành phiếu học tập 1 </a:t>
            </a:r>
          </a:p>
        </p:txBody>
      </p:sp>
      <p:grpSp>
        <p:nvGrpSpPr>
          <p:cNvPr id="24" name="Group 24"/>
          <p:cNvGrpSpPr/>
          <p:nvPr/>
        </p:nvGrpSpPr>
        <p:grpSpPr>
          <a:xfrm>
            <a:off x="1945507" y="7470342"/>
            <a:ext cx="13938508" cy="1528523"/>
            <a:chOff x="0" y="0"/>
            <a:chExt cx="3671047" cy="402574"/>
          </a:xfrm>
        </p:grpSpPr>
        <p:sp>
          <p:nvSpPr>
            <p:cNvPr id="25" name="Freeform 25"/>
            <p:cNvSpPr/>
            <p:nvPr/>
          </p:nvSpPr>
          <p:spPr>
            <a:xfrm>
              <a:off x="0" y="0"/>
              <a:ext cx="3671047" cy="402574"/>
            </a:xfrm>
            <a:custGeom>
              <a:avLst/>
              <a:gdLst/>
              <a:ahLst/>
              <a:cxnLst/>
              <a:rect l="l" t="t" r="r" b="b"/>
              <a:pathLst>
                <a:path w="3671047" h="402574">
                  <a:moveTo>
                    <a:pt x="28327" y="0"/>
                  </a:moveTo>
                  <a:lnTo>
                    <a:pt x="3642720" y="0"/>
                  </a:lnTo>
                  <a:cubicBezTo>
                    <a:pt x="3650233" y="0"/>
                    <a:pt x="3657438" y="2984"/>
                    <a:pt x="3662750" y="8297"/>
                  </a:cubicBezTo>
                  <a:cubicBezTo>
                    <a:pt x="3668063" y="13609"/>
                    <a:pt x="3671047" y="20814"/>
                    <a:pt x="3671047" y="28327"/>
                  </a:cubicBezTo>
                  <a:lnTo>
                    <a:pt x="3671047" y="374247"/>
                  </a:lnTo>
                  <a:cubicBezTo>
                    <a:pt x="3671047" y="381760"/>
                    <a:pt x="3668063" y="388965"/>
                    <a:pt x="3662750" y="394277"/>
                  </a:cubicBezTo>
                  <a:cubicBezTo>
                    <a:pt x="3657438" y="399589"/>
                    <a:pt x="3650233" y="402574"/>
                    <a:pt x="3642720" y="402574"/>
                  </a:cubicBezTo>
                  <a:lnTo>
                    <a:pt x="28327" y="402574"/>
                  </a:lnTo>
                  <a:cubicBezTo>
                    <a:pt x="20814" y="402574"/>
                    <a:pt x="13609" y="399589"/>
                    <a:pt x="8297" y="394277"/>
                  </a:cubicBezTo>
                  <a:cubicBezTo>
                    <a:pt x="2984" y="388965"/>
                    <a:pt x="0" y="381760"/>
                    <a:pt x="0" y="374247"/>
                  </a:cubicBezTo>
                  <a:lnTo>
                    <a:pt x="0" y="28327"/>
                  </a:lnTo>
                  <a:cubicBezTo>
                    <a:pt x="0" y="20814"/>
                    <a:pt x="2984" y="13609"/>
                    <a:pt x="8297" y="8297"/>
                  </a:cubicBezTo>
                  <a:cubicBezTo>
                    <a:pt x="13609" y="2984"/>
                    <a:pt x="20814" y="0"/>
                    <a:pt x="28327" y="0"/>
                  </a:cubicBezTo>
                  <a:close/>
                </a:path>
              </a:pathLst>
            </a:custGeom>
            <a:solidFill>
              <a:srgbClr val="FFFFFF"/>
            </a:solidFill>
            <a:ln cap="rnd">
              <a:noFill/>
              <a:prstDash val="solid"/>
              <a:round/>
            </a:ln>
          </p:spPr>
        </p:sp>
        <p:sp>
          <p:nvSpPr>
            <p:cNvPr id="26" name="TextBox 26"/>
            <p:cNvSpPr txBox="1"/>
            <p:nvPr/>
          </p:nvSpPr>
          <p:spPr>
            <a:xfrm>
              <a:off x="0" y="-57150"/>
              <a:ext cx="3671047" cy="459724"/>
            </a:xfrm>
            <a:prstGeom prst="rect">
              <a:avLst/>
            </a:prstGeom>
          </p:spPr>
          <p:txBody>
            <a:bodyPr lIns="50800" tIns="50800" rIns="50800" bIns="50800" rtlCol="0" anchor="ctr"/>
            <a:lstStyle/>
            <a:p>
              <a:pPr algn="ctr">
                <a:lnSpc>
                  <a:spcPts val="3311"/>
                </a:lnSpc>
              </a:pPr>
              <a:endParaRPr/>
            </a:p>
          </p:txBody>
        </p:sp>
      </p:grpSp>
      <p:sp>
        <p:nvSpPr>
          <p:cNvPr id="27" name="TextBox 27"/>
          <p:cNvSpPr txBox="1"/>
          <p:nvPr/>
        </p:nvSpPr>
        <p:spPr>
          <a:xfrm>
            <a:off x="2278548" y="7868858"/>
            <a:ext cx="6378178" cy="773430"/>
          </a:xfrm>
          <a:prstGeom prst="rect">
            <a:avLst/>
          </a:prstGeom>
        </p:spPr>
        <p:txBody>
          <a:bodyPr lIns="0" tIns="0" rIns="0" bIns="0" rtlCol="0" anchor="t">
            <a:spAutoFit/>
          </a:bodyPr>
          <a:lstStyle/>
          <a:p>
            <a:pPr algn="l">
              <a:lnSpc>
                <a:spcPts val="6209"/>
              </a:lnSpc>
            </a:pPr>
            <a:r>
              <a:rPr lang="en-US" sz="4500">
                <a:solidFill>
                  <a:srgbClr val="434343"/>
                </a:solidFill>
                <a:latin typeface="Roboto Condensed Bold"/>
              </a:rPr>
              <a:t>Thời gian thảo luận: </a:t>
            </a:r>
            <a:r>
              <a:rPr lang="en-US" sz="4500">
                <a:solidFill>
                  <a:srgbClr val="434343"/>
                </a:solidFill>
                <a:latin typeface="Roboto Condensed"/>
              </a:rPr>
              <a:t>15 phút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80612"/>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4904604" y="-3855"/>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5223714" y="-104944"/>
            <a:ext cx="3064285" cy="4059068"/>
          </a:xfrm>
          <a:custGeom>
            <a:avLst/>
            <a:gdLst/>
            <a:ahLst/>
            <a:cxnLst/>
            <a:rect l="l" t="t" r="r" b="b"/>
            <a:pathLst>
              <a:path w="3064285" h="4059068">
                <a:moveTo>
                  <a:pt x="0" y="0"/>
                </a:moveTo>
                <a:lnTo>
                  <a:pt x="3064286" y="0"/>
                </a:lnTo>
                <a:lnTo>
                  <a:pt x="3064286" y="4059068"/>
                </a:lnTo>
                <a:lnTo>
                  <a:pt x="0" y="40590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845472" y="1028259"/>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TextBox 9"/>
          <p:cNvSpPr txBox="1"/>
          <p:nvPr/>
        </p:nvSpPr>
        <p:spPr>
          <a:xfrm>
            <a:off x="2512829" y="3232742"/>
            <a:ext cx="14243028" cy="3116580"/>
          </a:xfrm>
          <a:prstGeom prst="rect">
            <a:avLst/>
          </a:prstGeom>
        </p:spPr>
        <p:txBody>
          <a:bodyPr lIns="0" tIns="0" rIns="0" bIns="0" rtlCol="0" anchor="t">
            <a:spAutoFit/>
          </a:bodyPr>
          <a:lstStyle/>
          <a:p>
            <a:pPr marL="971550" lvl="1" indent="-485775" algn="l">
              <a:lnSpc>
                <a:spcPts val="6209"/>
              </a:lnSpc>
              <a:buFont typeface="Arial"/>
              <a:buChar char="•"/>
            </a:pPr>
            <a:r>
              <a:rPr lang="en-US" sz="4500">
                <a:solidFill>
                  <a:srgbClr val="434343"/>
                </a:solidFill>
                <a:latin typeface="Roboto Condensed"/>
              </a:rPr>
              <a:t>Chọn vấn đề thảo luận</a:t>
            </a:r>
          </a:p>
          <a:p>
            <a:pPr marL="971550" lvl="1" indent="-485775" algn="l">
              <a:lnSpc>
                <a:spcPts val="6209"/>
              </a:lnSpc>
              <a:buFont typeface="Arial"/>
              <a:buChar char="•"/>
            </a:pPr>
            <a:r>
              <a:rPr lang="en-US" sz="4500">
                <a:solidFill>
                  <a:srgbClr val="434343"/>
                </a:solidFill>
                <a:latin typeface="Roboto Condensed"/>
              </a:rPr>
              <a:t>Viết ra giấy những ý chính (lí lẽ, bằng chứng làm rõ cho vấn đề thảo luận,...)</a:t>
            </a:r>
          </a:p>
          <a:p>
            <a:pPr marL="971550" lvl="1" indent="-485775" algn="l">
              <a:lnSpc>
                <a:spcPts val="6209"/>
              </a:lnSpc>
              <a:buFont typeface="Arial"/>
              <a:buChar char="•"/>
            </a:pPr>
            <a:r>
              <a:rPr lang="en-US" sz="4500">
                <a:solidFill>
                  <a:srgbClr val="434343"/>
                </a:solidFill>
                <a:latin typeface="Roboto Condensed"/>
              </a:rPr>
              <a:t>Chuẩn bị tranh ảnh, video….liên quan đến vấn đề thảo luận.</a:t>
            </a:r>
          </a:p>
        </p:txBody>
      </p:sp>
      <p:sp>
        <p:nvSpPr>
          <p:cNvPr id="10" name="Freeform 10"/>
          <p:cNvSpPr/>
          <p:nvPr/>
        </p:nvSpPr>
        <p:spPr>
          <a:xfrm>
            <a:off x="-358469" y="6425522"/>
            <a:ext cx="7315200" cy="3904488"/>
          </a:xfrm>
          <a:custGeom>
            <a:avLst/>
            <a:gdLst/>
            <a:ahLst/>
            <a:cxnLst/>
            <a:rect l="l" t="t" r="r" b="b"/>
            <a:pathLst>
              <a:path w="7315200" h="3904488">
                <a:moveTo>
                  <a:pt x="0" y="0"/>
                </a:moveTo>
                <a:lnTo>
                  <a:pt x="7315200" y="0"/>
                </a:lnTo>
                <a:lnTo>
                  <a:pt x="7315200" y="3904488"/>
                </a:lnTo>
                <a:lnTo>
                  <a:pt x="0" y="3904488"/>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11" name="TextBox 11"/>
          <p:cNvSpPr txBox="1"/>
          <p:nvPr/>
        </p:nvSpPr>
        <p:spPr>
          <a:xfrm>
            <a:off x="3299131" y="905275"/>
            <a:ext cx="9629155" cy="1247775"/>
          </a:xfrm>
          <a:prstGeom prst="rect">
            <a:avLst/>
          </a:prstGeom>
        </p:spPr>
        <p:txBody>
          <a:bodyPr lIns="0" tIns="0" rIns="0" bIns="0" rtlCol="0" anchor="t">
            <a:spAutoFit/>
          </a:bodyPr>
          <a:lstStyle/>
          <a:p>
            <a:pPr algn="ctr">
              <a:lnSpc>
                <a:spcPts val="9145"/>
              </a:lnSpc>
            </a:pPr>
            <a:r>
              <a:rPr lang="en-US" sz="7621">
                <a:solidFill>
                  <a:srgbClr val="266770"/>
                </a:solidFill>
                <a:latin typeface="#9Slide05 IcielSanelma"/>
              </a:rPr>
              <a:t>II. Chuẩn bị bài nói</a:t>
            </a:r>
          </a:p>
        </p:txBody>
      </p:sp>
      <p:sp>
        <p:nvSpPr>
          <p:cNvPr id="12" name="TextBox 12"/>
          <p:cNvSpPr txBox="1"/>
          <p:nvPr/>
        </p:nvSpPr>
        <p:spPr>
          <a:xfrm>
            <a:off x="3299131" y="2146938"/>
            <a:ext cx="6518936" cy="838201"/>
          </a:xfrm>
          <a:prstGeom prst="rect">
            <a:avLst/>
          </a:prstGeom>
        </p:spPr>
        <p:txBody>
          <a:bodyPr lIns="0" tIns="0" rIns="0" bIns="0" rtlCol="0" anchor="t">
            <a:spAutoFit/>
          </a:bodyPr>
          <a:lstStyle/>
          <a:p>
            <a:pPr marL="1079486" lvl="1" indent="-539743" algn="ctr">
              <a:lnSpc>
                <a:spcPts val="6899"/>
              </a:lnSpc>
              <a:spcBef>
                <a:spcPct val="0"/>
              </a:spcBef>
              <a:buAutoNum type="arabicPeriod"/>
            </a:pPr>
            <a:r>
              <a:rPr lang="en-US" sz="4999">
                <a:solidFill>
                  <a:srgbClr val="CE6342"/>
                </a:solidFill>
                <a:latin typeface="#9Slide05 Lobster"/>
              </a:rPr>
              <a:t>Chuẩn bị nội dung nói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80612"/>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4904604" y="-3855"/>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5223714" y="-104944"/>
            <a:ext cx="3064285" cy="4059068"/>
          </a:xfrm>
          <a:custGeom>
            <a:avLst/>
            <a:gdLst/>
            <a:ahLst/>
            <a:cxnLst/>
            <a:rect l="l" t="t" r="r" b="b"/>
            <a:pathLst>
              <a:path w="3064285" h="4059068">
                <a:moveTo>
                  <a:pt x="0" y="0"/>
                </a:moveTo>
                <a:lnTo>
                  <a:pt x="3064286" y="0"/>
                </a:lnTo>
                <a:lnTo>
                  <a:pt x="3064286" y="4059068"/>
                </a:lnTo>
                <a:lnTo>
                  <a:pt x="0" y="40590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63181" y="-176145"/>
            <a:ext cx="2964446" cy="3161285"/>
          </a:xfrm>
          <a:custGeom>
            <a:avLst/>
            <a:gdLst/>
            <a:ahLst/>
            <a:cxnLst/>
            <a:rect l="l" t="t" r="r" b="b"/>
            <a:pathLst>
              <a:path w="2964446" h="3161285">
                <a:moveTo>
                  <a:pt x="0" y="0"/>
                </a:moveTo>
                <a:lnTo>
                  <a:pt x="2964445" y="0"/>
                </a:lnTo>
                <a:lnTo>
                  <a:pt x="2964445" y="3161284"/>
                </a:lnTo>
                <a:lnTo>
                  <a:pt x="0" y="3161284"/>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TextBox 9"/>
          <p:cNvSpPr txBox="1"/>
          <p:nvPr/>
        </p:nvSpPr>
        <p:spPr>
          <a:xfrm>
            <a:off x="1898724" y="3706600"/>
            <a:ext cx="10638830" cy="4027700"/>
          </a:xfrm>
          <a:prstGeom prst="rect">
            <a:avLst/>
          </a:prstGeom>
        </p:spPr>
        <p:txBody>
          <a:bodyPr lIns="0" tIns="0" rIns="0" bIns="0" rtlCol="0" anchor="t">
            <a:spAutoFit/>
          </a:bodyPr>
          <a:lstStyle/>
          <a:p>
            <a:pPr marL="1002529" lvl="1" indent="-501265" algn="just">
              <a:lnSpc>
                <a:spcPts val="6408"/>
              </a:lnSpc>
              <a:buFont typeface="Arial"/>
              <a:buChar char="•"/>
            </a:pPr>
            <a:r>
              <a:rPr lang="en-US" sz="4643" dirty="0" err="1">
                <a:solidFill>
                  <a:srgbClr val="434343"/>
                </a:solidFill>
                <a:latin typeface="Roboto Condensed"/>
              </a:rPr>
              <a:t>Khi</a:t>
            </a:r>
            <a:r>
              <a:rPr lang="en-US" sz="4643" dirty="0">
                <a:solidFill>
                  <a:srgbClr val="434343"/>
                </a:solidFill>
                <a:latin typeface="Roboto Condensed"/>
              </a:rPr>
              <a:t> </a:t>
            </a:r>
            <a:r>
              <a:rPr lang="en-US" sz="4643" dirty="0" err="1">
                <a:solidFill>
                  <a:srgbClr val="434343"/>
                </a:solidFill>
                <a:latin typeface="Roboto Condensed"/>
              </a:rPr>
              <a:t>luyện</a:t>
            </a:r>
            <a:r>
              <a:rPr lang="en-US" sz="4643" dirty="0">
                <a:solidFill>
                  <a:srgbClr val="434343"/>
                </a:solidFill>
                <a:latin typeface="Roboto Condensed"/>
              </a:rPr>
              <a:t> </a:t>
            </a:r>
            <a:r>
              <a:rPr lang="en-US" sz="4643" dirty="0" err="1">
                <a:solidFill>
                  <a:srgbClr val="434343"/>
                </a:solidFill>
                <a:latin typeface="Roboto Condensed"/>
              </a:rPr>
              <a:t>tập</a:t>
            </a:r>
            <a:r>
              <a:rPr lang="en-US" sz="4643" dirty="0">
                <a:solidFill>
                  <a:srgbClr val="434343"/>
                </a:solidFill>
                <a:latin typeface="Roboto Condensed"/>
              </a:rPr>
              <a:t> </a:t>
            </a:r>
            <a:r>
              <a:rPr lang="en-US" sz="4643" dirty="0" err="1">
                <a:solidFill>
                  <a:srgbClr val="434343"/>
                </a:solidFill>
                <a:latin typeface="Roboto Condensed"/>
              </a:rPr>
              <a:t>cần</a:t>
            </a:r>
            <a:r>
              <a:rPr lang="en-US" sz="4643" dirty="0">
                <a:solidFill>
                  <a:srgbClr val="434343"/>
                </a:solidFill>
                <a:latin typeface="Roboto Condensed"/>
              </a:rPr>
              <a:t> </a:t>
            </a:r>
            <a:r>
              <a:rPr lang="en-US" sz="4643" dirty="0" err="1">
                <a:solidFill>
                  <a:srgbClr val="434343"/>
                </a:solidFill>
                <a:latin typeface="Roboto Condensed"/>
              </a:rPr>
              <a:t>chú</a:t>
            </a:r>
            <a:r>
              <a:rPr lang="en-US" sz="4643" dirty="0">
                <a:solidFill>
                  <a:srgbClr val="434343"/>
                </a:solidFill>
                <a:latin typeface="Roboto Condensed"/>
              </a:rPr>
              <a:t> ý:</a:t>
            </a:r>
          </a:p>
          <a:p>
            <a:pPr marL="1002529" lvl="1" indent="-501265" algn="just">
              <a:lnSpc>
                <a:spcPts val="6408"/>
              </a:lnSpc>
              <a:buFont typeface="Arial"/>
              <a:buChar char="•"/>
            </a:pPr>
            <a:r>
              <a:rPr lang="en-US" sz="4643" dirty="0" err="1">
                <a:solidFill>
                  <a:srgbClr val="434343"/>
                </a:solidFill>
                <a:latin typeface="Roboto Condensed"/>
              </a:rPr>
              <a:t>Cần</a:t>
            </a:r>
            <a:r>
              <a:rPr lang="en-US" sz="4643" dirty="0">
                <a:solidFill>
                  <a:srgbClr val="434343"/>
                </a:solidFill>
                <a:latin typeface="Roboto Condensed"/>
              </a:rPr>
              <a:t> </a:t>
            </a:r>
            <a:r>
              <a:rPr lang="en-US" sz="4643" dirty="0" err="1">
                <a:solidFill>
                  <a:srgbClr val="434343"/>
                </a:solidFill>
                <a:latin typeface="Roboto Condensed"/>
              </a:rPr>
              <a:t>tự</a:t>
            </a:r>
            <a:r>
              <a:rPr lang="en-US" sz="4643" dirty="0">
                <a:solidFill>
                  <a:srgbClr val="434343"/>
                </a:solidFill>
                <a:latin typeface="Roboto Condensed"/>
              </a:rPr>
              <a:t> tin, </a:t>
            </a:r>
            <a:r>
              <a:rPr lang="en-US" sz="4643" dirty="0" err="1">
                <a:solidFill>
                  <a:srgbClr val="434343"/>
                </a:solidFill>
                <a:latin typeface="Roboto Condensed"/>
              </a:rPr>
              <a:t>thoải</a:t>
            </a:r>
            <a:r>
              <a:rPr lang="en-US" sz="4643" dirty="0">
                <a:solidFill>
                  <a:srgbClr val="434343"/>
                </a:solidFill>
                <a:latin typeface="Roboto Condensed"/>
              </a:rPr>
              <a:t> </a:t>
            </a:r>
            <a:r>
              <a:rPr lang="en-US" sz="4643" dirty="0" err="1">
                <a:solidFill>
                  <a:srgbClr val="434343"/>
                </a:solidFill>
                <a:latin typeface="Roboto Condensed"/>
              </a:rPr>
              <a:t>mái</a:t>
            </a:r>
            <a:endParaRPr lang="en-US" sz="4643" dirty="0">
              <a:solidFill>
                <a:srgbClr val="434343"/>
              </a:solidFill>
              <a:latin typeface="Roboto Condensed"/>
            </a:endParaRPr>
          </a:p>
          <a:p>
            <a:pPr marL="1002529" lvl="1" indent="-501265" algn="just">
              <a:lnSpc>
                <a:spcPts val="6408"/>
              </a:lnSpc>
              <a:buFont typeface="Arial"/>
              <a:buChar char="•"/>
            </a:pPr>
            <a:r>
              <a:rPr lang="en-US" sz="4643" dirty="0" err="1">
                <a:solidFill>
                  <a:srgbClr val="434343"/>
                </a:solidFill>
                <a:latin typeface="Roboto Condensed"/>
              </a:rPr>
              <a:t>Bám</a:t>
            </a:r>
            <a:r>
              <a:rPr lang="en-US" sz="4643" dirty="0">
                <a:solidFill>
                  <a:srgbClr val="434343"/>
                </a:solidFill>
                <a:latin typeface="Roboto Condensed"/>
              </a:rPr>
              <a:t> </a:t>
            </a:r>
            <a:r>
              <a:rPr lang="en-US" sz="4643" dirty="0" err="1">
                <a:solidFill>
                  <a:srgbClr val="434343"/>
                </a:solidFill>
                <a:latin typeface="Roboto Condensed"/>
              </a:rPr>
              <a:t>sát</a:t>
            </a:r>
            <a:r>
              <a:rPr lang="en-US" sz="4643" dirty="0">
                <a:solidFill>
                  <a:srgbClr val="434343"/>
                </a:solidFill>
                <a:latin typeface="Roboto Condensed"/>
              </a:rPr>
              <a:t> </a:t>
            </a:r>
            <a:r>
              <a:rPr lang="en-US" sz="4643" dirty="0" err="1">
                <a:solidFill>
                  <a:srgbClr val="434343"/>
                </a:solidFill>
                <a:latin typeface="Roboto Condensed"/>
              </a:rPr>
              <a:t>mục</a:t>
            </a:r>
            <a:r>
              <a:rPr lang="en-US" sz="4643" dirty="0">
                <a:solidFill>
                  <a:srgbClr val="434343"/>
                </a:solidFill>
                <a:latin typeface="Roboto Condensed"/>
              </a:rPr>
              <a:t> </a:t>
            </a:r>
            <a:r>
              <a:rPr lang="en-US" sz="4643" dirty="0" err="1">
                <a:solidFill>
                  <a:srgbClr val="434343"/>
                </a:solidFill>
                <a:latin typeface="Roboto Condensed"/>
              </a:rPr>
              <a:t>đích</a:t>
            </a:r>
            <a:r>
              <a:rPr lang="en-US" sz="4643" dirty="0">
                <a:solidFill>
                  <a:srgbClr val="434343"/>
                </a:solidFill>
                <a:latin typeface="Roboto Condensed"/>
              </a:rPr>
              <a:t> </a:t>
            </a:r>
            <a:r>
              <a:rPr lang="en-US" sz="4643" dirty="0" err="1">
                <a:solidFill>
                  <a:srgbClr val="434343"/>
                </a:solidFill>
                <a:latin typeface="Roboto Condensed"/>
              </a:rPr>
              <a:t>khi</a:t>
            </a:r>
            <a:r>
              <a:rPr lang="en-US" sz="4643" dirty="0">
                <a:solidFill>
                  <a:srgbClr val="434343"/>
                </a:solidFill>
                <a:latin typeface="Roboto Condensed"/>
              </a:rPr>
              <a:t> </a:t>
            </a:r>
            <a:r>
              <a:rPr lang="en-US" sz="4643" dirty="0" err="1">
                <a:solidFill>
                  <a:srgbClr val="434343"/>
                </a:solidFill>
                <a:latin typeface="Roboto Condensed"/>
              </a:rPr>
              <a:t>trình</a:t>
            </a:r>
            <a:r>
              <a:rPr lang="en-US" sz="4643" dirty="0">
                <a:solidFill>
                  <a:srgbClr val="434343"/>
                </a:solidFill>
                <a:latin typeface="Roboto Condensed"/>
              </a:rPr>
              <a:t> </a:t>
            </a:r>
            <a:r>
              <a:rPr lang="en-US" sz="4643" dirty="0" err="1">
                <a:solidFill>
                  <a:srgbClr val="434343"/>
                </a:solidFill>
                <a:latin typeface="Roboto Condensed"/>
              </a:rPr>
              <a:t>bày</a:t>
            </a:r>
            <a:r>
              <a:rPr lang="en-US" sz="4643" dirty="0">
                <a:solidFill>
                  <a:srgbClr val="434343"/>
                </a:solidFill>
                <a:latin typeface="Roboto Condensed"/>
              </a:rPr>
              <a:t> </a:t>
            </a:r>
            <a:r>
              <a:rPr lang="en-US" sz="4643" dirty="0" err="1">
                <a:solidFill>
                  <a:srgbClr val="434343"/>
                </a:solidFill>
                <a:latin typeface="Roboto Condensed"/>
              </a:rPr>
              <a:t>về</a:t>
            </a:r>
            <a:r>
              <a:rPr lang="en-US" sz="4643" dirty="0">
                <a:solidFill>
                  <a:srgbClr val="434343"/>
                </a:solidFill>
                <a:latin typeface="Roboto Condensed"/>
              </a:rPr>
              <a:t> </a:t>
            </a:r>
            <a:r>
              <a:rPr lang="en-US" sz="4643" dirty="0" err="1">
                <a:solidFill>
                  <a:srgbClr val="434343"/>
                </a:solidFill>
                <a:latin typeface="Roboto Condensed"/>
              </a:rPr>
              <a:t>vấn</a:t>
            </a:r>
            <a:r>
              <a:rPr lang="en-US" sz="4643" dirty="0">
                <a:solidFill>
                  <a:srgbClr val="434343"/>
                </a:solidFill>
                <a:latin typeface="Roboto Condensed"/>
              </a:rPr>
              <a:t> </a:t>
            </a:r>
            <a:r>
              <a:rPr lang="en-US" sz="4643" dirty="0" err="1">
                <a:solidFill>
                  <a:srgbClr val="434343"/>
                </a:solidFill>
                <a:latin typeface="Roboto Condensed"/>
              </a:rPr>
              <a:t>đề</a:t>
            </a:r>
            <a:r>
              <a:rPr lang="en-US" sz="4643" dirty="0">
                <a:solidFill>
                  <a:srgbClr val="434343"/>
                </a:solidFill>
                <a:latin typeface="Roboto Condensed"/>
              </a:rPr>
              <a:t> </a:t>
            </a:r>
          </a:p>
          <a:p>
            <a:pPr marL="1002529" lvl="1" indent="-501265" algn="just">
              <a:lnSpc>
                <a:spcPts val="6408"/>
              </a:lnSpc>
              <a:buFont typeface="Arial"/>
              <a:buChar char="•"/>
            </a:pPr>
            <a:r>
              <a:rPr lang="en-US" sz="4643" dirty="0" err="1">
                <a:solidFill>
                  <a:srgbClr val="434343"/>
                </a:solidFill>
                <a:latin typeface="Roboto Condensed"/>
              </a:rPr>
              <a:t>Điều</a:t>
            </a:r>
            <a:r>
              <a:rPr lang="en-US" sz="4643" dirty="0">
                <a:solidFill>
                  <a:srgbClr val="434343"/>
                </a:solidFill>
                <a:latin typeface="Roboto Condensed"/>
              </a:rPr>
              <a:t> </a:t>
            </a:r>
            <a:r>
              <a:rPr lang="en-US" sz="4643" dirty="0" err="1">
                <a:solidFill>
                  <a:srgbClr val="434343"/>
                </a:solidFill>
                <a:latin typeface="Roboto Condensed"/>
              </a:rPr>
              <a:t>chỉnh</a:t>
            </a:r>
            <a:r>
              <a:rPr lang="en-US" sz="4643" dirty="0">
                <a:solidFill>
                  <a:srgbClr val="434343"/>
                </a:solidFill>
                <a:latin typeface="Roboto Condensed"/>
              </a:rPr>
              <a:t> </a:t>
            </a:r>
            <a:r>
              <a:rPr lang="en-US" sz="4643" dirty="0" err="1">
                <a:solidFill>
                  <a:srgbClr val="434343"/>
                </a:solidFill>
                <a:latin typeface="Roboto Condensed"/>
              </a:rPr>
              <a:t>giọng</a:t>
            </a:r>
            <a:r>
              <a:rPr lang="en-US" sz="4643" dirty="0">
                <a:solidFill>
                  <a:srgbClr val="434343"/>
                </a:solidFill>
                <a:latin typeface="Roboto Condensed"/>
              </a:rPr>
              <a:t> </a:t>
            </a:r>
            <a:r>
              <a:rPr lang="en-US" sz="4643" dirty="0" err="1">
                <a:solidFill>
                  <a:srgbClr val="434343"/>
                </a:solidFill>
                <a:latin typeface="Roboto Condensed"/>
              </a:rPr>
              <a:t>nói</a:t>
            </a:r>
            <a:r>
              <a:rPr lang="en-US" sz="4643" dirty="0">
                <a:solidFill>
                  <a:srgbClr val="434343"/>
                </a:solidFill>
                <a:latin typeface="Roboto Condensed"/>
              </a:rPr>
              <a:t>, </a:t>
            </a:r>
            <a:r>
              <a:rPr lang="en-US" sz="4643" dirty="0" err="1">
                <a:solidFill>
                  <a:srgbClr val="434343"/>
                </a:solidFill>
                <a:latin typeface="Roboto Condensed"/>
              </a:rPr>
              <a:t>tốc</a:t>
            </a:r>
            <a:r>
              <a:rPr lang="en-US" sz="4643" dirty="0">
                <a:solidFill>
                  <a:srgbClr val="434343"/>
                </a:solidFill>
                <a:latin typeface="Roboto Condensed"/>
              </a:rPr>
              <a:t> </a:t>
            </a:r>
            <a:r>
              <a:rPr lang="en-US" sz="4643" dirty="0" err="1">
                <a:solidFill>
                  <a:srgbClr val="434343"/>
                </a:solidFill>
                <a:latin typeface="Roboto Condensed"/>
              </a:rPr>
              <a:t>độ</a:t>
            </a:r>
            <a:r>
              <a:rPr lang="en-US" sz="4643" dirty="0">
                <a:solidFill>
                  <a:srgbClr val="434343"/>
                </a:solidFill>
                <a:latin typeface="Roboto Condensed"/>
              </a:rPr>
              <a:t> </a:t>
            </a:r>
            <a:r>
              <a:rPr lang="en-US" sz="4643" dirty="0" err="1">
                <a:solidFill>
                  <a:srgbClr val="434343"/>
                </a:solidFill>
                <a:latin typeface="Roboto Condensed"/>
              </a:rPr>
              <a:t>nói</a:t>
            </a:r>
            <a:endParaRPr lang="en-US" sz="4643" dirty="0">
              <a:solidFill>
                <a:srgbClr val="434343"/>
              </a:solidFill>
              <a:latin typeface="Roboto Condensed"/>
            </a:endParaRPr>
          </a:p>
          <a:p>
            <a:pPr marL="1002529" lvl="1" indent="-501265" algn="just">
              <a:lnSpc>
                <a:spcPts val="6408"/>
              </a:lnSpc>
              <a:buFont typeface="Arial"/>
              <a:buChar char="•"/>
            </a:pPr>
            <a:r>
              <a:rPr lang="en-US" sz="4643" dirty="0" err="1">
                <a:solidFill>
                  <a:srgbClr val="434343"/>
                </a:solidFill>
                <a:latin typeface="Roboto Condensed"/>
              </a:rPr>
              <a:t>Hệ</a:t>
            </a:r>
            <a:r>
              <a:rPr lang="en-US" sz="4643" dirty="0">
                <a:solidFill>
                  <a:srgbClr val="434343"/>
                </a:solidFill>
                <a:latin typeface="Roboto Condensed"/>
              </a:rPr>
              <a:t> </a:t>
            </a:r>
            <a:r>
              <a:rPr lang="en-US" sz="4643" dirty="0" err="1">
                <a:solidFill>
                  <a:srgbClr val="434343"/>
                </a:solidFill>
                <a:latin typeface="Roboto Condensed"/>
              </a:rPr>
              <a:t>thống</a:t>
            </a:r>
            <a:r>
              <a:rPr lang="en-US" sz="4643" dirty="0">
                <a:solidFill>
                  <a:srgbClr val="434343"/>
                </a:solidFill>
                <a:latin typeface="Roboto Condensed"/>
              </a:rPr>
              <a:t> </a:t>
            </a:r>
            <a:r>
              <a:rPr lang="en-US" sz="4643" dirty="0" err="1">
                <a:solidFill>
                  <a:srgbClr val="434343"/>
                </a:solidFill>
                <a:latin typeface="Roboto Condensed"/>
              </a:rPr>
              <a:t>lí</a:t>
            </a:r>
            <a:r>
              <a:rPr lang="en-US" sz="4643" dirty="0">
                <a:solidFill>
                  <a:srgbClr val="434343"/>
                </a:solidFill>
                <a:latin typeface="Roboto Condensed"/>
              </a:rPr>
              <a:t> </a:t>
            </a:r>
            <a:r>
              <a:rPr lang="en-US" sz="4643" dirty="0" err="1">
                <a:solidFill>
                  <a:srgbClr val="434343"/>
                </a:solidFill>
                <a:latin typeface="Roboto Condensed"/>
              </a:rPr>
              <a:t>lẽ</a:t>
            </a:r>
            <a:r>
              <a:rPr lang="en-US" sz="4643" dirty="0">
                <a:solidFill>
                  <a:srgbClr val="434343"/>
                </a:solidFill>
                <a:latin typeface="Roboto Condensed"/>
              </a:rPr>
              <a:t> </a:t>
            </a:r>
            <a:r>
              <a:rPr lang="en-US" sz="4643" dirty="0" err="1">
                <a:solidFill>
                  <a:srgbClr val="434343"/>
                </a:solidFill>
                <a:latin typeface="Roboto Condensed"/>
              </a:rPr>
              <a:t>và</a:t>
            </a:r>
            <a:r>
              <a:rPr lang="en-US" sz="4643" dirty="0">
                <a:solidFill>
                  <a:srgbClr val="434343"/>
                </a:solidFill>
                <a:latin typeface="Roboto Condensed"/>
              </a:rPr>
              <a:t> </a:t>
            </a:r>
            <a:r>
              <a:rPr lang="en-US" sz="4643" dirty="0" err="1">
                <a:solidFill>
                  <a:srgbClr val="434343"/>
                </a:solidFill>
                <a:latin typeface="Roboto Condensed"/>
              </a:rPr>
              <a:t>dẫn</a:t>
            </a:r>
            <a:r>
              <a:rPr lang="en-US" sz="4643" dirty="0">
                <a:solidFill>
                  <a:srgbClr val="434343"/>
                </a:solidFill>
                <a:latin typeface="Roboto Condensed"/>
              </a:rPr>
              <a:t> </a:t>
            </a:r>
            <a:r>
              <a:rPr lang="en-US" sz="4643" dirty="0" err="1">
                <a:solidFill>
                  <a:srgbClr val="434343"/>
                </a:solidFill>
                <a:latin typeface="Roboto Condensed"/>
              </a:rPr>
              <a:t>chứng</a:t>
            </a:r>
            <a:r>
              <a:rPr lang="en-US" sz="4643" dirty="0">
                <a:solidFill>
                  <a:srgbClr val="434343"/>
                </a:solidFill>
                <a:latin typeface="Roboto Condensed"/>
              </a:rPr>
              <a:t> </a:t>
            </a:r>
            <a:r>
              <a:rPr lang="en-US" sz="4643" dirty="0" err="1">
                <a:solidFill>
                  <a:srgbClr val="434343"/>
                </a:solidFill>
                <a:latin typeface="Roboto Condensed"/>
              </a:rPr>
              <a:t>rõ</a:t>
            </a:r>
            <a:r>
              <a:rPr lang="en-US" sz="4643" dirty="0">
                <a:solidFill>
                  <a:srgbClr val="434343"/>
                </a:solidFill>
                <a:latin typeface="Roboto Condensed"/>
              </a:rPr>
              <a:t> </a:t>
            </a:r>
            <a:r>
              <a:rPr lang="en-US" sz="4643" dirty="0" err="1">
                <a:solidFill>
                  <a:srgbClr val="434343"/>
                </a:solidFill>
                <a:latin typeface="Roboto Condensed"/>
              </a:rPr>
              <a:t>ràng</a:t>
            </a:r>
            <a:endParaRPr lang="en-US" sz="4643" dirty="0">
              <a:solidFill>
                <a:srgbClr val="434343"/>
              </a:solidFill>
              <a:latin typeface="Roboto Condensed"/>
            </a:endParaRPr>
          </a:p>
        </p:txBody>
      </p:sp>
      <p:sp>
        <p:nvSpPr>
          <p:cNvPr id="10" name="Freeform 10"/>
          <p:cNvSpPr/>
          <p:nvPr/>
        </p:nvSpPr>
        <p:spPr>
          <a:xfrm>
            <a:off x="10098934" y="809185"/>
            <a:ext cx="6851042" cy="3853711"/>
          </a:xfrm>
          <a:custGeom>
            <a:avLst/>
            <a:gdLst/>
            <a:ahLst/>
            <a:cxnLst/>
            <a:rect l="l" t="t" r="r" b="b"/>
            <a:pathLst>
              <a:path w="6851042" h="3853711">
                <a:moveTo>
                  <a:pt x="0" y="0"/>
                </a:moveTo>
                <a:lnTo>
                  <a:pt x="6851043" y="0"/>
                </a:lnTo>
                <a:lnTo>
                  <a:pt x="6851043" y="3853711"/>
                </a:lnTo>
                <a:lnTo>
                  <a:pt x="0" y="3853711"/>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11" name="TextBox 11"/>
          <p:cNvSpPr txBox="1"/>
          <p:nvPr/>
        </p:nvSpPr>
        <p:spPr>
          <a:xfrm>
            <a:off x="-485155" y="732985"/>
            <a:ext cx="9629155" cy="1266825"/>
          </a:xfrm>
          <a:prstGeom prst="rect">
            <a:avLst/>
          </a:prstGeom>
        </p:spPr>
        <p:txBody>
          <a:bodyPr lIns="0" tIns="0" rIns="0" bIns="0" rtlCol="0" anchor="t">
            <a:spAutoFit/>
          </a:bodyPr>
          <a:lstStyle/>
          <a:p>
            <a:pPr algn="ctr">
              <a:lnSpc>
                <a:spcPts val="9385"/>
              </a:lnSpc>
            </a:pPr>
            <a:r>
              <a:rPr lang="en-US" sz="7821">
                <a:solidFill>
                  <a:srgbClr val="266770"/>
                </a:solidFill>
                <a:latin typeface="#9Slide05 IcielSanelma"/>
              </a:rPr>
              <a:t>II. Chuẩn bị bài nói</a:t>
            </a:r>
          </a:p>
        </p:txBody>
      </p:sp>
      <p:sp>
        <p:nvSpPr>
          <p:cNvPr id="12" name="TextBox 12"/>
          <p:cNvSpPr txBox="1"/>
          <p:nvPr/>
        </p:nvSpPr>
        <p:spPr>
          <a:xfrm>
            <a:off x="2179442" y="2212102"/>
            <a:ext cx="3054085" cy="838201"/>
          </a:xfrm>
          <a:prstGeom prst="rect">
            <a:avLst/>
          </a:prstGeom>
        </p:spPr>
        <p:txBody>
          <a:bodyPr lIns="0" tIns="0" rIns="0" bIns="0" rtlCol="0" anchor="t">
            <a:spAutoFit/>
          </a:bodyPr>
          <a:lstStyle/>
          <a:p>
            <a:pPr algn="ctr">
              <a:lnSpc>
                <a:spcPts val="6899"/>
              </a:lnSpc>
              <a:spcBef>
                <a:spcPct val="0"/>
              </a:spcBef>
            </a:pPr>
            <a:r>
              <a:rPr lang="en-US" sz="4999">
                <a:solidFill>
                  <a:srgbClr val="CE6342"/>
                </a:solidFill>
                <a:latin typeface="#9Slide05 Lobster"/>
              </a:rPr>
              <a:t>2. Tập luyện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68580" y="8416466"/>
            <a:ext cx="171884" cy="1697018"/>
          </a:xfrm>
          <a:custGeom>
            <a:avLst/>
            <a:gdLst/>
            <a:ahLst/>
            <a:cxnLst/>
            <a:rect l="l" t="t" r="r" b="b"/>
            <a:pathLst>
              <a:path w="171884" h="1697018">
                <a:moveTo>
                  <a:pt x="0" y="0"/>
                </a:moveTo>
                <a:lnTo>
                  <a:pt x="171883" y="0"/>
                </a:lnTo>
                <a:lnTo>
                  <a:pt x="171883" y="1697017"/>
                </a:lnTo>
                <a:lnTo>
                  <a:pt x="0" y="169701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4349181" y="880359"/>
            <a:ext cx="2964446" cy="3161284"/>
          </a:xfrm>
          <a:custGeom>
            <a:avLst/>
            <a:gdLst/>
            <a:ahLst/>
            <a:cxnLst/>
            <a:rect l="l" t="t" r="r" b="b"/>
            <a:pathLst>
              <a:path w="2964446" h="3161284">
                <a:moveTo>
                  <a:pt x="0" y="0"/>
                </a:moveTo>
                <a:lnTo>
                  <a:pt x="2964446" y="0"/>
                </a:lnTo>
                <a:lnTo>
                  <a:pt x="2964446" y="3161285"/>
                </a:lnTo>
                <a:lnTo>
                  <a:pt x="0" y="316128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888161" y="5735188"/>
            <a:ext cx="5113078" cy="3766028"/>
          </a:xfrm>
          <a:custGeom>
            <a:avLst/>
            <a:gdLst/>
            <a:ahLst/>
            <a:cxnLst/>
            <a:rect l="l" t="t" r="r" b="b"/>
            <a:pathLst>
              <a:path w="5113078" h="3766028">
                <a:moveTo>
                  <a:pt x="0" y="0"/>
                </a:moveTo>
                <a:lnTo>
                  <a:pt x="5113078" y="0"/>
                </a:lnTo>
                <a:lnTo>
                  <a:pt x="5113078" y="3766028"/>
                </a:lnTo>
                <a:lnTo>
                  <a:pt x="0" y="376602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28451" y="-197392"/>
            <a:ext cx="1628230" cy="2884809"/>
          </a:xfrm>
          <a:custGeom>
            <a:avLst/>
            <a:gdLst/>
            <a:ahLst/>
            <a:cxnLst/>
            <a:rect l="l" t="t" r="r" b="b"/>
            <a:pathLst>
              <a:path w="1628230" h="2884809">
                <a:moveTo>
                  <a:pt x="0" y="0"/>
                </a:moveTo>
                <a:lnTo>
                  <a:pt x="1628230" y="0"/>
                </a:lnTo>
                <a:lnTo>
                  <a:pt x="1628230" y="2884808"/>
                </a:lnTo>
                <a:lnTo>
                  <a:pt x="0" y="2884808"/>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10953125" y="678967"/>
            <a:ext cx="3161284" cy="2964446"/>
          </a:xfrm>
          <a:custGeom>
            <a:avLst/>
            <a:gdLst/>
            <a:ahLst/>
            <a:cxnLst/>
            <a:rect l="l" t="t" r="r" b="b"/>
            <a:pathLst>
              <a:path w="3161284" h="2964446">
                <a:moveTo>
                  <a:pt x="0" y="0"/>
                </a:moveTo>
                <a:lnTo>
                  <a:pt x="3161285" y="0"/>
                </a:lnTo>
                <a:lnTo>
                  <a:pt x="3161285" y="2964445"/>
                </a:lnTo>
                <a:lnTo>
                  <a:pt x="0" y="296444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7246049" y="6855424"/>
            <a:ext cx="3795735" cy="2985869"/>
          </a:xfrm>
          <a:custGeom>
            <a:avLst/>
            <a:gdLst/>
            <a:ahLst/>
            <a:cxnLst/>
            <a:rect l="l" t="t" r="r" b="b"/>
            <a:pathLst>
              <a:path w="3795735" h="2985869">
                <a:moveTo>
                  <a:pt x="0" y="0"/>
                </a:moveTo>
                <a:lnTo>
                  <a:pt x="3795735" y="0"/>
                </a:lnTo>
                <a:lnTo>
                  <a:pt x="3795735" y="2985869"/>
                </a:lnTo>
                <a:lnTo>
                  <a:pt x="0" y="2985869"/>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TextBox 10"/>
          <p:cNvSpPr txBox="1"/>
          <p:nvPr/>
        </p:nvSpPr>
        <p:spPr>
          <a:xfrm>
            <a:off x="-28451" y="3898769"/>
            <a:ext cx="18269955" cy="2222712"/>
          </a:xfrm>
          <a:prstGeom prst="rect">
            <a:avLst/>
          </a:prstGeom>
        </p:spPr>
        <p:txBody>
          <a:bodyPr lIns="0" tIns="0" rIns="0" bIns="0" rtlCol="0" anchor="t">
            <a:spAutoFit/>
          </a:bodyPr>
          <a:lstStyle/>
          <a:p>
            <a:pPr algn="ctr">
              <a:lnSpc>
                <a:spcPts val="16441"/>
              </a:lnSpc>
            </a:pPr>
            <a:r>
              <a:rPr lang="en-US" sz="13701">
                <a:solidFill>
                  <a:srgbClr val="266770"/>
                </a:solidFill>
                <a:latin typeface="#9Slide05 IcielSanelma"/>
              </a:rPr>
              <a:t>III. Trình bày bài nói</a:t>
            </a:r>
          </a:p>
        </p:txBody>
      </p:sp>
      <p:sp>
        <p:nvSpPr>
          <p:cNvPr id="11" name="Freeform 11"/>
          <p:cNvSpPr/>
          <p:nvPr/>
        </p:nvSpPr>
        <p:spPr>
          <a:xfrm>
            <a:off x="8215615" y="1736551"/>
            <a:ext cx="1856769" cy="1308006"/>
          </a:xfrm>
          <a:custGeom>
            <a:avLst/>
            <a:gdLst/>
            <a:ahLst/>
            <a:cxnLst/>
            <a:rect l="l" t="t" r="r" b="b"/>
            <a:pathLst>
              <a:path w="1856769" h="1308006">
                <a:moveTo>
                  <a:pt x="0" y="0"/>
                </a:moveTo>
                <a:lnTo>
                  <a:pt x="1856769" y="0"/>
                </a:lnTo>
                <a:lnTo>
                  <a:pt x="1856769" y="1308007"/>
                </a:lnTo>
                <a:lnTo>
                  <a:pt x="0" y="1308007"/>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379844"/>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68580" y="8416466"/>
            <a:ext cx="171884" cy="1697018"/>
          </a:xfrm>
          <a:custGeom>
            <a:avLst/>
            <a:gdLst/>
            <a:ahLst/>
            <a:cxnLst/>
            <a:rect l="l" t="t" r="r" b="b"/>
            <a:pathLst>
              <a:path w="171884" h="1697018">
                <a:moveTo>
                  <a:pt x="0" y="0"/>
                </a:moveTo>
                <a:lnTo>
                  <a:pt x="171883" y="0"/>
                </a:lnTo>
                <a:lnTo>
                  <a:pt x="171883" y="1697017"/>
                </a:lnTo>
                <a:lnTo>
                  <a:pt x="0" y="169701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430553" y="880359"/>
            <a:ext cx="3508257" cy="6100666"/>
          </a:xfrm>
          <a:custGeom>
            <a:avLst/>
            <a:gdLst/>
            <a:ahLst/>
            <a:cxnLst/>
            <a:rect l="l" t="t" r="r" b="b"/>
            <a:pathLst>
              <a:path w="3508257" h="6100666">
                <a:moveTo>
                  <a:pt x="0" y="0"/>
                </a:moveTo>
                <a:lnTo>
                  <a:pt x="3508257" y="0"/>
                </a:lnTo>
                <a:lnTo>
                  <a:pt x="3508257" y="6100667"/>
                </a:lnTo>
                <a:lnTo>
                  <a:pt x="0" y="610066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4866058" y="4857423"/>
            <a:ext cx="2910273" cy="4917970"/>
          </a:xfrm>
          <a:custGeom>
            <a:avLst/>
            <a:gdLst/>
            <a:ahLst/>
            <a:cxnLst/>
            <a:rect l="l" t="t" r="r" b="b"/>
            <a:pathLst>
              <a:path w="2910273" h="4917970">
                <a:moveTo>
                  <a:pt x="0" y="0"/>
                </a:moveTo>
                <a:lnTo>
                  <a:pt x="2910273" y="0"/>
                </a:lnTo>
                <a:lnTo>
                  <a:pt x="2910273" y="4917971"/>
                </a:lnTo>
                <a:lnTo>
                  <a:pt x="0" y="4917971"/>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574214" y="612005"/>
            <a:ext cx="6760653" cy="4835451"/>
          </a:xfrm>
          <a:custGeom>
            <a:avLst/>
            <a:gdLst/>
            <a:ahLst/>
            <a:cxnLst/>
            <a:rect l="l" t="t" r="r" b="b"/>
            <a:pathLst>
              <a:path w="6760653" h="4835451">
                <a:moveTo>
                  <a:pt x="0" y="0"/>
                </a:moveTo>
                <a:lnTo>
                  <a:pt x="6760653" y="0"/>
                </a:lnTo>
                <a:lnTo>
                  <a:pt x="6760653" y="4835451"/>
                </a:lnTo>
                <a:lnTo>
                  <a:pt x="0" y="4835451"/>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grpSp>
        <p:nvGrpSpPr>
          <p:cNvPr id="8" name="Group 8"/>
          <p:cNvGrpSpPr/>
          <p:nvPr/>
        </p:nvGrpSpPr>
        <p:grpSpPr>
          <a:xfrm>
            <a:off x="-8" y="7141688"/>
            <a:ext cx="8946130" cy="3144831"/>
            <a:chOff x="0" y="0"/>
            <a:chExt cx="11928174" cy="4193108"/>
          </a:xfrm>
        </p:grpSpPr>
        <p:sp>
          <p:nvSpPr>
            <p:cNvPr id="9" name="Freeform 9"/>
            <p:cNvSpPr/>
            <p:nvPr/>
          </p:nvSpPr>
          <p:spPr>
            <a:xfrm>
              <a:off x="0" y="-299974"/>
              <a:ext cx="11928094" cy="4493006"/>
            </a:xfrm>
            <a:custGeom>
              <a:avLst/>
              <a:gdLst/>
              <a:ahLst/>
              <a:cxnLst/>
              <a:rect l="l" t="t" r="r" b="b"/>
              <a:pathLst>
                <a:path w="11928094" h="4493006">
                  <a:moveTo>
                    <a:pt x="0" y="1930273"/>
                  </a:moveTo>
                  <a:cubicBezTo>
                    <a:pt x="0" y="1930273"/>
                    <a:pt x="1288034" y="644144"/>
                    <a:pt x="2097913" y="337947"/>
                  </a:cubicBezTo>
                  <a:cubicBezTo>
                    <a:pt x="2991485" y="0"/>
                    <a:pt x="3963289" y="2029968"/>
                    <a:pt x="4888484" y="2052955"/>
                  </a:cubicBezTo>
                  <a:cubicBezTo>
                    <a:pt x="6024626" y="2081149"/>
                    <a:pt x="6115050" y="1646301"/>
                    <a:pt x="6953123" y="1886204"/>
                  </a:cubicBezTo>
                  <a:cubicBezTo>
                    <a:pt x="7416673" y="2018919"/>
                    <a:pt x="8029956" y="2981579"/>
                    <a:pt x="8564372" y="3149600"/>
                  </a:cubicBezTo>
                  <a:cubicBezTo>
                    <a:pt x="9450451" y="3428111"/>
                    <a:pt x="9651619" y="2928620"/>
                    <a:pt x="10348468" y="3288665"/>
                  </a:cubicBezTo>
                  <a:cubicBezTo>
                    <a:pt x="10953496" y="3601212"/>
                    <a:pt x="11928094" y="4493006"/>
                    <a:pt x="11928094" y="4493006"/>
                  </a:cubicBezTo>
                  <a:lnTo>
                    <a:pt x="76835" y="4442714"/>
                  </a:lnTo>
                  <a:lnTo>
                    <a:pt x="0" y="1930273"/>
                  </a:lnTo>
                  <a:close/>
                </a:path>
              </a:pathLst>
            </a:custGeom>
            <a:solidFill>
              <a:srgbClr val="FF714D"/>
            </a:solidFill>
          </p:spPr>
        </p:sp>
      </p:grpSp>
      <p:grpSp>
        <p:nvGrpSpPr>
          <p:cNvPr id="10" name="Group 10"/>
          <p:cNvGrpSpPr/>
          <p:nvPr/>
        </p:nvGrpSpPr>
        <p:grpSpPr>
          <a:xfrm>
            <a:off x="-8" y="8132553"/>
            <a:ext cx="7761426" cy="2154159"/>
            <a:chOff x="0" y="0"/>
            <a:chExt cx="10348568" cy="2872212"/>
          </a:xfrm>
        </p:grpSpPr>
        <p:sp>
          <p:nvSpPr>
            <p:cNvPr id="11" name="Freeform 11"/>
            <p:cNvSpPr/>
            <p:nvPr/>
          </p:nvSpPr>
          <p:spPr>
            <a:xfrm>
              <a:off x="0" y="-205486"/>
              <a:ext cx="10348468" cy="3077718"/>
            </a:xfrm>
            <a:custGeom>
              <a:avLst/>
              <a:gdLst/>
              <a:ahLst/>
              <a:cxnLst/>
              <a:rect l="l" t="t" r="r" b="b"/>
              <a:pathLst>
                <a:path w="10348468" h="3077718">
                  <a:moveTo>
                    <a:pt x="0" y="1322197"/>
                  </a:moveTo>
                  <a:cubicBezTo>
                    <a:pt x="0" y="1322197"/>
                    <a:pt x="1117473" y="441198"/>
                    <a:pt x="1820037" y="231521"/>
                  </a:cubicBezTo>
                  <a:cubicBezTo>
                    <a:pt x="2595245" y="0"/>
                    <a:pt x="3438398" y="1390650"/>
                    <a:pt x="4241038" y="1406271"/>
                  </a:cubicBezTo>
                  <a:cubicBezTo>
                    <a:pt x="5226685" y="1425575"/>
                    <a:pt x="5305171" y="1127760"/>
                    <a:pt x="6032246" y="1292098"/>
                  </a:cubicBezTo>
                  <a:cubicBezTo>
                    <a:pt x="6434455" y="1383030"/>
                    <a:pt x="6966458" y="2042414"/>
                    <a:pt x="7430135" y="2157476"/>
                  </a:cubicBezTo>
                  <a:cubicBezTo>
                    <a:pt x="8198993" y="2348230"/>
                    <a:pt x="8373491" y="2006092"/>
                    <a:pt x="8978011" y="2252726"/>
                  </a:cubicBezTo>
                  <a:cubicBezTo>
                    <a:pt x="9502902" y="2466848"/>
                    <a:pt x="10348468" y="3077718"/>
                    <a:pt x="10348468" y="3077718"/>
                  </a:cubicBezTo>
                  <a:lnTo>
                    <a:pt x="66675" y="3043174"/>
                  </a:lnTo>
                  <a:lnTo>
                    <a:pt x="0" y="1322197"/>
                  </a:lnTo>
                  <a:close/>
                </a:path>
              </a:pathLst>
            </a:custGeom>
            <a:solidFill>
              <a:srgbClr val="FFB155"/>
            </a:solidFill>
          </p:spPr>
        </p:sp>
      </p:grpSp>
      <p:grpSp>
        <p:nvGrpSpPr>
          <p:cNvPr id="12" name="Group 12"/>
          <p:cNvGrpSpPr/>
          <p:nvPr/>
        </p:nvGrpSpPr>
        <p:grpSpPr>
          <a:xfrm>
            <a:off x="-8" y="8998864"/>
            <a:ext cx="5888259" cy="1288016"/>
            <a:chOff x="0" y="0"/>
            <a:chExt cx="7851012" cy="1717354"/>
          </a:xfrm>
        </p:grpSpPr>
        <p:sp>
          <p:nvSpPr>
            <p:cNvPr id="13" name="Freeform 13"/>
            <p:cNvSpPr/>
            <p:nvPr/>
          </p:nvSpPr>
          <p:spPr>
            <a:xfrm>
              <a:off x="0" y="-122809"/>
              <a:ext cx="7850886" cy="1840357"/>
            </a:xfrm>
            <a:custGeom>
              <a:avLst/>
              <a:gdLst/>
              <a:ahLst/>
              <a:cxnLst/>
              <a:rect l="l" t="t" r="r" b="b"/>
              <a:pathLst>
                <a:path w="7850886" h="1840357">
                  <a:moveTo>
                    <a:pt x="0" y="790575"/>
                  </a:moveTo>
                  <a:cubicBezTo>
                    <a:pt x="0" y="790575"/>
                    <a:pt x="847852" y="263779"/>
                    <a:pt x="1380744" y="138430"/>
                  </a:cubicBezTo>
                  <a:cubicBezTo>
                    <a:pt x="1968754" y="0"/>
                    <a:pt x="2608580" y="831469"/>
                    <a:pt x="3217418" y="840867"/>
                  </a:cubicBezTo>
                  <a:cubicBezTo>
                    <a:pt x="3965194" y="852424"/>
                    <a:pt x="4024757" y="674370"/>
                    <a:pt x="4576318" y="772668"/>
                  </a:cubicBezTo>
                  <a:cubicBezTo>
                    <a:pt x="4881372" y="827024"/>
                    <a:pt x="5285105" y="1221232"/>
                    <a:pt x="5636895" y="1290066"/>
                  </a:cubicBezTo>
                  <a:cubicBezTo>
                    <a:pt x="6220206" y="1404112"/>
                    <a:pt x="6352540" y="1199515"/>
                    <a:pt x="6811264" y="1347089"/>
                  </a:cubicBezTo>
                  <a:cubicBezTo>
                    <a:pt x="7209409" y="1475105"/>
                    <a:pt x="7850886" y="1840357"/>
                    <a:pt x="7850886" y="1840357"/>
                  </a:cubicBezTo>
                  <a:lnTo>
                    <a:pt x="50673" y="1819529"/>
                  </a:lnTo>
                  <a:lnTo>
                    <a:pt x="0" y="790575"/>
                  </a:lnTo>
                  <a:close/>
                </a:path>
              </a:pathLst>
            </a:custGeom>
            <a:solidFill>
              <a:srgbClr val="35828C"/>
            </a:solidFill>
          </p:spPr>
        </p:sp>
      </p:grpSp>
      <p:sp>
        <p:nvSpPr>
          <p:cNvPr id="14" name="Freeform 14"/>
          <p:cNvSpPr/>
          <p:nvPr/>
        </p:nvSpPr>
        <p:spPr>
          <a:xfrm>
            <a:off x="16304158" y="-16138"/>
            <a:ext cx="2008688" cy="1895444"/>
          </a:xfrm>
          <a:custGeom>
            <a:avLst/>
            <a:gdLst/>
            <a:ahLst/>
            <a:cxnLst/>
            <a:rect l="l" t="t" r="r" b="b"/>
            <a:pathLst>
              <a:path w="2008688" h="1895444">
                <a:moveTo>
                  <a:pt x="0" y="0"/>
                </a:moveTo>
                <a:lnTo>
                  <a:pt x="2008687" y="0"/>
                </a:lnTo>
                <a:lnTo>
                  <a:pt x="2008687" y="1895444"/>
                </a:lnTo>
                <a:lnTo>
                  <a:pt x="0" y="1895444"/>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grpSp>
        <p:nvGrpSpPr>
          <p:cNvPr id="15" name="Group 15"/>
          <p:cNvGrpSpPr/>
          <p:nvPr/>
        </p:nvGrpSpPr>
        <p:grpSpPr>
          <a:xfrm>
            <a:off x="1945507" y="2057400"/>
            <a:ext cx="13938508" cy="1323156"/>
            <a:chOff x="0" y="0"/>
            <a:chExt cx="3671047" cy="348486"/>
          </a:xfrm>
        </p:grpSpPr>
        <p:sp>
          <p:nvSpPr>
            <p:cNvPr id="16" name="Freeform 16"/>
            <p:cNvSpPr/>
            <p:nvPr/>
          </p:nvSpPr>
          <p:spPr>
            <a:xfrm>
              <a:off x="0" y="0"/>
              <a:ext cx="3671047" cy="348486"/>
            </a:xfrm>
            <a:custGeom>
              <a:avLst/>
              <a:gdLst/>
              <a:ahLst/>
              <a:cxnLst/>
              <a:rect l="l" t="t" r="r" b="b"/>
              <a:pathLst>
                <a:path w="3671047" h="348486">
                  <a:moveTo>
                    <a:pt x="28327" y="0"/>
                  </a:moveTo>
                  <a:lnTo>
                    <a:pt x="3642720" y="0"/>
                  </a:lnTo>
                  <a:cubicBezTo>
                    <a:pt x="3650233" y="0"/>
                    <a:pt x="3657438" y="2984"/>
                    <a:pt x="3662750" y="8297"/>
                  </a:cubicBezTo>
                  <a:cubicBezTo>
                    <a:pt x="3668063" y="13609"/>
                    <a:pt x="3671047" y="20814"/>
                    <a:pt x="3671047" y="28327"/>
                  </a:cubicBezTo>
                  <a:lnTo>
                    <a:pt x="3671047" y="320158"/>
                  </a:lnTo>
                  <a:cubicBezTo>
                    <a:pt x="3671047" y="327671"/>
                    <a:pt x="3668063" y="334876"/>
                    <a:pt x="3662750" y="340189"/>
                  </a:cubicBezTo>
                  <a:cubicBezTo>
                    <a:pt x="3657438" y="345501"/>
                    <a:pt x="3650233" y="348486"/>
                    <a:pt x="3642720" y="348486"/>
                  </a:cubicBezTo>
                  <a:lnTo>
                    <a:pt x="28327" y="348486"/>
                  </a:lnTo>
                  <a:cubicBezTo>
                    <a:pt x="20814" y="348486"/>
                    <a:pt x="13609" y="345501"/>
                    <a:pt x="8297" y="340189"/>
                  </a:cubicBezTo>
                  <a:cubicBezTo>
                    <a:pt x="2984" y="334876"/>
                    <a:pt x="0" y="327671"/>
                    <a:pt x="0" y="320158"/>
                  </a:cubicBezTo>
                  <a:lnTo>
                    <a:pt x="0" y="28327"/>
                  </a:lnTo>
                  <a:cubicBezTo>
                    <a:pt x="0" y="20814"/>
                    <a:pt x="2984" y="13609"/>
                    <a:pt x="8297" y="8297"/>
                  </a:cubicBezTo>
                  <a:cubicBezTo>
                    <a:pt x="13609" y="2984"/>
                    <a:pt x="20814" y="0"/>
                    <a:pt x="28327" y="0"/>
                  </a:cubicBezTo>
                  <a:close/>
                </a:path>
              </a:pathLst>
            </a:custGeom>
            <a:solidFill>
              <a:srgbClr val="FFFFFF"/>
            </a:solidFill>
            <a:ln cap="rnd">
              <a:noFill/>
              <a:prstDash val="solid"/>
              <a:round/>
            </a:ln>
          </p:spPr>
        </p:sp>
        <p:sp>
          <p:nvSpPr>
            <p:cNvPr id="17" name="TextBox 17"/>
            <p:cNvSpPr txBox="1"/>
            <p:nvPr/>
          </p:nvSpPr>
          <p:spPr>
            <a:xfrm>
              <a:off x="0" y="-57150"/>
              <a:ext cx="3671047" cy="405636"/>
            </a:xfrm>
            <a:prstGeom prst="rect">
              <a:avLst/>
            </a:prstGeom>
          </p:spPr>
          <p:txBody>
            <a:bodyPr lIns="50800" tIns="50800" rIns="50800" bIns="50800" rtlCol="0" anchor="ctr"/>
            <a:lstStyle/>
            <a:p>
              <a:pPr algn="ctr">
                <a:lnSpc>
                  <a:spcPts val="3311"/>
                </a:lnSpc>
              </a:pPr>
              <a:endParaRPr/>
            </a:p>
          </p:txBody>
        </p:sp>
      </p:grpSp>
      <p:sp>
        <p:nvSpPr>
          <p:cNvPr id="18" name="TextBox 18"/>
          <p:cNvSpPr txBox="1"/>
          <p:nvPr/>
        </p:nvSpPr>
        <p:spPr>
          <a:xfrm>
            <a:off x="1154098" y="619125"/>
            <a:ext cx="15584050" cy="1495425"/>
          </a:xfrm>
          <a:prstGeom prst="rect">
            <a:avLst/>
          </a:prstGeom>
        </p:spPr>
        <p:txBody>
          <a:bodyPr lIns="0" tIns="0" rIns="0" bIns="0" rtlCol="0" anchor="t">
            <a:spAutoFit/>
          </a:bodyPr>
          <a:lstStyle/>
          <a:p>
            <a:pPr algn="ctr">
              <a:lnSpc>
                <a:spcPts val="11039"/>
              </a:lnSpc>
            </a:pPr>
            <a:r>
              <a:rPr lang="en-US" sz="9199">
                <a:solidFill>
                  <a:srgbClr val="35828C"/>
                </a:solidFill>
                <a:latin typeface="#9Slide05 IcielSanelma"/>
              </a:rPr>
              <a:t>Thảo luận nhóm</a:t>
            </a:r>
          </a:p>
        </p:txBody>
      </p:sp>
      <p:sp>
        <p:nvSpPr>
          <p:cNvPr id="19" name="TextBox 19"/>
          <p:cNvSpPr txBox="1"/>
          <p:nvPr/>
        </p:nvSpPr>
        <p:spPr>
          <a:xfrm>
            <a:off x="2184681" y="2284638"/>
            <a:ext cx="9033404" cy="773430"/>
          </a:xfrm>
          <a:prstGeom prst="rect">
            <a:avLst/>
          </a:prstGeom>
        </p:spPr>
        <p:txBody>
          <a:bodyPr lIns="0" tIns="0" rIns="0" bIns="0" rtlCol="0" anchor="t">
            <a:spAutoFit/>
          </a:bodyPr>
          <a:lstStyle/>
          <a:p>
            <a:pPr algn="l">
              <a:lnSpc>
                <a:spcPts val="6209"/>
              </a:lnSpc>
            </a:pPr>
            <a:r>
              <a:rPr lang="en-US" sz="4500">
                <a:solidFill>
                  <a:srgbClr val="434343"/>
                </a:solidFill>
                <a:latin typeface="Roboto Condensed Bold"/>
              </a:rPr>
              <a:t>Cách thức: </a:t>
            </a:r>
            <a:r>
              <a:rPr lang="en-US" sz="4500">
                <a:solidFill>
                  <a:srgbClr val="434343"/>
                </a:solidFill>
                <a:latin typeface="Roboto Condensed"/>
              </a:rPr>
              <a:t>Báo cáo trong phạm vi nhóm</a:t>
            </a:r>
          </a:p>
        </p:txBody>
      </p:sp>
      <p:grpSp>
        <p:nvGrpSpPr>
          <p:cNvPr id="20" name="Group 20"/>
          <p:cNvGrpSpPr/>
          <p:nvPr/>
        </p:nvGrpSpPr>
        <p:grpSpPr>
          <a:xfrm>
            <a:off x="1945507" y="3704406"/>
            <a:ext cx="13938508" cy="2352757"/>
            <a:chOff x="0" y="0"/>
            <a:chExt cx="3671047" cy="619656"/>
          </a:xfrm>
        </p:grpSpPr>
        <p:sp>
          <p:nvSpPr>
            <p:cNvPr id="21" name="Freeform 21"/>
            <p:cNvSpPr/>
            <p:nvPr/>
          </p:nvSpPr>
          <p:spPr>
            <a:xfrm>
              <a:off x="0" y="0"/>
              <a:ext cx="3671047" cy="619656"/>
            </a:xfrm>
            <a:custGeom>
              <a:avLst/>
              <a:gdLst/>
              <a:ahLst/>
              <a:cxnLst/>
              <a:rect l="l" t="t" r="r" b="b"/>
              <a:pathLst>
                <a:path w="3671047" h="619656">
                  <a:moveTo>
                    <a:pt x="28327" y="0"/>
                  </a:moveTo>
                  <a:lnTo>
                    <a:pt x="3642720" y="0"/>
                  </a:lnTo>
                  <a:cubicBezTo>
                    <a:pt x="3650233" y="0"/>
                    <a:pt x="3657438" y="2984"/>
                    <a:pt x="3662750" y="8297"/>
                  </a:cubicBezTo>
                  <a:cubicBezTo>
                    <a:pt x="3668063" y="13609"/>
                    <a:pt x="3671047" y="20814"/>
                    <a:pt x="3671047" y="28327"/>
                  </a:cubicBezTo>
                  <a:lnTo>
                    <a:pt x="3671047" y="591329"/>
                  </a:lnTo>
                  <a:cubicBezTo>
                    <a:pt x="3671047" y="598842"/>
                    <a:pt x="3668063" y="606047"/>
                    <a:pt x="3662750" y="611359"/>
                  </a:cubicBezTo>
                  <a:cubicBezTo>
                    <a:pt x="3657438" y="616672"/>
                    <a:pt x="3650233" y="619656"/>
                    <a:pt x="3642720" y="619656"/>
                  </a:cubicBezTo>
                  <a:lnTo>
                    <a:pt x="28327" y="619656"/>
                  </a:lnTo>
                  <a:cubicBezTo>
                    <a:pt x="20814" y="619656"/>
                    <a:pt x="13609" y="616672"/>
                    <a:pt x="8297" y="611359"/>
                  </a:cubicBezTo>
                  <a:cubicBezTo>
                    <a:pt x="2984" y="606047"/>
                    <a:pt x="0" y="598842"/>
                    <a:pt x="0" y="591329"/>
                  </a:cubicBezTo>
                  <a:lnTo>
                    <a:pt x="0" y="28327"/>
                  </a:lnTo>
                  <a:cubicBezTo>
                    <a:pt x="0" y="20814"/>
                    <a:pt x="2984" y="13609"/>
                    <a:pt x="8297" y="8297"/>
                  </a:cubicBezTo>
                  <a:cubicBezTo>
                    <a:pt x="13609" y="2984"/>
                    <a:pt x="20814" y="0"/>
                    <a:pt x="28327" y="0"/>
                  </a:cubicBezTo>
                  <a:close/>
                </a:path>
              </a:pathLst>
            </a:custGeom>
            <a:solidFill>
              <a:srgbClr val="FFFFFF"/>
            </a:solidFill>
            <a:ln cap="rnd">
              <a:noFill/>
              <a:prstDash val="solid"/>
              <a:round/>
            </a:ln>
          </p:spPr>
        </p:sp>
        <p:sp>
          <p:nvSpPr>
            <p:cNvPr id="22" name="TextBox 22"/>
            <p:cNvSpPr txBox="1"/>
            <p:nvPr/>
          </p:nvSpPr>
          <p:spPr>
            <a:xfrm>
              <a:off x="0" y="-57150"/>
              <a:ext cx="3671047" cy="676806"/>
            </a:xfrm>
            <a:prstGeom prst="rect">
              <a:avLst/>
            </a:prstGeom>
          </p:spPr>
          <p:txBody>
            <a:bodyPr lIns="50800" tIns="50800" rIns="50800" bIns="50800" rtlCol="0" anchor="ctr"/>
            <a:lstStyle/>
            <a:p>
              <a:pPr algn="ctr">
                <a:lnSpc>
                  <a:spcPts val="3311"/>
                </a:lnSpc>
              </a:pPr>
              <a:endParaRPr/>
            </a:p>
          </p:txBody>
        </p:sp>
      </p:grpSp>
      <p:sp>
        <p:nvSpPr>
          <p:cNvPr id="23" name="TextBox 23"/>
          <p:cNvSpPr txBox="1"/>
          <p:nvPr/>
        </p:nvSpPr>
        <p:spPr>
          <a:xfrm>
            <a:off x="2180728" y="4025108"/>
            <a:ext cx="13468066" cy="1554480"/>
          </a:xfrm>
          <a:prstGeom prst="rect">
            <a:avLst/>
          </a:prstGeom>
        </p:spPr>
        <p:txBody>
          <a:bodyPr lIns="0" tIns="0" rIns="0" bIns="0" rtlCol="0" anchor="t">
            <a:spAutoFit/>
          </a:bodyPr>
          <a:lstStyle/>
          <a:p>
            <a:pPr algn="just">
              <a:lnSpc>
                <a:spcPts val="6209"/>
              </a:lnSpc>
            </a:pPr>
            <a:r>
              <a:rPr lang="en-US" sz="4500">
                <a:solidFill>
                  <a:srgbClr val="434343"/>
                </a:solidFill>
                <a:latin typeface="Roboto Condensed Bold"/>
              </a:rPr>
              <a:t>Yêu cầu: </a:t>
            </a:r>
            <a:r>
              <a:rPr lang="en-US" sz="4500">
                <a:solidFill>
                  <a:srgbClr val="434343"/>
                </a:solidFill>
                <a:latin typeface="Roboto Condensed"/>
              </a:rPr>
              <a:t>Lần lượt các thành viên trong nhóm trình bày bài nói (luyện tập theo nhóm)</a:t>
            </a:r>
          </a:p>
        </p:txBody>
      </p:sp>
      <p:grpSp>
        <p:nvGrpSpPr>
          <p:cNvPr id="24" name="Group 24"/>
          <p:cNvGrpSpPr/>
          <p:nvPr/>
        </p:nvGrpSpPr>
        <p:grpSpPr>
          <a:xfrm>
            <a:off x="1945507" y="6377426"/>
            <a:ext cx="13938508" cy="2832206"/>
            <a:chOff x="0" y="0"/>
            <a:chExt cx="3671047" cy="745931"/>
          </a:xfrm>
        </p:grpSpPr>
        <p:sp>
          <p:nvSpPr>
            <p:cNvPr id="25" name="Freeform 25"/>
            <p:cNvSpPr/>
            <p:nvPr/>
          </p:nvSpPr>
          <p:spPr>
            <a:xfrm>
              <a:off x="0" y="0"/>
              <a:ext cx="3671047" cy="745931"/>
            </a:xfrm>
            <a:custGeom>
              <a:avLst/>
              <a:gdLst/>
              <a:ahLst/>
              <a:cxnLst/>
              <a:rect l="l" t="t" r="r" b="b"/>
              <a:pathLst>
                <a:path w="3671047" h="745931">
                  <a:moveTo>
                    <a:pt x="28327" y="0"/>
                  </a:moveTo>
                  <a:lnTo>
                    <a:pt x="3642720" y="0"/>
                  </a:lnTo>
                  <a:cubicBezTo>
                    <a:pt x="3650233" y="0"/>
                    <a:pt x="3657438" y="2984"/>
                    <a:pt x="3662750" y="8297"/>
                  </a:cubicBezTo>
                  <a:cubicBezTo>
                    <a:pt x="3668063" y="13609"/>
                    <a:pt x="3671047" y="20814"/>
                    <a:pt x="3671047" y="28327"/>
                  </a:cubicBezTo>
                  <a:lnTo>
                    <a:pt x="3671047" y="717604"/>
                  </a:lnTo>
                  <a:cubicBezTo>
                    <a:pt x="3671047" y="725117"/>
                    <a:pt x="3668063" y="732322"/>
                    <a:pt x="3662750" y="737634"/>
                  </a:cubicBezTo>
                  <a:cubicBezTo>
                    <a:pt x="3657438" y="742946"/>
                    <a:pt x="3650233" y="745931"/>
                    <a:pt x="3642720" y="745931"/>
                  </a:cubicBezTo>
                  <a:lnTo>
                    <a:pt x="28327" y="745931"/>
                  </a:lnTo>
                  <a:cubicBezTo>
                    <a:pt x="20814" y="745931"/>
                    <a:pt x="13609" y="742946"/>
                    <a:pt x="8297" y="737634"/>
                  </a:cubicBezTo>
                  <a:cubicBezTo>
                    <a:pt x="2984" y="732322"/>
                    <a:pt x="0" y="725117"/>
                    <a:pt x="0" y="717604"/>
                  </a:cubicBezTo>
                  <a:lnTo>
                    <a:pt x="0" y="28327"/>
                  </a:lnTo>
                  <a:cubicBezTo>
                    <a:pt x="0" y="20814"/>
                    <a:pt x="2984" y="13609"/>
                    <a:pt x="8297" y="8297"/>
                  </a:cubicBezTo>
                  <a:cubicBezTo>
                    <a:pt x="13609" y="2984"/>
                    <a:pt x="20814" y="0"/>
                    <a:pt x="28327" y="0"/>
                  </a:cubicBezTo>
                  <a:close/>
                </a:path>
              </a:pathLst>
            </a:custGeom>
            <a:solidFill>
              <a:srgbClr val="FFFFFF"/>
            </a:solidFill>
            <a:ln cap="rnd">
              <a:noFill/>
              <a:prstDash val="solid"/>
              <a:round/>
            </a:ln>
          </p:spPr>
        </p:sp>
        <p:sp>
          <p:nvSpPr>
            <p:cNvPr id="26" name="TextBox 26"/>
            <p:cNvSpPr txBox="1"/>
            <p:nvPr/>
          </p:nvSpPr>
          <p:spPr>
            <a:xfrm>
              <a:off x="0" y="-57150"/>
              <a:ext cx="3671047" cy="803081"/>
            </a:xfrm>
            <a:prstGeom prst="rect">
              <a:avLst/>
            </a:prstGeom>
          </p:spPr>
          <p:txBody>
            <a:bodyPr lIns="50800" tIns="50800" rIns="50800" bIns="50800" rtlCol="0" anchor="ctr"/>
            <a:lstStyle/>
            <a:p>
              <a:pPr algn="ctr">
                <a:lnSpc>
                  <a:spcPts val="3311"/>
                </a:lnSpc>
              </a:pPr>
              <a:endParaRPr/>
            </a:p>
          </p:txBody>
        </p:sp>
      </p:grpSp>
      <p:sp>
        <p:nvSpPr>
          <p:cNvPr id="27" name="TextBox 27"/>
          <p:cNvSpPr txBox="1"/>
          <p:nvPr/>
        </p:nvSpPr>
        <p:spPr>
          <a:xfrm>
            <a:off x="2184681" y="6660518"/>
            <a:ext cx="13464112" cy="2335530"/>
          </a:xfrm>
          <a:prstGeom prst="rect">
            <a:avLst/>
          </a:prstGeom>
        </p:spPr>
        <p:txBody>
          <a:bodyPr lIns="0" tIns="0" rIns="0" bIns="0" rtlCol="0" anchor="t">
            <a:spAutoFit/>
          </a:bodyPr>
          <a:lstStyle/>
          <a:p>
            <a:pPr algn="just">
              <a:lnSpc>
                <a:spcPts val="6209"/>
              </a:lnSpc>
            </a:pPr>
            <a:r>
              <a:rPr lang="en-US" sz="4500">
                <a:solidFill>
                  <a:srgbClr val="434343"/>
                </a:solidFill>
                <a:latin typeface="Roboto Condensed Bold"/>
              </a:rPr>
              <a:t>Thời gian: </a:t>
            </a:r>
            <a:r>
              <a:rPr lang="en-US" sz="4500">
                <a:solidFill>
                  <a:srgbClr val="434343"/>
                </a:solidFill>
                <a:latin typeface="Roboto Condensed"/>
              </a:rPr>
              <a:t>Mỗi thành viên có tối đa </a:t>
            </a:r>
            <a:r>
              <a:rPr lang="en-US" sz="4500">
                <a:solidFill>
                  <a:srgbClr val="CE6342"/>
                </a:solidFill>
                <a:latin typeface="Roboto Condensed Italics"/>
              </a:rPr>
              <a:t>5 phút </a:t>
            </a:r>
            <a:r>
              <a:rPr lang="en-US" sz="4500">
                <a:solidFill>
                  <a:srgbClr val="434343"/>
                </a:solidFill>
                <a:latin typeface="Roboto Condensed"/>
              </a:rPr>
              <a:t>trình bày bài nói và </a:t>
            </a:r>
            <a:r>
              <a:rPr lang="en-US" sz="4500">
                <a:solidFill>
                  <a:srgbClr val="CE6342"/>
                </a:solidFill>
                <a:latin typeface="Roboto Condensed Italics"/>
              </a:rPr>
              <a:t>3 phút </a:t>
            </a:r>
            <a:r>
              <a:rPr lang="en-US" sz="4500">
                <a:solidFill>
                  <a:srgbClr val="434343"/>
                </a:solidFill>
                <a:latin typeface="Roboto Condensed"/>
              </a:rPr>
              <a:t>để lắng nghe nhận xét cũng như phản hồi nhận xét của các nhóm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946851" y="5383922"/>
            <a:ext cx="5238997" cy="6141011"/>
          </a:xfrm>
          <a:custGeom>
            <a:avLst/>
            <a:gdLst/>
            <a:ahLst/>
            <a:cxnLst/>
            <a:rect l="l" t="t" r="r" b="b"/>
            <a:pathLst>
              <a:path w="5238997" h="6141011">
                <a:moveTo>
                  <a:pt x="0" y="0"/>
                </a:moveTo>
                <a:lnTo>
                  <a:pt x="5238997" y="0"/>
                </a:lnTo>
                <a:lnTo>
                  <a:pt x="5238997" y="6141011"/>
                </a:lnTo>
                <a:lnTo>
                  <a:pt x="0" y="6141011"/>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619789" y="6590766"/>
            <a:ext cx="3911935" cy="4705378"/>
          </a:xfrm>
          <a:custGeom>
            <a:avLst/>
            <a:gdLst/>
            <a:ahLst/>
            <a:cxnLst/>
            <a:rect l="l" t="t" r="r" b="b"/>
            <a:pathLst>
              <a:path w="3911935" h="4705378">
                <a:moveTo>
                  <a:pt x="0" y="0"/>
                </a:moveTo>
                <a:lnTo>
                  <a:pt x="3911935" y="0"/>
                </a:lnTo>
                <a:lnTo>
                  <a:pt x="3911935" y="4705378"/>
                </a:lnTo>
                <a:lnTo>
                  <a:pt x="0" y="470537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56382" y="7410719"/>
            <a:ext cx="3054358" cy="3695162"/>
          </a:xfrm>
          <a:custGeom>
            <a:avLst/>
            <a:gdLst/>
            <a:ahLst/>
            <a:cxnLst/>
            <a:rect l="l" t="t" r="r" b="b"/>
            <a:pathLst>
              <a:path w="3054358" h="3695162">
                <a:moveTo>
                  <a:pt x="0" y="0"/>
                </a:moveTo>
                <a:lnTo>
                  <a:pt x="3054358" y="0"/>
                </a:lnTo>
                <a:lnTo>
                  <a:pt x="3054358" y="3695162"/>
                </a:lnTo>
                <a:lnTo>
                  <a:pt x="0" y="369516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2352329" y="5934994"/>
            <a:ext cx="5935689" cy="4352008"/>
          </a:xfrm>
          <a:custGeom>
            <a:avLst/>
            <a:gdLst/>
            <a:ahLst/>
            <a:cxnLst/>
            <a:rect l="l" t="t" r="r" b="b"/>
            <a:pathLst>
              <a:path w="5935689" h="4352008">
                <a:moveTo>
                  <a:pt x="0" y="0"/>
                </a:moveTo>
                <a:lnTo>
                  <a:pt x="5935689" y="0"/>
                </a:lnTo>
                <a:lnTo>
                  <a:pt x="5935689" y="4352009"/>
                </a:lnTo>
                <a:lnTo>
                  <a:pt x="0" y="4352009"/>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grpSp>
        <p:nvGrpSpPr>
          <p:cNvPr id="8" name="Group 8"/>
          <p:cNvGrpSpPr/>
          <p:nvPr/>
        </p:nvGrpSpPr>
        <p:grpSpPr>
          <a:xfrm>
            <a:off x="13958238" y="818021"/>
            <a:ext cx="820454" cy="894762"/>
            <a:chOff x="0" y="0"/>
            <a:chExt cx="1093938" cy="1193016"/>
          </a:xfrm>
        </p:grpSpPr>
        <p:sp>
          <p:nvSpPr>
            <p:cNvPr id="9" name="Freeform 9"/>
            <p:cNvSpPr/>
            <p:nvPr/>
          </p:nvSpPr>
          <p:spPr>
            <a:xfrm>
              <a:off x="0" y="0"/>
              <a:ext cx="1093978" cy="1193038"/>
            </a:xfrm>
            <a:custGeom>
              <a:avLst/>
              <a:gdLst/>
              <a:ahLst/>
              <a:cxnLst/>
              <a:rect l="l" t="t" r="r" b="b"/>
              <a:pathLst>
                <a:path w="1093978" h="1193038">
                  <a:moveTo>
                    <a:pt x="460883" y="437134"/>
                  </a:moveTo>
                  <a:lnTo>
                    <a:pt x="510413" y="0"/>
                  </a:lnTo>
                  <a:lnTo>
                    <a:pt x="646049" y="439293"/>
                  </a:lnTo>
                  <a:lnTo>
                    <a:pt x="1033653" y="275590"/>
                  </a:lnTo>
                  <a:lnTo>
                    <a:pt x="796798" y="596519"/>
                  </a:lnTo>
                  <a:lnTo>
                    <a:pt x="1093978" y="691261"/>
                  </a:lnTo>
                  <a:lnTo>
                    <a:pt x="758063" y="723519"/>
                  </a:lnTo>
                  <a:lnTo>
                    <a:pt x="900176" y="947547"/>
                  </a:lnTo>
                  <a:lnTo>
                    <a:pt x="661162" y="805434"/>
                  </a:lnTo>
                  <a:lnTo>
                    <a:pt x="626618" y="1193038"/>
                  </a:lnTo>
                  <a:lnTo>
                    <a:pt x="534035" y="816102"/>
                  </a:lnTo>
                  <a:lnTo>
                    <a:pt x="271399" y="1098296"/>
                  </a:lnTo>
                  <a:lnTo>
                    <a:pt x="374777" y="779526"/>
                  </a:lnTo>
                  <a:lnTo>
                    <a:pt x="0" y="835533"/>
                  </a:lnTo>
                  <a:lnTo>
                    <a:pt x="376809" y="611632"/>
                  </a:lnTo>
                  <a:lnTo>
                    <a:pt x="36576" y="411353"/>
                  </a:lnTo>
                  <a:lnTo>
                    <a:pt x="460756" y="437134"/>
                  </a:lnTo>
                  <a:close/>
                </a:path>
              </a:pathLst>
            </a:custGeom>
            <a:solidFill>
              <a:srgbClr val="FF9E8D"/>
            </a:solidFill>
          </p:spPr>
        </p:sp>
      </p:grpSp>
      <p:grpSp>
        <p:nvGrpSpPr>
          <p:cNvPr id="10" name="Group 10"/>
          <p:cNvGrpSpPr/>
          <p:nvPr/>
        </p:nvGrpSpPr>
        <p:grpSpPr>
          <a:xfrm>
            <a:off x="13126887" y="1540966"/>
            <a:ext cx="606062" cy="686352"/>
            <a:chOff x="0" y="0"/>
            <a:chExt cx="808082" cy="915136"/>
          </a:xfrm>
        </p:grpSpPr>
        <p:sp>
          <p:nvSpPr>
            <p:cNvPr id="11" name="Freeform 11"/>
            <p:cNvSpPr/>
            <p:nvPr/>
          </p:nvSpPr>
          <p:spPr>
            <a:xfrm>
              <a:off x="0" y="0"/>
              <a:ext cx="808101" cy="915162"/>
            </a:xfrm>
            <a:custGeom>
              <a:avLst/>
              <a:gdLst/>
              <a:ahLst/>
              <a:cxnLst/>
              <a:rect l="l" t="t" r="r" b="b"/>
              <a:pathLst>
                <a:path w="808101" h="915162">
                  <a:moveTo>
                    <a:pt x="305054" y="367665"/>
                  </a:moveTo>
                  <a:lnTo>
                    <a:pt x="373761" y="0"/>
                  </a:lnTo>
                  <a:lnTo>
                    <a:pt x="496951" y="359664"/>
                  </a:lnTo>
                  <a:lnTo>
                    <a:pt x="707009" y="185801"/>
                  </a:lnTo>
                  <a:lnTo>
                    <a:pt x="573786" y="464566"/>
                  </a:lnTo>
                  <a:lnTo>
                    <a:pt x="808101" y="549402"/>
                  </a:lnTo>
                  <a:lnTo>
                    <a:pt x="537464" y="585724"/>
                  </a:lnTo>
                  <a:lnTo>
                    <a:pt x="636397" y="836295"/>
                  </a:lnTo>
                  <a:lnTo>
                    <a:pt x="436372" y="628269"/>
                  </a:lnTo>
                  <a:lnTo>
                    <a:pt x="367665" y="915162"/>
                  </a:lnTo>
                  <a:lnTo>
                    <a:pt x="319151" y="622173"/>
                  </a:lnTo>
                  <a:lnTo>
                    <a:pt x="74676" y="789940"/>
                  </a:lnTo>
                  <a:lnTo>
                    <a:pt x="244348" y="523240"/>
                  </a:lnTo>
                  <a:lnTo>
                    <a:pt x="0" y="383794"/>
                  </a:lnTo>
                  <a:lnTo>
                    <a:pt x="305054" y="367665"/>
                  </a:lnTo>
                  <a:close/>
                </a:path>
              </a:pathLst>
            </a:custGeom>
            <a:solidFill>
              <a:srgbClr val="35828C"/>
            </a:solidFill>
          </p:spPr>
        </p:sp>
      </p:grpSp>
      <p:grpSp>
        <p:nvGrpSpPr>
          <p:cNvPr id="12" name="Group 12"/>
          <p:cNvGrpSpPr/>
          <p:nvPr/>
        </p:nvGrpSpPr>
        <p:grpSpPr>
          <a:xfrm>
            <a:off x="12352329" y="7781024"/>
            <a:ext cx="754840" cy="918083"/>
            <a:chOff x="0" y="0"/>
            <a:chExt cx="1006454" cy="1224110"/>
          </a:xfrm>
        </p:grpSpPr>
        <p:sp>
          <p:nvSpPr>
            <p:cNvPr id="13" name="Freeform 13"/>
            <p:cNvSpPr/>
            <p:nvPr/>
          </p:nvSpPr>
          <p:spPr>
            <a:xfrm>
              <a:off x="0" y="0"/>
              <a:ext cx="1006475" cy="1224153"/>
            </a:xfrm>
            <a:custGeom>
              <a:avLst/>
              <a:gdLst/>
              <a:ahLst/>
              <a:cxnLst/>
              <a:rect l="l" t="t" r="r" b="b"/>
              <a:pathLst>
                <a:path w="1006475" h="1224153">
                  <a:moveTo>
                    <a:pt x="418973" y="468122"/>
                  </a:moveTo>
                  <a:lnTo>
                    <a:pt x="484505" y="0"/>
                  </a:lnTo>
                  <a:lnTo>
                    <a:pt x="603885" y="477520"/>
                  </a:lnTo>
                  <a:lnTo>
                    <a:pt x="943229" y="287909"/>
                  </a:lnTo>
                  <a:lnTo>
                    <a:pt x="784098" y="571119"/>
                  </a:lnTo>
                  <a:lnTo>
                    <a:pt x="1006475" y="613283"/>
                  </a:lnTo>
                  <a:lnTo>
                    <a:pt x="723265" y="706882"/>
                  </a:lnTo>
                  <a:lnTo>
                    <a:pt x="872998" y="866013"/>
                  </a:lnTo>
                  <a:lnTo>
                    <a:pt x="669417" y="805180"/>
                  </a:lnTo>
                  <a:lnTo>
                    <a:pt x="676402" y="1224153"/>
                  </a:lnTo>
                  <a:lnTo>
                    <a:pt x="500888" y="837946"/>
                  </a:lnTo>
                  <a:lnTo>
                    <a:pt x="241046" y="1043940"/>
                  </a:lnTo>
                  <a:lnTo>
                    <a:pt x="304292" y="786511"/>
                  </a:lnTo>
                  <a:lnTo>
                    <a:pt x="0" y="798195"/>
                  </a:lnTo>
                  <a:lnTo>
                    <a:pt x="320675" y="634365"/>
                  </a:lnTo>
                  <a:lnTo>
                    <a:pt x="126365" y="395605"/>
                  </a:lnTo>
                  <a:lnTo>
                    <a:pt x="418973" y="468122"/>
                  </a:lnTo>
                  <a:close/>
                </a:path>
              </a:pathLst>
            </a:custGeom>
            <a:solidFill>
              <a:srgbClr val="FFB155"/>
            </a:solidFill>
          </p:spPr>
        </p:sp>
      </p:grpSp>
      <p:grpSp>
        <p:nvGrpSpPr>
          <p:cNvPr id="14" name="Group 14"/>
          <p:cNvGrpSpPr/>
          <p:nvPr/>
        </p:nvGrpSpPr>
        <p:grpSpPr>
          <a:xfrm>
            <a:off x="16676818" y="1882690"/>
            <a:ext cx="511156" cy="588925"/>
            <a:chOff x="0" y="0"/>
            <a:chExt cx="681542" cy="785234"/>
          </a:xfrm>
        </p:grpSpPr>
        <p:sp>
          <p:nvSpPr>
            <p:cNvPr id="15" name="Freeform 15"/>
            <p:cNvSpPr/>
            <p:nvPr/>
          </p:nvSpPr>
          <p:spPr>
            <a:xfrm>
              <a:off x="0" y="0"/>
              <a:ext cx="681609" cy="785241"/>
            </a:xfrm>
            <a:custGeom>
              <a:avLst/>
              <a:gdLst/>
              <a:ahLst/>
              <a:cxnLst/>
              <a:rect l="l" t="t" r="r" b="b"/>
              <a:pathLst>
                <a:path w="681609" h="785241">
                  <a:moveTo>
                    <a:pt x="292608" y="366649"/>
                  </a:moveTo>
                  <a:lnTo>
                    <a:pt x="374142" y="0"/>
                  </a:lnTo>
                  <a:lnTo>
                    <a:pt x="450088" y="368554"/>
                  </a:lnTo>
                  <a:lnTo>
                    <a:pt x="681609" y="388874"/>
                  </a:lnTo>
                  <a:lnTo>
                    <a:pt x="439039" y="503682"/>
                  </a:lnTo>
                  <a:lnTo>
                    <a:pt x="409448" y="785241"/>
                  </a:lnTo>
                  <a:lnTo>
                    <a:pt x="309499" y="516763"/>
                  </a:lnTo>
                  <a:lnTo>
                    <a:pt x="0" y="488950"/>
                  </a:lnTo>
                  <a:lnTo>
                    <a:pt x="292608" y="366776"/>
                  </a:lnTo>
                  <a:close/>
                </a:path>
              </a:pathLst>
            </a:custGeom>
            <a:solidFill>
              <a:srgbClr val="35828C"/>
            </a:solidFill>
          </p:spPr>
        </p:sp>
      </p:grpSp>
      <p:grpSp>
        <p:nvGrpSpPr>
          <p:cNvPr id="16" name="Group 16"/>
          <p:cNvGrpSpPr/>
          <p:nvPr/>
        </p:nvGrpSpPr>
        <p:grpSpPr>
          <a:xfrm>
            <a:off x="14885926" y="2250146"/>
            <a:ext cx="472264" cy="524916"/>
            <a:chOff x="0" y="0"/>
            <a:chExt cx="629686" cy="699888"/>
          </a:xfrm>
        </p:grpSpPr>
        <p:sp>
          <p:nvSpPr>
            <p:cNvPr id="17" name="Freeform 17"/>
            <p:cNvSpPr/>
            <p:nvPr/>
          </p:nvSpPr>
          <p:spPr>
            <a:xfrm>
              <a:off x="0" y="0"/>
              <a:ext cx="629666" cy="699897"/>
            </a:xfrm>
            <a:custGeom>
              <a:avLst/>
              <a:gdLst/>
              <a:ahLst/>
              <a:cxnLst/>
              <a:rect l="l" t="t" r="r" b="b"/>
              <a:pathLst>
                <a:path w="629666" h="699897">
                  <a:moveTo>
                    <a:pt x="234188" y="356489"/>
                  </a:moveTo>
                  <a:lnTo>
                    <a:pt x="257556" y="0"/>
                  </a:lnTo>
                  <a:lnTo>
                    <a:pt x="379857" y="320040"/>
                  </a:lnTo>
                  <a:lnTo>
                    <a:pt x="629666" y="275844"/>
                  </a:lnTo>
                  <a:lnTo>
                    <a:pt x="411099" y="424053"/>
                  </a:lnTo>
                  <a:lnTo>
                    <a:pt x="392938" y="699897"/>
                  </a:lnTo>
                  <a:lnTo>
                    <a:pt x="257556" y="499618"/>
                  </a:lnTo>
                  <a:lnTo>
                    <a:pt x="0" y="530733"/>
                  </a:lnTo>
                  <a:lnTo>
                    <a:pt x="234188" y="356489"/>
                  </a:lnTo>
                  <a:close/>
                </a:path>
              </a:pathLst>
            </a:custGeom>
            <a:solidFill>
              <a:srgbClr val="FF714D"/>
            </a:solidFill>
          </p:spPr>
        </p:sp>
      </p:grpSp>
      <p:grpSp>
        <p:nvGrpSpPr>
          <p:cNvPr id="18" name="Group 18"/>
          <p:cNvGrpSpPr/>
          <p:nvPr/>
        </p:nvGrpSpPr>
        <p:grpSpPr>
          <a:xfrm>
            <a:off x="12891522" y="1026571"/>
            <a:ext cx="82359" cy="82367"/>
            <a:chOff x="0" y="0"/>
            <a:chExt cx="109812" cy="109822"/>
          </a:xfrm>
        </p:grpSpPr>
        <p:sp>
          <p:nvSpPr>
            <p:cNvPr id="19" name="Freeform 19"/>
            <p:cNvSpPr/>
            <p:nvPr/>
          </p:nvSpPr>
          <p:spPr>
            <a:xfrm>
              <a:off x="0" y="0"/>
              <a:ext cx="109855" cy="109855"/>
            </a:xfrm>
            <a:custGeom>
              <a:avLst/>
              <a:gdLst/>
              <a:ahLst/>
              <a:cxnLst/>
              <a:rect l="l" t="t" r="r" b="b"/>
              <a:pathLst>
                <a:path w="109855" h="109855">
                  <a:moveTo>
                    <a:pt x="0" y="54864"/>
                  </a:moveTo>
                  <a:cubicBezTo>
                    <a:pt x="0" y="24638"/>
                    <a:pt x="24638" y="0"/>
                    <a:pt x="54864" y="0"/>
                  </a:cubicBezTo>
                  <a:cubicBezTo>
                    <a:pt x="85090" y="0"/>
                    <a:pt x="109855" y="24638"/>
                    <a:pt x="109855" y="54864"/>
                  </a:cubicBezTo>
                  <a:cubicBezTo>
                    <a:pt x="109855" y="85090"/>
                    <a:pt x="85217" y="109855"/>
                    <a:pt x="54864" y="109855"/>
                  </a:cubicBezTo>
                  <a:cubicBezTo>
                    <a:pt x="24511" y="109855"/>
                    <a:pt x="0" y="85217"/>
                    <a:pt x="0" y="54864"/>
                  </a:cubicBezTo>
                  <a:close/>
                </a:path>
              </a:pathLst>
            </a:custGeom>
            <a:solidFill>
              <a:srgbClr val="FF714D"/>
            </a:solidFill>
          </p:spPr>
        </p:sp>
      </p:grpSp>
      <p:grpSp>
        <p:nvGrpSpPr>
          <p:cNvPr id="20" name="Group 20"/>
          <p:cNvGrpSpPr/>
          <p:nvPr/>
        </p:nvGrpSpPr>
        <p:grpSpPr>
          <a:xfrm>
            <a:off x="16170738" y="2384744"/>
            <a:ext cx="82359" cy="82365"/>
            <a:chOff x="0" y="0"/>
            <a:chExt cx="109812" cy="109820"/>
          </a:xfrm>
        </p:grpSpPr>
        <p:sp>
          <p:nvSpPr>
            <p:cNvPr id="21" name="Freeform 21"/>
            <p:cNvSpPr/>
            <p:nvPr/>
          </p:nvSpPr>
          <p:spPr>
            <a:xfrm>
              <a:off x="0" y="0"/>
              <a:ext cx="109855" cy="109855"/>
            </a:xfrm>
            <a:custGeom>
              <a:avLst/>
              <a:gdLst/>
              <a:ahLst/>
              <a:cxnLst/>
              <a:rect l="l" t="t" r="r" b="b"/>
              <a:pathLst>
                <a:path w="109855" h="109855">
                  <a:moveTo>
                    <a:pt x="0" y="54864"/>
                  </a:moveTo>
                  <a:cubicBezTo>
                    <a:pt x="0" y="24638"/>
                    <a:pt x="24638" y="0"/>
                    <a:pt x="54864" y="0"/>
                  </a:cubicBezTo>
                  <a:cubicBezTo>
                    <a:pt x="85090" y="0"/>
                    <a:pt x="109855" y="24638"/>
                    <a:pt x="109855" y="54864"/>
                  </a:cubicBezTo>
                  <a:cubicBezTo>
                    <a:pt x="109855" y="85090"/>
                    <a:pt x="85217" y="109855"/>
                    <a:pt x="54864" y="109855"/>
                  </a:cubicBezTo>
                  <a:cubicBezTo>
                    <a:pt x="24511" y="109855"/>
                    <a:pt x="0" y="85217"/>
                    <a:pt x="0" y="54864"/>
                  </a:cubicBezTo>
                  <a:close/>
                </a:path>
              </a:pathLst>
            </a:custGeom>
            <a:solidFill>
              <a:srgbClr val="FF9E8D"/>
            </a:solidFill>
          </p:spPr>
        </p:sp>
      </p:grpSp>
      <p:grpSp>
        <p:nvGrpSpPr>
          <p:cNvPr id="22" name="Group 22"/>
          <p:cNvGrpSpPr/>
          <p:nvPr/>
        </p:nvGrpSpPr>
        <p:grpSpPr>
          <a:xfrm>
            <a:off x="12074897" y="1393128"/>
            <a:ext cx="82359" cy="82359"/>
            <a:chOff x="0" y="0"/>
            <a:chExt cx="109812" cy="109812"/>
          </a:xfrm>
        </p:grpSpPr>
        <p:sp>
          <p:nvSpPr>
            <p:cNvPr id="23" name="Freeform 23"/>
            <p:cNvSpPr/>
            <p:nvPr/>
          </p:nvSpPr>
          <p:spPr>
            <a:xfrm>
              <a:off x="0" y="0"/>
              <a:ext cx="109855" cy="109855"/>
            </a:xfrm>
            <a:custGeom>
              <a:avLst/>
              <a:gdLst/>
              <a:ahLst/>
              <a:cxnLst/>
              <a:rect l="l" t="t" r="r" b="b"/>
              <a:pathLst>
                <a:path w="109855" h="109855">
                  <a:moveTo>
                    <a:pt x="0" y="54864"/>
                  </a:moveTo>
                  <a:cubicBezTo>
                    <a:pt x="0" y="24638"/>
                    <a:pt x="24638" y="0"/>
                    <a:pt x="54864" y="0"/>
                  </a:cubicBezTo>
                  <a:cubicBezTo>
                    <a:pt x="85090" y="0"/>
                    <a:pt x="109855" y="24638"/>
                    <a:pt x="109855" y="54864"/>
                  </a:cubicBezTo>
                  <a:cubicBezTo>
                    <a:pt x="109855" y="85090"/>
                    <a:pt x="85217" y="109855"/>
                    <a:pt x="54864" y="109855"/>
                  </a:cubicBezTo>
                  <a:cubicBezTo>
                    <a:pt x="24511" y="109855"/>
                    <a:pt x="0" y="85217"/>
                    <a:pt x="0" y="54864"/>
                  </a:cubicBezTo>
                  <a:close/>
                </a:path>
              </a:pathLst>
            </a:custGeom>
            <a:solidFill>
              <a:srgbClr val="FFB155"/>
            </a:solidFill>
          </p:spPr>
        </p:sp>
      </p:grpSp>
      <p:grpSp>
        <p:nvGrpSpPr>
          <p:cNvPr id="24" name="Group 24"/>
          <p:cNvGrpSpPr/>
          <p:nvPr/>
        </p:nvGrpSpPr>
        <p:grpSpPr>
          <a:xfrm>
            <a:off x="15920860" y="7473489"/>
            <a:ext cx="82377" cy="82359"/>
            <a:chOff x="0" y="0"/>
            <a:chExt cx="109836" cy="109812"/>
          </a:xfrm>
        </p:grpSpPr>
        <p:sp>
          <p:nvSpPr>
            <p:cNvPr id="25" name="Freeform 25"/>
            <p:cNvSpPr/>
            <p:nvPr/>
          </p:nvSpPr>
          <p:spPr>
            <a:xfrm>
              <a:off x="0" y="0"/>
              <a:ext cx="109855" cy="109855"/>
            </a:xfrm>
            <a:custGeom>
              <a:avLst/>
              <a:gdLst/>
              <a:ahLst/>
              <a:cxnLst/>
              <a:rect l="l" t="t" r="r" b="b"/>
              <a:pathLst>
                <a:path w="109855" h="109855">
                  <a:moveTo>
                    <a:pt x="0" y="54864"/>
                  </a:moveTo>
                  <a:cubicBezTo>
                    <a:pt x="0" y="24638"/>
                    <a:pt x="24638" y="0"/>
                    <a:pt x="54991" y="0"/>
                  </a:cubicBezTo>
                  <a:cubicBezTo>
                    <a:pt x="85344" y="0"/>
                    <a:pt x="109855" y="24638"/>
                    <a:pt x="109855" y="54864"/>
                  </a:cubicBezTo>
                  <a:cubicBezTo>
                    <a:pt x="109855" y="85090"/>
                    <a:pt x="85217" y="109855"/>
                    <a:pt x="54991" y="109855"/>
                  </a:cubicBezTo>
                  <a:cubicBezTo>
                    <a:pt x="24765" y="109855"/>
                    <a:pt x="0" y="85217"/>
                    <a:pt x="0" y="54864"/>
                  </a:cubicBezTo>
                  <a:close/>
                </a:path>
              </a:pathLst>
            </a:custGeom>
            <a:solidFill>
              <a:srgbClr val="FF714D"/>
            </a:solidFill>
          </p:spPr>
        </p:sp>
      </p:grpSp>
      <p:grpSp>
        <p:nvGrpSpPr>
          <p:cNvPr id="26" name="Group 26"/>
          <p:cNvGrpSpPr/>
          <p:nvPr/>
        </p:nvGrpSpPr>
        <p:grpSpPr>
          <a:xfrm>
            <a:off x="15358209" y="5835772"/>
            <a:ext cx="82377" cy="82359"/>
            <a:chOff x="0" y="0"/>
            <a:chExt cx="109836" cy="109812"/>
          </a:xfrm>
        </p:grpSpPr>
        <p:sp>
          <p:nvSpPr>
            <p:cNvPr id="27" name="Freeform 27"/>
            <p:cNvSpPr/>
            <p:nvPr/>
          </p:nvSpPr>
          <p:spPr>
            <a:xfrm>
              <a:off x="0" y="0"/>
              <a:ext cx="109855" cy="109855"/>
            </a:xfrm>
            <a:custGeom>
              <a:avLst/>
              <a:gdLst/>
              <a:ahLst/>
              <a:cxnLst/>
              <a:rect l="l" t="t" r="r" b="b"/>
              <a:pathLst>
                <a:path w="109855" h="109855">
                  <a:moveTo>
                    <a:pt x="0" y="54864"/>
                  </a:moveTo>
                  <a:cubicBezTo>
                    <a:pt x="0" y="24638"/>
                    <a:pt x="24638" y="0"/>
                    <a:pt x="54991" y="0"/>
                  </a:cubicBezTo>
                  <a:cubicBezTo>
                    <a:pt x="85344" y="0"/>
                    <a:pt x="109855" y="24638"/>
                    <a:pt x="109855" y="54864"/>
                  </a:cubicBezTo>
                  <a:cubicBezTo>
                    <a:pt x="109855" y="85090"/>
                    <a:pt x="85217" y="109855"/>
                    <a:pt x="54991" y="109855"/>
                  </a:cubicBezTo>
                  <a:cubicBezTo>
                    <a:pt x="24765" y="109855"/>
                    <a:pt x="0" y="85217"/>
                    <a:pt x="0" y="54864"/>
                  </a:cubicBezTo>
                  <a:close/>
                </a:path>
              </a:pathLst>
            </a:custGeom>
            <a:solidFill>
              <a:srgbClr val="35828C"/>
            </a:solidFill>
          </p:spPr>
        </p:sp>
      </p:grpSp>
      <p:grpSp>
        <p:nvGrpSpPr>
          <p:cNvPr id="28" name="Group 28"/>
          <p:cNvGrpSpPr/>
          <p:nvPr/>
        </p:nvGrpSpPr>
        <p:grpSpPr>
          <a:xfrm>
            <a:off x="15809259" y="1393136"/>
            <a:ext cx="82377" cy="82365"/>
            <a:chOff x="0" y="0"/>
            <a:chExt cx="109836" cy="109820"/>
          </a:xfrm>
        </p:grpSpPr>
        <p:sp>
          <p:nvSpPr>
            <p:cNvPr id="29" name="Freeform 29"/>
            <p:cNvSpPr/>
            <p:nvPr/>
          </p:nvSpPr>
          <p:spPr>
            <a:xfrm>
              <a:off x="0" y="0"/>
              <a:ext cx="109855" cy="109855"/>
            </a:xfrm>
            <a:custGeom>
              <a:avLst/>
              <a:gdLst/>
              <a:ahLst/>
              <a:cxnLst/>
              <a:rect l="l" t="t" r="r" b="b"/>
              <a:pathLst>
                <a:path w="109855" h="109855">
                  <a:moveTo>
                    <a:pt x="0" y="54864"/>
                  </a:moveTo>
                  <a:cubicBezTo>
                    <a:pt x="0" y="24638"/>
                    <a:pt x="24638" y="0"/>
                    <a:pt x="54991" y="0"/>
                  </a:cubicBezTo>
                  <a:cubicBezTo>
                    <a:pt x="85344" y="0"/>
                    <a:pt x="109855" y="24638"/>
                    <a:pt x="109855" y="54864"/>
                  </a:cubicBezTo>
                  <a:cubicBezTo>
                    <a:pt x="109855" y="85090"/>
                    <a:pt x="85217" y="109855"/>
                    <a:pt x="54991" y="109855"/>
                  </a:cubicBezTo>
                  <a:cubicBezTo>
                    <a:pt x="24765" y="109855"/>
                    <a:pt x="0" y="85217"/>
                    <a:pt x="0" y="54864"/>
                  </a:cubicBezTo>
                  <a:close/>
                </a:path>
              </a:pathLst>
            </a:custGeom>
            <a:solidFill>
              <a:srgbClr val="35828C"/>
            </a:solidFill>
          </p:spPr>
        </p:sp>
      </p:grpSp>
      <p:grpSp>
        <p:nvGrpSpPr>
          <p:cNvPr id="30" name="Group 30"/>
          <p:cNvGrpSpPr/>
          <p:nvPr/>
        </p:nvGrpSpPr>
        <p:grpSpPr>
          <a:xfrm>
            <a:off x="1907016" y="6740007"/>
            <a:ext cx="85313" cy="85294"/>
            <a:chOff x="0" y="0"/>
            <a:chExt cx="113750" cy="113726"/>
          </a:xfrm>
        </p:grpSpPr>
        <p:sp>
          <p:nvSpPr>
            <p:cNvPr id="31" name="Freeform 31"/>
            <p:cNvSpPr/>
            <p:nvPr/>
          </p:nvSpPr>
          <p:spPr>
            <a:xfrm>
              <a:off x="0" y="0"/>
              <a:ext cx="113792" cy="113665"/>
            </a:xfrm>
            <a:custGeom>
              <a:avLst/>
              <a:gdLst/>
              <a:ahLst/>
              <a:cxnLst/>
              <a:rect l="l" t="t" r="r" b="b"/>
              <a:pathLst>
                <a:path w="113792" h="113665">
                  <a:moveTo>
                    <a:pt x="0" y="56896"/>
                  </a:moveTo>
                  <a:cubicBezTo>
                    <a:pt x="0" y="25400"/>
                    <a:pt x="25400" y="0"/>
                    <a:pt x="56896" y="0"/>
                  </a:cubicBezTo>
                  <a:cubicBezTo>
                    <a:pt x="88392" y="0"/>
                    <a:pt x="113792" y="25400"/>
                    <a:pt x="113792" y="56896"/>
                  </a:cubicBezTo>
                  <a:cubicBezTo>
                    <a:pt x="113792" y="88392"/>
                    <a:pt x="88265" y="113665"/>
                    <a:pt x="56896" y="113665"/>
                  </a:cubicBezTo>
                  <a:cubicBezTo>
                    <a:pt x="25527" y="113665"/>
                    <a:pt x="0" y="88265"/>
                    <a:pt x="0" y="56896"/>
                  </a:cubicBezTo>
                  <a:close/>
                </a:path>
              </a:pathLst>
            </a:custGeom>
            <a:solidFill>
              <a:srgbClr val="FF714D"/>
            </a:solidFill>
          </p:spPr>
        </p:sp>
      </p:grpSp>
      <p:grpSp>
        <p:nvGrpSpPr>
          <p:cNvPr id="32" name="Group 32"/>
          <p:cNvGrpSpPr/>
          <p:nvPr/>
        </p:nvGrpSpPr>
        <p:grpSpPr>
          <a:xfrm>
            <a:off x="2117264" y="7938525"/>
            <a:ext cx="85295" cy="85313"/>
            <a:chOff x="0" y="0"/>
            <a:chExt cx="113726" cy="113750"/>
          </a:xfrm>
        </p:grpSpPr>
        <p:sp>
          <p:nvSpPr>
            <p:cNvPr id="33" name="Freeform 33"/>
            <p:cNvSpPr/>
            <p:nvPr/>
          </p:nvSpPr>
          <p:spPr>
            <a:xfrm>
              <a:off x="0" y="0"/>
              <a:ext cx="113665" cy="113792"/>
            </a:xfrm>
            <a:custGeom>
              <a:avLst/>
              <a:gdLst/>
              <a:ahLst/>
              <a:cxnLst/>
              <a:rect l="l" t="t" r="r" b="b"/>
              <a:pathLst>
                <a:path w="113665" h="113792">
                  <a:moveTo>
                    <a:pt x="0" y="56896"/>
                  </a:moveTo>
                  <a:cubicBezTo>
                    <a:pt x="0" y="25527"/>
                    <a:pt x="25400" y="0"/>
                    <a:pt x="56896" y="0"/>
                  </a:cubicBezTo>
                  <a:cubicBezTo>
                    <a:pt x="88392" y="0"/>
                    <a:pt x="113665" y="25527"/>
                    <a:pt x="113665" y="56896"/>
                  </a:cubicBezTo>
                  <a:cubicBezTo>
                    <a:pt x="113665" y="88265"/>
                    <a:pt x="88265" y="113792"/>
                    <a:pt x="56769" y="113792"/>
                  </a:cubicBezTo>
                  <a:cubicBezTo>
                    <a:pt x="25273" y="113792"/>
                    <a:pt x="0" y="88265"/>
                    <a:pt x="0" y="56896"/>
                  </a:cubicBezTo>
                  <a:close/>
                </a:path>
              </a:pathLst>
            </a:custGeom>
            <a:solidFill>
              <a:srgbClr val="FFB155"/>
            </a:solidFill>
          </p:spPr>
        </p:sp>
      </p:grpSp>
      <p:grpSp>
        <p:nvGrpSpPr>
          <p:cNvPr id="34" name="Group 34"/>
          <p:cNvGrpSpPr/>
          <p:nvPr/>
        </p:nvGrpSpPr>
        <p:grpSpPr>
          <a:xfrm>
            <a:off x="4043970" y="7196702"/>
            <a:ext cx="85294" cy="85294"/>
            <a:chOff x="0" y="0"/>
            <a:chExt cx="113726" cy="113726"/>
          </a:xfrm>
        </p:grpSpPr>
        <p:sp>
          <p:nvSpPr>
            <p:cNvPr id="35" name="Freeform 35"/>
            <p:cNvSpPr/>
            <p:nvPr/>
          </p:nvSpPr>
          <p:spPr>
            <a:xfrm>
              <a:off x="0" y="0"/>
              <a:ext cx="113665" cy="113792"/>
            </a:xfrm>
            <a:custGeom>
              <a:avLst/>
              <a:gdLst/>
              <a:ahLst/>
              <a:cxnLst/>
              <a:rect l="l" t="t" r="r" b="b"/>
              <a:pathLst>
                <a:path w="113665" h="113792">
                  <a:moveTo>
                    <a:pt x="0" y="56896"/>
                  </a:moveTo>
                  <a:cubicBezTo>
                    <a:pt x="0" y="25400"/>
                    <a:pt x="25400" y="0"/>
                    <a:pt x="56896" y="0"/>
                  </a:cubicBezTo>
                  <a:cubicBezTo>
                    <a:pt x="88392" y="0"/>
                    <a:pt x="113665" y="25400"/>
                    <a:pt x="113665" y="56896"/>
                  </a:cubicBezTo>
                  <a:cubicBezTo>
                    <a:pt x="113665" y="88392"/>
                    <a:pt x="88265" y="113792"/>
                    <a:pt x="56769" y="113792"/>
                  </a:cubicBezTo>
                  <a:cubicBezTo>
                    <a:pt x="25273" y="113792"/>
                    <a:pt x="0" y="88265"/>
                    <a:pt x="0" y="56896"/>
                  </a:cubicBezTo>
                  <a:close/>
                </a:path>
              </a:pathLst>
            </a:custGeom>
            <a:solidFill>
              <a:srgbClr val="FF714D"/>
            </a:solidFill>
          </p:spPr>
        </p:sp>
      </p:grpSp>
      <p:grpSp>
        <p:nvGrpSpPr>
          <p:cNvPr id="36" name="Group 36"/>
          <p:cNvGrpSpPr/>
          <p:nvPr/>
        </p:nvGrpSpPr>
        <p:grpSpPr>
          <a:xfrm>
            <a:off x="3038924" y="6590766"/>
            <a:ext cx="85294" cy="85294"/>
            <a:chOff x="0" y="0"/>
            <a:chExt cx="113726" cy="113726"/>
          </a:xfrm>
        </p:grpSpPr>
        <p:sp>
          <p:nvSpPr>
            <p:cNvPr id="37" name="Freeform 37"/>
            <p:cNvSpPr/>
            <p:nvPr/>
          </p:nvSpPr>
          <p:spPr>
            <a:xfrm>
              <a:off x="0" y="0"/>
              <a:ext cx="113665" cy="113792"/>
            </a:xfrm>
            <a:custGeom>
              <a:avLst/>
              <a:gdLst/>
              <a:ahLst/>
              <a:cxnLst/>
              <a:rect l="l" t="t" r="r" b="b"/>
              <a:pathLst>
                <a:path w="113665" h="113792">
                  <a:moveTo>
                    <a:pt x="0" y="56896"/>
                  </a:moveTo>
                  <a:cubicBezTo>
                    <a:pt x="0" y="25400"/>
                    <a:pt x="25400" y="0"/>
                    <a:pt x="56896" y="0"/>
                  </a:cubicBezTo>
                  <a:cubicBezTo>
                    <a:pt x="88392" y="0"/>
                    <a:pt x="113665" y="25400"/>
                    <a:pt x="113665" y="56896"/>
                  </a:cubicBezTo>
                  <a:cubicBezTo>
                    <a:pt x="113665" y="88392"/>
                    <a:pt x="88265" y="113792"/>
                    <a:pt x="56769" y="113792"/>
                  </a:cubicBezTo>
                  <a:cubicBezTo>
                    <a:pt x="25273" y="113792"/>
                    <a:pt x="0" y="88265"/>
                    <a:pt x="0" y="56896"/>
                  </a:cubicBezTo>
                  <a:close/>
                </a:path>
              </a:pathLst>
            </a:custGeom>
            <a:solidFill>
              <a:srgbClr val="35828C"/>
            </a:solidFill>
          </p:spPr>
        </p:sp>
      </p:grpSp>
      <p:grpSp>
        <p:nvGrpSpPr>
          <p:cNvPr id="38" name="Group 38"/>
          <p:cNvGrpSpPr/>
          <p:nvPr/>
        </p:nvGrpSpPr>
        <p:grpSpPr>
          <a:xfrm>
            <a:off x="4043962" y="8699106"/>
            <a:ext cx="85294" cy="85313"/>
            <a:chOff x="0" y="0"/>
            <a:chExt cx="113726" cy="113750"/>
          </a:xfrm>
        </p:grpSpPr>
        <p:sp>
          <p:nvSpPr>
            <p:cNvPr id="39" name="Freeform 39"/>
            <p:cNvSpPr/>
            <p:nvPr/>
          </p:nvSpPr>
          <p:spPr>
            <a:xfrm>
              <a:off x="0" y="0"/>
              <a:ext cx="113665" cy="113792"/>
            </a:xfrm>
            <a:custGeom>
              <a:avLst/>
              <a:gdLst/>
              <a:ahLst/>
              <a:cxnLst/>
              <a:rect l="l" t="t" r="r" b="b"/>
              <a:pathLst>
                <a:path w="113665" h="113792">
                  <a:moveTo>
                    <a:pt x="0" y="56896"/>
                  </a:moveTo>
                  <a:cubicBezTo>
                    <a:pt x="0" y="25527"/>
                    <a:pt x="25400" y="0"/>
                    <a:pt x="56896" y="0"/>
                  </a:cubicBezTo>
                  <a:cubicBezTo>
                    <a:pt x="88392" y="0"/>
                    <a:pt x="113665" y="25527"/>
                    <a:pt x="113665" y="56896"/>
                  </a:cubicBezTo>
                  <a:cubicBezTo>
                    <a:pt x="113665" y="88265"/>
                    <a:pt x="88265" y="113792"/>
                    <a:pt x="56769" y="113792"/>
                  </a:cubicBezTo>
                  <a:cubicBezTo>
                    <a:pt x="25273" y="113792"/>
                    <a:pt x="0" y="88265"/>
                    <a:pt x="0" y="56896"/>
                  </a:cubicBezTo>
                  <a:close/>
                </a:path>
              </a:pathLst>
            </a:custGeom>
            <a:solidFill>
              <a:srgbClr val="35828C"/>
            </a:solidFill>
          </p:spPr>
        </p:sp>
      </p:grpSp>
      <p:grpSp>
        <p:nvGrpSpPr>
          <p:cNvPr id="40" name="Group 40"/>
          <p:cNvGrpSpPr/>
          <p:nvPr/>
        </p:nvGrpSpPr>
        <p:grpSpPr>
          <a:xfrm>
            <a:off x="2597976" y="7659658"/>
            <a:ext cx="773400" cy="794769"/>
            <a:chOff x="0" y="0"/>
            <a:chExt cx="1031200" cy="1059692"/>
          </a:xfrm>
        </p:grpSpPr>
        <p:sp>
          <p:nvSpPr>
            <p:cNvPr id="41" name="Freeform 41"/>
            <p:cNvSpPr/>
            <p:nvPr/>
          </p:nvSpPr>
          <p:spPr>
            <a:xfrm>
              <a:off x="0" y="0"/>
              <a:ext cx="1031240" cy="1059688"/>
            </a:xfrm>
            <a:custGeom>
              <a:avLst/>
              <a:gdLst/>
              <a:ahLst/>
              <a:cxnLst/>
              <a:rect l="l" t="t" r="r" b="b"/>
              <a:pathLst>
                <a:path w="1031240" h="1059688">
                  <a:moveTo>
                    <a:pt x="405892" y="419100"/>
                  </a:moveTo>
                  <a:lnTo>
                    <a:pt x="386207" y="0"/>
                  </a:lnTo>
                  <a:lnTo>
                    <a:pt x="579247" y="425577"/>
                  </a:lnTo>
                  <a:lnTo>
                    <a:pt x="879856" y="114046"/>
                  </a:lnTo>
                  <a:lnTo>
                    <a:pt x="691134" y="473837"/>
                  </a:lnTo>
                  <a:lnTo>
                    <a:pt x="1031240" y="495808"/>
                  </a:lnTo>
                  <a:lnTo>
                    <a:pt x="706501" y="601218"/>
                  </a:lnTo>
                  <a:lnTo>
                    <a:pt x="882015" y="864489"/>
                  </a:lnTo>
                  <a:lnTo>
                    <a:pt x="596773" y="677926"/>
                  </a:lnTo>
                  <a:lnTo>
                    <a:pt x="441071" y="1059688"/>
                  </a:lnTo>
                  <a:lnTo>
                    <a:pt x="436626" y="669163"/>
                  </a:lnTo>
                  <a:lnTo>
                    <a:pt x="0" y="684530"/>
                  </a:lnTo>
                  <a:lnTo>
                    <a:pt x="340106" y="555117"/>
                  </a:lnTo>
                  <a:lnTo>
                    <a:pt x="144780" y="278638"/>
                  </a:lnTo>
                  <a:lnTo>
                    <a:pt x="405892" y="419100"/>
                  </a:lnTo>
                  <a:close/>
                </a:path>
              </a:pathLst>
            </a:custGeom>
            <a:solidFill>
              <a:srgbClr val="35828C"/>
            </a:solidFill>
          </p:spPr>
        </p:sp>
      </p:grpSp>
      <p:grpSp>
        <p:nvGrpSpPr>
          <p:cNvPr id="42" name="Group 42"/>
          <p:cNvGrpSpPr/>
          <p:nvPr/>
        </p:nvGrpSpPr>
        <p:grpSpPr>
          <a:xfrm>
            <a:off x="3292146" y="6624753"/>
            <a:ext cx="487020" cy="588285"/>
            <a:chOff x="0" y="0"/>
            <a:chExt cx="649360" cy="784380"/>
          </a:xfrm>
        </p:grpSpPr>
        <p:sp>
          <p:nvSpPr>
            <p:cNvPr id="43" name="Freeform 43"/>
            <p:cNvSpPr/>
            <p:nvPr/>
          </p:nvSpPr>
          <p:spPr>
            <a:xfrm>
              <a:off x="0" y="0"/>
              <a:ext cx="649478" cy="784352"/>
            </a:xfrm>
            <a:custGeom>
              <a:avLst/>
              <a:gdLst/>
              <a:ahLst/>
              <a:cxnLst/>
              <a:rect l="l" t="t" r="r" b="b"/>
              <a:pathLst>
                <a:path w="649478" h="784352">
                  <a:moveTo>
                    <a:pt x="286766" y="393827"/>
                  </a:moveTo>
                  <a:lnTo>
                    <a:pt x="334772" y="0"/>
                  </a:lnTo>
                  <a:lnTo>
                    <a:pt x="412877" y="388239"/>
                  </a:lnTo>
                  <a:lnTo>
                    <a:pt x="649478" y="335788"/>
                  </a:lnTo>
                  <a:lnTo>
                    <a:pt x="488696" y="479806"/>
                  </a:lnTo>
                  <a:lnTo>
                    <a:pt x="640461" y="579120"/>
                  </a:lnTo>
                  <a:lnTo>
                    <a:pt x="451866" y="567944"/>
                  </a:lnTo>
                  <a:lnTo>
                    <a:pt x="460756" y="784352"/>
                  </a:lnTo>
                  <a:lnTo>
                    <a:pt x="344678" y="619252"/>
                  </a:lnTo>
                  <a:lnTo>
                    <a:pt x="113792" y="777621"/>
                  </a:lnTo>
                  <a:lnTo>
                    <a:pt x="249936" y="586867"/>
                  </a:lnTo>
                  <a:lnTo>
                    <a:pt x="21209" y="651637"/>
                  </a:lnTo>
                  <a:lnTo>
                    <a:pt x="198628" y="516636"/>
                  </a:lnTo>
                  <a:lnTo>
                    <a:pt x="0" y="408432"/>
                  </a:lnTo>
                  <a:lnTo>
                    <a:pt x="286766" y="393954"/>
                  </a:lnTo>
                  <a:close/>
                </a:path>
              </a:pathLst>
            </a:custGeom>
            <a:solidFill>
              <a:srgbClr val="FF9E8D"/>
            </a:solidFill>
          </p:spPr>
        </p:sp>
      </p:grpSp>
      <p:grpSp>
        <p:nvGrpSpPr>
          <p:cNvPr id="44" name="Group 44"/>
          <p:cNvGrpSpPr/>
          <p:nvPr/>
        </p:nvGrpSpPr>
        <p:grpSpPr>
          <a:xfrm>
            <a:off x="2389725" y="6326628"/>
            <a:ext cx="362640" cy="370829"/>
            <a:chOff x="0" y="0"/>
            <a:chExt cx="483520" cy="494438"/>
          </a:xfrm>
        </p:grpSpPr>
        <p:sp>
          <p:nvSpPr>
            <p:cNvPr id="45" name="Freeform 45"/>
            <p:cNvSpPr/>
            <p:nvPr/>
          </p:nvSpPr>
          <p:spPr>
            <a:xfrm>
              <a:off x="0" y="0"/>
              <a:ext cx="483489" cy="494284"/>
            </a:xfrm>
            <a:custGeom>
              <a:avLst/>
              <a:gdLst/>
              <a:ahLst/>
              <a:cxnLst/>
              <a:rect l="l" t="t" r="r" b="b"/>
              <a:pathLst>
                <a:path w="483489" h="494284">
                  <a:moveTo>
                    <a:pt x="193929" y="213106"/>
                  </a:moveTo>
                  <a:lnTo>
                    <a:pt x="219964" y="0"/>
                  </a:lnTo>
                  <a:lnTo>
                    <a:pt x="290957" y="226695"/>
                  </a:lnTo>
                  <a:lnTo>
                    <a:pt x="483489" y="243078"/>
                  </a:lnTo>
                  <a:lnTo>
                    <a:pt x="292227" y="330454"/>
                  </a:lnTo>
                  <a:lnTo>
                    <a:pt x="262128" y="494284"/>
                  </a:lnTo>
                  <a:lnTo>
                    <a:pt x="211582" y="311277"/>
                  </a:lnTo>
                  <a:lnTo>
                    <a:pt x="0" y="286893"/>
                  </a:lnTo>
                  <a:lnTo>
                    <a:pt x="193929" y="213106"/>
                  </a:lnTo>
                  <a:close/>
                </a:path>
              </a:pathLst>
            </a:custGeom>
            <a:solidFill>
              <a:srgbClr val="FFB155"/>
            </a:solidFill>
          </p:spPr>
        </p:sp>
      </p:grpSp>
      <p:grpSp>
        <p:nvGrpSpPr>
          <p:cNvPr id="46" name="Group 46"/>
          <p:cNvGrpSpPr/>
          <p:nvPr/>
        </p:nvGrpSpPr>
        <p:grpSpPr>
          <a:xfrm>
            <a:off x="1164819" y="5623134"/>
            <a:ext cx="385280" cy="401919"/>
            <a:chOff x="0" y="0"/>
            <a:chExt cx="513706" cy="535892"/>
          </a:xfrm>
        </p:grpSpPr>
        <p:sp>
          <p:nvSpPr>
            <p:cNvPr id="47" name="Freeform 47"/>
            <p:cNvSpPr/>
            <p:nvPr/>
          </p:nvSpPr>
          <p:spPr>
            <a:xfrm>
              <a:off x="0" y="0"/>
              <a:ext cx="513842" cy="536067"/>
            </a:xfrm>
            <a:custGeom>
              <a:avLst/>
              <a:gdLst/>
              <a:ahLst/>
              <a:cxnLst/>
              <a:rect l="l" t="t" r="r" b="b"/>
              <a:pathLst>
                <a:path w="513842" h="536067">
                  <a:moveTo>
                    <a:pt x="206121" y="228346"/>
                  </a:moveTo>
                  <a:lnTo>
                    <a:pt x="247396" y="0"/>
                  </a:lnTo>
                  <a:lnTo>
                    <a:pt x="302895" y="234696"/>
                  </a:lnTo>
                  <a:lnTo>
                    <a:pt x="513842" y="236347"/>
                  </a:lnTo>
                  <a:lnTo>
                    <a:pt x="318770" y="331470"/>
                  </a:lnTo>
                  <a:lnTo>
                    <a:pt x="293370" y="536067"/>
                  </a:lnTo>
                  <a:lnTo>
                    <a:pt x="229870" y="351917"/>
                  </a:lnTo>
                  <a:lnTo>
                    <a:pt x="0" y="313944"/>
                  </a:lnTo>
                  <a:lnTo>
                    <a:pt x="206121" y="228346"/>
                  </a:lnTo>
                  <a:close/>
                </a:path>
              </a:pathLst>
            </a:custGeom>
            <a:solidFill>
              <a:srgbClr val="35828C"/>
            </a:solidFill>
          </p:spPr>
        </p:sp>
      </p:grpSp>
      <p:sp>
        <p:nvSpPr>
          <p:cNvPr id="48" name="Freeform 48"/>
          <p:cNvSpPr/>
          <p:nvPr/>
        </p:nvSpPr>
        <p:spPr>
          <a:xfrm>
            <a:off x="-48091" y="-24853"/>
            <a:ext cx="1797885" cy="1476604"/>
          </a:xfrm>
          <a:custGeom>
            <a:avLst/>
            <a:gdLst/>
            <a:ahLst/>
            <a:cxnLst/>
            <a:rect l="l" t="t" r="r" b="b"/>
            <a:pathLst>
              <a:path w="1797885" h="1476604">
                <a:moveTo>
                  <a:pt x="0" y="0"/>
                </a:moveTo>
                <a:lnTo>
                  <a:pt x="1797885" y="0"/>
                </a:lnTo>
                <a:lnTo>
                  <a:pt x="1797885" y="1476605"/>
                </a:lnTo>
                <a:lnTo>
                  <a:pt x="0" y="147660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49" name="Freeform 49"/>
          <p:cNvSpPr/>
          <p:nvPr/>
        </p:nvSpPr>
        <p:spPr>
          <a:xfrm>
            <a:off x="17154463" y="-158023"/>
            <a:ext cx="1146453" cy="1114724"/>
          </a:xfrm>
          <a:custGeom>
            <a:avLst/>
            <a:gdLst/>
            <a:ahLst/>
            <a:cxnLst/>
            <a:rect l="l" t="t" r="r" b="b"/>
            <a:pathLst>
              <a:path w="1146453" h="1114724">
                <a:moveTo>
                  <a:pt x="0" y="0"/>
                </a:moveTo>
                <a:lnTo>
                  <a:pt x="1146453" y="0"/>
                </a:lnTo>
                <a:lnTo>
                  <a:pt x="1146453" y="1114724"/>
                </a:lnTo>
                <a:lnTo>
                  <a:pt x="0" y="1114724"/>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50" name="Freeform 50"/>
          <p:cNvSpPr/>
          <p:nvPr/>
        </p:nvSpPr>
        <p:spPr>
          <a:xfrm>
            <a:off x="14612272" y="-39337"/>
            <a:ext cx="3688638" cy="2531841"/>
          </a:xfrm>
          <a:custGeom>
            <a:avLst/>
            <a:gdLst/>
            <a:ahLst/>
            <a:cxnLst/>
            <a:rect l="l" t="t" r="r" b="b"/>
            <a:pathLst>
              <a:path w="3688638" h="2531841">
                <a:moveTo>
                  <a:pt x="0" y="0"/>
                </a:moveTo>
                <a:lnTo>
                  <a:pt x="3688638" y="0"/>
                </a:lnTo>
                <a:lnTo>
                  <a:pt x="3688638" y="2531841"/>
                </a:lnTo>
                <a:lnTo>
                  <a:pt x="0" y="2531841"/>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51" name="TextBox 51"/>
          <p:cNvSpPr txBox="1"/>
          <p:nvPr/>
        </p:nvSpPr>
        <p:spPr>
          <a:xfrm>
            <a:off x="723825" y="4374424"/>
            <a:ext cx="16840350" cy="2528751"/>
          </a:xfrm>
          <a:prstGeom prst="rect">
            <a:avLst/>
          </a:prstGeom>
        </p:spPr>
        <p:txBody>
          <a:bodyPr lIns="0" tIns="0" rIns="0" bIns="0" rtlCol="0" anchor="t">
            <a:spAutoFit/>
          </a:bodyPr>
          <a:lstStyle/>
          <a:p>
            <a:pPr algn="ctr">
              <a:lnSpc>
                <a:spcPts val="9336"/>
              </a:lnSpc>
            </a:pPr>
            <a:r>
              <a:rPr lang="en-US" sz="9725">
                <a:solidFill>
                  <a:srgbClr val="35828C"/>
                </a:solidFill>
                <a:latin typeface="#9Slide05 IcielSanelma"/>
              </a:rPr>
              <a:t>về một vấn đề có tính thời sự trong đời sống .</a:t>
            </a:r>
          </a:p>
        </p:txBody>
      </p:sp>
      <p:sp>
        <p:nvSpPr>
          <p:cNvPr id="52" name="TextBox 52"/>
          <p:cNvSpPr txBox="1"/>
          <p:nvPr/>
        </p:nvSpPr>
        <p:spPr>
          <a:xfrm>
            <a:off x="-2129926" y="2527411"/>
            <a:ext cx="17450100" cy="2154555"/>
          </a:xfrm>
          <a:prstGeom prst="rect">
            <a:avLst/>
          </a:prstGeom>
        </p:spPr>
        <p:txBody>
          <a:bodyPr lIns="0" tIns="0" rIns="0" bIns="0" rtlCol="0" anchor="t">
            <a:spAutoFit/>
          </a:bodyPr>
          <a:lstStyle/>
          <a:p>
            <a:pPr algn="ctr">
              <a:lnSpc>
                <a:spcPts val="16560"/>
              </a:lnSpc>
              <a:spcBef>
                <a:spcPct val="0"/>
              </a:spcBef>
            </a:pPr>
            <a:r>
              <a:rPr lang="en-US" sz="12000">
                <a:solidFill>
                  <a:srgbClr val="FF714D"/>
                </a:solidFill>
                <a:latin typeface="#9Slide05 IcielSanelma"/>
              </a:rPr>
              <a:t>Trình bày ý kiến </a:t>
            </a:r>
          </a:p>
        </p:txBody>
      </p:sp>
      <p:sp>
        <p:nvSpPr>
          <p:cNvPr id="53" name="TextBox 53"/>
          <p:cNvSpPr txBox="1"/>
          <p:nvPr/>
        </p:nvSpPr>
        <p:spPr>
          <a:xfrm>
            <a:off x="3754475" y="5441998"/>
            <a:ext cx="13809700" cy="1349883"/>
          </a:xfrm>
          <a:prstGeom prst="rect">
            <a:avLst/>
          </a:prstGeom>
        </p:spPr>
        <p:txBody>
          <a:bodyPr lIns="0" tIns="0" rIns="0" bIns="0" rtlCol="0" anchor="t">
            <a:spAutoFit/>
          </a:bodyPr>
          <a:lstStyle/>
          <a:p>
            <a:pPr algn="ctr">
              <a:lnSpc>
                <a:spcPts val="9216"/>
              </a:lnSpc>
            </a:pPr>
            <a:r>
              <a:rPr lang="en-US" sz="9600">
                <a:solidFill>
                  <a:srgbClr val="EBA553"/>
                </a:solidFill>
                <a:latin typeface="#9Slide05 IcielSanelma"/>
              </a:rPr>
              <a:t>của lứa tuổi học sinh ngày nay</a:t>
            </a:r>
          </a:p>
        </p:txBody>
      </p:sp>
      <p:sp>
        <p:nvSpPr>
          <p:cNvPr id="54" name="TextBox 54"/>
          <p:cNvSpPr txBox="1"/>
          <p:nvPr/>
        </p:nvSpPr>
        <p:spPr>
          <a:xfrm>
            <a:off x="1017633" y="1897981"/>
            <a:ext cx="6983367" cy="1077218"/>
          </a:xfrm>
          <a:prstGeom prst="rect">
            <a:avLst/>
          </a:prstGeom>
        </p:spPr>
        <p:txBody>
          <a:bodyPr wrap="square" lIns="0" tIns="0" rIns="0" bIns="0" rtlCol="0" anchor="t">
            <a:spAutoFit/>
          </a:bodyPr>
          <a:lstStyle/>
          <a:p>
            <a:pPr algn="ctr">
              <a:lnSpc>
                <a:spcPts val="8363"/>
              </a:lnSpc>
            </a:pPr>
            <a:r>
              <a:rPr lang="en-US" sz="5973" dirty="0" err="1">
                <a:solidFill>
                  <a:srgbClr val="434343"/>
                </a:solidFill>
                <a:latin typeface="#9Slide05 Pattaya"/>
              </a:rPr>
              <a:t>Tiết</a:t>
            </a:r>
            <a:r>
              <a:rPr lang="en-US" sz="5973" dirty="0">
                <a:solidFill>
                  <a:srgbClr val="434343"/>
                </a:solidFill>
                <a:latin typeface="#9Slide05 Pattaya"/>
              </a:rPr>
              <a:t> </a:t>
            </a:r>
            <a:r>
              <a:rPr lang="en-US" sz="5973" dirty="0" err="1">
                <a:solidFill>
                  <a:srgbClr val="434343"/>
                </a:solidFill>
                <a:latin typeface="#9Slide05 Pattaya"/>
              </a:rPr>
              <a:t>Nói</a:t>
            </a:r>
            <a:r>
              <a:rPr lang="en-US" sz="5973" dirty="0">
                <a:solidFill>
                  <a:srgbClr val="434343"/>
                </a:solidFill>
                <a:latin typeface="#9Slide05 Pattaya"/>
              </a:rPr>
              <a:t>- </a:t>
            </a:r>
            <a:r>
              <a:rPr lang="en-US" sz="5973" dirty="0" err="1">
                <a:solidFill>
                  <a:srgbClr val="434343"/>
                </a:solidFill>
                <a:latin typeface="#9Slide05 Pattaya"/>
              </a:rPr>
              <a:t>Nghe</a:t>
            </a:r>
            <a:endParaRPr lang="en-US" sz="5973" dirty="0">
              <a:solidFill>
                <a:srgbClr val="434343"/>
              </a:solidFill>
              <a:latin typeface="#9Slide05 Pattay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68580" y="8416466"/>
            <a:ext cx="171884" cy="1697018"/>
          </a:xfrm>
          <a:custGeom>
            <a:avLst/>
            <a:gdLst/>
            <a:ahLst/>
            <a:cxnLst/>
            <a:rect l="l" t="t" r="r" b="b"/>
            <a:pathLst>
              <a:path w="171884" h="1697018">
                <a:moveTo>
                  <a:pt x="0" y="0"/>
                </a:moveTo>
                <a:lnTo>
                  <a:pt x="171883" y="0"/>
                </a:lnTo>
                <a:lnTo>
                  <a:pt x="171883" y="1697017"/>
                </a:lnTo>
                <a:lnTo>
                  <a:pt x="0" y="169701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4349181" y="880359"/>
            <a:ext cx="2964446" cy="3161284"/>
          </a:xfrm>
          <a:custGeom>
            <a:avLst/>
            <a:gdLst/>
            <a:ahLst/>
            <a:cxnLst/>
            <a:rect l="l" t="t" r="r" b="b"/>
            <a:pathLst>
              <a:path w="2964446" h="3161284">
                <a:moveTo>
                  <a:pt x="0" y="0"/>
                </a:moveTo>
                <a:lnTo>
                  <a:pt x="2964446" y="0"/>
                </a:lnTo>
                <a:lnTo>
                  <a:pt x="2964446" y="3161285"/>
                </a:lnTo>
                <a:lnTo>
                  <a:pt x="0" y="316128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888161" y="5735188"/>
            <a:ext cx="5113078" cy="3766028"/>
          </a:xfrm>
          <a:custGeom>
            <a:avLst/>
            <a:gdLst/>
            <a:ahLst/>
            <a:cxnLst/>
            <a:rect l="l" t="t" r="r" b="b"/>
            <a:pathLst>
              <a:path w="5113078" h="3766028">
                <a:moveTo>
                  <a:pt x="0" y="0"/>
                </a:moveTo>
                <a:lnTo>
                  <a:pt x="5113078" y="0"/>
                </a:lnTo>
                <a:lnTo>
                  <a:pt x="5113078" y="3766028"/>
                </a:lnTo>
                <a:lnTo>
                  <a:pt x="0" y="376602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28451" y="-197392"/>
            <a:ext cx="1628230" cy="2884809"/>
          </a:xfrm>
          <a:custGeom>
            <a:avLst/>
            <a:gdLst/>
            <a:ahLst/>
            <a:cxnLst/>
            <a:rect l="l" t="t" r="r" b="b"/>
            <a:pathLst>
              <a:path w="1628230" h="2884809">
                <a:moveTo>
                  <a:pt x="0" y="0"/>
                </a:moveTo>
                <a:lnTo>
                  <a:pt x="1628230" y="0"/>
                </a:lnTo>
                <a:lnTo>
                  <a:pt x="1628230" y="2884808"/>
                </a:lnTo>
                <a:lnTo>
                  <a:pt x="0" y="2884808"/>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10953125" y="678967"/>
            <a:ext cx="3161284" cy="2964446"/>
          </a:xfrm>
          <a:custGeom>
            <a:avLst/>
            <a:gdLst/>
            <a:ahLst/>
            <a:cxnLst/>
            <a:rect l="l" t="t" r="r" b="b"/>
            <a:pathLst>
              <a:path w="3161284" h="2964446">
                <a:moveTo>
                  <a:pt x="0" y="0"/>
                </a:moveTo>
                <a:lnTo>
                  <a:pt x="3161285" y="0"/>
                </a:lnTo>
                <a:lnTo>
                  <a:pt x="3161285" y="2964445"/>
                </a:lnTo>
                <a:lnTo>
                  <a:pt x="0" y="296444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7246049" y="6855424"/>
            <a:ext cx="3795735" cy="2985869"/>
          </a:xfrm>
          <a:custGeom>
            <a:avLst/>
            <a:gdLst/>
            <a:ahLst/>
            <a:cxnLst/>
            <a:rect l="l" t="t" r="r" b="b"/>
            <a:pathLst>
              <a:path w="3795735" h="2985869">
                <a:moveTo>
                  <a:pt x="0" y="0"/>
                </a:moveTo>
                <a:lnTo>
                  <a:pt x="3795735" y="0"/>
                </a:lnTo>
                <a:lnTo>
                  <a:pt x="3795735" y="2985869"/>
                </a:lnTo>
                <a:lnTo>
                  <a:pt x="0" y="2985869"/>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TextBox 10"/>
          <p:cNvSpPr txBox="1"/>
          <p:nvPr/>
        </p:nvSpPr>
        <p:spPr>
          <a:xfrm>
            <a:off x="306164" y="3491012"/>
            <a:ext cx="17562886" cy="2314956"/>
          </a:xfrm>
          <a:prstGeom prst="rect">
            <a:avLst/>
          </a:prstGeom>
        </p:spPr>
        <p:txBody>
          <a:bodyPr lIns="0" tIns="0" rIns="0" bIns="0" rtlCol="0" anchor="t">
            <a:spAutoFit/>
          </a:bodyPr>
          <a:lstStyle/>
          <a:p>
            <a:pPr algn="ctr">
              <a:lnSpc>
                <a:spcPts val="17090"/>
              </a:lnSpc>
            </a:pPr>
            <a:r>
              <a:rPr lang="en-US" sz="14241">
                <a:solidFill>
                  <a:srgbClr val="266770"/>
                </a:solidFill>
                <a:latin typeface="#9Slide05 IcielSanelma"/>
              </a:rPr>
              <a:t>VI. Vận dụng</a:t>
            </a:r>
          </a:p>
        </p:txBody>
      </p:sp>
      <p:sp>
        <p:nvSpPr>
          <p:cNvPr id="11" name="Freeform 11"/>
          <p:cNvSpPr/>
          <p:nvPr/>
        </p:nvSpPr>
        <p:spPr>
          <a:xfrm>
            <a:off x="8215615" y="1736551"/>
            <a:ext cx="1856769" cy="1308006"/>
          </a:xfrm>
          <a:custGeom>
            <a:avLst/>
            <a:gdLst/>
            <a:ahLst/>
            <a:cxnLst/>
            <a:rect l="l" t="t" r="r" b="b"/>
            <a:pathLst>
              <a:path w="1856769" h="1308006">
                <a:moveTo>
                  <a:pt x="0" y="0"/>
                </a:moveTo>
                <a:lnTo>
                  <a:pt x="1856769" y="0"/>
                </a:lnTo>
                <a:lnTo>
                  <a:pt x="1856769" y="1308007"/>
                </a:lnTo>
                <a:lnTo>
                  <a:pt x="0" y="1308007"/>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80612"/>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4904604" y="-3855"/>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5223714" y="-104944"/>
            <a:ext cx="3064285" cy="4059068"/>
          </a:xfrm>
          <a:custGeom>
            <a:avLst/>
            <a:gdLst/>
            <a:ahLst/>
            <a:cxnLst/>
            <a:rect l="l" t="t" r="r" b="b"/>
            <a:pathLst>
              <a:path w="3064285" h="4059068">
                <a:moveTo>
                  <a:pt x="0" y="0"/>
                </a:moveTo>
                <a:lnTo>
                  <a:pt x="3064286" y="0"/>
                </a:lnTo>
                <a:lnTo>
                  <a:pt x="3064286" y="4059068"/>
                </a:lnTo>
                <a:lnTo>
                  <a:pt x="0" y="40590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63181" y="-176145"/>
            <a:ext cx="2964446" cy="3161285"/>
          </a:xfrm>
          <a:custGeom>
            <a:avLst/>
            <a:gdLst/>
            <a:ahLst/>
            <a:cxnLst/>
            <a:rect l="l" t="t" r="r" b="b"/>
            <a:pathLst>
              <a:path w="2964446" h="3161285">
                <a:moveTo>
                  <a:pt x="0" y="0"/>
                </a:moveTo>
                <a:lnTo>
                  <a:pt x="2964445" y="0"/>
                </a:lnTo>
                <a:lnTo>
                  <a:pt x="2964445" y="3161284"/>
                </a:lnTo>
                <a:lnTo>
                  <a:pt x="0" y="3161284"/>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TextBox 9"/>
          <p:cNvSpPr txBox="1"/>
          <p:nvPr/>
        </p:nvSpPr>
        <p:spPr>
          <a:xfrm>
            <a:off x="4084779" y="732985"/>
            <a:ext cx="9629155" cy="1247775"/>
          </a:xfrm>
          <a:prstGeom prst="rect">
            <a:avLst/>
          </a:prstGeom>
        </p:spPr>
        <p:txBody>
          <a:bodyPr lIns="0" tIns="0" rIns="0" bIns="0" rtlCol="0" anchor="t">
            <a:spAutoFit/>
          </a:bodyPr>
          <a:lstStyle/>
          <a:p>
            <a:pPr algn="ctr">
              <a:lnSpc>
                <a:spcPts val="9145"/>
              </a:lnSpc>
            </a:pPr>
            <a:r>
              <a:rPr lang="en-US" sz="7621">
                <a:solidFill>
                  <a:srgbClr val="266770"/>
                </a:solidFill>
                <a:latin typeface="#9Slide05 IcielSanelma"/>
              </a:rPr>
              <a:t>Bài tập (luyện tập ở nhà)</a:t>
            </a:r>
          </a:p>
        </p:txBody>
      </p:sp>
      <p:sp>
        <p:nvSpPr>
          <p:cNvPr id="10" name="TextBox 10"/>
          <p:cNvSpPr txBox="1"/>
          <p:nvPr/>
        </p:nvSpPr>
        <p:spPr>
          <a:xfrm>
            <a:off x="1435598" y="2105025"/>
            <a:ext cx="14372891" cy="7520940"/>
          </a:xfrm>
          <a:prstGeom prst="rect">
            <a:avLst/>
          </a:prstGeom>
        </p:spPr>
        <p:txBody>
          <a:bodyPr lIns="0" tIns="0" rIns="0" bIns="0" rtlCol="0" anchor="t">
            <a:spAutoFit/>
          </a:bodyPr>
          <a:lstStyle/>
          <a:p>
            <a:pPr marL="842007" lvl="1" indent="-421003" algn="just">
              <a:lnSpc>
                <a:spcPts val="5459"/>
              </a:lnSpc>
              <a:buFont typeface="Arial"/>
              <a:buChar char="•"/>
            </a:pPr>
            <a:r>
              <a:rPr lang="en-US" sz="3899">
                <a:solidFill>
                  <a:srgbClr val="CE6342"/>
                </a:solidFill>
                <a:latin typeface="Roboto Condensed Bold"/>
              </a:rPr>
              <a:t>Nhiệm vụ: </a:t>
            </a:r>
            <a:r>
              <a:rPr lang="en-US" sz="3899">
                <a:solidFill>
                  <a:srgbClr val="CE6342"/>
                </a:solidFill>
                <a:latin typeface="Roboto Condensed"/>
              </a:rPr>
              <a:t>Mỗi nhóm HS (2-3 HS) thực hiện nhiệm vụ trình bày ý kiến về một vấn đề có tính thời sự trong đời sống của lứa tuổi học sinh ngày nay – quay video gửi lại cho GV</a:t>
            </a:r>
          </a:p>
          <a:p>
            <a:pPr marL="842007" lvl="1" indent="-421003" algn="just">
              <a:lnSpc>
                <a:spcPts val="5459"/>
              </a:lnSpc>
              <a:buFont typeface="Arial"/>
              <a:buChar char="•"/>
            </a:pPr>
            <a:r>
              <a:rPr lang="en-US" sz="3899">
                <a:solidFill>
                  <a:srgbClr val="CE6342"/>
                </a:solidFill>
                <a:latin typeface="Roboto Condensed Bold"/>
              </a:rPr>
              <a:t>Yêu cầu:</a:t>
            </a:r>
          </a:p>
          <a:p>
            <a:pPr algn="just">
              <a:lnSpc>
                <a:spcPts val="5459"/>
              </a:lnSpc>
            </a:pPr>
            <a:r>
              <a:rPr lang="en-US" sz="3899">
                <a:solidFill>
                  <a:srgbClr val="CE6342"/>
                </a:solidFill>
                <a:latin typeface="Roboto Condensed Italics"/>
              </a:rPr>
              <a:t>+ HS vận dụng kĩ năng nói và nghe để trình bày ý kiến về một vấn đề có tính thời sự trong đời sống của lứa tuổi học sinh ngày nay.</a:t>
            </a:r>
          </a:p>
          <a:p>
            <a:pPr algn="just">
              <a:lnSpc>
                <a:spcPts val="5459"/>
              </a:lnSpc>
            </a:pPr>
            <a:r>
              <a:rPr lang="en-US" sz="3899">
                <a:solidFill>
                  <a:srgbClr val="CE6342"/>
                </a:solidFill>
                <a:latin typeface="Roboto Condensed Italics"/>
              </a:rPr>
              <a:t>+ Video quay rõ tối thiểu là chân dung học sinh, quay ngang điện thoại</a:t>
            </a:r>
          </a:p>
          <a:p>
            <a:pPr algn="just">
              <a:lnSpc>
                <a:spcPts val="5459"/>
              </a:lnSpc>
            </a:pPr>
            <a:r>
              <a:rPr lang="en-US" sz="3899">
                <a:solidFill>
                  <a:srgbClr val="CE6342"/>
                </a:solidFill>
                <a:latin typeface="Roboto Condensed Italics"/>
              </a:rPr>
              <a:t>+ Âm thanh rõ, không lẫn tạp âm</a:t>
            </a:r>
          </a:p>
          <a:p>
            <a:pPr algn="just">
              <a:lnSpc>
                <a:spcPts val="5459"/>
              </a:lnSpc>
            </a:pPr>
            <a:r>
              <a:rPr lang="en-US" sz="3899">
                <a:solidFill>
                  <a:srgbClr val="CE6342"/>
                </a:solidFill>
                <a:latin typeface="Roboto Condensed Italics"/>
              </a:rPr>
              <a:t>+ Độ dài video không quá 10 phút</a:t>
            </a:r>
          </a:p>
          <a:p>
            <a:pPr marL="842007" lvl="1" indent="-421003" algn="just">
              <a:lnSpc>
                <a:spcPts val="5459"/>
              </a:lnSpc>
              <a:buFont typeface="Arial"/>
              <a:buChar char="•"/>
            </a:pPr>
            <a:r>
              <a:rPr lang="en-US" sz="3899">
                <a:solidFill>
                  <a:srgbClr val="CE6342"/>
                </a:solidFill>
                <a:latin typeface="Roboto Condensed"/>
              </a:rPr>
              <a:t>H</a:t>
            </a:r>
            <a:r>
              <a:rPr lang="en-US" sz="3899">
                <a:solidFill>
                  <a:srgbClr val="CE6342"/>
                </a:solidFill>
                <a:latin typeface="Roboto Condensed Bold"/>
              </a:rPr>
              <a:t>ạn nộp: </a:t>
            </a:r>
            <a:r>
              <a:rPr lang="en-US" sz="3899">
                <a:solidFill>
                  <a:srgbClr val="CE6342"/>
                </a:solidFill>
                <a:latin typeface="Roboto Condensed"/>
              </a:rPr>
              <a:t>1 tuần </a:t>
            </a:r>
          </a:p>
          <a:p>
            <a:pPr algn="just">
              <a:lnSpc>
                <a:spcPts val="5459"/>
              </a:lnSpc>
            </a:pPr>
            <a:endParaRPr lang="en-US" sz="3899">
              <a:solidFill>
                <a:srgbClr val="CE6342"/>
              </a:solidFill>
              <a:latin typeface="Roboto Condense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531577" y="339097"/>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68580" y="8416466"/>
            <a:ext cx="171884" cy="1697018"/>
          </a:xfrm>
          <a:custGeom>
            <a:avLst/>
            <a:gdLst/>
            <a:ahLst/>
            <a:cxnLst/>
            <a:rect l="l" t="t" r="r" b="b"/>
            <a:pathLst>
              <a:path w="171884" h="1697018">
                <a:moveTo>
                  <a:pt x="0" y="0"/>
                </a:moveTo>
                <a:lnTo>
                  <a:pt x="171883" y="0"/>
                </a:lnTo>
                <a:lnTo>
                  <a:pt x="171883" y="1697017"/>
                </a:lnTo>
                <a:lnTo>
                  <a:pt x="0" y="169701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572376" y="931884"/>
            <a:ext cx="2503965" cy="3246022"/>
          </a:xfrm>
          <a:custGeom>
            <a:avLst/>
            <a:gdLst/>
            <a:ahLst/>
            <a:cxnLst/>
            <a:rect l="l" t="t" r="r" b="b"/>
            <a:pathLst>
              <a:path w="2503965" h="3246022">
                <a:moveTo>
                  <a:pt x="0" y="0"/>
                </a:moveTo>
                <a:lnTo>
                  <a:pt x="2503965" y="0"/>
                </a:lnTo>
                <a:lnTo>
                  <a:pt x="2503965" y="3246022"/>
                </a:lnTo>
                <a:lnTo>
                  <a:pt x="0" y="324602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699383" y="573979"/>
            <a:ext cx="2136937" cy="5864157"/>
          </a:xfrm>
          <a:custGeom>
            <a:avLst/>
            <a:gdLst/>
            <a:ahLst/>
            <a:cxnLst/>
            <a:rect l="l" t="t" r="r" b="b"/>
            <a:pathLst>
              <a:path w="2136937" h="5864157">
                <a:moveTo>
                  <a:pt x="0" y="0"/>
                </a:moveTo>
                <a:lnTo>
                  <a:pt x="2136938" y="0"/>
                </a:lnTo>
                <a:lnTo>
                  <a:pt x="2136938" y="5864157"/>
                </a:lnTo>
                <a:lnTo>
                  <a:pt x="0" y="586415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 y="5934994"/>
            <a:ext cx="5935689" cy="4352008"/>
          </a:xfrm>
          <a:custGeom>
            <a:avLst/>
            <a:gdLst/>
            <a:ahLst/>
            <a:cxnLst/>
            <a:rect l="l" t="t" r="r" b="b"/>
            <a:pathLst>
              <a:path w="5935689" h="4352008">
                <a:moveTo>
                  <a:pt x="0" y="0"/>
                </a:moveTo>
                <a:lnTo>
                  <a:pt x="5935689" y="0"/>
                </a:lnTo>
                <a:lnTo>
                  <a:pt x="5935689" y="4352009"/>
                </a:lnTo>
                <a:lnTo>
                  <a:pt x="0" y="4352009"/>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12667734" y="4537443"/>
            <a:ext cx="5113078" cy="5066898"/>
          </a:xfrm>
          <a:custGeom>
            <a:avLst/>
            <a:gdLst/>
            <a:ahLst/>
            <a:cxnLst/>
            <a:rect l="l" t="t" r="r" b="b"/>
            <a:pathLst>
              <a:path w="5113078" h="5066898">
                <a:moveTo>
                  <a:pt x="0" y="0"/>
                </a:moveTo>
                <a:lnTo>
                  <a:pt x="5113078" y="0"/>
                </a:lnTo>
                <a:lnTo>
                  <a:pt x="5113078" y="5066898"/>
                </a:lnTo>
                <a:lnTo>
                  <a:pt x="0" y="506689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16688224" y="-210292"/>
            <a:ext cx="1628230" cy="2884809"/>
          </a:xfrm>
          <a:custGeom>
            <a:avLst/>
            <a:gdLst/>
            <a:ahLst/>
            <a:cxnLst/>
            <a:rect l="l" t="t" r="r" b="b"/>
            <a:pathLst>
              <a:path w="1628230" h="2884809">
                <a:moveTo>
                  <a:pt x="0" y="0"/>
                </a:moveTo>
                <a:lnTo>
                  <a:pt x="1628230" y="0"/>
                </a:lnTo>
                <a:lnTo>
                  <a:pt x="1628230" y="2884808"/>
                </a:lnTo>
                <a:lnTo>
                  <a:pt x="0" y="2884808"/>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Freeform 10"/>
          <p:cNvSpPr/>
          <p:nvPr/>
        </p:nvSpPr>
        <p:spPr>
          <a:xfrm>
            <a:off x="7295499" y="-24842"/>
            <a:ext cx="4204320" cy="1379534"/>
          </a:xfrm>
          <a:custGeom>
            <a:avLst/>
            <a:gdLst/>
            <a:ahLst/>
            <a:cxnLst/>
            <a:rect l="l" t="t" r="r" b="b"/>
            <a:pathLst>
              <a:path w="4204320" h="1379534">
                <a:moveTo>
                  <a:pt x="0" y="0"/>
                </a:moveTo>
                <a:lnTo>
                  <a:pt x="4204320" y="0"/>
                </a:lnTo>
                <a:lnTo>
                  <a:pt x="4204320" y="1379534"/>
                </a:lnTo>
                <a:lnTo>
                  <a:pt x="0" y="137953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1" name="Freeform 11"/>
          <p:cNvSpPr/>
          <p:nvPr/>
        </p:nvSpPr>
        <p:spPr>
          <a:xfrm>
            <a:off x="7824745" y="-142336"/>
            <a:ext cx="3145815" cy="962865"/>
          </a:xfrm>
          <a:custGeom>
            <a:avLst/>
            <a:gdLst/>
            <a:ahLst/>
            <a:cxnLst/>
            <a:rect l="l" t="t" r="r" b="b"/>
            <a:pathLst>
              <a:path w="3145815" h="962865">
                <a:moveTo>
                  <a:pt x="0" y="0"/>
                </a:moveTo>
                <a:lnTo>
                  <a:pt x="3145815" y="0"/>
                </a:lnTo>
                <a:lnTo>
                  <a:pt x="3145815" y="962865"/>
                </a:lnTo>
                <a:lnTo>
                  <a:pt x="0" y="96286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2" name="TextBox 12"/>
          <p:cNvSpPr txBox="1"/>
          <p:nvPr/>
        </p:nvSpPr>
        <p:spPr>
          <a:xfrm>
            <a:off x="2279605" y="3710615"/>
            <a:ext cx="14408619" cy="2100676"/>
          </a:xfrm>
          <a:prstGeom prst="rect">
            <a:avLst/>
          </a:prstGeom>
        </p:spPr>
        <p:txBody>
          <a:bodyPr lIns="0" tIns="0" rIns="0" bIns="0" rtlCol="0" anchor="t">
            <a:spAutoFit/>
          </a:bodyPr>
          <a:lstStyle/>
          <a:p>
            <a:pPr algn="ctr">
              <a:lnSpc>
                <a:spcPts val="15508"/>
              </a:lnSpc>
            </a:pPr>
            <a:r>
              <a:rPr lang="en-US" sz="12923">
                <a:solidFill>
                  <a:srgbClr val="35828C"/>
                </a:solidFill>
                <a:latin typeface="#9Slide05 IcielSanelma"/>
              </a:rPr>
              <a:t>Xin chào và hẹn gặp lại !</a:t>
            </a:r>
          </a:p>
        </p:txBody>
      </p:sp>
      <p:sp>
        <p:nvSpPr>
          <p:cNvPr id="13" name="Freeform 13"/>
          <p:cNvSpPr/>
          <p:nvPr/>
        </p:nvSpPr>
        <p:spPr>
          <a:xfrm>
            <a:off x="12352329" y="-18"/>
            <a:ext cx="5935689" cy="4352008"/>
          </a:xfrm>
          <a:custGeom>
            <a:avLst/>
            <a:gdLst/>
            <a:ahLst/>
            <a:cxnLst/>
            <a:rect l="l" t="t" r="r" b="b"/>
            <a:pathLst>
              <a:path w="5935689" h="4352008">
                <a:moveTo>
                  <a:pt x="0" y="0"/>
                </a:moveTo>
                <a:lnTo>
                  <a:pt x="5935689" y="0"/>
                </a:lnTo>
                <a:lnTo>
                  <a:pt x="5935689" y="4352009"/>
                </a:lnTo>
                <a:lnTo>
                  <a:pt x="0" y="4352009"/>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14" name="Freeform 14"/>
          <p:cNvSpPr/>
          <p:nvPr/>
        </p:nvSpPr>
        <p:spPr>
          <a:xfrm>
            <a:off x="6897565" y="9155959"/>
            <a:ext cx="6392004" cy="1214628"/>
          </a:xfrm>
          <a:custGeom>
            <a:avLst/>
            <a:gdLst/>
            <a:ahLst/>
            <a:cxnLst/>
            <a:rect l="l" t="t" r="r" b="b"/>
            <a:pathLst>
              <a:path w="6392004" h="1214628">
                <a:moveTo>
                  <a:pt x="0" y="0"/>
                </a:moveTo>
                <a:lnTo>
                  <a:pt x="6392004" y="0"/>
                </a:lnTo>
                <a:lnTo>
                  <a:pt x="6392004" y="1214628"/>
                </a:lnTo>
                <a:lnTo>
                  <a:pt x="0" y="1214628"/>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4349181" y="880359"/>
            <a:ext cx="2964446" cy="3161284"/>
          </a:xfrm>
          <a:custGeom>
            <a:avLst/>
            <a:gdLst/>
            <a:ahLst/>
            <a:cxnLst/>
            <a:rect l="l" t="t" r="r" b="b"/>
            <a:pathLst>
              <a:path w="2964446" h="3161284">
                <a:moveTo>
                  <a:pt x="0" y="0"/>
                </a:moveTo>
                <a:lnTo>
                  <a:pt x="2964446" y="0"/>
                </a:lnTo>
                <a:lnTo>
                  <a:pt x="2964446"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30187" y="3675420"/>
            <a:ext cx="5113078" cy="6737828"/>
          </a:xfrm>
          <a:custGeom>
            <a:avLst/>
            <a:gdLst/>
            <a:ahLst/>
            <a:cxnLst/>
            <a:rect l="l" t="t" r="r" b="b"/>
            <a:pathLst>
              <a:path w="5113078" h="6737828">
                <a:moveTo>
                  <a:pt x="0" y="0"/>
                </a:moveTo>
                <a:lnTo>
                  <a:pt x="5113079" y="0"/>
                </a:lnTo>
                <a:lnTo>
                  <a:pt x="5113079" y="6737827"/>
                </a:lnTo>
                <a:lnTo>
                  <a:pt x="0" y="6737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28451" y="-197392"/>
            <a:ext cx="1628230" cy="2884809"/>
          </a:xfrm>
          <a:custGeom>
            <a:avLst/>
            <a:gdLst/>
            <a:ahLst/>
            <a:cxnLst/>
            <a:rect l="l" t="t" r="r" b="b"/>
            <a:pathLst>
              <a:path w="1628230" h="2884809">
                <a:moveTo>
                  <a:pt x="0" y="0"/>
                </a:moveTo>
                <a:lnTo>
                  <a:pt x="1628230" y="0"/>
                </a:lnTo>
                <a:lnTo>
                  <a:pt x="1628230" y="2884808"/>
                </a:lnTo>
                <a:lnTo>
                  <a:pt x="0" y="288480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7295499" y="-24842"/>
            <a:ext cx="4204320" cy="1379534"/>
          </a:xfrm>
          <a:custGeom>
            <a:avLst/>
            <a:gdLst/>
            <a:ahLst/>
            <a:cxnLst/>
            <a:rect l="l" t="t" r="r" b="b"/>
            <a:pathLst>
              <a:path w="4204320" h="1379534">
                <a:moveTo>
                  <a:pt x="0" y="0"/>
                </a:moveTo>
                <a:lnTo>
                  <a:pt x="4204320" y="0"/>
                </a:lnTo>
                <a:lnTo>
                  <a:pt x="4204320" y="1379534"/>
                </a:lnTo>
                <a:lnTo>
                  <a:pt x="0" y="1379534"/>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7824745" y="-142336"/>
            <a:ext cx="3145815" cy="962865"/>
          </a:xfrm>
          <a:custGeom>
            <a:avLst/>
            <a:gdLst/>
            <a:ahLst/>
            <a:cxnLst/>
            <a:rect l="l" t="t" r="r" b="b"/>
            <a:pathLst>
              <a:path w="3145815" h="962865">
                <a:moveTo>
                  <a:pt x="0" y="0"/>
                </a:moveTo>
                <a:lnTo>
                  <a:pt x="3145815" y="0"/>
                </a:lnTo>
                <a:lnTo>
                  <a:pt x="3145815" y="962865"/>
                </a:lnTo>
                <a:lnTo>
                  <a:pt x="0" y="96286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10953125" y="678967"/>
            <a:ext cx="3161284" cy="2964446"/>
          </a:xfrm>
          <a:custGeom>
            <a:avLst/>
            <a:gdLst/>
            <a:ahLst/>
            <a:cxnLst/>
            <a:rect l="l" t="t" r="r" b="b"/>
            <a:pathLst>
              <a:path w="3161284" h="2964446">
                <a:moveTo>
                  <a:pt x="0" y="0"/>
                </a:moveTo>
                <a:lnTo>
                  <a:pt x="3161285" y="0"/>
                </a:lnTo>
                <a:lnTo>
                  <a:pt x="3161285" y="2964445"/>
                </a:lnTo>
                <a:lnTo>
                  <a:pt x="0" y="2964445"/>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Freeform 10"/>
          <p:cNvSpPr/>
          <p:nvPr/>
        </p:nvSpPr>
        <p:spPr>
          <a:xfrm>
            <a:off x="12533768" y="2324274"/>
            <a:ext cx="6208655" cy="7380274"/>
          </a:xfrm>
          <a:custGeom>
            <a:avLst/>
            <a:gdLst/>
            <a:ahLst/>
            <a:cxnLst/>
            <a:rect l="l" t="t" r="r" b="b"/>
            <a:pathLst>
              <a:path w="6208655" h="7380274">
                <a:moveTo>
                  <a:pt x="0" y="0"/>
                </a:moveTo>
                <a:lnTo>
                  <a:pt x="6208655" y="0"/>
                </a:lnTo>
                <a:lnTo>
                  <a:pt x="6208655" y="7380274"/>
                </a:lnTo>
                <a:lnTo>
                  <a:pt x="0" y="7380274"/>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1" name="Freeform 11"/>
          <p:cNvSpPr/>
          <p:nvPr/>
        </p:nvSpPr>
        <p:spPr>
          <a:xfrm>
            <a:off x="14946688" y="7325993"/>
            <a:ext cx="3795735" cy="2985869"/>
          </a:xfrm>
          <a:custGeom>
            <a:avLst/>
            <a:gdLst/>
            <a:ahLst/>
            <a:cxnLst/>
            <a:rect l="l" t="t" r="r" b="b"/>
            <a:pathLst>
              <a:path w="3795735" h="2985869">
                <a:moveTo>
                  <a:pt x="0" y="0"/>
                </a:moveTo>
                <a:lnTo>
                  <a:pt x="3795735" y="0"/>
                </a:lnTo>
                <a:lnTo>
                  <a:pt x="3795735" y="2985869"/>
                </a:lnTo>
                <a:lnTo>
                  <a:pt x="0" y="2985869"/>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2" name="Freeform 12"/>
          <p:cNvSpPr/>
          <p:nvPr/>
        </p:nvSpPr>
        <p:spPr>
          <a:xfrm>
            <a:off x="4547702" y="9097234"/>
            <a:ext cx="6392004" cy="1214628"/>
          </a:xfrm>
          <a:custGeom>
            <a:avLst/>
            <a:gdLst/>
            <a:ahLst/>
            <a:cxnLst/>
            <a:rect l="l" t="t" r="r" b="b"/>
            <a:pathLst>
              <a:path w="6392004" h="1214628">
                <a:moveTo>
                  <a:pt x="0" y="0"/>
                </a:moveTo>
                <a:lnTo>
                  <a:pt x="6392004" y="0"/>
                </a:lnTo>
                <a:lnTo>
                  <a:pt x="6392004" y="1214628"/>
                </a:lnTo>
                <a:lnTo>
                  <a:pt x="0" y="1214628"/>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13" name="TextBox 13"/>
          <p:cNvSpPr txBox="1"/>
          <p:nvPr/>
        </p:nvSpPr>
        <p:spPr>
          <a:xfrm>
            <a:off x="3425449" y="1473222"/>
            <a:ext cx="7740100" cy="1714500"/>
          </a:xfrm>
          <a:prstGeom prst="rect">
            <a:avLst/>
          </a:prstGeom>
        </p:spPr>
        <p:txBody>
          <a:bodyPr lIns="0" tIns="0" rIns="0" bIns="0" rtlCol="0" anchor="t">
            <a:spAutoFit/>
          </a:bodyPr>
          <a:lstStyle/>
          <a:p>
            <a:pPr algn="l">
              <a:lnSpc>
                <a:spcPts val="12600"/>
              </a:lnSpc>
            </a:pPr>
            <a:r>
              <a:rPr lang="en-US" sz="10500">
                <a:solidFill>
                  <a:srgbClr val="35828C"/>
                </a:solidFill>
                <a:latin typeface="#9Slide05 IcielSanelma"/>
              </a:rPr>
              <a:t>Mục tiêu bài học</a:t>
            </a:r>
          </a:p>
        </p:txBody>
      </p:sp>
      <p:sp>
        <p:nvSpPr>
          <p:cNvPr id="14" name="TextBox 14"/>
          <p:cNvSpPr txBox="1"/>
          <p:nvPr/>
        </p:nvSpPr>
        <p:spPr>
          <a:xfrm>
            <a:off x="785664" y="3344352"/>
            <a:ext cx="11527683" cy="4436868"/>
          </a:xfrm>
          <a:prstGeom prst="rect">
            <a:avLst/>
          </a:prstGeom>
        </p:spPr>
        <p:txBody>
          <a:bodyPr lIns="0" tIns="0" rIns="0" bIns="0" rtlCol="0" anchor="t">
            <a:spAutoFit/>
          </a:bodyPr>
          <a:lstStyle/>
          <a:p>
            <a:pPr marL="916416" lvl="1" indent="-458208" algn="just">
              <a:lnSpc>
                <a:spcPts val="5857"/>
              </a:lnSpc>
              <a:buFont typeface="Arial"/>
              <a:buChar char="•"/>
            </a:pPr>
            <a:r>
              <a:rPr lang="en-US" sz="4244">
                <a:solidFill>
                  <a:srgbClr val="434343"/>
                </a:solidFill>
                <a:latin typeface="Roboto Condensed"/>
              </a:rPr>
              <a:t>Biết tổ chức trình bày ý kiến về một vấn đề có tính thời sự trong đời sống của lứa tuổi học sinh ngày nay, từ đó có thái độ và hành động phù hợp.</a:t>
            </a:r>
          </a:p>
          <a:p>
            <a:pPr marL="916416" lvl="1" indent="-458208" algn="just">
              <a:lnSpc>
                <a:spcPts val="5857"/>
              </a:lnSpc>
              <a:buFont typeface="Arial"/>
              <a:buChar char="•"/>
            </a:pPr>
            <a:r>
              <a:rPr lang="en-US" sz="4244">
                <a:solidFill>
                  <a:srgbClr val="434343"/>
                </a:solidFill>
                <a:latin typeface="Roboto Condensed"/>
              </a:rPr>
              <a:t>Tổ chức trình bày ý kiến về một vấn đề có tính thời sự trong đời sống của lứa tuổi học sinh ngày nay một cách sáng tạo, linh hoạt.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376459" y="394024"/>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5517091" y="349"/>
            <a:ext cx="2964446" cy="3161285"/>
          </a:xfrm>
          <a:custGeom>
            <a:avLst/>
            <a:gdLst/>
            <a:ahLst/>
            <a:cxnLst/>
            <a:rect l="l" t="t" r="r" b="b"/>
            <a:pathLst>
              <a:path w="2964446" h="3161285">
                <a:moveTo>
                  <a:pt x="0" y="0"/>
                </a:moveTo>
                <a:lnTo>
                  <a:pt x="2964445" y="0"/>
                </a:lnTo>
                <a:lnTo>
                  <a:pt x="2964445"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5831404" y="0"/>
            <a:ext cx="3064285" cy="4059068"/>
          </a:xfrm>
          <a:custGeom>
            <a:avLst/>
            <a:gdLst/>
            <a:ahLst/>
            <a:cxnLst/>
            <a:rect l="l" t="t" r="r" b="b"/>
            <a:pathLst>
              <a:path w="3064285" h="4059068">
                <a:moveTo>
                  <a:pt x="0" y="0"/>
                </a:moveTo>
                <a:lnTo>
                  <a:pt x="3064286" y="0"/>
                </a:lnTo>
                <a:lnTo>
                  <a:pt x="3064286" y="4059068"/>
                </a:lnTo>
                <a:lnTo>
                  <a:pt x="0" y="40590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94605" y="1460334"/>
            <a:ext cx="2964446" cy="3161285"/>
          </a:xfrm>
          <a:custGeom>
            <a:avLst/>
            <a:gdLst/>
            <a:ahLst/>
            <a:cxnLst/>
            <a:rect l="l" t="t" r="r" b="b"/>
            <a:pathLst>
              <a:path w="2964446" h="3161285">
                <a:moveTo>
                  <a:pt x="0" y="0"/>
                </a:moveTo>
                <a:lnTo>
                  <a:pt x="2964445" y="0"/>
                </a:lnTo>
                <a:lnTo>
                  <a:pt x="2964445" y="3161284"/>
                </a:lnTo>
                <a:lnTo>
                  <a:pt x="0" y="3161284"/>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Freeform 9"/>
          <p:cNvSpPr/>
          <p:nvPr/>
        </p:nvSpPr>
        <p:spPr>
          <a:xfrm>
            <a:off x="15733393" y="6674156"/>
            <a:ext cx="2531841" cy="3688638"/>
          </a:xfrm>
          <a:custGeom>
            <a:avLst/>
            <a:gdLst/>
            <a:ahLst/>
            <a:cxnLst/>
            <a:rect l="l" t="t" r="r" b="b"/>
            <a:pathLst>
              <a:path w="2531841" h="3688638">
                <a:moveTo>
                  <a:pt x="0" y="0"/>
                </a:moveTo>
                <a:lnTo>
                  <a:pt x="2531841" y="0"/>
                </a:lnTo>
                <a:lnTo>
                  <a:pt x="2531841" y="3688638"/>
                </a:lnTo>
                <a:lnTo>
                  <a:pt x="0" y="3688638"/>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sp>
        <p:nvSpPr>
          <p:cNvPr id="10" name="TextBox 10"/>
          <p:cNvSpPr txBox="1"/>
          <p:nvPr/>
        </p:nvSpPr>
        <p:spPr>
          <a:xfrm>
            <a:off x="5351350" y="2810223"/>
            <a:ext cx="9736250" cy="1469833"/>
          </a:xfrm>
          <a:prstGeom prst="rect">
            <a:avLst/>
          </a:prstGeom>
        </p:spPr>
        <p:txBody>
          <a:bodyPr wrap="square" lIns="0" tIns="0" rIns="0" bIns="0" rtlCol="0" anchor="t">
            <a:spAutoFit/>
          </a:bodyPr>
          <a:lstStyle/>
          <a:p>
            <a:pPr algn="ctr">
              <a:lnSpc>
                <a:spcPts val="11319"/>
              </a:lnSpc>
              <a:spcBef>
                <a:spcPct val="0"/>
              </a:spcBef>
            </a:pPr>
            <a:r>
              <a:rPr lang="en-US" sz="8202" dirty="0">
                <a:solidFill>
                  <a:srgbClr val="CE6342"/>
                </a:solidFill>
                <a:latin typeface="#9Slide05 IcielSanelma"/>
              </a:rPr>
              <a:t>THINK-</a:t>
            </a:r>
            <a:r>
              <a:rPr lang="en-US" sz="8202" dirty="0">
                <a:solidFill>
                  <a:srgbClr val="266770"/>
                </a:solidFill>
                <a:latin typeface="#9Slide05 IcielSanelma"/>
              </a:rPr>
              <a:t>PAIR-</a:t>
            </a:r>
            <a:r>
              <a:rPr lang="en-US" sz="8202" dirty="0">
                <a:solidFill>
                  <a:srgbClr val="AD732F"/>
                </a:solidFill>
                <a:latin typeface="#9Slide05 IcielSanelma"/>
              </a:rPr>
              <a:t>SHARE</a:t>
            </a:r>
          </a:p>
        </p:txBody>
      </p:sp>
      <p:sp>
        <p:nvSpPr>
          <p:cNvPr id="11" name="TextBox 11"/>
          <p:cNvSpPr txBox="1"/>
          <p:nvPr/>
        </p:nvSpPr>
        <p:spPr>
          <a:xfrm>
            <a:off x="1976828" y="4152048"/>
            <a:ext cx="3641751" cy="1469833"/>
          </a:xfrm>
          <a:prstGeom prst="rect">
            <a:avLst/>
          </a:prstGeom>
        </p:spPr>
        <p:txBody>
          <a:bodyPr wrap="square" lIns="0" tIns="0" rIns="0" bIns="0" rtlCol="0" anchor="t">
            <a:spAutoFit/>
          </a:bodyPr>
          <a:lstStyle/>
          <a:p>
            <a:pPr algn="ctr">
              <a:lnSpc>
                <a:spcPts val="11319"/>
              </a:lnSpc>
              <a:spcBef>
                <a:spcPct val="0"/>
              </a:spcBef>
            </a:pPr>
            <a:r>
              <a:rPr lang="en-US" sz="8202" dirty="0">
                <a:solidFill>
                  <a:srgbClr val="CE6342"/>
                </a:solidFill>
                <a:latin typeface="#9Slide05 IcielSanelma"/>
              </a:rPr>
              <a:t>THINK</a:t>
            </a:r>
          </a:p>
        </p:txBody>
      </p:sp>
      <p:sp>
        <p:nvSpPr>
          <p:cNvPr id="12" name="TextBox 12"/>
          <p:cNvSpPr txBox="1"/>
          <p:nvPr/>
        </p:nvSpPr>
        <p:spPr>
          <a:xfrm>
            <a:off x="4980180" y="4669286"/>
            <a:ext cx="8936560" cy="771526"/>
          </a:xfrm>
          <a:prstGeom prst="rect">
            <a:avLst/>
          </a:prstGeom>
        </p:spPr>
        <p:txBody>
          <a:bodyPr lIns="0" tIns="0" rIns="0" bIns="0" rtlCol="0" anchor="t">
            <a:spAutoFit/>
          </a:bodyPr>
          <a:lstStyle/>
          <a:p>
            <a:pPr algn="ctr">
              <a:lnSpc>
                <a:spcPts val="6299"/>
              </a:lnSpc>
            </a:pPr>
            <a:r>
              <a:rPr lang="en-US" sz="4499">
                <a:solidFill>
                  <a:srgbClr val="434343"/>
                </a:solidFill>
                <a:latin typeface="Roboto Condensed"/>
              </a:rPr>
              <a:t>Cá nhân HS suy nghĩ, trả lời (3’)</a:t>
            </a:r>
          </a:p>
        </p:txBody>
      </p:sp>
      <p:sp>
        <p:nvSpPr>
          <p:cNvPr id="13" name="TextBox 13"/>
          <p:cNvSpPr txBox="1"/>
          <p:nvPr/>
        </p:nvSpPr>
        <p:spPr>
          <a:xfrm>
            <a:off x="3593855" y="5617664"/>
            <a:ext cx="1757495" cy="1469833"/>
          </a:xfrm>
          <a:prstGeom prst="rect">
            <a:avLst/>
          </a:prstGeom>
        </p:spPr>
        <p:txBody>
          <a:bodyPr lIns="0" tIns="0" rIns="0" bIns="0" rtlCol="0" anchor="t">
            <a:spAutoFit/>
          </a:bodyPr>
          <a:lstStyle/>
          <a:p>
            <a:pPr algn="ctr">
              <a:lnSpc>
                <a:spcPts val="11319"/>
              </a:lnSpc>
              <a:spcBef>
                <a:spcPct val="0"/>
              </a:spcBef>
            </a:pPr>
            <a:r>
              <a:rPr lang="en-US" sz="8202">
                <a:solidFill>
                  <a:srgbClr val="266770"/>
                </a:solidFill>
                <a:latin typeface="#9Slide05 IcielSanelma"/>
              </a:rPr>
              <a:t>PAIR</a:t>
            </a:r>
          </a:p>
        </p:txBody>
      </p:sp>
      <p:sp>
        <p:nvSpPr>
          <p:cNvPr id="14" name="TextBox 14"/>
          <p:cNvSpPr txBox="1"/>
          <p:nvPr/>
        </p:nvSpPr>
        <p:spPr>
          <a:xfrm>
            <a:off x="5204898" y="6033493"/>
            <a:ext cx="10722400" cy="771526"/>
          </a:xfrm>
          <a:prstGeom prst="rect">
            <a:avLst/>
          </a:prstGeom>
        </p:spPr>
        <p:txBody>
          <a:bodyPr lIns="0" tIns="0" rIns="0" bIns="0" rtlCol="0" anchor="t">
            <a:spAutoFit/>
          </a:bodyPr>
          <a:lstStyle/>
          <a:p>
            <a:pPr algn="ctr">
              <a:lnSpc>
                <a:spcPts val="6299"/>
              </a:lnSpc>
            </a:pPr>
            <a:r>
              <a:rPr lang="en-US" sz="4499">
                <a:solidFill>
                  <a:srgbClr val="434343"/>
                </a:solidFill>
                <a:latin typeface="Roboto Condensed"/>
              </a:rPr>
              <a:t>HS trao đổi cặp đôi với bạn bên cạnh (2’)</a:t>
            </a:r>
          </a:p>
        </p:txBody>
      </p:sp>
      <p:sp>
        <p:nvSpPr>
          <p:cNvPr id="15" name="TextBox 15"/>
          <p:cNvSpPr txBox="1"/>
          <p:nvPr/>
        </p:nvSpPr>
        <p:spPr>
          <a:xfrm>
            <a:off x="3392838" y="7048642"/>
            <a:ext cx="2291953" cy="1469833"/>
          </a:xfrm>
          <a:prstGeom prst="rect">
            <a:avLst/>
          </a:prstGeom>
        </p:spPr>
        <p:txBody>
          <a:bodyPr lIns="0" tIns="0" rIns="0" bIns="0" rtlCol="0" anchor="t">
            <a:spAutoFit/>
          </a:bodyPr>
          <a:lstStyle/>
          <a:p>
            <a:pPr algn="ctr">
              <a:lnSpc>
                <a:spcPts val="11319"/>
              </a:lnSpc>
              <a:spcBef>
                <a:spcPct val="0"/>
              </a:spcBef>
            </a:pPr>
            <a:r>
              <a:rPr lang="en-US" sz="8202">
                <a:solidFill>
                  <a:srgbClr val="AD732F"/>
                </a:solidFill>
                <a:latin typeface="#9Slide05 IcielSanelma"/>
              </a:rPr>
              <a:t>SHARE</a:t>
            </a:r>
          </a:p>
        </p:txBody>
      </p:sp>
      <p:sp>
        <p:nvSpPr>
          <p:cNvPr id="16" name="TextBox 16"/>
          <p:cNvSpPr txBox="1"/>
          <p:nvPr/>
        </p:nvSpPr>
        <p:spPr>
          <a:xfrm>
            <a:off x="6111045" y="7464471"/>
            <a:ext cx="5502254" cy="771526"/>
          </a:xfrm>
          <a:prstGeom prst="rect">
            <a:avLst/>
          </a:prstGeom>
        </p:spPr>
        <p:txBody>
          <a:bodyPr lIns="0" tIns="0" rIns="0" bIns="0" rtlCol="0" anchor="t">
            <a:spAutoFit/>
          </a:bodyPr>
          <a:lstStyle/>
          <a:p>
            <a:pPr algn="l">
              <a:lnSpc>
                <a:spcPts val="6299"/>
              </a:lnSpc>
            </a:pPr>
            <a:r>
              <a:rPr lang="en-US" sz="4499">
                <a:solidFill>
                  <a:srgbClr val="434343"/>
                </a:solidFill>
                <a:latin typeface="Roboto Condensed"/>
              </a:rPr>
              <a:t>HS chia sẻ toàn lớp (5’)</a:t>
            </a:r>
          </a:p>
        </p:txBody>
      </p:sp>
      <p:sp>
        <p:nvSpPr>
          <p:cNvPr id="17" name="TextBox 17"/>
          <p:cNvSpPr txBox="1"/>
          <p:nvPr/>
        </p:nvSpPr>
        <p:spPr>
          <a:xfrm>
            <a:off x="836891" y="701388"/>
            <a:ext cx="15090407" cy="1606931"/>
          </a:xfrm>
          <a:prstGeom prst="rect">
            <a:avLst/>
          </a:prstGeom>
        </p:spPr>
        <p:txBody>
          <a:bodyPr lIns="0" tIns="0" rIns="0" bIns="0" rtlCol="0" anchor="t">
            <a:spAutoFit/>
          </a:bodyPr>
          <a:lstStyle/>
          <a:p>
            <a:pPr algn="l">
              <a:lnSpc>
                <a:spcPts val="5916"/>
              </a:lnSpc>
            </a:pPr>
            <a:r>
              <a:rPr lang="en-US" sz="6099">
                <a:solidFill>
                  <a:srgbClr val="266770"/>
                </a:solidFill>
                <a:latin typeface="#9Slide05 IcielSanelma"/>
              </a:rPr>
              <a:t>I. Tìm hiểu các thức thực hiện trình bày ý kiến về một vấn đề có tính thời sự trong đời sống của lứa tuổi học sinh ngày nay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4904604" y="579367"/>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5013141" y="130476"/>
            <a:ext cx="3064285" cy="4059068"/>
          </a:xfrm>
          <a:custGeom>
            <a:avLst/>
            <a:gdLst/>
            <a:ahLst/>
            <a:cxnLst/>
            <a:rect l="l" t="t" r="r" b="b"/>
            <a:pathLst>
              <a:path w="3064285" h="4059068">
                <a:moveTo>
                  <a:pt x="0" y="0"/>
                </a:moveTo>
                <a:lnTo>
                  <a:pt x="3064285" y="0"/>
                </a:lnTo>
                <a:lnTo>
                  <a:pt x="3064285" y="4059067"/>
                </a:lnTo>
                <a:lnTo>
                  <a:pt x="0" y="405906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845472" y="1028259"/>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Freeform 9"/>
          <p:cNvSpPr/>
          <p:nvPr/>
        </p:nvSpPr>
        <p:spPr>
          <a:xfrm>
            <a:off x="15733393" y="6674156"/>
            <a:ext cx="2531841" cy="3688638"/>
          </a:xfrm>
          <a:custGeom>
            <a:avLst/>
            <a:gdLst/>
            <a:ahLst/>
            <a:cxnLst/>
            <a:rect l="l" t="t" r="r" b="b"/>
            <a:pathLst>
              <a:path w="2531841" h="3688638">
                <a:moveTo>
                  <a:pt x="0" y="0"/>
                </a:moveTo>
                <a:lnTo>
                  <a:pt x="2531841" y="0"/>
                </a:lnTo>
                <a:lnTo>
                  <a:pt x="2531841" y="3688638"/>
                </a:lnTo>
                <a:lnTo>
                  <a:pt x="0" y="3688638"/>
                </a:lnTo>
                <a:lnTo>
                  <a:pt x="0" y="0"/>
                </a:lnTo>
                <a:close/>
              </a:path>
            </a:pathLst>
          </a:custGeom>
          <a:blipFill>
            <a:blip r:embed="rId9">
              <a:extLst>
                <a:ext uri="{96DAC541-7B7A-43D3-8B79-37D633B846F1}">
                  <asvg:svgBlip xmlns="" xmlns:asvg="http://schemas.microsoft.com/office/drawing/2016/SVG/main" r:embed="rId14"/>
                </a:ext>
              </a:extLst>
            </a:blip>
            <a:stretch>
              <a:fillRect/>
            </a:stretch>
          </a:blipFill>
        </p:spPr>
      </p:sp>
      <p:grpSp>
        <p:nvGrpSpPr>
          <p:cNvPr id="10" name="Group 10"/>
          <p:cNvGrpSpPr/>
          <p:nvPr/>
        </p:nvGrpSpPr>
        <p:grpSpPr>
          <a:xfrm>
            <a:off x="5540366" y="2367801"/>
            <a:ext cx="10824737" cy="1372851"/>
            <a:chOff x="0" y="0"/>
            <a:chExt cx="2850960" cy="361574"/>
          </a:xfrm>
        </p:grpSpPr>
        <p:sp>
          <p:nvSpPr>
            <p:cNvPr id="11" name="Freeform 11"/>
            <p:cNvSpPr/>
            <p:nvPr/>
          </p:nvSpPr>
          <p:spPr>
            <a:xfrm>
              <a:off x="0" y="0"/>
              <a:ext cx="2850960" cy="361574"/>
            </a:xfrm>
            <a:custGeom>
              <a:avLst/>
              <a:gdLst/>
              <a:ahLst/>
              <a:cxnLst/>
              <a:rect l="l" t="t" r="r" b="b"/>
              <a:pathLst>
                <a:path w="2850960" h="361574">
                  <a:moveTo>
                    <a:pt x="36476" y="0"/>
                  </a:moveTo>
                  <a:lnTo>
                    <a:pt x="2814484" y="0"/>
                  </a:lnTo>
                  <a:cubicBezTo>
                    <a:pt x="2824158" y="0"/>
                    <a:pt x="2833436" y="3843"/>
                    <a:pt x="2840276" y="10683"/>
                  </a:cubicBezTo>
                  <a:cubicBezTo>
                    <a:pt x="2847117" y="17524"/>
                    <a:pt x="2850960" y="26802"/>
                    <a:pt x="2850960" y="36476"/>
                  </a:cubicBezTo>
                  <a:lnTo>
                    <a:pt x="2850960" y="325098"/>
                  </a:lnTo>
                  <a:cubicBezTo>
                    <a:pt x="2850960" y="334772"/>
                    <a:pt x="2847117" y="344050"/>
                    <a:pt x="2840276" y="350891"/>
                  </a:cubicBezTo>
                  <a:cubicBezTo>
                    <a:pt x="2833436" y="357731"/>
                    <a:pt x="2824158" y="361574"/>
                    <a:pt x="2814484" y="361574"/>
                  </a:cubicBezTo>
                  <a:lnTo>
                    <a:pt x="36476" y="361574"/>
                  </a:lnTo>
                  <a:cubicBezTo>
                    <a:pt x="26802" y="361574"/>
                    <a:pt x="17524" y="357731"/>
                    <a:pt x="10683" y="350891"/>
                  </a:cubicBezTo>
                  <a:cubicBezTo>
                    <a:pt x="3843" y="344050"/>
                    <a:pt x="0" y="334772"/>
                    <a:pt x="0" y="325098"/>
                  </a:cubicBezTo>
                  <a:lnTo>
                    <a:pt x="0" y="36476"/>
                  </a:lnTo>
                  <a:cubicBezTo>
                    <a:pt x="0" y="26802"/>
                    <a:pt x="3843" y="17524"/>
                    <a:pt x="10683" y="10683"/>
                  </a:cubicBezTo>
                  <a:cubicBezTo>
                    <a:pt x="17524" y="3843"/>
                    <a:pt x="26802" y="0"/>
                    <a:pt x="36476" y="0"/>
                  </a:cubicBezTo>
                  <a:close/>
                </a:path>
              </a:pathLst>
            </a:custGeom>
            <a:solidFill>
              <a:srgbClr val="FFFFFF"/>
            </a:solidFill>
            <a:ln w="38100" cap="rnd">
              <a:solidFill>
                <a:srgbClr val="AD732F"/>
              </a:solidFill>
              <a:prstDash val="lgDash"/>
              <a:round/>
            </a:ln>
          </p:spPr>
        </p:sp>
        <p:sp>
          <p:nvSpPr>
            <p:cNvPr id="12" name="TextBox 12"/>
            <p:cNvSpPr txBox="1"/>
            <p:nvPr/>
          </p:nvSpPr>
          <p:spPr>
            <a:xfrm>
              <a:off x="0" y="-57150"/>
              <a:ext cx="2850960" cy="418724"/>
            </a:xfrm>
            <a:prstGeom prst="rect">
              <a:avLst/>
            </a:prstGeom>
          </p:spPr>
          <p:txBody>
            <a:bodyPr lIns="50800" tIns="50800" rIns="50800" bIns="50800" rtlCol="0" anchor="ctr"/>
            <a:lstStyle/>
            <a:p>
              <a:pPr algn="ctr">
                <a:lnSpc>
                  <a:spcPts val="3311"/>
                </a:lnSpc>
              </a:pPr>
              <a:r>
                <a:rPr lang="en-US" sz="2400">
                  <a:solidFill>
                    <a:srgbClr val="FFFFFF"/>
                  </a:solidFill>
                  <a:latin typeface="Arimo"/>
                </a:rPr>
                <a:t>Theo em, làm thế nào để trình bày ý kiến về một vấn đề có tính thời sự được hiệu quả?</a:t>
              </a:r>
            </a:p>
          </p:txBody>
        </p:sp>
      </p:grpSp>
      <p:grpSp>
        <p:nvGrpSpPr>
          <p:cNvPr id="13" name="Group 13"/>
          <p:cNvGrpSpPr/>
          <p:nvPr/>
        </p:nvGrpSpPr>
        <p:grpSpPr>
          <a:xfrm>
            <a:off x="2348937" y="2367801"/>
            <a:ext cx="2921974" cy="1364996"/>
            <a:chOff x="0" y="0"/>
            <a:chExt cx="769573" cy="359505"/>
          </a:xfrm>
        </p:grpSpPr>
        <p:sp>
          <p:nvSpPr>
            <p:cNvPr id="14" name="Freeform 14"/>
            <p:cNvSpPr/>
            <p:nvPr/>
          </p:nvSpPr>
          <p:spPr>
            <a:xfrm>
              <a:off x="0" y="0"/>
              <a:ext cx="769573" cy="359505"/>
            </a:xfrm>
            <a:custGeom>
              <a:avLst/>
              <a:gdLst/>
              <a:ahLst/>
              <a:cxnLst/>
              <a:rect l="l" t="t" r="r" b="b"/>
              <a:pathLst>
                <a:path w="769573" h="359505">
                  <a:moveTo>
                    <a:pt x="135127" y="0"/>
                  </a:moveTo>
                  <a:lnTo>
                    <a:pt x="634446" y="0"/>
                  </a:lnTo>
                  <a:cubicBezTo>
                    <a:pt x="670284" y="0"/>
                    <a:pt x="704654" y="14237"/>
                    <a:pt x="729996" y="39578"/>
                  </a:cubicBezTo>
                  <a:cubicBezTo>
                    <a:pt x="755337" y="64919"/>
                    <a:pt x="769573" y="99289"/>
                    <a:pt x="769573" y="135127"/>
                  </a:cubicBezTo>
                  <a:lnTo>
                    <a:pt x="769573" y="224378"/>
                  </a:lnTo>
                  <a:cubicBezTo>
                    <a:pt x="769573" y="260216"/>
                    <a:pt x="755337" y="294586"/>
                    <a:pt x="729996" y="319927"/>
                  </a:cubicBezTo>
                  <a:cubicBezTo>
                    <a:pt x="704654" y="345269"/>
                    <a:pt x="670284" y="359505"/>
                    <a:pt x="634446" y="359505"/>
                  </a:cubicBezTo>
                  <a:lnTo>
                    <a:pt x="135127" y="359505"/>
                  </a:lnTo>
                  <a:cubicBezTo>
                    <a:pt x="99289" y="359505"/>
                    <a:pt x="64919" y="345269"/>
                    <a:pt x="39578" y="319927"/>
                  </a:cubicBezTo>
                  <a:cubicBezTo>
                    <a:pt x="14237" y="294586"/>
                    <a:pt x="0" y="260216"/>
                    <a:pt x="0" y="224378"/>
                  </a:cubicBezTo>
                  <a:lnTo>
                    <a:pt x="0" y="135127"/>
                  </a:lnTo>
                  <a:cubicBezTo>
                    <a:pt x="0" y="99289"/>
                    <a:pt x="14237" y="64919"/>
                    <a:pt x="39578" y="39578"/>
                  </a:cubicBezTo>
                  <a:cubicBezTo>
                    <a:pt x="64919" y="14237"/>
                    <a:pt x="99289" y="0"/>
                    <a:pt x="135127" y="0"/>
                  </a:cubicBezTo>
                  <a:close/>
                </a:path>
              </a:pathLst>
            </a:custGeom>
            <a:solidFill>
              <a:srgbClr val="EBA553"/>
            </a:solidFill>
          </p:spPr>
        </p:sp>
        <p:sp>
          <p:nvSpPr>
            <p:cNvPr id="15" name="TextBox 15"/>
            <p:cNvSpPr txBox="1"/>
            <p:nvPr/>
          </p:nvSpPr>
          <p:spPr>
            <a:xfrm>
              <a:off x="0" y="-57150"/>
              <a:ext cx="769573" cy="416655"/>
            </a:xfrm>
            <a:prstGeom prst="rect">
              <a:avLst/>
            </a:prstGeom>
          </p:spPr>
          <p:txBody>
            <a:bodyPr lIns="50800" tIns="50800" rIns="50800" bIns="50800" rtlCol="0" anchor="ctr"/>
            <a:lstStyle/>
            <a:p>
              <a:pPr algn="ctr">
                <a:lnSpc>
                  <a:spcPts val="3311"/>
                </a:lnSpc>
              </a:pPr>
              <a:endParaRPr/>
            </a:p>
          </p:txBody>
        </p:sp>
      </p:grpSp>
      <p:sp>
        <p:nvSpPr>
          <p:cNvPr id="16" name="TextBox 16"/>
          <p:cNvSpPr txBox="1"/>
          <p:nvPr/>
        </p:nvSpPr>
        <p:spPr>
          <a:xfrm>
            <a:off x="4850456" y="445725"/>
            <a:ext cx="9947815" cy="1469833"/>
          </a:xfrm>
          <a:prstGeom prst="rect">
            <a:avLst/>
          </a:prstGeom>
        </p:spPr>
        <p:txBody>
          <a:bodyPr wrap="square" lIns="0" tIns="0" rIns="0" bIns="0" rtlCol="0" anchor="t">
            <a:spAutoFit/>
          </a:bodyPr>
          <a:lstStyle/>
          <a:p>
            <a:pPr algn="ctr">
              <a:lnSpc>
                <a:spcPts val="11319"/>
              </a:lnSpc>
              <a:spcBef>
                <a:spcPct val="0"/>
              </a:spcBef>
            </a:pPr>
            <a:r>
              <a:rPr lang="en-US" sz="8202" dirty="0">
                <a:solidFill>
                  <a:srgbClr val="CE6342"/>
                </a:solidFill>
                <a:latin typeface="#9Slide05 IcielSanelma"/>
              </a:rPr>
              <a:t>THINK-</a:t>
            </a:r>
            <a:r>
              <a:rPr lang="en-US" sz="8202" dirty="0">
                <a:solidFill>
                  <a:srgbClr val="266770"/>
                </a:solidFill>
                <a:latin typeface="#9Slide05 IcielSanelma"/>
              </a:rPr>
              <a:t>PAIR-</a:t>
            </a:r>
            <a:r>
              <a:rPr lang="en-US" sz="8202" dirty="0">
                <a:solidFill>
                  <a:srgbClr val="AD732F"/>
                </a:solidFill>
                <a:latin typeface="#9Slide05 IcielSanelma"/>
              </a:rPr>
              <a:t>SHARE</a:t>
            </a:r>
          </a:p>
        </p:txBody>
      </p:sp>
      <p:sp>
        <p:nvSpPr>
          <p:cNvPr id="17" name="TextBox 17"/>
          <p:cNvSpPr txBox="1"/>
          <p:nvPr/>
        </p:nvSpPr>
        <p:spPr>
          <a:xfrm>
            <a:off x="2327695" y="2674928"/>
            <a:ext cx="2921974" cy="771526"/>
          </a:xfrm>
          <a:prstGeom prst="rect">
            <a:avLst/>
          </a:prstGeom>
        </p:spPr>
        <p:txBody>
          <a:bodyPr lIns="0" tIns="0" rIns="0" bIns="0" rtlCol="0" anchor="t">
            <a:spAutoFit/>
          </a:bodyPr>
          <a:lstStyle/>
          <a:p>
            <a:pPr algn="ctr">
              <a:lnSpc>
                <a:spcPts val="6299"/>
              </a:lnSpc>
            </a:pPr>
            <a:r>
              <a:rPr lang="en-US" sz="4499">
                <a:solidFill>
                  <a:srgbClr val="FFFFFF"/>
                </a:solidFill>
                <a:latin typeface="Roboto Condensed Bold"/>
              </a:rPr>
              <a:t>Câu 1</a:t>
            </a:r>
          </a:p>
        </p:txBody>
      </p:sp>
      <p:sp>
        <p:nvSpPr>
          <p:cNvPr id="18" name="TextBox 18"/>
          <p:cNvSpPr txBox="1"/>
          <p:nvPr/>
        </p:nvSpPr>
        <p:spPr>
          <a:xfrm>
            <a:off x="5785578" y="2405647"/>
            <a:ext cx="10179808" cy="1242060"/>
          </a:xfrm>
          <a:prstGeom prst="rect">
            <a:avLst/>
          </a:prstGeom>
        </p:spPr>
        <p:txBody>
          <a:bodyPr lIns="0" tIns="0" rIns="0" bIns="0" rtlCol="0" anchor="t">
            <a:spAutoFit/>
          </a:bodyPr>
          <a:lstStyle/>
          <a:p>
            <a:pPr algn="just">
              <a:lnSpc>
                <a:spcPts val="4919"/>
              </a:lnSpc>
            </a:pPr>
            <a:r>
              <a:rPr lang="en-US" sz="3999">
                <a:solidFill>
                  <a:srgbClr val="AD732F"/>
                </a:solidFill>
                <a:latin typeface="Roboto Condensed"/>
              </a:rPr>
              <a:t>Theo em, làm thế nào để trình bày ý kiến về một vấn đề có tính thời sự được hiệu quả?</a:t>
            </a:r>
          </a:p>
        </p:txBody>
      </p:sp>
      <p:grpSp>
        <p:nvGrpSpPr>
          <p:cNvPr id="19" name="Group 19"/>
          <p:cNvGrpSpPr/>
          <p:nvPr/>
        </p:nvGrpSpPr>
        <p:grpSpPr>
          <a:xfrm>
            <a:off x="2370180" y="3848830"/>
            <a:ext cx="2921974" cy="1364996"/>
            <a:chOff x="0" y="0"/>
            <a:chExt cx="769573" cy="359505"/>
          </a:xfrm>
        </p:grpSpPr>
        <p:sp>
          <p:nvSpPr>
            <p:cNvPr id="20" name="Freeform 20"/>
            <p:cNvSpPr/>
            <p:nvPr/>
          </p:nvSpPr>
          <p:spPr>
            <a:xfrm>
              <a:off x="0" y="0"/>
              <a:ext cx="769573" cy="359505"/>
            </a:xfrm>
            <a:custGeom>
              <a:avLst/>
              <a:gdLst/>
              <a:ahLst/>
              <a:cxnLst/>
              <a:rect l="l" t="t" r="r" b="b"/>
              <a:pathLst>
                <a:path w="769573" h="359505">
                  <a:moveTo>
                    <a:pt x="135127" y="0"/>
                  </a:moveTo>
                  <a:lnTo>
                    <a:pt x="634446" y="0"/>
                  </a:lnTo>
                  <a:cubicBezTo>
                    <a:pt x="670284" y="0"/>
                    <a:pt x="704654" y="14237"/>
                    <a:pt x="729996" y="39578"/>
                  </a:cubicBezTo>
                  <a:cubicBezTo>
                    <a:pt x="755337" y="64919"/>
                    <a:pt x="769573" y="99289"/>
                    <a:pt x="769573" y="135127"/>
                  </a:cubicBezTo>
                  <a:lnTo>
                    <a:pt x="769573" y="224378"/>
                  </a:lnTo>
                  <a:cubicBezTo>
                    <a:pt x="769573" y="260216"/>
                    <a:pt x="755337" y="294586"/>
                    <a:pt x="729996" y="319927"/>
                  </a:cubicBezTo>
                  <a:cubicBezTo>
                    <a:pt x="704654" y="345269"/>
                    <a:pt x="670284" y="359505"/>
                    <a:pt x="634446" y="359505"/>
                  </a:cubicBezTo>
                  <a:lnTo>
                    <a:pt x="135127" y="359505"/>
                  </a:lnTo>
                  <a:cubicBezTo>
                    <a:pt x="99289" y="359505"/>
                    <a:pt x="64919" y="345269"/>
                    <a:pt x="39578" y="319927"/>
                  </a:cubicBezTo>
                  <a:cubicBezTo>
                    <a:pt x="14237" y="294586"/>
                    <a:pt x="0" y="260216"/>
                    <a:pt x="0" y="224378"/>
                  </a:cubicBezTo>
                  <a:lnTo>
                    <a:pt x="0" y="135127"/>
                  </a:lnTo>
                  <a:cubicBezTo>
                    <a:pt x="0" y="99289"/>
                    <a:pt x="14237" y="64919"/>
                    <a:pt x="39578" y="39578"/>
                  </a:cubicBezTo>
                  <a:cubicBezTo>
                    <a:pt x="64919" y="14237"/>
                    <a:pt x="99289" y="0"/>
                    <a:pt x="135127" y="0"/>
                  </a:cubicBezTo>
                  <a:close/>
                </a:path>
              </a:pathLst>
            </a:custGeom>
            <a:solidFill>
              <a:srgbClr val="35828C"/>
            </a:solidFill>
          </p:spPr>
        </p:sp>
        <p:sp>
          <p:nvSpPr>
            <p:cNvPr id="21" name="TextBox 21"/>
            <p:cNvSpPr txBox="1"/>
            <p:nvPr/>
          </p:nvSpPr>
          <p:spPr>
            <a:xfrm>
              <a:off x="0" y="-57150"/>
              <a:ext cx="769573" cy="416655"/>
            </a:xfrm>
            <a:prstGeom prst="rect">
              <a:avLst/>
            </a:prstGeom>
          </p:spPr>
          <p:txBody>
            <a:bodyPr lIns="50800" tIns="50800" rIns="50800" bIns="50800" rtlCol="0" anchor="ctr"/>
            <a:lstStyle/>
            <a:p>
              <a:pPr algn="ctr">
                <a:lnSpc>
                  <a:spcPts val="3311"/>
                </a:lnSpc>
              </a:pPr>
              <a:endParaRPr/>
            </a:p>
          </p:txBody>
        </p:sp>
      </p:grpSp>
      <p:sp>
        <p:nvSpPr>
          <p:cNvPr id="22" name="TextBox 22"/>
          <p:cNvSpPr txBox="1"/>
          <p:nvPr/>
        </p:nvSpPr>
        <p:spPr>
          <a:xfrm>
            <a:off x="2348937" y="4155957"/>
            <a:ext cx="2921974" cy="771526"/>
          </a:xfrm>
          <a:prstGeom prst="rect">
            <a:avLst/>
          </a:prstGeom>
        </p:spPr>
        <p:txBody>
          <a:bodyPr lIns="0" tIns="0" rIns="0" bIns="0" rtlCol="0" anchor="t">
            <a:spAutoFit/>
          </a:bodyPr>
          <a:lstStyle/>
          <a:p>
            <a:pPr algn="ctr">
              <a:lnSpc>
                <a:spcPts val="6299"/>
              </a:lnSpc>
            </a:pPr>
            <a:r>
              <a:rPr lang="en-US" sz="4499">
                <a:solidFill>
                  <a:srgbClr val="FFF2F2"/>
                </a:solidFill>
                <a:latin typeface="Roboto Condensed Bold"/>
              </a:rPr>
              <a:t>Câu 2</a:t>
            </a:r>
          </a:p>
        </p:txBody>
      </p:sp>
      <p:grpSp>
        <p:nvGrpSpPr>
          <p:cNvPr id="23" name="Group 23"/>
          <p:cNvGrpSpPr/>
          <p:nvPr/>
        </p:nvGrpSpPr>
        <p:grpSpPr>
          <a:xfrm>
            <a:off x="5540366" y="3902920"/>
            <a:ext cx="10824737" cy="1372851"/>
            <a:chOff x="0" y="0"/>
            <a:chExt cx="2850960" cy="361574"/>
          </a:xfrm>
        </p:grpSpPr>
        <p:sp>
          <p:nvSpPr>
            <p:cNvPr id="24" name="Freeform 24"/>
            <p:cNvSpPr/>
            <p:nvPr/>
          </p:nvSpPr>
          <p:spPr>
            <a:xfrm>
              <a:off x="0" y="0"/>
              <a:ext cx="2850960" cy="361574"/>
            </a:xfrm>
            <a:custGeom>
              <a:avLst/>
              <a:gdLst/>
              <a:ahLst/>
              <a:cxnLst/>
              <a:rect l="l" t="t" r="r" b="b"/>
              <a:pathLst>
                <a:path w="2850960" h="361574">
                  <a:moveTo>
                    <a:pt x="36476" y="0"/>
                  </a:moveTo>
                  <a:lnTo>
                    <a:pt x="2814484" y="0"/>
                  </a:lnTo>
                  <a:cubicBezTo>
                    <a:pt x="2824158" y="0"/>
                    <a:pt x="2833436" y="3843"/>
                    <a:pt x="2840276" y="10683"/>
                  </a:cubicBezTo>
                  <a:cubicBezTo>
                    <a:pt x="2847117" y="17524"/>
                    <a:pt x="2850960" y="26802"/>
                    <a:pt x="2850960" y="36476"/>
                  </a:cubicBezTo>
                  <a:lnTo>
                    <a:pt x="2850960" y="325098"/>
                  </a:lnTo>
                  <a:cubicBezTo>
                    <a:pt x="2850960" y="334772"/>
                    <a:pt x="2847117" y="344050"/>
                    <a:pt x="2840276" y="350891"/>
                  </a:cubicBezTo>
                  <a:cubicBezTo>
                    <a:pt x="2833436" y="357731"/>
                    <a:pt x="2824158" y="361574"/>
                    <a:pt x="2814484" y="361574"/>
                  </a:cubicBezTo>
                  <a:lnTo>
                    <a:pt x="36476" y="361574"/>
                  </a:lnTo>
                  <a:cubicBezTo>
                    <a:pt x="26802" y="361574"/>
                    <a:pt x="17524" y="357731"/>
                    <a:pt x="10683" y="350891"/>
                  </a:cubicBezTo>
                  <a:cubicBezTo>
                    <a:pt x="3843" y="344050"/>
                    <a:pt x="0" y="334772"/>
                    <a:pt x="0" y="325098"/>
                  </a:cubicBezTo>
                  <a:lnTo>
                    <a:pt x="0" y="36476"/>
                  </a:lnTo>
                  <a:cubicBezTo>
                    <a:pt x="0" y="26802"/>
                    <a:pt x="3843" y="17524"/>
                    <a:pt x="10683" y="10683"/>
                  </a:cubicBezTo>
                  <a:cubicBezTo>
                    <a:pt x="17524" y="3843"/>
                    <a:pt x="26802" y="0"/>
                    <a:pt x="36476" y="0"/>
                  </a:cubicBezTo>
                  <a:close/>
                </a:path>
              </a:pathLst>
            </a:custGeom>
            <a:solidFill>
              <a:srgbClr val="FFFFFF"/>
            </a:solidFill>
            <a:ln w="38100" cap="rnd">
              <a:solidFill>
                <a:srgbClr val="35828C"/>
              </a:solidFill>
              <a:prstDash val="lgDash"/>
              <a:round/>
            </a:ln>
          </p:spPr>
        </p:sp>
        <p:sp>
          <p:nvSpPr>
            <p:cNvPr id="25" name="TextBox 25"/>
            <p:cNvSpPr txBox="1"/>
            <p:nvPr/>
          </p:nvSpPr>
          <p:spPr>
            <a:xfrm>
              <a:off x="0" y="-57150"/>
              <a:ext cx="2850960" cy="418724"/>
            </a:xfrm>
            <a:prstGeom prst="rect">
              <a:avLst/>
            </a:prstGeom>
          </p:spPr>
          <p:txBody>
            <a:bodyPr lIns="50800" tIns="50800" rIns="50800" bIns="50800" rtlCol="0" anchor="ctr"/>
            <a:lstStyle/>
            <a:p>
              <a:pPr algn="ctr">
                <a:lnSpc>
                  <a:spcPts val="3311"/>
                </a:lnSpc>
              </a:pPr>
              <a:r>
                <a:rPr lang="en-US" sz="2400">
                  <a:solidFill>
                    <a:srgbClr val="FFFFFF"/>
                  </a:solidFill>
                  <a:latin typeface="Arimo"/>
                </a:rPr>
                <a:t>Theo em, làm thế nào để trình bày ý kiến về một vấn đề có tính thời sự được hiệu quả?</a:t>
              </a:r>
            </a:p>
          </p:txBody>
        </p:sp>
      </p:grpSp>
      <p:sp>
        <p:nvSpPr>
          <p:cNvPr id="26" name="TextBox 26"/>
          <p:cNvSpPr txBox="1"/>
          <p:nvPr/>
        </p:nvSpPr>
        <p:spPr>
          <a:xfrm>
            <a:off x="5785578" y="3988390"/>
            <a:ext cx="10179808" cy="1141095"/>
          </a:xfrm>
          <a:prstGeom prst="rect">
            <a:avLst/>
          </a:prstGeom>
        </p:spPr>
        <p:txBody>
          <a:bodyPr lIns="0" tIns="0" rIns="0" bIns="0" rtlCol="0" anchor="t">
            <a:spAutoFit/>
          </a:bodyPr>
          <a:lstStyle/>
          <a:p>
            <a:pPr algn="just">
              <a:lnSpc>
                <a:spcPts val="4439"/>
              </a:lnSpc>
            </a:pPr>
            <a:r>
              <a:rPr lang="en-US" sz="3999">
                <a:solidFill>
                  <a:srgbClr val="266770"/>
                </a:solidFill>
                <a:latin typeface="Roboto Condensed"/>
              </a:rPr>
              <a:t>Theo em việc trình bày ý kiến về một vấn đề có tính thời sự hiệu quả đem đến những lợi ích gì?</a:t>
            </a:r>
          </a:p>
        </p:txBody>
      </p:sp>
      <p:grpSp>
        <p:nvGrpSpPr>
          <p:cNvPr id="27" name="Group 27"/>
          <p:cNvGrpSpPr/>
          <p:nvPr/>
        </p:nvGrpSpPr>
        <p:grpSpPr>
          <a:xfrm>
            <a:off x="2370180" y="5475669"/>
            <a:ext cx="2921974" cy="1786890"/>
            <a:chOff x="0" y="0"/>
            <a:chExt cx="769573" cy="470621"/>
          </a:xfrm>
        </p:grpSpPr>
        <p:sp>
          <p:nvSpPr>
            <p:cNvPr id="28" name="Freeform 28"/>
            <p:cNvSpPr/>
            <p:nvPr/>
          </p:nvSpPr>
          <p:spPr>
            <a:xfrm>
              <a:off x="0" y="0"/>
              <a:ext cx="769573" cy="470621"/>
            </a:xfrm>
            <a:custGeom>
              <a:avLst/>
              <a:gdLst/>
              <a:ahLst/>
              <a:cxnLst/>
              <a:rect l="l" t="t" r="r" b="b"/>
              <a:pathLst>
                <a:path w="769573" h="470621">
                  <a:moveTo>
                    <a:pt x="135127" y="0"/>
                  </a:moveTo>
                  <a:lnTo>
                    <a:pt x="634446" y="0"/>
                  </a:lnTo>
                  <a:cubicBezTo>
                    <a:pt x="670284" y="0"/>
                    <a:pt x="704654" y="14237"/>
                    <a:pt x="729996" y="39578"/>
                  </a:cubicBezTo>
                  <a:cubicBezTo>
                    <a:pt x="755337" y="64919"/>
                    <a:pt x="769573" y="99289"/>
                    <a:pt x="769573" y="135127"/>
                  </a:cubicBezTo>
                  <a:lnTo>
                    <a:pt x="769573" y="335494"/>
                  </a:lnTo>
                  <a:cubicBezTo>
                    <a:pt x="769573" y="371332"/>
                    <a:pt x="755337" y="405702"/>
                    <a:pt x="729996" y="431043"/>
                  </a:cubicBezTo>
                  <a:cubicBezTo>
                    <a:pt x="704654" y="456385"/>
                    <a:pt x="670284" y="470621"/>
                    <a:pt x="634446" y="470621"/>
                  </a:cubicBezTo>
                  <a:lnTo>
                    <a:pt x="135127" y="470621"/>
                  </a:lnTo>
                  <a:cubicBezTo>
                    <a:pt x="99289" y="470621"/>
                    <a:pt x="64919" y="456385"/>
                    <a:pt x="39578" y="431043"/>
                  </a:cubicBezTo>
                  <a:cubicBezTo>
                    <a:pt x="14237" y="405702"/>
                    <a:pt x="0" y="371332"/>
                    <a:pt x="0" y="335494"/>
                  </a:cubicBezTo>
                  <a:lnTo>
                    <a:pt x="0" y="135127"/>
                  </a:lnTo>
                  <a:cubicBezTo>
                    <a:pt x="0" y="99289"/>
                    <a:pt x="14237" y="64919"/>
                    <a:pt x="39578" y="39578"/>
                  </a:cubicBezTo>
                  <a:cubicBezTo>
                    <a:pt x="64919" y="14237"/>
                    <a:pt x="99289" y="0"/>
                    <a:pt x="135127" y="0"/>
                  </a:cubicBezTo>
                  <a:close/>
                </a:path>
              </a:pathLst>
            </a:custGeom>
            <a:solidFill>
              <a:srgbClr val="CE6342"/>
            </a:solidFill>
          </p:spPr>
        </p:sp>
        <p:sp>
          <p:nvSpPr>
            <p:cNvPr id="29" name="TextBox 29"/>
            <p:cNvSpPr txBox="1"/>
            <p:nvPr/>
          </p:nvSpPr>
          <p:spPr>
            <a:xfrm>
              <a:off x="0" y="-57150"/>
              <a:ext cx="769573" cy="527771"/>
            </a:xfrm>
            <a:prstGeom prst="rect">
              <a:avLst/>
            </a:prstGeom>
          </p:spPr>
          <p:txBody>
            <a:bodyPr lIns="50800" tIns="50800" rIns="50800" bIns="50800" rtlCol="0" anchor="ctr"/>
            <a:lstStyle/>
            <a:p>
              <a:pPr algn="ctr">
                <a:lnSpc>
                  <a:spcPts val="3311"/>
                </a:lnSpc>
              </a:pPr>
              <a:endParaRPr/>
            </a:p>
          </p:txBody>
        </p:sp>
      </p:grpSp>
      <p:sp>
        <p:nvSpPr>
          <p:cNvPr id="30" name="TextBox 30"/>
          <p:cNvSpPr txBox="1"/>
          <p:nvPr/>
        </p:nvSpPr>
        <p:spPr>
          <a:xfrm>
            <a:off x="2348931" y="5935726"/>
            <a:ext cx="2921974" cy="771526"/>
          </a:xfrm>
          <a:prstGeom prst="rect">
            <a:avLst/>
          </a:prstGeom>
        </p:spPr>
        <p:txBody>
          <a:bodyPr lIns="0" tIns="0" rIns="0" bIns="0" rtlCol="0" anchor="t">
            <a:spAutoFit/>
          </a:bodyPr>
          <a:lstStyle/>
          <a:p>
            <a:pPr algn="ctr">
              <a:lnSpc>
                <a:spcPts val="6299"/>
              </a:lnSpc>
            </a:pPr>
            <a:r>
              <a:rPr lang="en-US" sz="4499">
                <a:solidFill>
                  <a:srgbClr val="FFF2F2"/>
                </a:solidFill>
                <a:latin typeface="Roboto Condensed Bold"/>
              </a:rPr>
              <a:t>Câu 3</a:t>
            </a:r>
          </a:p>
        </p:txBody>
      </p:sp>
      <p:grpSp>
        <p:nvGrpSpPr>
          <p:cNvPr id="31" name="Group 31"/>
          <p:cNvGrpSpPr/>
          <p:nvPr/>
        </p:nvGrpSpPr>
        <p:grpSpPr>
          <a:xfrm>
            <a:off x="5562090" y="5447221"/>
            <a:ext cx="10824737" cy="1843786"/>
            <a:chOff x="0" y="0"/>
            <a:chExt cx="2850960" cy="485606"/>
          </a:xfrm>
        </p:grpSpPr>
        <p:sp>
          <p:nvSpPr>
            <p:cNvPr id="32" name="Freeform 32"/>
            <p:cNvSpPr/>
            <p:nvPr/>
          </p:nvSpPr>
          <p:spPr>
            <a:xfrm>
              <a:off x="0" y="0"/>
              <a:ext cx="2850960" cy="485606"/>
            </a:xfrm>
            <a:custGeom>
              <a:avLst/>
              <a:gdLst/>
              <a:ahLst/>
              <a:cxnLst/>
              <a:rect l="l" t="t" r="r" b="b"/>
              <a:pathLst>
                <a:path w="2850960" h="485606">
                  <a:moveTo>
                    <a:pt x="36476" y="0"/>
                  </a:moveTo>
                  <a:lnTo>
                    <a:pt x="2814484" y="0"/>
                  </a:lnTo>
                  <a:cubicBezTo>
                    <a:pt x="2824158" y="0"/>
                    <a:pt x="2833436" y="3843"/>
                    <a:pt x="2840276" y="10683"/>
                  </a:cubicBezTo>
                  <a:cubicBezTo>
                    <a:pt x="2847117" y="17524"/>
                    <a:pt x="2850960" y="26802"/>
                    <a:pt x="2850960" y="36476"/>
                  </a:cubicBezTo>
                  <a:lnTo>
                    <a:pt x="2850960" y="449131"/>
                  </a:lnTo>
                  <a:cubicBezTo>
                    <a:pt x="2850960" y="458805"/>
                    <a:pt x="2847117" y="468082"/>
                    <a:pt x="2840276" y="474923"/>
                  </a:cubicBezTo>
                  <a:cubicBezTo>
                    <a:pt x="2833436" y="481763"/>
                    <a:pt x="2824158" y="485606"/>
                    <a:pt x="2814484" y="485606"/>
                  </a:cubicBezTo>
                  <a:lnTo>
                    <a:pt x="36476" y="485606"/>
                  </a:lnTo>
                  <a:cubicBezTo>
                    <a:pt x="26802" y="485606"/>
                    <a:pt x="17524" y="481763"/>
                    <a:pt x="10683" y="474923"/>
                  </a:cubicBezTo>
                  <a:cubicBezTo>
                    <a:pt x="3843" y="468082"/>
                    <a:pt x="0" y="458805"/>
                    <a:pt x="0" y="449131"/>
                  </a:cubicBezTo>
                  <a:lnTo>
                    <a:pt x="0" y="36476"/>
                  </a:lnTo>
                  <a:cubicBezTo>
                    <a:pt x="0" y="26802"/>
                    <a:pt x="3843" y="17524"/>
                    <a:pt x="10683" y="10683"/>
                  </a:cubicBezTo>
                  <a:cubicBezTo>
                    <a:pt x="17524" y="3843"/>
                    <a:pt x="26802" y="0"/>
                    <a:pt x="36476" y="0"/>
                  </a:cubicBezTo>
                  <a:close/>
                </a:path>
              </a:pathLst>
            </a:custGeom>
            <a:solidFill>
              <a:srgbClr val="FFFFFF"/>
            </a:solidFill>
            <a:ln w="38100" cap="rnd">
              <a:solidFill>
                <a:srgbClr val="CE6342"/>
              </a:solidFill>
              <a:prstDash val="lgDash"/>
              <a:round/>
            </a:ln>
          </p:spPr>
        </p:sp>
        <p:sp>
          <p:nvSpPr>
            <p:cNvPr id="33" name="TextBox 33"/>
            <p:cNvSpPr txBox="1"/>
            <p:nvPr/>
          </p:nvSpPr>
          <p:spPr>
            <a:xfrm>
              <a:off x="0" y="-57150"/>
              <a:ext cx="2850960" cy="542756"/>
            </a:xfrm>
            <a:prstGeom prst="rect">
              <a:avLst/>
            </a:prstGeom>
          </p:spPr>
          <p:txBody>
            <a:bodyPr lIns="50800" tIns="50800" rIns="50800" bIns="50800" rtlCol="0" anchor="ctr"/>
            <a:lstStyle/>
            <a:p>
              <a:pPr algn="ctr">
                <a:lnSpc>
                  <a:spcPts val="3311"/>
                </a:lnSpc>
              </a:pPr>
              <a:r>
                <a:rPr lang="en-US" sz="2400">
                  <a:solidFill>
                    <a:srgbClr val="FFFFFF"/>
                  </a:solidFill>
                  <a:latin typeface="Arimo"/>
                </a:rPr>
                <a:t>Theo em, làm thế nào để trình bày ý kiến về một vấn đề có tính thời sự được hiệu quả?</a:t>
              </a:r>
            </a:p>
          </p:txBody>
        </p:sp>
      </p:grpSp>
      <p:sp>
        <p:nvSpPr>
          <p:cNvPr id="34" name="TextBox 34"/>
          <p:cNvSpPr txBox="1"/>
          <p:nvPr/>
        </p:nvSpPr>
        <p:spPr>
          <a:xfrm>
            <a:off x="5807302" y="5561266"/>
            <a:ext cx="10179808" cy="1590675"/>
          </a:xfrm>
          <a:prstGeom prst="rect">
            <a:avLst/>
          </a:prstGeom>
        </p:spPr>
        <p:txBody>
          <a:bodyPr lIns="0" tIns="0" rIns="0" bIns="0" rtlCol="0" anchor="t">
            <a:spAutoFit/>
          </a:bodyPr>
          <a:lstStyle/>
          <a:p>
            <a:pPr algn="just">
              <a:lnSpc>
                <a:spcPts val="4199"/>
              </a:lnSpc>
            </a:pPr>
            <a:r>
              <a:rPr lang="en-US" sz="3999">
                <a:solidFill>
                  <a:srgbClr val="CE6342"/>
                </a:solidFill>
                <a:latin typeface="Roboto Condensed"/>
              </a:rPr>
              <a:t>Khi tìm hiểu, trình bày ý kiến với bạn bè về các vấn đề có tính thời sự trong đời sống của lứa tuổi học sinh thì sẽ có tác động như thế nào đến em?</a:t>
            </a:r>
          </a:p>
        </p:txBody>
      </p:sp>
      <p:grpSp>
        <p:nvGrpSpPr>
          <p:cNvPr id="35" name="Group 35"/>
          <p:cNvGrpSpPr/>
          <p:nvPr/>
        </p:nvGrpSpPr>
        <p:grpSpPr>
          <a:xfrm>
            <a:off x="2370180" y="7548054"/>
            <a:ext cx="2921974" cy="1786890"/>
            <a:chOff x="0" y="0"/>
            <a:chExt cx="769573" cy="470621"/>
          </a:xfrm>
        </p:grpSpPr>
        <p:sp>
          <p:nvSpPr>
            <p:cNvPr id="36" name="Freeform 36"/>
            <p:cNvSpPr/>
            <p:nvPr/>
          </p:nvSpPr>
          <p:spPr>
            <a:xfrm>
              <a:off x="0" y="0"/>
              <a:ext cx="769573" cy="470621"/>
            </a:xfrm>
            <a:custGeom>
              <a:avLst/>
              <a:gdLst/>
              <a:ahLst/>
              <a:cxnLst/>
              <a:rect l="l" t="t" r="r" b="b"/>
              <a:pathLst>
                <a:path w="769573" h="470621">
                  <a:moveTo>
                    <a:pt x="135127" y="0"/>
                  </a:moveTo>
                  <a:lnTo>
                    <a:pt x="634446" y="0"/>
                  </a:lnTo>
                  <a:cubicBezTo>
                    <a:pt x="670284" y="0"/>
                    <a:pt x="704654" y="14237"/>
                    <a:pt x="729996" y="39578"/>
                  </a:cubicBezTo>
                  <a:cubicBezTo>
                    <a:pt x="755337" y="64919"/>
                    <a:pt x="769573" y="99289"/>
                    <a:pt x="769573" y="135127"/>
                  </a:cubicBezTo>
                  <a:lnTo>
                    <a:pt x="769573" y="335494"/>
                  </a:lnTo>
                  <a:cubicBezTo>
                    <a:pt x="769573" y="371332"/>
                    <a:pt x="755337" y="405702"/>
                    <a:pt x="729996" y="431043"/>
                  </a:cubicBezTo>
                  <a:cubicBezTo>
                    <a:pt x="704654" y="456385"/>
                    <a:pt x="670284" y="470621"/>
                    <a:pt x="634446" y="470621"/>
                  </a:cubicBezTo>
                  <a:lnTo>
                    <a:pt x="135127" y="470621"/>
                  </a:lnTo>
                  <a:cubicBezTo>
                    <a:pt x="99289" y="470621"/>
                    <a:pt x="64919" y="456385"/>
                    <a:pt x="39578" y="431043"/>
                  </a:cubicBezTo>
                  <a:cubicBezTo>
                    <a:pt x="14237" y="405702"/>
                    <a:pt x="0" y="371332"/>
                    <a:pt x="0" y="335494"/>
                  </a:cubicBezTo>
                  <a:lnTo>
                    <a:pt x="0" y="135127"/>
                  </a:lnTo>
                  <a:cubicBezTo>
                    <a:pt x="0" y="99289"/>
                    <a:pt x="14237" y="64919"/>
                    <a:pt x="39578" y="39578"/>
                  </a:cubicBezTo>
                  <a:cubicBezTo>
                    <a:pt x="64919" y="14237"/>
                    <a:pt x="99289" y="0"/>
                    <a:pt x="135127" y="0"/>
                  </a:cubicBezTo>
                  <a:close/>
                </a:path>
              </a:pathLst>
            </a:custGeom>
            <a:solidFill>
              <a:srgbClr val="298B6B"/>
            </a:solidFill>
          </p:spPr>
        </p:sp>
        <p:sp>
          <p:nvSpPr>
            <p:cNvPr id="37" name="TextBox 37"/>
            <p:cNvSpPr txBox="1"/>
            <p:nvPr/>
          </p:nvSpPr>
          <p:spPr>
            <a:xfrm>
              <a:off x="0" y="-57150"/>
              <a:ext cx="769573" cy="527771"/>
            </a:xfrm>
            <a:prstGeom prst="rect">
              <a:avLst/>
            </a:prstGeom>
          </p:spPr>
          <p:txBody>
            <a:bodyPr lIns="50800" tIns="50800" rIns="50800" bIns="50800" rtlCol="0" anchor="ctr"/>
            <a:lstStyle/>
            <a:p>
              <a:pPr algn="ctr">
                <a:lnSpc>
                  <a:spcPts val="3311"/>
                </a:lnSpc>
              </a:pPr>
              <a:endParaRPr/>
            </a:p>
          </p:txBody>
        </p:sp>
      </p:grpSp>
      <p:grpSp>
        <p:nvGrpSpPr>
          <p:cNvPr id="38" name="Group 38"/>
          <p:cNvGrpSpPr/>
          <p:nvPr/>
        </p:nvGrpSpPr>
        <p:grpSpPr>
          <a:xfrm>
            <a:off x="5562090" y="7519606"/>
            <a:ext cx="10824737" cy="1843786"/>
            <a:chOff x="0" y="0"/>
            <a:chExt cx="2850960" cy="485606"/>
          </a:xfrm>
        </p:grpSpPr>
        <p:sp>
          <p:nvSpPr>
            <p:cNvPr id="39" name="Freeform 39"/>
            <p:cNvSpPr/>
            <p:nvPr/>
          </p:nvSpPr>
          <p:spPr>
            <a:xfrm>
              <a:off x="0" y="0"/>
              <a:ext cx="2850960" cy="485606"/>
            </a:xfrm>
            <a:custGeom>
              <a:avLst/>
              <a:gdLst/>
              <a:ahLst/>
              <a:cxnLst/>
              <a:rect l="l" t="t" r="r" b="b"/>
              <a:pathLst>
                <a:path w="2850960" h="485606">
                  <a:moveTo>
                    <a:pt x="36476" y="0"/>
                  </a:moveTo>
                  <a:lnTo>
                    <a:pt x="2814484" y="0"/>
                  </a:lnTo>
                  <a:cubicBezTo>
                    <a:pt x="2824158" y="0"/>
                    <a:pt x="2833436" y="3843"/>
                    <a:pt x="2840276" y="10683"/>
                  </a:cubicBezTo>
                  <a:cubicBezTo>
                    <a:pt x="2847117" y="17524"/>
                    <a:pt x="2850960" y="26802"/>
                    <a:pt x="2850960" y="36476"/>
                  </a:cubicBezTo>
                  <a:lnTo>
                    <a:pt x="2850960" y="449131"/>
                  </a:lnTo>
                  <a:cubicBezTo>
                    <a:pt x="2850960" y="458805"/>
                    <a:pt x="2847117" y="468082"/>
                    <a:pt x="2840276" y="474923"/>
                  </a:cubicBezTo>
                  <a:cubicBezTo>
                    <a:pt x="2833436" y="481763"/>
                    <a:pt x="2824158" y="485606"/>
                    <a:pt x="2814484" y="485606"/>
                  </a:cubicBezTo>
                  <a:lnTo>
                    <a:pt x="36476" y="485606"/>
                  </a:lnTo>
                  <a:cubicBezTo>
                    <a:pt x="26802" y="485606"/>
                    <a:pt x="17524" y="481763"/>
                    <a:pt x="10683" y="474923"/>
                  </a:cubicBezTo>
                  <a:cubicBezTo>
                    <a:pt x="3843" y="468082"/>
                    <a:pt x="0" y="458805"/>
                    <a:pt x="0" y="449131"/>
                  </a:cubicBezTo>
                  <a:lnTo>
                    <a:pt x="0" y="36476"/>
                  </a:lnTo>
                  <a:cubicBezTo>
                    <a:pt x="0" y="26802"/>
                    <a:pt x="3843" y="17524"/>
                    <a:pt x="10683" y="10683"/>
                  </a:cubicBezTo>
                  <a:cubicBezTo>
                    <a:pt x="17524" y="3843"/>
                    <a:pt x="26802" y="0"/>
                    <a:pt x="36476" y="0"/>
                  </a:cubicBezTo>
                  <a:close/>
                </a:path>
              </a:pathLst>
            </a:custGeom>
            <a:solidFill>
              <a:srgbClr val="FFFFFF"/>
            </a:solidFill>
            <a:ln w="38100" cap="rnd">
              <a:solidFill>
                <a:srgbClr val="298B6B"/>
              </a:solidFill>
              <a:prstDash val="lgDash"/>
              <a:round/>
            </a:ln>
          </p:spPr>
        </p:sp>
        <p:sp>
          <p:nvSpPr>
            <p:cNvPr id="40" name="TextBox 40"/>
            <p:cNvSpPr txBox="1"/>
            <p:nvPr/>
          </p:nvSpPr>
          <p:spPr>
            <a:xfrm>
              <a:off x="0" y="-57150"/>
              <a:ext cx="2850960" cy="542756"/>
            </a:xfrm>
            <a:prstGeom prst="rect">
              <a:avLst/>
            </a:prstGeom>
          </p:spPr>
          <p:txBody>
            <a:bodyPr lIns="50800" tIns="50800" rIns="50800" bIns="50800" rtlCol="0" anchor="ctr"/>
            <a:lstStyle/>
            <a:p>
              <a:pPr algn="ctr">
                <a:lnSpc>
                  <a:spcPts val="3311"/>
                </a:lnSpc>
              </a:pPr>
              <a:r>
                <a:rPr lang="en-US" sz="2400">
                  <a:solidFill>
                    <a:srgbClr val="FFFFFF"/>
                  </a:solidFill>
                  <a:latin typeface="Arimo"/>
                </a:rPr>
                <a:t>Theo em, làm thế nào để trình bày ý kiến về một vấn đề có tính thời sự được hiệu quả?</a:t>
              </a:r>
            </a:p>
          </p:txBody>
        </p:sp>
      </p:grpSp>
      <p:sp>
        <p:nvSpPr>
          <p:cNvPr id="41" name="TextBox 41"/>
          <p:cNvSpPr txBox="1"/>
          <p:nvPr/>
        </p:nvSpPr>
        <p:spPr>
          <a:xfrm>
            <a:off x="5673834" y="7852854"/>
            <a:ext cx="10557801" cy="1186815"/>
          </a:xfrm>
          <a:prstGeom prst="rect">
            <a:avLst/>
          </a:prstGeom>
        </p:spPr>
        <p:txBody>
          <a:bodyPr lIns="0" tIns="0" rIns="0" bIns="0" rtlCol="0" anchor="t">
            <a:spAutoFit/>
          </a:bodyPr>
          <a:lstStyle/>
          <a:p>
            <a:pPr algn="just">
              <a:lnSpc>
                <a:spcPts val="4679"/>
              </a:lnSpc>
            </a:pPr>
            <a:r>
              <a:rPr lang="en-US" sz="3999">
                <a:solidFill>
                  <a:srgbClr val="298B6B"/>
                </a:solidFill>
                <a:latin typeface="Roboto Condensed"/>
              </a:rPr>
              <a:t>Khi trình bày ý kiến về một vấn đề có tính thời sự, em và các bạn thường thực hiện theo các bước nào?</a:t>
            </a:r>
          </a:p>
        </p:txBody>
      </p:sp>
      <p:sp>
        <p:nvSpPr>
          <p:cNvPr id="42" name="TextBox 42"/>
          <p:cNvSpPr txBox="1"/>
          <p:nvPr/>
        </p:nvSpPr>
        <p:spPr>
          <a:xfrm>
            <a:off x="2348931" y="8036559"/>
            <a:ext cx="2921974" cy="771526"/>
          </a:xfrm>
          <a:prstGeom prst="rect">
            <a:avLst/>
          </a:prstGeom>
        </p:spPr>
        <p:txBody>
          <a:bodyPr lIns="0" tIns="0" rIns="0" bIns="0" rtlCol="0" anchor="t">
            <a:spAutoFit/>
          </a:bodyPr>
          <a:lstStyle/>
          <a:p>
            <a:pPr algn="ctr">
              <a:lnSpc>
                <a:spcPts val="6299"/>
              </a:lnSpc>
            </a:pPr>
            <a:r>
              <a:rPr lang="en-US" sz="4499">
                <a:solidFill>
                  <a:srgbClr val="FFF2F2"/>
                </a:solidFill>
                <a:latin typeface="Roboto Condensed Bold"/>
              </a:rPr>
              <a:t>Câu 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574853" y="379844"/>
            <a:ext cx="17450100" cy="9733639"/>
            <a:chOff x="0" y="0"/>
            <a:chExt cx="23266800" cy="12978186"/>
          </a:xfrm>
        </p:grpSpPr>
        <p:sp>
          <p:nvSpPr>
            <p:cNvPr id="3" name="Freeform 3"/>
            <p:cNvSpPr/>
            <p:nvPr/>
          </p:nvSpPr>
          <p:spPr>
            <a:xfrm>
              <a:off x="0" y="0"/>
              <a:ext cx="23266781" cy="12978193"/>
            </a:xfrm>
            <a:custGeom>
              <a:avLst/>
              <a:gdLst/>
              <a:ahLst/>
              <a:cxnLst/>
              <a:rect l="l" t="t" r="r" b="b"/>
              <a:pathLst>
                <a:path w="23266781" h="12978193">
                  <a:moveTo>
                    <a:pt x="0" y="0"/>
                  </a:moveTo>
                  <a:lnTo>
                    <a:pt x="23266781" y="0"/>
                  </a:lnTo>
                  <a:lnTo>
                    <a:pt x="23266781" y="12978193"/>
                  </a:lnTo>
                  <a:lnTo>
                    <a:pt x="0" y="12978193"/>
                  </a:lnTo>
                  <a:close/>
                </a:path>
              </a:pathLst>
            </a:custGeom>
            <a:solidFill>
              <a:srgbClr val="FDEFEC"/>
            </a:solidFill>
          </p:spPr>
        </p:sp>
      </p:grpSp>
      <p:sp>
        <p:nvSpPr>
          <p:cNvPr id="4" name="Freeform 4"/>
          <p:cNvSpPr/>
          <p:nvPr/>
        </p:nvSpPr>
        <p:spPr>
          <a:xfrm>
            <a:off x="16596628" y="3053768"/>
            <a:ext cx="1301613" cy="4926597"/>
          </a:xfrm>
          <a:custGeom>
            <a:avLst/>
            <a:gdLst/>
            <a:ahLst/>
            <a:cxnLst/>
            <a:rect l="l" t="t" r="r" b="b"/>
            <a:pathLst>
              <a:path w="1301613" h="4926597">
                <a:moveTo>
                  <a:pt x="0" y="0"/>
                </a:moveTo>
                <a:lnTo>
                  <a:pt x="1301613" y="0"/>
                </a:lnTo>
                <a:lnTo>
                  <a:pt x="1301613" y="4926597"/>
                </a:lnTo>
                <a:lnTo>
                  <a:pt x="0" y="492659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7114713" y="3517517"/>
            <a:ext cx="880447" cy="4357575"/>
          </a:xfrm>
          <a:custGeom>
            <a:avLst/>
            <a:gdLst/>
            <a:ahLst/>
            <a:cxnLst/>
            <a:rect l="l" t="t" r="r" b="b"/>
            <a:pathLst>
              <a:path w="880447" h="4357575">
                <a:moveTo>
                  <a:pt x="0" y="0"/>
                </a:moveTo>
                <a:lnTo>
                  <a:pt x="880447" y="0"/>
                </a:lnTo>
                <a:lnTo>
                  <a:pt x="880447" y="4357575"/>
                </a:lnTo>
                <a:lnTo>
                  <a:pt x="0" y="435757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7557388" y="6191162"/>
            <a:ext cx="340863" cy="1280761"/>
          </a:xfrm>
          <a:custGeom>
            <a:avLst/>
            <a:gdLst/>
            <a:ahLst/>
            <a:cxnLst/>
            <a:rect l="l" t="t" r="r" b="b"/>
            <a:pathLst>
              <a:path w="340863" h="1280761">
                <a:moveTo>
                  <a:pt x="0" y="0"/>
                </a:moveTo>
                <a:lnTo>
                  <a:pt x="340863" y="0"/>
                </a:lnTo>
                <a:lnTo>
                  <a:pt x="340863" y="1280762"/>
                </a:lnTo>
                <a:lnTo>
                  <a:pt x="0" y="128076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5805093" y="2355782"/>
            <a:ext cx="2964446" cy="3161284"/>
          </a:xfrm>
          <a:custGeom>
            <a:avLst/>
            <a:gdLst/>
            <a:ahLst/>
            <a:cxnLst/>
            <a:rect l="l" t="t" r="r" b="b"/>
            <a:pathLst>
              <a:path w="2964446" h="3161284">
                <a:moveTo>
                  <a:pt x="0" y="0"/>
                </a:moveTo>
                <a:lnTo>
                  <a:pt x="2964446" y="0"/>
                </a:lnTo>
                <a:lnTo>
                  <a:pt x="2964446" y="3161285"/>
                </a:lnTo>
                <a:lnTo>
                  <a:pt x="0" y="316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426436" y="5748907"/>
            <a:ext cx="2910273" cy="4917970"/>
          </a:xfrm>
          <a:custGeom>
            <a:avLst/>
            <a:gdLst/>
            <a:ahLst/>
            <a:cxnLst/>
            <a:rect l="l" t="t" r="r" b="b"/>
            <a:pathLst>
              <a:path w="2910273" h="4917970">
                <a:moveTo>
                  <a:pt x="0" y="0"/>
                </a:moveTo>
                <a:lnTo>
                  <a:pt x="2910272" y="0"/>
                </a:lnTo>
                <a:lnTo>
                  <a:pt x="2910272" y="4917971"/>
                </a:lnTo>
                <a:lnTo>
                  <a:pt x="0" y="4917971"/>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grpSp>
        <p:nvGrpSpPr>
          <p:cNvPr id="9" name="Group 9"/>
          <p:cNvGrpSpPr/>
          <p:nvPr/>
        </p:nvGrpSpPr>
        <p:grpSpPr>
          <a:xfrm>
            <a:off x="9341870" y="7141688"/>
            <a:ext cx="8946130" cy="3144831"/>
            <a:chOff x="0" y="0"/>
            <a:chExt cx="11928174" cy="4193108"/>
          </a:xfrm>
        </p:grpSpPr>
        <p:sp>
          <p:nvSpPr>
            <p:cNvPr id="10" name="Freeform 10"/>
            <p:cNvSpPr/>
            <p:nvPr/>
          </p:nvSpPr>
          <p:spPr>
            <a:xfrm>
              <a:off x="0" y="-299974"/>
              <a:ext cx="11928221" cy="4493133"/>
            </a:xfrm>
            <a:custGeom>
              <a:avLst/>
              <a:gdLst/>
              <a:ahLst/>
              <a:cxnLst/>
              <a:rect l="l" t="t" r="r" b="b"/>
              <a:pathLst>
                <a:path w="11928221" h="4493133">
                  <a:moveTo>
                    <a:pt x="11928221" y="1930273"/>
                  </a:moveTo>
                  <a:cubicBezTo>
                    <a:pt x="11928221" y="1930273"/>
                    <a:pt x="10640187" y="644144"/>
                    <a:pt x="9830308" y="337947"/>
                  </a:cubicBezTo>
                  <a:cubicBezTo>
                    <a:pt x="8936736" y="0"/>
                    <a:pt x="7964932" y="2029968"/>
                    <a:pt x="7039737" y="2052955"/>
                  </a:cubicBezTo>
                  <a:cubicBezTo>
                    <a:pt x="5903595" y="2081149"/>
                    <a:pt x="5813171" y="1646301"/>
                    <a:pt x="4975098" y="1886204"/>
                  </a:cubicBezTo>
                  <a:cubicBezTo>
                    <a:pt x="4511548" y="2018919"/>
                    <a:pt x="3898265" y="2981579"/>
                    <a:pt x="3363849" y="3149600"/>
                  </a:cubicBezTo>
                  <a:cubicBezTo>
                    <a:pt x="2477770" y="3428111"/>
                    <a:pt x="2276602" y="2928620"/>
                    <a:pt x="1579753" y="3288665"/>
                  </a:cubicBezTo>
                  <a:cubicBezTo>
                    <a:pt x="974598" y="3601339"/>
                    <a:pt x="0" y="4493133"/>
                    <a:pt x="0" y="4493133"/>
                  </a:cubicBezTo>
                  <a:lnTo>
                    <a:pt x="11851259" y="4442714"/>
                  </a:lnTo>
                  <a:lnTo>
                    <a:pt x="11928094" y="1930273"/>
                  </a:lnTo>
                  <a:close/>
                </a:path>
              </a:pathLst>
            </a:custGeom>
            <a:solidFill>
              <a:srgbClr val="FF714D"/>
            </a:solidFill>
          </p:spPr>
        </p:sp>
      </p:grpSp>
      <p:grpSp>
        <p:nvGrpSpPr>
          <p:cNvPr id="11" name="Group 11"/>
          <p:cNvGrpSpPr/>
          <p:nvPr/>
        </p:nvGrpSpPr>
        <p:grpSpPr>
          <a:xfrm>
            <a:off x="10526574" y="8132553"/>
            <a:ext cx="7761426" cy="2154159"/>
            <a:chOff x="0" y="0"/>
            <a:chExt cx="10348568" cy="2872212"/>
          </a:xfrm>
        </p:grpSpPr>
        <p:sp>
          <p:nvSpPr>
            <p:cNvPr id="12" name="Freeform 12"/>
            <p:cNvSpPr/>
            <p:nvPr/>
          </p:nvSpPr>
          <p:spPr>
            <a:xfrm>
              <a:off x="0" y="-205486"/>
              <a:ext cx="10348595" cy="3077718"/>
            </a:xfrm>
            <a:custGeom>
              <a:avLst/>
              <a:gdLst/>
              <a:ahLst/>
              <a:cxnLst/>
              <a:rect l="l" t="t" r="r" b="b"/>
              <a:pathLst>
                <a:path w="10348595" h="3077718">
                  <a:moveTo>
                    <a:pt x="10348595" y="1322197"/>
                  </a:moveTo>
                  <a:cubicBezTo>
                    <a:pt x="10348595" y="1322197"/>
                    <a:pt x="9231122" y="441198"/>
                    <a:pt x="8528558" y="231521"/>
                  </a:cubicBezTo>
                  <a:cubicBezTo>
                    <a:pt x="7753350" y="0"/>
                    <a:pt x="6910070" y="1390523"/>
                    <a:pt x="6107430" y="1406271"/>
                  </a:cubicBezTo>
                  <a:cubicBezTo>
                    <a:pt x="5121783" y="1425575"/>
                    <a:pt x="5043297" y="1127760"/>
                    <a:pt x="4316222" y="1292098"/>
                  </a:cubicBezTo>
                  <a:cubicBezTo>
                    <a:pt x="3914013" y="1383030"/>
                    <a:pt x="3382010" y="2042414"/>
                    <a:pt x="2918333" y="2157476"/>
                  </a:cubicBezTo>
                  <a:cubicBezTo>
                    <a:pt x="2149475" y="2348230"/>
                    <a:pt x="1974977" y="2006092"/>
                    <a:pt x="1370457" y="2252726"/>
                  </a:cubicBezTo>
                  <a:cubicBezTo>
                    <a:pt x="845566" y="2466848"/>
                    <a:pt x="0" y="3077718"/>
                    <a:pt x="0" y="3077718"/>
                  </a:cubicBezTo>
                  <a:lnTo>
                    <a:pt x="10281793" y="3043174"/>
                  </a:lnTo>
                  <a:lnTo>
                    <a:pt x="10348468" y="1322197"/>
                  </a:lnTo>
                  <a:close/>
                </a:path>
              </a:pathLst>
            </a:custGeom>
            <a:solidFill>
              <a:srgbClr val="FFB155"/>
            </a:solidFill>
          </p:spPr>
        </p:sp>
      </p:grpSp>
      <p:grpSp>
        <p:nvGrpSpPr>
          <p:cNvPr id="13" name="Group 13"/>
          <p:cNvGrpSpPr/>
          <p:nvPr/>
        </p:nvGrpSpPr>
        <p:grpSpPr>
          <a:xfrm>
            <a:off x="12399742" y="8998864"/>
            <a:ext cx="5888259" cy="1288016"/>
            <a:chOff x="0" y="0"/>
            <a:chExt cx="7851012" cy="1717354"/>
          </a:xfrm>
        </p:grpSpPr>
        <p:sp>
          <p:nvSpPr>
            <p:cNvPr id="14" name="Freeform 14"/>
            <p:cNvSpPr/>
            <p:nvPr/>
          </p:nvSpPr>
          <p:spPr>
            <a:xfrm>
              <a:off x="0" y="-122809"/>
              <a:ext cx="7851013" cy="1840230"/>
            </a:xfrm>
            <a:custGeom>
              <a:avLst/>
              <a:gdLst/>
              <a:ahLst/>
              <a:cxnLst/>
              <a:rect l="l" t="t" r="r" b="b"/>
              <a:pathLst>
                <a:path w="7851013" h="1840230">
                  <a:moveTo>
                    <a:pt x="7851013" y="790575"/>
                  </a:moveTo>
                  <a:cubicBezTo>
                    <a:pt x="7851013" y="790575"/>
                    <a:pt x="7003161" y="263779"/>
                    <a:pt x="6470269" y="138430"/>
                  </a:cubicBezTo>
                  <a:cubicBezTo>
                    <a:pt x="5882259" y="0"/>
                    <a:pt x="5242433" y="831469"/>
                    <a:pt x="4633595" y="840867"/>
                  </a:cubicBezTo>
                  <a:cubicBezTo>
                    <a:pt x="3885819" y="852424"/>
                    <a:pt x="3826256" y="674370"/>
                    <a:pt x="3274695" y="772668"/>
                  </a:cubicBezTo>
                  <a:cubicBezTo>
                    <a:pt x="2969641" y="827024"/>
                    <a:pt x="2565908" y="1221232"/>
                    <a:pt x="2214118" y="1290066"/>
                  </a:cubicBezTo>
                  <a:cubicBezTo>
                    <a:pt x="1630807" y="1404112"/>
                    <a:pt x="1498473" y="1199515"/>
                    <a:pt x="1039749" y="1347089"/>
                  </a:cubicBezTo>
                  <a:cubicBezTo>
                    <a:pt x="641477" y="1474978"/>
                    <a:pt x="0" y="1840230"/>
                    <a:pt x="0" y="1840230"/>
                  </a:cubicBezTo>
                  <a:lnTo>
                    <a:pt x="7800340" y="1819656"/>
                  </a:lnTo>
                  <a:lnTo>
                    <a:pt x="7851013" y="790702"/>
                  </a:lnTo>
                  <a:close/>
                </a:path>
              </a:pathLst>
            </a:custGeom>
            <a:solidFill>
              <a:srgbClr val="35828C"/>
            </a:solidFill>
          </p:spPr>
        </p:sp>
      </p:grpSp>
      <p:sp>
        <p:nvSpPr>
          <p:cNvPr id="15" name="Freeform 15"/>
          <p:cNvSpPr/>
          <p:nvPr/>
        </p:nvSpPr>
        <p:spPr>
          <a:xfrm>
            <a:off x="-24851" y="-16138"/>
            <a:ext cx="2008688" cy="1895444"/>
          </a:xfrm>
          <a:custGeom>
            <a:avLst/>
            <a:gdLst/>
            <a:ahLst/>
            <a:cxnLst/>
            <a:rect l="l" t="t" r="r" b="b"/>
            <a:pathLst>
              <a:path w="2008688" h="1895444">
                <a:moveTo>
                  <a:pt x="0" y="0"/>
                </a:moveTo>
                <a:lnTo>
                  <a:pt x="2008687" y="0"/>
                </a:lnTo>
                <a:lnTo>
                  <a:pt x="2008687" y="1895444"/>
                </a:lnTo>
                <a:lnTo>
                  <a:pt x="0" y="1895444"/>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TextBox 16"/>
          <p:cNvSpPr txBox="1"/>
          <p:nvPr/>
        </p:nvSpPr>
        <p:spPr>
          <a:xfrm>
            <a:off x="845568" y="673416"/>
            <a:ext cx="17149593" cy="1682366"/>
          </a:xfrm>
          <a:prstGeom prst="rect">
            <a:avLst/>
          </a:prstGeom>
        </p:spPr>
        <p:txBody>
          <a:bodyPr lIns="0" tIns="0" rIns="0" bIns="0" rtlCol="0" anchor="t">
            <a:spAutoFit/>
          </a:bodyPr>
          <a:lstStyle/>
          <a:p>
            <a:pPr algn="l">
              <a:lnSpc>
                <a:spcPts val="6207"/>
              </a:lnSpc>
            </a:pPr>
            <a:r>
              <a:rPr lang="en-US" sz="6399">
                <a:solidFill>
                  <a:srgbClr val="266770"/>
                </a:solidFill>
                <a:latin typeface="#9Slide05 IcielSanelma"/>
              </a:rPr>
              <a:t>I. Tìm hiểu các thức thực hiện trình bày ý kiến về một vấn đề có tính thời sự trong đời sống của lứa tuổi học sinh ngày nay</a:t>
            </a:r>
          </a:p>
        </p:txBody>
      </p:sp>
      <p:sp>
        <p:nvSpPr>
          <p:cNvPr id="17" name="TextBox 17"/>
          <p:cNvSpPr txBox="1"/>
          <p:nvPr/>
        </p:nvSpPr>
        <p:spPr>
          <a:xfrm>
            <a:off x="1354993" y="2485533"/>
            <a:ext cx="4760780" cy="838201"/>
          </a:xfrm>
          <a:prstGeom prst="rect">
            <a:avLst/>
          </a:prstGeom>
        </p:spPr>
        <p:txBody>
          <a:bodyPr lIns="0" tIns="0" rIns="0" bIns="0" rtlCol="0" anchor="t">
            <a:spAutoFit/>
          </a:bodyPr>
          <a:lstStyle/>
          <a:p>
            <a:pPr algn="ctr">
              <a:lnSpc>
                <a:spcPts val="6899"/>
              </a:lnSpc>
              <a:spcBef>
                <a:spcPct val="0"/>
              </a:spcBef>
            </a:pPr>
            <a:r>
              <a:rPr lang="en-US" sz="4999">
                <a:solidFill>
                  <a:srgbClr val="CE6342"/>
                </a:solidFill>
                <a:latin typeface="#9Slide05 Lobster"/>
              </a:rPr>
              <a:t>1. Yêu cầu kiểu bài </a:t>
            </a:r>
          </a:p>
        </p:txBody>
      </p:sp>
      <p:sp>
        <p:nvSpPr>
          <p:cNvPr id="18" name="TextBox 18"/>
          <p:cNvSpPr txBox="1"/>
          <p:nvPr/>
        </p:nvSpPr>
        <p:spPr>
          <a:xfrm>
            <a:off x="1354993" y="3864522"/>
            <a:ext cx="14571198" cy="4558030"/>
          </a:xfrm>
          <a:prstGeom prst="rect">
            <a:avLst/>
          </a:prstGeom>
        </p:spPr>
        <p:txBody>
          <a:bodyPr lIns="0" tIns="0" rIns="0" bIns="0" rtlCol="0" anchor="t">
            <a:spAutoFit/>
          </a:bodyPr>
          <a:lstStyle/>
          <a:p>
            <a:pPr marL="928371" lvl="1" indent="-464186" algn="just">
              <a:lnSpc>
                <a:spcPts val="6020"/>
              </a:lnSpc>
              <a:buFont typeface="Arial"/>
              <a:buChar char="•"/>
            </a:pPr>
            <a:r>
              <a:rPr lang="en-US" sz="4300">
                <a:solidFill>
                  <a:srgbClr val="434343"/>
                </a:solidFill>
                <a:latin typeface="Roboto Condensed"/>
              </a:rPr>
              <a:t>Trình bày được ý kiến về một vấn đề có tính thời sự; nêu được ý kiến trái chiều và giải pháp hiệu quả cho vấn đề bằng các lí lẽ và bằng chứng sắc bén..</a:t>
            </a:r>
          </a:p>
          <a:p>
            <a:pPr marL="928371" lvl="1" indent="-464186" algn="just">
              <a:lnSpc>
                <a:spcPts val="6020"/>
              </a:lnSpc>
              <a:buFont typeface="Arial"/>
              <a:buChar char="•"/>
            </a:pPr>
            <a:r>
              <a:rPr lang="en-US" sz="4300">
                <a:solidFill>
                  <a:srgbClr val="434343"/>
                </a:solidFill>
                <a:latin typeface="Roboto Condensed"/>
              </a:rPr>
              <a:t>Thuyết phục được người nghe đồng tình với ý kiến của mình về cách giải quyết vấn đề, từ đó tác động đến nhận thức và hành động của người nghe.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18950"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221294" y="0"/>
            <a:ext cx="4362371" cy="3431605"/>
          </a:xfrm>
          <a:custGeom>
            <a:avLst/>
            <a:gdLst/>
            <a:ahLst/>
            <a:cxnLst/>
            <a:rect l="l" t="t" r="r" b="b"/>
            <a:pathLst>
              <a:path w="4362371" h="3431605">
                <a:moveTo>
                  <a:pt x="0" y="0"/>
                </a:moveTo>
                <a:lnTo>
                  <a:pt x="4362371" y="0"/>
                </a:lnTo>
                <a:lnTo>
                  <a:pt x="4362371" y="3431605"/>
                </a:lnTo>
                <a:lnTo>
                  <a:pt x="0" y="343160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5664730" y="270321"/>
            <a:ext cx="2964446" cy="3161284"/>
          </a:xfrm>
          <a:custGeom>
            <a:avLst/>
            <a:gdLst/>
            <a:ahLst/>
            <a:cxnLst/>
            <a:rect l="l" t="t" r="r" b="b"/>
            <a:pathLst>
              <a:path w="2964446" h="3161284">
                <a:moveTo>
                  <a:pt x="0" y="0"/>
                </a:moveTo>
                <a:lnTo>
                  <a:pt x="2964445" y="0"/>
                </a:lnTo>
                <a:lnTo>
                  <a:pt x="2964445" y="3161284"/>
                </a:lnTo>
                <a:lnTo>
                  <a:pt x="0" y="316128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357276" y="5717972"/>
            <a:ext cx="2910273" cy="4917970"/>
          </a:xfrm>
          <a:custGeom>
            <a:avLst/>
            <a:gdLst/>
            <a:ahLst/>
            <a:cxnLst/>
            <a:rect l="l" t="t" r="r" b="b"/>
            <a:pathLst>
              <a:path w="2910273" h="4917970">
                <a:moveTo>
                  <a:pt x="0" y="0"/>
                </a:moveTo>
                <a:lnTo>
                  <a:pt x="2910273" y="0"/>
                </a:lnTo>
                <a:lnTo>
                  <a:pt x="2910273" y="4917970"/>
                </a:lnTo>
                <a:lnTo>
                  <a:pt x="0" y="491797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5871232" y="-621737"/>
            <a:ext cx="3161284" cy="2964446"/>
          </a:xfrm>
          <a:custGeom>
            <a:avLst/>
            <a:gdLst/>
            <a:ahLst/>
            <a:cxnLst/>
            <a:rect l="l" t="t" r="r" b="b"/>
            <a:pathLst>
              <a:path w="3161284" h="2964446">
                <a:moveTo>
                  <a:pt x="0" y="0"/>
                </a:moveTo>
                <a:lnTo>
                  <a:pt x="3161284" y="0"/>
                </a:lnTo>
                <a:lnTo>
                  <a:pt x="3161284" y="2964445"/>
                </a:lnTo>
                <a:lnTo>
                  <a:pt x="0" y="296444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13793520" y="5001169"/>
            <a:ext cx="5238997" cy="6141011"/>
          </a:xfrm>
          <a:custGeom>
            <a:avLst/>
            <a:gdLst/>
            <a:ahLst/>
            <a:cxnLst/>
            <a:rect l="l" t="t" r="r" b="b"/>
            <a:pathLst>
              <a:path w="5238997" h="6141011">
                <a:moveTo>
                  <a:pt x="0" y="0"/>
                </a:moveTo>
                <a:lnTo>
                  <a:pt x="5238996" y="0"/>
                </a:lnTo>
                <a:lnTo>
                  <a:pt x="5238996" y="6141011"/>
                </a:lnTo>
                <a:lnTo>
                  <a:pt x="0" y="6141011"/>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14717241" y="6001526"/>
            <a:ext cx="3911935" cy="4705378"/>
          </a:xfrm>
          <a:custGeom>
            <a:avLst/>
            <a:gdLst/>
            <a:ahLst/>
            <a:cxnLst/>
            <a:rect l="l" t="t" r="r" b="b"/>
            <a:pathLst>
              <a:path w="3911935" h="4705378">
                <a:moveTo>
                  <a:pt x="0" y="0"/>
                </a:moveTo>
                <a:lnTo>
                  <a:pt x="3911934" y="0"/>
                </a:lnTo>
                <a:lnTo>
                  <a:pt x="3911934" y="4705379"/>
                </a:lnTo>
                <a:lnTo>
                  <a:pt x="0" y="4705379"/>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0" name="Freeform 10"/>
          <p:cNvSpPr/>
          <p:nvPr/>
        </p:nvSpPr>
        <p:spPr>
          <a:xfrm>
            <a:off x="15493973" y="6779853"/>
            <a:ext cx="3054358" cy="3695162"/>
          </a:xfrm>
          <a:custGeom>
            <a:avLst/>
            <a:gdLst/>
            <a:ahLst/>
            <a:cxnLst/>
            <a:rect l="l" t="t" r="r" b="b"/>
            <a:pathLst>
              <a:path w="3054358" h="3695162">
                <a:moveTo>
                  <a:pt x="0" y="0"/>
                </a:moveTo>
                <a:lnTo>
                  <a:pt x="3054359" y="0"/>
                </a:lnTo>
                <a:lnTo>
                  <a:pt x="3054359" y="3695162"/>
                </a:lnTo>
                <a:lnTo>
                  <a:pt x="0" y="3695162"/>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1" name="Freeform 11"/>
          <p:cNvSpPr/>
          <p:nvPr/>
        </p:nvSpPr>
        <p:spPr>
          <a:xfrm>
            <a:off x="16514953" y="-115078"/>
            <a:ext cx="1797885" cy="1476604"/>
          </a:xfrm>
          <a:custGeom>
            <a:avLst/>
            <a:gdLst/>
            <a:ahLst/>
            <a:cxnLst/>
            <a:rect l="l" t="t" r="r" b="b"/>
            <a:pathLst>
              <a:path w="1797885" h="1476604">
                <a:moveTo>
                  <a:pt x="0" y="0"/>
                </a:moveTo>
                <a:lnTo>
                  <a:pt x="1797885" y="0"/>
                </a:lnTo>
                <a:lnTo>
                  <a:pt x="1797885" y="1476605"/>
                </a:lnTo>
                <a:lnTo>
                  <a:pt x="0" y="147660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grpSp>
        <p:nvGrpSpPr>
          <p:cNvPr id="12" name="Group 12"/>
          <p:cNvGrpSpPr/>
          <p:nvPr/>
        </p:nvGrpSpPr>
        <p:grpSpPr>
          <a:xfrm>
            <a:off x="862723" y="5018475"/>
            <a:ext cx="4243571" cy="1398994"/>
            <a:chOff x="0" y="0"/>
            <a:chExt cx="1117648" cy="368459"/>
          </a:xfrm>
        </p:grpSpPr>
        <p:sp>
          <p:nvSpPr>
            <p:cNvPr id="13" name="Freeform 13"/>
            <p:cNvSpPr/>
            <p:nvPr/>
          </p:nvSpPr>
          <p:spPr>
            <a:xfrm>
              <a:off x="0" y="0"/>
              <a:ext cx="1117648" cy="368459"/>
            </a:xfrm>
            <a:custGeom>
              <a:avLst/>
              <a:gdLst/>
              <a:ahLst/>
              <a:cxnLst/>
              <a:rect l="l" t="t" r="r" b="b"/>
              <a:pathLst>
                <a:path w="1117648" h="368459">
                  <a:moveTo>
                    <a:pt x="93044" y="0"/>
                  </a:moveTo>
                  <a:lnTo>
                    <a:pt x="1024604" y="0"/>
                  </a:lnTo>
                  <a:cubicBezTo>
                    <a:pt x="1075991" y="0"/>
                    <a:pt x="1117648" y="41657"/>
                    <a:pt x="1117648" y="93044"/>
                  </a:cubicBezTo>
                  <a:lnTo>
                    <a:pt x="1117648" y="275416"/>
                  </a:lnTo>
                  <a:cubicBezTo>
                    <a:pt x="1117648" y="326802"/>
                    <a:pt x="1075991" y="368459"/>
                    <a:pt x="1024604" y="368459"/>
                  </a:cubicBezTo>
                  <a:lnTo>
                    <a:pt x="93044" y="368459"/>
                  </a:lnTo>
                  <a:cubicBezTo>
                    <a:pt x="41657" y="368459"/>
                    <a:pt x="0" y="326802"/>
                    <a:pt x="0" y="275416"/>
                  </a:cubicBezTo>
                  <a:lnTo>
                    <a:pt x="0" y="93044"/>
                  </a:lnTo>
                  <a:cubicBezTo>
                    <a:pt x="0" y="41657"/>
                    <a:pt x="41657" y="0"/>
                    <a:pt x="93044" y="0"/>
                  </a:cubicBezTo>
                  <a:close/>
                </a:path>
              </a:pathLst>
            </a:custGeom>
            <a:solidFill>
              <a:srgbClr val="FFEED4"/>
            </a:solidFill>
            <a:ln w="38100" cap="rnd">
              <a:solidFill>
                <a:srgbClr val="AD732F"/>
              </a:solidFill>
              <a:prstDash val="solid"/>
              <a:round/>
            </a:ln>
          </p:spPr>
        </p:sp>
        <p:sp>
          <p:nvSpPr>
            <p:cNvPr id="14" name="TextBox 14"/>
            <p:cNvSpPr txBox="1"/>
            <p:nvPr/>
          </p:nvSpPr>
          <p:spPr>
            <a:xfrm>
              <a:off x="0" y="-57150"/>
              <a:ext cx="1117648" cy="425609"/>
            </a:xfrm>
            <a:prstGeom prst="rect">
              <a:avLst/>
            </a:prstGeom>
          </p:spPr>
          <p:txBody>
            <a:bodyPr lIns="50800" tIns="50800" rIns="50800" bIns="50800" rtlCol="0" anchor="ctr"/>
            <a:lstStyle/>
            <a:p>
              <a:pPr algn="ctr">
                <a:lnSpc>
                  <a:spcPts val="3311"/>
                </a:lnSpc>
              </a:pPr>
              <a:endParaRPr/>
            </a:p>
          </p:txBody>
        </p:sp>
      </p:grpSp>
      <p:grpSp>
        <p:nvGrpSpPr>
          <p:cNvPr id="15" name="Group 15"/>
          <p:cNvGrpSpPr/>
          <p:nvPr/>
        </p:nvGrpSpPr>
        <p:grpSpPr>
          <a:xfrm>
            <a:off x="6429672" y="5067300"/>
            <a:ext cx="4771420" cy="1350169"/>
            <a:chOff x="0" y="0"/>
            <a:chExt cx="1256670" cy="355600"/>
          </a:xfrm>
        </p:grpSpPr>
        <p:sp>
          <p:nvSpPr>
            <p:cNvPr id="16" name="Freeform 16"/>
            <p:cNvSpPr/>
            <p:nvPr/>
          </p:nvSpPr>
          <p:spPr>
            <a:xfrm>
              <a:off x="0" y="0"/>
              <a:ext cx="1256670" cy="355600"/>
            </a:xfrm>
            <a:custGeom>
              <a:avLst/>
              <a:gdLst/>
              <a:ahLst/>
              <a:cxnLst/>
              <a:rect l="l" t="t" r="r" b="b"/>
              <a:pathLst>
                <a:path w="1256670" h="355600">
                  <a:moveTo>
                    <a:pt x="82751" y="0"/>
                  </a:moveTo>
                  <a:lnTo>
                    <a:pt x="1173920" y="0"/>
                  </a:lnTo>
                  <a:cubicBezTo>
                    <a:pt x="1219622" y="0"/>
                    <a:pt x="1256670" y="37049"/>
                    <a:pt x="1256670" y="82751"/>
                  </a:cubicBezTo>
                  <a:lnTo>
                    <a:pt x="1256670" y="272849"/>
                  </a:lnTo>
                  <a:cubicBezTo>
                    <a:pt x="1256670" y="318551"/>
                    <a:pt x="1219622" y="355600"/>
                    <a:pt x="1173920" y="355600"/>
                  </a:cubicBezTo>
                  <a:lnTo>
                    <a:pt x="82751" y="355600"/>
                  </a:lnTo>
                  <a:cubicBezTo>
                    <a:pt x="37049" y="355600"/>
                    <a:pt x="0" y="318551"/>
                    <a:pt x="0" y="272849"/>
                  </a:cubicBezTo>
                  <a:lnTo>
                    <a:pt x="0" y="82751"/>
                  </a:lnTo>
                  <a:cubicBezTo>
                    <a:pt x="0" y="37049"/>
                    <a:pt x="37049" y="0"/>
                    <a:pt x="82751" y="0"/>
                  </a:cubicBezTo>
                  <a:close/>
                </a:path>
              </a:pathLst>
            </a:custGeom>
            <a:solidFill>
              <a:srgbClr val="FFEED4"/>
            </a:solidFill>
            <a:ln w="38100" cap="rnd">
              <a:solidFill>
                <a:srgbClr val="AD732F"/>
              </a:solidFill>
              <a:prstDash val="solid"/>
              <a:round/>
            </a:ln>
          </p:spPr>
        </p:sp>
        <p:sp>
          <p:nvSpPr>
            <p:cNvPr id="17" name="TextBox 17"/>
            <p:cNvSpPr txBox="1"/>
            <p:nvPr/>
          </p:nvSpPr>
          <p:spPr>
            <a:xfrm>
              <a:off x="0" y="-57150"/>
              <a:ext cx="1256670" cy="412750"/>
            </a:xfrm>
            <a:prstGeom prst="rect">
              <a:avLst/>
            </a:prstGeom>
          </p:spPr>
          <p:txBody>
            <a:bodyPr lIns="50800" tIns="50800" rIns="50800" bIns="50800" rtlCol="0" anchor="ctr"/>
            <a:lstStyle/>
            <a:p>
              <a:pPr algn="ctr">
                <a:lnSpc>
                  <a:spcPts val="3311"/>
                </a:lnSpc>
              </a:pPr>
              <a:endParaRPr/>
            </a:p>
          </p:txBody>
        </p:sp>
      </p:grpSp>
      <p:grpSp>
        <p:nvGrpSpPr>
          <p:cNvPr id="18" name="Group 18"/>
          <p:cNvGrpSpPr/>
          <p:nvPr/>
        </p:nvGrpSpPr>
        <p:grpSpPr>
          <a:xfrm>
            <a:off x="12326337" y="5067300"/>
            <a:ext cx="4694815" cy="1350169"/>
            <a:chOff x="0" y="0"/>
            <a:chExt cx="1236495" cy="355600"/>
          </a:xfrm>
        </p:grpSpPr>
        <p:sp>
          <p:nvSpPr>
            <p:cNvPr id="19" name="Freeform 19"/>
            <p:cNvSpPr/>
            <p:nvPr/>
          </p:nvSpPr>
          <p:spPr>
            <a:xfrm>
              <a:off x="0" y="0"/>
              <a:ext cx="1236495" cy="355600"/>
            </a:xfrm>
            <a:custGeom>
              <a:avLst/>
              <a:gdLst/>
              <a:ahLst/>
              <a:cxnLst/>
              <a:rect l="l" t="t" r="r" b="b"/>
              <a:pathLst>
                <a:path w="1236495" h="355600">
                  <a:moveTo>
                    <a:pt x="84101" y="0"/>
                  </a:moveTo>
                  <a:lnTo>
                    <a:pt x="1152394" y="0"/>
                  </a:lnTo>
                  <a:cubicBezTo>
                    <a:pt x="1198841" y="0"/>
                    <a:pt x="1236495" y="37653"/>
                    <a:pt x="1236495" y="84101"/>
                  </a:cubicBezTo>
                  <a:lnTo>
                    <a:pt x="1236495" y="271499"/>
                  </a:lnTo>
                  <a:cubicBezTo>
                    <a:pt x="1236495" y="317947"/>
                    <a:pt x="1198841" y="355600"/>
                    <a:pt x="1152394" y="355600"/>
                  </a:cubicBezTo>
                  <a:lnTo>
                    <a:pt x="84101" y="355600"/>
                  </a:lnTo>
                  <a:cubicBezTo>
                    <a:pt x="37653" y="355600"/>
                    <a:pt x="0" y="317947"/>
                    <a:pt x="0" y="271499"/>
                  </a:cubicBezTo>
                  <a:lnTo>
                    <a:pt x="0" y="84101"/>
                  </a:lnTo>
                  <a:cubicBezTo>
                    <a:pt x="0" y="37653"/>
                    <a:pt x="37653" y="0"/>
                    <a:pt x="84101" y="0"/>
                  </a:cubicBezTo>
                  <a:close/>
                </a:path>
              </a:pathLst>
            </a:custGeom>
            <a:solidFill>
              <a:srgbClr val="FFEED4"/>
            </a:solidFill>
            <a:ln w="38100" cap="rnd">
              <a:solidFill>
                <a:srgbClr val="AD732F"/>
              </a:solidFill>
              <a:prstDash val="solid"/>
              <a:round/>
            </a:ln>
          </p:spPr>
        </p:sp>
        <p:sp>
          <p:nvSpPr>
            <p:cNvPr id="20" name="TextBox 20"/>
            <p:cNvSpPr txBox="1"/>
            <p:nvPr/>
          </p:nvSpPr>
          <p:spPr>
            <a:xfrm>
              <a:off x="0" y="-57150"/>
              <a:ext cx="1236495" cy="412750"/>
            </a:xfrm>
            <a:prstGeom prst="rect">
              <a:avLst/>
            </a:prstGeom>
          </p:spPr>
          <p:txBody>
            <a:bodyPr lIns="50800" tIns="50800" rIns="50800" bIns="50800" rtlCol="0" anchor="ctr"/>
            <a:lstStyle/>
            <a:p>
              <a:pPr algn="ctr">
                <a:lnSpc>
                  <a:spcPts val="3311"/>
                </a:lnSpc>
              </a:pPr>
              <a:endParaRPr/>
            </a:p>
          </p:txBody>
        </p:sp>
      </p:grpSp>
      <p:grpSp>
        <p:nvGrpSpPr>
          <p:cNvPr id="21" name="Group 21"/>
          <p:cNvGrpSpPr/>
          <p:nvPr/>
        </p:nvGrpSpPr>
        <p:grpSpPr>
          <a:xfrm>
            <a:off x="5342079" y="5383326"/>
            <a:ext cx="851808" cy="851808"/>
            <a:chOff x="0" y="0"/>
            <a:chExt cx="812800" cy="812800"/>
          </a:xfrm>
        </p:grpSpPr>
        <p:sp>
          <p:nvSpPr>
            <p:cNvPr id="22" name="Freeform 22"/>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23" name="TextBox 23"/>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24" name="TextBox 24"/>
          <p:cNvSpPr txBox="1"/>
          <p:nvPr/>
        </p:nvSpPr>
        <p:spPr>
          <a:xfrm>
            <a:off x="4114857" y="512400"/>
            <a:ext cx="12622935" cy="2522313"/>
          </a:xfrm>
          <a:prstGeom prst="rect">
            <a:avLst/>
          </a:prstGeom>
        </p:spPr>
        <p:txBody>
          <a:bodyPr lIns="0" tIns="0" rIns="0" bIns="0" rtlCol="0" anchor="t">
            <a:spAutoFit/>
          </a:bodyPr>
          <a:lstStyle/>
          <a:p>
            <a:pPr algn="l">
              <a:lnSpc>
                <a:spcPts val="6352"/>
              </a:lnSpc>
            </a:pPr>
            <a:r>
              <a:rPr lang="en-US" sz="6548">
                <a:solidFill>
                  <a:srgbClr val="266770"/>
                </a:solidFill>
                <a:latin typeface="#9Slide05 IcielSanelma"/>
              </a:rPr>
              <a:t>I. Tìm hiểu các thức thực hiện trình bày ý kiến về một vấn đề có tính thời sự trong đời sống của lứa tuổi học sinh ngày nay</a:t>
            </a:r>
          </a:p>
        </p:txBody>
      </p:sp>
      <p:sp>
        <p:nvSpPr>
          <p:cNvPr id="25" name="TextBox 25"/>
          <p:cNvSpPr txBox="1"/>
          <p:nvPr/>
        </p:nvSpPr>
        <p:spPr>
          <a:xfrm>
            <a:off x="4114857" y="3345881"/>
            <a:ext cx="7913158" cy="763906"/>
          </a:xfrm>
          <a:prstGeom prst="rect">
            <a:avLst/>
          </a:prstGeom>
        </p:spPr>
        <p:txBody>
          <a:bodyPr lIns="0" tIns="0" rIns="0" bIns="0" rtlCol="0" anchor="t">
            <a:spAutoFit/>
          </a:bodyPr>
          <a:lstStyle/>
          <a:p>
            <a:pPr algn="ctr">
              <a:lnSpc>
                <a:spcPts val="6209"/>
              </a:lnSpc>
              <a:spcBef>
                <a:spcPct val="0"/>
              </a:spcBef>
            </a:pPr>
            <a:r>
              <a:rPr lang="en-US" sz="4499">
                <a:solidFill>
                  <a:srgbClr val="CE6342"/>
                </a:solidFill>
                <a:latin typeface="#9Slide05 Lobster"/>
              </a:rPr>
              <a:t>2. Quy trình nói – nghe của kiểu bài</a:t>
            </a:r>
          </a:p>
        </p:txBody>
      </p:sp>
      <p:sp>
        <p:nvSpPr>
          <p:cNvPr id="26" name="TextBox 26"/>
          <p:cNvSpPr txBox="1"/>
          <p:nvPr/>
        </p:nvSpPr>
        <p:spPr>
          <a:xfrm>
            <a:off x="1409418" y="5288076"/>
            <a:ext cx="2901702"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Bold"/>
              </a:rPr>
              <a:t>Trước khi nói</a:t>
            </a:r>
          </a:p>
        </p:txBody>
      </p:sp>
      <p:sp>
        <p:nvSpPr>
          <p:cNvPr id="27" name="TextBox 27"/>
          <p:cNvSpPr txBox="1"/>
          <p:nvPr/>
        </p:nvSpPr>
        <p:spPr>
          <a:xfrm>
            <a:off x="6940695" y="5387591"/>
            <a:ext cx="3650307"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Bold"/>
              </a:rPr>
              <a:t>Trình bày bài nói</a:t>
            </a:r>
          </a:p>
        </p:txBody>
      </p:sp>
      <p:sp>
        <p:nvSpPr>
          <p:cNvPr id="28" name="TextBox 28"/>
          <p:cNvSpPr txBox="1"/>
          <p:nvPr/>
        </p:nvSpPr>
        <p:spPr>
          <a:xfrm>
            <a:off x="13508087" y="5320744"/>
            <a:ext cx="2418308"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Bold"/>
              </a:rPr>
              <a:t>Sau khi nói</a:t>
            </a:r>
          </a:p>
        </p:txBody>
      </p:sp>
      <p:grpSp>
        <p:nvGrpSpPr>
          <p:cNvPr id="29" name="Group 29"/>
          <p:cNvGrpSpPr/>
          <p:nvPr/>
        </p:nvGrpSpPr>
        <p:grpSpPr>
          <a:xfrm>
            <a:off x="11337810" y="5283812"/>
            <a:ext cx="851808" cy="851808"/>
            <a:chOff x="0" y="0"/>
            <a:chExt cx="812800" cy="812800"/>
          </a:xfrm>
        </p:grpSpPr>
        <p:sp>
          <p:nvSpPr>
            <p:cNvPr id="30" name="Freeform 30"/>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31" name="TextBox 31"/>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448141" y="445725"/>
            <a:ext cx="17450100" cy="9395550"/>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6596628" y="3053768"/>
            <a:ext cx="1301613" cy="4926597"/>
          </a:xfrm>
          <a:custGeom>
            <a:avLst/>
            <a:gdLst/>
            <a:ahLst/>
            <a:cxnLst/>
            <a:rect l="l" t="t" r="r" b="b"/>
            <a:pathLst>
              <a:path w="1301613" h="4926597">
                <a:moveTo>
                  <a:pt x="0" y="0"/>
                </a:moveTo>
                <a:lnTo>
                  <a:pt x="1301613" y="0"/>
                </a:lnTo>
                <a:lnTo>
                  <a:pt x="1301613" y="4926597"/>
                </a:lnTo>
                <a:lnTo>
                  <a:pt x="0" y="492659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7114713" y="3517517"/>
            <a:ext cx="880447" cy="4357575"/>
          </a:xfrm>
          <a:custGeom>
            <a:avLst/>
            <a:gdLst/>
            <a:ahLst/>
            <a:cxnLst/>
            <a:rect l="l" t="t" r="r" b="b"/>
            <a:pathLst>
              <a:path w="880447" h="4357575">
                <a:moveTo>
                  <a:pt x="0" y="0"/>
                </a:moveTo>
                <a:lnTo>
                  <a:pt x="880447" y="0"/>
                </a:lnTo>
                <a:lnTo>
                  <a:pt x="880447" y="4357575"/>
                </a:lnTo>
                <a:lnTo>
                  <a:pt x="0" y="435757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7557388" y="6191162"/>
            <a:ext cx="340863" cy="1280761"/>
          </a:xfrm>
          <a:custGeom>
            <a:avLst/>
            <a:gdLst/>
            <a:ahLst/>
            <a:cxnLst/>
            <a:rect l="l" t="t" r="r" b="b"/>
            <a:pathLst>
              <a:path w="340863" h="1280761">
                <a:moveTo>
                  <a:pt x="0" y="0"/>
                </a:moveTo>
                <a:lnTo>
                  <a:pt x="340863" y="0"/>
                </a:lnTo>
                <a:lnTo>
                  <a:pt x="340863" y="1280762"/>
                </a:lnTo>
                <a:lnTo>
                  <a:pt x="0" y="128076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4458931" y="1085330"/>
            <a:ext cx="2964446" cy="3161285"/>
          </a:xfrm>
          <a:custGeom>
            <a:avLst/>
            <a:gdLst/>
            <a:ahLst/>
            <a:cxnLst/>
            <a:rect l="l" t="t" r="r" b="b"/>
            <a:pathLst>
              <a:path w="2964446" h="3161285">
                <a:moveTo>
                  <a:pt x="0" y="0"/>
                </a:moveTo>
                <a:lnTo>
                  <a:pt x="2964446" y="0"/>
                </a:lnTo>
                <a:lnTo>
                  <a:pt x="2964446" y="3161285"/>
                </a:lnTo>
                <a:lnTo>
                  <a:pt x="0" y="316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8" name="Freeform 8"/>
          <p:cNvSpPr/>
          <p:nvPr/>
        </p:nvSpPr>
        <p:spPr>
          <a:xfrm>
            <a:off x="-475644" y="5673568"/>
            <a:ext cx="2910273" cy="4917970"/>
          </a:xfrm>
          <a:custGeom>
            <a:avLst/>
            <a:gdLst/>
            <a:ahLst/>
            <a:cxnLst/>
            <a:rect l="l" t="t" r="r" b="b"/>
            <a:pathLst>
              <a:path w="2910273" h="4917970">
                <a:moveTo>
                  <a:pt x="0" y="0"/>
                </a:moveTo>
                <a:lnTo>
                  <a:pt x="2910273" y="0"/>
                </a:lnTo>
                <a:lnTo>
                  <a:pt x="2910273" y="4917970"/>
                </a:lnTo>
                <a:lnTo>
                  <a:pt x="0" y="4917970"/>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Freeform 9"/>
          <p:cNvSpPr/>
          <p:nvPr/>
        </p:nvSpPr>
        <p:spPr>
          <a:xfrm>
            <a:off x="13366168" y="-698728"/>
            <a:ext cx="6463110" cy="3031407"/>
          </a:xfrm>
          <a:custGeom>
            <a:avLst/>
            <a:gdLst/>
            <a:ahLst/>
            <a:cxnLst/>
            <a:rect l="l" t="t" r="r" b="b"/>
            <a:pathLst>
              <a:path w="6463110" h="3031407">
                <a:moveTo>
                  <a:pt x="0" y="0"/>
                </a:moveTo>
                <a:lnTo>
                  <a:pt x="6463110" y="0"/>
                </a:lnTo>
                <a:lnTo>
                  <a:pt x="6463110" y="3031407"/>
                </a:lnTo>
                <a:lnTo>
                  <a:pt x="0" y="3031407"/>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grpSp>
        <p:nvGrpSpPr>
          <p:cNvPr id="10" name="Group 10"/>
          <p:cNvGrpSpPr/>
          <p:nvPr/>
        </p:nvGrpSpPr>
        <p:grpSpPr>
          <a:xfrm>
            <a:off x="9341870" y="7141688"/>
            <a:ext cx="8946130" cy="3144831"/>
            <a:chOff x="0" y="0"/>
            <a:chExt cx="11928174" cy="4193108"/>
          </a:xfrm>
        </p:grpSpPr>
        <p:sp>
          <p:nvSpPr>
            <p:cNvPr id="11" name="Freeform 11"/>
            <p:cNvSpPr/>
            <p:nvPr/>
          </p:nvSpPr>
          <p:spPr>
            <a:xfrm>
              <a:off x="0" y="-299974"/>
              <a:ext cx="11928221" cy="4493133"/>
            </a:xfrm>
            <a:custGeom>
              <a:avLst/>
              <a:gdLst/>
              <a:ahLst/>
              <a:cxnLst/>
              <a:rect l="l" t="t" r="r" b="b"/>
              <a:pathLst>
                <a:path w="11928221" h="4493133">
                  <a:moveTo>
                    <a:pt x="11928221" y="1930273"/>
                  </a:moveTo>
                  <a:cubicBezTo>
                    <a:pt x="11928221" y="1930273"/>
                    <a:pt x="10640187" y="644144"/>
                    <a:pt x="9830308" y="337947"/>
                  </a:cubicBezTo>
                  <a:cubicBezTo>
                    <a:pt x="8936736" y="0"/>
                    <a:pt x="7964932" y="2029968"/>
                    <a:pt x="7039737" y="2052955"/>
                  </a:cubicBezTo>
                  <a:cubicBezTo>
                    <a:pt x="5903595" y="2081149"/>
                    <a:pt x="5813171" y="1646301"/>
                    <a:pt x="4975098" y="1886204"/>
                  </a:cubicBezTo>
                  <a:cubicBezTo>
                    <a:pt x="4511548" y="2018919"/>
                    <a:pt x="3898265" y="2981579"/>
                    <a:pt x="3363849" y="3149600"/>
                  </a:cubicBezTo>
                  <a:cubicBezTo>
                    <a:pt x="2477770" y="3428111"/>
                    <a:pt x="2276602" y="2928620"/>
                    <a:pt x="1579753" y="3288665"/>
                  </a:cubicBezTo>
                  <a:cubicBezTo>
                    <a:pt x="974598" y="3601339"/>
                    <a:pt x="0" y="4493133"/>
                    <a:pt x="0" y="4493133"/>
                  </a:cubicBezTo>
                  <a:lnTo>
                    <a:pt x="11851259" y="4442714"/>
                  </a:lnTo>
                  <a:lnTo>
                    <a:pt x="11928094" y="1930273"/>
                  </a:lnTo>
                  <a:close/>
                </a:path>
              </a:pathLst>
            </a:custGeom>
            <a:solidFill>
              <a:srgbClr val="FF714D"/>
            </a:solidFill>
          </p:spPr>
        </p:sp>
      </p:grpSp>
      <p:grpSp>
        <p:nvGrpSpPr>
          <p:cNvPr id="12" name="Group 12"/>
          <p:cNvGrpSpPr/>
          <p:nvPr/>
        </p:nvGrpSpPr>
        <p:grpSpPr>
          <a:xfrm>
            <a:off x="10526574" y="8132553"/>
            <a:ext cx="7761426" cy="2154159"/>
            <a:chOff x="0" y="0"/>
            <a:chExt cx="10348568" cy="2872212"/>
          </a:xfrm>
        </p:grpSpPr>
        <p:sp>
          <p:nvSpPr>
            <p:cNvPr id="13" name="Freeform 13"/>
            <p:cNvSpPr/>
            <p:nvPr/>
          </p:nvSpPr>
          <p:spPr>
            <a:xfrm>
              <a:off x="0" y="-205486"/>
              <a:ext cx="10348595" cy="3077718"/>
            </a:xfrm>
            <a:custGeom>
              <a:avLst/>
              <a:gdLst/>
              <a:ahLst/>
              <a:cxnLst/>
              <a:rect l="l" t="t" r="r" b="b"/>
              <a:pathLst>
                <a:path w="10348595" h="3077718">
                  <a:moveTo>
                    <a:pt x="10348595" y="1322197"/>
                  </a:moveTo>
                  <a:cubicBezTo>
                    <a:pt x="10348595" y="1322197"/>
                    <a:pt x="9231122" y="441198"/>
                    <a:pt x="8528558" y="231521"/>
                  </a:cubicBezTo>
                  <a:cubicBezTo>
                    <a:pt x="7753350" y="0"/>
                    <a:pt x="6910070" y="1390523"/>
                    <a:pt x="6107430" y="1406271"/>
                  </a:cubicBezTo>
                  <a:cubicBezTo>
                    <a:pt x="5121783" y="1425575"/>
                    <a:pt x="5043297" y="1127760"/>
                    <a:pt x="4316222" y="1292098"/>
                  </a:cubicBezTo>
                  <a:cubicBezTo>
                    <a:pt x="3914013" y="1383030"/>
                    <a:pt x="3382010" y="2042414"/>
                    <a:pt x="2918333" y="2157476"/>
                  </a:cubicBezTo>
                  <a:cubicBezTo>
                    <a:pt x="2149475" y="2348230"/>
                    <a:pt x="1974977" y="2006092"/>
                    <a:pt x="1370457" y="2252726"/>
                  </a:cubicBezTo>
                  <a:cubicBezTo>
                    <a:pt x="845566" y="2466848"/>
                    <a:pt x="0" y="3077718"/>
                    <a:pt x="0" y="3077718"/>
                  </a:cubicBezTo>
                  <a:lnTo>
                    <a:pt x="10281793" y="3043174"/>
                  </a:lnTo>
                  <a:lnTo>
                    <a:pt x="10348468" y="1322197"/>
                  </a:lnTo>
                  <a:close/>
                </a:path>
              </a:pathLst>
            </a:custGeom>
            <a:solidFill>
              <a:srgbClr val="FFB155"/>
            </a:solidFill>
          </p:spPr>
        </p:sp>
      </p:grpSp>
      <p:grpSp>
        <p:nvGrpSpPr>
          <p:cNvPr id="14" name="Group 14"/>
          <p:cNvGrpSpPr/>
          <p:nvPr/>
        </p:nvGrpSpPr>
        <p:grpSpPr>
          <a:xfrm>
            <a:off x="12399742" y="8998864"/>
            <a:ext cx="5888259" cy="1288016"/>
            <a:chOff x="0" y="0"/>
            <a:chExt cx="7851012" cy="1717354"/>
          </a:xfrm>
        </p:grpSpPr>
        <p:sp>
          <p:nvSpPr>
            <p:cNvPr id="15" name="Freeform 15"/>
            <p:cNvSpPr/>
            <p:nvPr/>
          </p:nvSpPr>
          <p:spPr>
            <a:xfrm>
              <a:off x="0" y="-122809"/>
              <a:ext cx="7851013" cy="1840230"/>
            </a:xfrm>
            <a:custGeom>
              <a:avLst/>
              <a:gdLst/>
              <a:ahLst/>
              <a:cxnLst/>
              <a:rect l="l" t="t" r="r" b="b"/>
              <a:pathLst>
                <a:path w="7851013" h="1840230">
                  <a:moveTo>
                    <a:pt x="7851013" y="790575"/>
                  </a:moveTo>
                  <a:cubicBezTo>
                    <a:pt x="7851013" y="790575"/>
                    <a:pt x="7003161" y="263779"/>
                    <a:pt x="6470269" y="138430"/>
                  </a:cubicBezTo>
                  <a:cubicBezTo>
                    <a:pt x="5882259" y="0"/>
                    <a:pt x="5242433" y="831469"/>
                    <a:pt x="4633595" y="840867"/>
                  </a:cubicBezTo>
                  <a:cubicBezTo>
                    <a:pt x="3885819" y="852424"/>
                    <a:pt x="3826256" y="674370"/>
                    <a:pt x="3274695" y="772668"/>
                  </a:cubicBezTo>
                  <a:cubicBezTo>
                    <a:pt x="2969641" y="827024"/>
                    <a:pt x="2565908" y="1221232"/>
                    <a:pt x="2214118" y="1290066"/>
                  </a:cubicBezTo>
                  <a:cubicBezTo>
                    <a:pt x="1630807" y="1404112"/>
                    <a:pt x="1498473" y="1199515"/>
                    <a:pt x="1039749" y="1347089"/>
                  </a:cubicBezTo>
                  <a:cubicBezTo>
                    <a:pt x="641477" y="1474978"/>
                    <a:pt x="0" y="1840230"/>
                    <a:pt x="0" y="1840230"/>
                  </a:cubicBezTo>
                  <a:lnTo>
                    <a:pt x="7800340" y="1819656"/>
                  </a:lnTo>
                  <a:lnTo>
                    <a:pt x="7851013" y="790702"/>
                  </a:lnTo>
                  <a:close/>
                </a:path>
              </a:pathLst>
            </a:custGeom>
            <a:solidFill>
              <a:srgbClr val="35828C"/>
            </a:solidFill>
          </p:spPr>
        </p:sp>
      </p:grpSp>
      <p:sp>
        <p:nvSpPr>
          <p:cNvPr id="16" name="Freeform 16"/>
          <p:cNvSpPr/>
          <p:nvPr/>
        </p:nvSpPr>
        <p:spPr>
          <a:xfrm>
            <a:off x="-475644" y="-335717"/>
            <a:ext cx="2008688" cy="1895444"/>
          </a:xfrm>
          <a:custGeom>
            <a:avLst/>
            <a:gdLst/>
            <a:ahLst/>
            <a:cxnLst/>
            <a:rect l="l" t="t" r="r" b="b"/>
            <a:pathLst>
              <a:path w="2008688" h="1895444">
                <a:moveTo>
                  <a:pt x="0" y="0"/>
                </a:moveTo>
                <a:lnTo>
                  <a:pt x="2008687" y="0"/>
                </a:lnTo>
                <a:lnTo>
                  <a:pt x="2008687" y="1895443"/>
                </a:lnTo>
                <a:lnTo>
                  <a:pt x="0" y="1895443"/>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7" name="TextBox 17"/>
          <p:cNvSpPr txBox="1"/>
          <p:nvPr/>
        </p:nvSpPr>
        <p:spPr>
          <a:xfrm>
            <a:off x="1028700" y="516754"/>
            <a:ext cx="8968317" cy="864491"/>
          </a:xfrm>
          <a:prstGeom prst="rect">
            <a:avLst/>
          </a:prstGeom>
        </p:spPr>
        <p:txBody>
          <a:bodyPr lIns="0" tIns="0" rIns="0" bIns="0" rtlCol="0" anchor="t">
            <a:spAutoFit/>
          </a:bodyPr>
          <a:lstStyle/>
          <a:p>
            <a:pPr algn="ctr">
              <a:lnSpc>
                <a:spcPts val="7037"/>
              </a:lnSpc>
              <a:spcBef>
                <a:spcPct val="0"/>
              </a:spcBef>
            </a:pPr>
            <a:r>
              <a:rPr lang="en-US" sz="5099">
                <a:solidFill>
                  <a:srgbClr val="CE6342"/>
                </a:solidFill>
                <a:latin typeface="#9Slide05 Lobster"/>
              </a:rPr>
              <a:t>2. Quy trình nói – nghe của kiểu bài</a:t>
            </a:r>
          </a:p>
        </p:txBody>
      </p:sp>
      <p:sp>
        <p:nvSpPr>
          <p:cNvPr id="18" name="Freeform 18"/>
          <p:cNvSpPr/>
          <p:nvPr/>
        </p:nvSpPr>
        <p:spPr>
          <a:xfrm>
            <a:off x="16102252" y="6799315"/>
            <a:ext cx="2910273" cy="4917970"/>
          </a:xfrm>
          <a:custGeom>
            <a:avLst/>
            <a:gdLst/>
            <a:ahLst/>
            <a:cxnLst/>
            <a:rect l="l" t="t" r="r" b="b"/>
            <a:pathLst>
              <a:path w="2910273" h="4917970">
                <a:moveTo>
                  <a:pt x="0" y="0"/>
                </a:moveTo>
                <a:lnTo>
                  <a:pt x="2910273" y="0"/>
                </a:lnTo>
                <a:lnTo>
                  <a:pt x="2910273" y="4917970"/>
                </a:lnTo>
                <a:lnTo>
                  <a:pt x="0" y="4917970"/>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grpSp>
        <p:nvGrpSpPr>
          <p:cNvPr id="19" name="Group 19"/>
          <p:cNvGrpSpPr/>
          <p:nvPr/>
        </p:nvGrpSpPr>
        <p:grpSpPr>
          <a:xfrm rot="-5400000">
            <a:off x="-29610" y="5000869"/>
            <a:ext cx="4243571" cy="1398994"/>
            <a:chOff x="0" y="0"/>
            <a:chExt cx="1117648" cy="368459"/>
          </a:xfrm>
        </p:grpSpPr>
        <p:sp>
          <p:nvSpPr>
            <p:cNvPr id="20" name="Freeform 20"/>
            <p:cNvSpPr/>
            <p:nvPr/>
          </p:nvSpPr>
          <p:spPr>
            <a:xfrm>
              <a:off x="0" y="0"/>
              <a:ext cx="1117648" cy="368459"/>
            </a:xfrm>
            <a:custGeom>
              <a:avLst/>
              <a:gdLst/>
              <a:ahLst/>
              <a:cxnLst/>
              <a:rect l="l" t="t" r="r" b="b"/>
              <a:pathLst>
                <a:path w="1117648" h="368459">
                  <a:moveTo>
                    <a:pt x="93044" y="0"/>
                  </a:moveTo>
                  <a:lnTo>
                    <a:pt x="1024604" y="0"/>
                  </a:lnTo>
                  <a:cubicBezTo>
                    <a:pt x="1075991" y="0"/>
                    <a:pt x="1117648" y="41657"/>
                    <a:pt x="1117648" y="93044"/>
                  </a:cubicBezTo>
                  <a:lnTo>
                    <a:pt x="1117648" y="275416"/>
                  </a:lnTo>
                  <a:cubicBezTo>
                    <a:pt x="1117648" y="326802"/>
                    <a:pt x="1075991" y="368459"/>
                    <a:pt x="1024604" y="368459"/>
                  </a:cubicBezTo>
                  <a:lnTo>
                    <a:pt x="93044" y="368459"/>
                  </a:lnTo>
                  <a:cubicBezTo>
                    <a:pt x="41657" y="368459"/>
                    <a:pt x="0" y="326802"/>
                    <a:pt x="0" y="275416"/>
                  </a:cubicBezTo>
                  <a:lnTo>
                    <a:pt x="0" y="93044"/>
                  </a:lnTo>
                  <a:cubicBezTo>
                    <a:pt x="0" y="41657"/>
                    <a:pt x="41657" y="0"/>
                    <a:pt x="93044" y="0"/>
                  </a:cubicBezTo>
                  <a:close/>
                </a:path>
              </a:pathLst>
            </a:custGeom>
            <a:solidFill>
              <a:srgbClr val="FFEED4"/>
            </a:solidFill>
            <a:ln w="38100" cap="rnd">
              <a:solidFill>
                <a:srgbClr val="AD732F"/>
              </a:solidFill>
              <a:prstDash val="solid"/>
              <a:round/>
            </a:ln>
          </p:spPr>
        </p:sp>
        <p:sp>
          <p:nvSpPr>
            <p:cNvPr id="21" name="TextBox 21"/>
            <p:cNvSpPr txBox="1"/>
            <p:nvPr/>
          </p:nvSpPr>
          <p:spPr>
            <a:xfrm>
              <a:off x="0" y="-57150"/>
              <a:ext cx="1117648" cy="425609"/>
            </a:xfrm>
            <a:prstGeom prst="rect">
              <a:avLst/>
            </a:prstGeom>
          </p:spPr>
          <p:txBody>
            <a:bodyPr lIns="50800" tIns="50800" rIns="50800" bIns="50800" rtlCol="0" anchor="ctr"/>
            <a:lstStyle/>
            <a:p>
              <a:pPr algn="ctr">
                <a:lnSpc>
                  <a:spcPts val="3311"/>
                </a:lnSpc>
              </a:pPr>
              <a:endParaRPr/>
            </a:p>
          </p:txBody>
        </p:sp>
      </p:grpSp>
      <p:grpSp>
        <p:nvGrpSpPr>
          <p:cNvPr id="22" name="Group 22"/>
          <p:cNvGrpSpPr/>
          <p:nvPr/>
        </p:nvGrpSpPr>
        <p:grpSpPr>
          <a:xfrm>
            <a:off x="6539422" y="1684384"/>
            <a:ext cx="4771420" cy="1133657"/>
            <a:chOff x="0" y="0"/>
            <a:chExt cx="1256670" cy="298576"/>
          </a:xfrm>
        </p:grpSpPr>
        <p:sp>
          <p:nvSpPr>
            <p:cNvPr id="23" name="Freeform 23"/>
            <p:cNvSpPr/>
            <p:nvPr/>
          </p:nvSpPr>
          <p:spPr>
            <a:xfrm>
              <a:off x="0" y="0"/>
              <a:ext cx="1256670" cy="298576"/>
            </a:xfrm>
            <a:custGeom>
              <a:avLst/>
              <a:gdLst/>
              <a:ahLst/>
              <a:cxnLst/>
              <a:rect l="l" t="t" r="r" b="b"/>
              <a:pathLst>
                <a:path w="1256670" h="298576">
                  <a:moveTo>
                    <a:pt x="82751" y="0"/>
                  </a:moveTo>
                  <a:lnTo>
                    <a:pt x="1173920" y="0"/>
                  </a:lnTo>
                  <a:cubicBezTo>
                    <a:pt x="1219622" y="0"/>
                    <a:pt x="1256670" y="37049"/>
                    <a:pt x="1256670" y="82751"/>
                  </a:cubicBezTo>
                  <a:lnTo>
                    <a:pt x="1256670" y="215826"/>
                  </a:lnTo>
                  <a:cubicBezTo>
                    <a:pt x="1256670" y="261527"/>
                    <a:pt x="1219622" y="298576"/>
                    <a:pt x="1173920" y="298576"/>
                  </a:cubicBezTo>
                  <a:lnTo>
                    <a:pt x="82751" y="298576"/>
                  </a:lnTo>
                  <a:cubicBezTo>
                    <a:pt x="37049" y="298576"/>
                    <a:pt x="0" y="261527"/>
                    <a:pt x="0" y="215826"/>
                  </a:cubicBezTo>
                  <a:lnTo>
                    <a:pt x="0" y="82751"/>
                  </a:lnTo>
                  <a:cubicBezTo>
                    <a:pt x="0" y="37049"/>
                    <a:pt x="37049" y="0"/>
                    <a:pt x="82751" y="0"/>
                  </a:cubicBezTo>
                  <a:close/>
                </a:path>
              </a:pathLst>
            </a:custGeom>
            <a:solidFill>
              <a:srgbClr val="FFEED4"/>
            </a:solidFill>
            <a:ln w="38100" cap="rnd">
              <a:solidFill>
                <a:srgbClr val="AD732F"/>
              </a:solidFill>
              <a:prstDash val="solid"/>
              <a:round/>
            </a:ln>
          </p:spPr>
        </p:sp>
        <p:sp>
          <p:nvSpPr>
            <p:cNvPr id="24" name="TextBox 24"/>
            <p:cNvSpPr txBox="1"/>
            <p:nvPr/>
          </p:nvSpPr>
          <p:spPr>
            <a:xfrm>
              <a:off x="0" y="-57150"/>
              <a:ext cx="1256670" cy="355726"/>
            </a:xfrm>
            <a:prstGeom prst="rect">
              <a:avLst/>
            </a:prstGeom>
          </p:spPr>
          <p:txBody>
            <a:bodyPr lIns="50800" tIns="50800" rIns="50800" bIns="50800" rtlCol="0" anchor="ctr"/>
            <a:lstStyle/>
            <a:p>
              <a:pPr algn="ctr">
                <a:lnSpc>
                  <a:spcPts val="3311"/>
                </a:lnSpc>
              </a:pPr>
              <a:endParaRPr/>
            </a:p>
          </p:txBody>
        </p:sp>
      </p:grpSp>
      <p:grpSp>
        <p:nvGrpSpPr>
          <p:cNvPr id="25" name="Group 25"/>
          <p:cNvGrpSpPr/>
          <p:nvPr/>
        </p:nvGrpSpPr>
        <p:grpSpPr>
          <a:xfrm>
            <a:off x="12436087" y="1684384"/>
            <a:ext cx="4694815" cy="1112209"/>
            <a:chOff x="0" y="0"/>
            <a:chExt cx="1236495" cy="292927"/>
          </a:xfrm>
        </p:grpSpPr>
        <p:sp>
          <p:nvSpPr>
            <p:cNvPr id="26" name="Freeform 26"/>
            <p:cNvSpPr/>
            <p:nvPr/>
          </p:nvSpPr>
          <p:spPr>
            <a:xfrm>
              <a:off x="0" y="0"/>
              <a:ext cx="1236495" cy="292927"/>
            </a:xfrm>
            <a:custGeom>
              <a:avLst/>
              <a:gdLst/>
              <a:ahLst/>
              <a:cxnLst/>
              <a:rect l="l" t="t" r="r" b="b"/>
              <a:pathLst>
                <a:path w="1236495" h="292927">
                  <a:moveTo>
                    <a:pt x="84101" y="0"/>
                  </a:moveTo>
                  <a:lnTo>
                    <a:pt x="1152394" y="0"/>
                  </a:lnTo>
                  <a:cubicBezTo>
                    <a:pt x="1198841" y="0"/>
                    <a:pt x="1236495" y="37653"/>
                    <a:pt x="1236495" y="84101"/>
                  </a:cubicBezTo>
                  <a:lnTo>
                    <a:pt x="1236495" y="208827"/>
                  </a:lnTo>
                  <a:cubicBezTo>
                    <a:pt x="1236495" y="255274"/>
                    <a:pt x="1198841" y="292927"/>
                    <a:pt x="1152394" y="292927"/>
                  </a:cubicBezTo>
                  <a:lnTo>
                    <a:pt x="84101" y="292927"/>
                  </a:lnTo>
                  <a:cubicBezTo>
                    <a:pt x="37653" y="292927"/>
                    <a:pt x="0" y="255274"/>
                    <a:pt x="0" y="208827"/>
                  </a:cubicBezTo>
                  <a:lnTo>
                    <a:pt x="0" y="84101"/>
                  </a:lnTo>
                  <a:cubicBezTo>
                    <a:pt x="0" y="37653"/>
                    <a:pt x="37653" y="0"/>
                    <a:pt x="84101" y="0"/>
                  </a:cubicBezTo>
                  <a:close/>
                </a:path>
              </a:pathLst>
            </a:custGeom>
            <a:solidFill>
              <a:srgbClr val="FFEED4"/>
            </a:solidFill>
            <a:ln w="38100" cap="rnd">
              <a:solidFill>
                <a:srgbClr val="AD732F"/>
              </a:solidFill>
              <a:prstDash val="solid"/>
              <a:round/>
            </a:ln>
          </p:spPr>
        </p:sp>
        <p:sp>
          <p:nvSpPr>
            <p:cNvPr id="27" name="TextBox 27"/>
            <p:cNvSpPr txBox="1"/>
            <p:nvPr/>
          </p:nvSpPr>
          <p:spPr>
            <a:xfrm>
              <a:off x="0" y="-57150"/>
              <a:ext cx="1236495" cy="350077"/>
            </a:xfrm>
            <a:prstGeom prst="rect">
              <a:avLst/>
            </a:prstGeom>
          </p:spPr>
          <p:txBody>
            <a:bodyPr lIns="50800" tIns="50800" rIns="50800" bIns="50800" rtlCol="0" anchor="ctr"/>
            <a:lstStyle/>
            <a:p>
              <a:pPr algn="ctr">
                <a:lnSpc>
                  <a:spcPts val="3311"/>
                </a:lnSpc>
              </a:pPr>
              <a:endParaRPr/>
            </a:p>
          </p:txBody>
        </p:sp>
      </p:grpSp>
      <p:grpSp>
        <p:nvGrpSpPr>
          <p:cNvPr id="28" name="Group 28"/>
          <p:cNvGrpSpPr/>
          <p:nvPr/>
        </p:nvGrpSpPr>
        <p:grpSpPr>
          <a:xfrm>
            <a:off x="5451828" y="1783899"/>
            <a:ext cx="851808" cy="851808"/>
            <a:chOff x="0" y="0"/>
            <a:chExt cx="812800" cy="812800"/>
          </a:xfrm>
        </p:grpSpPr>
        <p:sp>
          <p:nvSpPr>
            <p:cNvPr id="29" name="Freeform 29"/>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30" name="TextBox 30"/>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31" name="TextBox 31"/>
          <p:cNvSpPr txBox="1"/>
          <p:nvPr/>
        </p:nvSpPr>
        <p:spPr>
          <a:xfrm rot="-5400000">
            <a:off x="-387636" y="5326351"/>
            <a:ext cx="4864374"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Bold"/>
              </a:rPr>
              <a:t>Trước khi nói</a:t>
            </a:r>
          </a:p>
        </p:txBody>
      </p:sp>
      <p:sp>
        <p:nvSpPr>
          <p:cNvPr id="32" name="TextBox 32"/>
          <p:cNvSpPr txBox="1"/>
          <p:nvPr/>
        </p:nvSpPr>
        <p:spPr>
          <a:xfrm>
            <a:off x="7232104" y="1813674"/>
            <a:ext cx="3559043"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a:rPr>
              <a:t>Trình bày bài nói</a:t>
            </a:r>
          </a:p>
        </p:txBody>
      </p:sp>
      <p:grpSp>
        <p:nvGrpSpPr>
          <p:cNvPr id="33" name="Group 33"/>
          <p:cNvGrpSpPr/>
          <p:nvPr/>
        </p:nvGrpSpPr>
        <p:grpSpPr>
          <a:xfrm>
            <a:off x="11447560" y="1684384"/>
            <a:ext cx="851808" cy="851808"/>
            <a:chOff x="0" y="0"/>
            <a:chExt cx="812800" cy="812800"/>
          </a:xfrm>
        </p:grpSpPr>
        <p:sp>
          <p:nvSpPr>
            <p:cNvPr id="34" name="Freeform 34"/>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35" name="TextBox 35"/>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36" name="TextBox 36"/>
          <p:cNvSpPr txBox="1"/>
          <p:nvPr/>
        </p:nvSpPr>
        <p:spPr>
          <a:xfrm>
            <a:off x="13745608" y="1813674"/>
            <a:ext cx="2356644"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a:rPr>
              <a:t>Sau khi nói</a:t>
            </a:r>
          </a:p>
        </p:txBody>
      </p:sp>
      <p:sp>
        <p:nvSpPr>
          <p:cNvPr id="37" name="TextBox 37"/>
          <p:cNvSpPr txBox="1"/>
          <p:nvPr/>
        </p:nvSpPr>
        <p:spPr>
          <a:xfrm>
            <a:off x="3235368" y="3700200"/>
            <a:ext cx="13078606" cy="3801778"/>
          </a:xfrm>
          <a:prstGeom prst="rect">
            <a:avLst/>
          </a:prstGeom>
        </p:spPr>
        <p:txBody>
          <a:bodyPr lIns="0" tIns="0" rIns="0" bIns="0" rtlCol="0" anchor="t">
            <a:spAutoFit/>
          </a:bodyPr>
          <a:lstStyle/>
          <a:p>
            <a:pPr algn="just">
              <a:lnSpc>
                <a:spcPts val="5096"/>
              </a:lnSpc>
              <a:spcBef>
                <a:spcPct val="0"/>
              </a:spcBef>
            </a:pPr>
            <a:r>
              <a:rPr lang="en-US" sz="3693">
                <a:solidFill>
                  <a:srgbClr val="266770"/>
                </a:solidFill>
                <a:latin typeface="Roboto Condensed"/>
              </a:rPr>
              <a:t>Lựa chọn đề tài và chuẩn bị nội dung bằng cách trả lời các câu hỏi:</a:t>
            </a:r>
          </a:p>
          <a:p>
            <a:pPr algn="just">
              <a:lnSpc>
                <a:spcPts val="5096"/>
              </a:lnSpc>
              <a:spcBef>
                <a:spcPct val="0"/>
              </a:spcBef>
            </a:pPr>
            <a:r>
              <a:rPr lang="en-US" sz="3693">
                <a:solidFill>
                  <a:srgbClr val="266770"/>
                </a:solidFill>
                <a:latin typeface="Roboto Condensed"/>
              </a:rPr>
              <a:t>+ Lí do lựa chọn vấn đề để trình bày là gì?</a:t>
            </a:r>
          </a:p>
          <a:p>
            <a:pPr algn="just">
              <a:lnSpc>
                <a:spcPts val="5096"/>
              </a:lnSpc>
              <a:spcBef>
                <a:spcPct val="0"/>
              </a:spcBef>
            </a:pPr>
            <a:r>
              <a:rPr lang="en-US" sz="3693">
                <a:solidFill>
                  <a:srgbClr val="266770"/>
                </a:solidFill>
                <a:latin typeface="Roboto Condensed"/>
              </a:rPr>
              <a:t>+ Có thể dùng những lí lẽ, bằng chứng nào để thuyết phục người nghe đồng tình với ý kiến của mình về vấn đề được bàn?</a:t>
            </a:r>
          </a:p>
          <a:p>
            <a:pPr algn="just">
              <a:lnSpc>
                <a:spcPts val="5096"/>
              </a:lnSpc>
              <a:spcBef>
                <a:spcPct val="0"/>
              </a:spcBef>
            </a:pPr>
            <a:r>
              <a:rPr lang="en-US" sz="3693">
                <a:solidFill>
                  <a:srgbClr val="266770"/>
                </a:solidFill>
                <a:latin typeface="Roboto Condensed"/>
              </a:rPr>
              <a:t>+ Cần đưa ra những hướng giải quyết nào cho vấn đề đó?</a:t>
            </a:r>
          </a:p>
          <a:p>
            <a:pPr algn="just">
              <a:lnSpc>
                <a:spcPts val="5096"/>
              </a:lnSpc>
              <a:spcBef>
                <a:spcPct val="0"/>
              </a:spcBef>
            </a:pPr>
            <a:r>
              <a:rPr lang="en-US" sz="3693">
                <a:solidFill>
                  <a:srgbClr val="266770"/>
                </a:solidFill>
                <a:latin typeface="Roboto Condensed"/>
              </a:rPr>
              <a:t>+ Việc bàn luận về vấn đề này có ý nghĩa như thế nào?</a:t>
            </a:r>
          </a:p>
        </p:txBody>
      </p:sp>
      <p:sp>
        <p:nvSpPr>
          <p:cNvPr id="38" name="TextBox 38"/>
          <p:cNvSpPr txBox="1"/>
          <p:nvPr/>
        </p:nvSpPr>
        <p:spPr>
          <a:xfrm>
            <a:off x="1392679" y="1911781"/>
            <a:ext cx="3821025" cy="580390"/>
          </a:xfrm>
          <a:prstGeom prst="rect">
            <a:avLst/>
          </a:prstGeom>
        </p:spPr>
        <p:txBody>
          <a:bodyPr lIns="0" tIns="0" rIns="0" bIns="0" rtlCol="0" anchor="t">
            <a:spAutoFit/>
          </a:bodyPr>
          <a:lstStyle/>
          <a:p>
            <a:pPr algn="ctr">
              <a:lnSpc>
                <a:spcPts val="4759"/>
              </a:lnSpc>
            </a:pPr>
            <a:r>
              <a:rPr lang="en-US" sz="3399">
                <a:solidFill>
                  <a:srgbClr val="000000"/>
                </a:solidFill>
                <a:latin typeface="Noto Serif Display"/>
              </a:rPr>
              <a:t>_ _ _ _  _ _  _  _ _ _</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9B092"/>
        </a:solidFill>
        <a:effectLst/>
      </p:bgPr>
    </p:bg>
    <p:spTree>
      <p:nvGrpSpPr>
        <p:cNvPr id="1" name=""/>
        <p:cNvGrpSpPr/>
        <p:nvPr/>
      </p:nvGrpSpPr>
      <p:grpSpPr>
        <a:xfrm>
          <a:off x="0" y="0"/>
          <a:ext cx="0" cy="0"/>
          <a:chOff x="0" y="0"/>
          <a:chExt cx="0" cy="0"/>
        </a:xfrm>
      </p:grpSpPr>
      <p:grpSp>
        <p:nvGrpSpPr>
          <p:cNvPr id="2" name="Group 2"/>
          <p:cNvGrpSpPr/>
          <p:nvPr/>
        </p:nvGrpSpPr>
        <p:grpSpPr>
          <a:xfrm>
            <a:off x="528700" y="328424"/>
            <a:ext cx="17261296" cy="9293894"/>
            <a:chOff x="0" y="0"/>
            <a:chExt cx="23266800" cy="12527400"/>
          </a:xfrm>
        </p:grpSpPr>
        <p:sp>
          <p:nvSpPr>
            <p:cNvPr id="3" name="Freeform 3"/>
            <p:cNvSpPr/>
            <p:nvPr/>
          </p:nvSpPr>
          <p:spPr>
            <a:xfrm>
              <a:off x="0" y="0"/>
              <a:ext cx="23266781" cy="12527407"/>
            </a:xfrm>
            <a:custGeom>
              <a:avLst/>
              <a:gdLst/>
              <a:ahLst/>
              <a:cxnLst/>
              <a:rect l="l" t="t" r="r" b="b"/>
              <a:pathLst>
                <a:path w="23266781" h="12527407">
                  <a:moveTo>
                    <a:pt x="0" y="0"/>
                  </a:moveTo>
                  <a:lnTo>
                    <a:pt x="23266781" y="0"/>
                  </a:lnTo>
                  <a:lnTo>
                    <a:pt x="23266781" y="12527407"/>
                  </a:lnTo>
                  <a:lnTo>
                    <a:pt x="0" y="12527407"/>
                  </a:lnTo>
                  <a:close/>
                </a:path>
              </a:pathLst>
            </a:custGeom>
            <a:solidFill>
              <a:srgbClr val="FDEFEC"/>
            </a:solidFill>
          </p:spPr>
        </p:sp>
      </p:grpSp>
      <p:sp>
        <p:nvSpPr>
          <p:cNvPr id="4" name="Freeform 4"/>
          <p:cNvSpPr/>
          <p:nvPr/>
        </p:nvSpPr>
        <p:spPr>
          <a:xfrm>
            <a:off x="15632490" y="-112770"/>
            <a:ext cx="2964446" cy="3161285"/>
          </a:xfrm>
          <a:custGeom>
            <a:avLst/>
            <a:gdLst/>
            <a:ahLst/>
            <a:cxnLst/>
            <a:rect l="l" t="t" r="r" b="b"/>
            <a:pathLst>
              <a:path w="2964446" h="3161285">
                <a:moveTo>
                  <a:pt x="0" y="0"/>
                </a:moveTo>
                <a:lnTo>
                  <a:pt x="2964446" y="0"/>
                </a:lnTo>
                <a:lnTo>
                  <a:pt x="2964446" y="3161284"/>
                </a:lnTo>
                <a:lnTo>
                  <a:pt x="0" y="316128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475644" y="5673568"/>
            <a:ext cx="2910273" cy="4917970"/>
          </a:xfrm>
          <a:custGeom>
            <a:avLst/>
            <a:gdLst/>
            <a:ahLst/>
            <a:cxnLst/>
            <a:rect l="l" t="t" r="r" b="b"/>
            <a:pathLst>
              <a:path w="2910273" h="4917970">
                <a:moveTo>
                  <a:pt x="0" y="0"/>
                </a:moveTo>
                <a:lnTo>
                  <a:pt x="2910273" y="0"/>
                </a:lnTo>
                <a:lnTo>
                  <a:pt x="2910273" y="4917970"/>
                </a:lnTo>
                <a:lnTo>
                  <a:pt x="0" y="4917970"/>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3366168" y="-698728"/>
            <a:ext cx="6463110" cy="3031407"/>
          </a:xfrm>
          <a:custGeom>
            <a:avLst/>
            <a:gdLst/>
            <a:ahLst/>
            <a:cxnLst/>
            <a:rect l="l" t="t" r="r" b="b"/>
            <a:pathLst>
              <a:path w="6463110" h="3031407">
                <a:moveTo>
                  <a:pt x="0" y="0"/>
                </a:moveTo>
                <a:lnTo>
                  <a:pt x="6463110" y="0"/>
                </a:lnTo>
                <a:lnTo>
                  <a:pt x="6463110" y="3031407"/>
                </a:lnTo>
                <a:lnTo>
                  <a:pt x="0" y="303140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7" name="Group 7"/>
          <p:cNvGrpSpPr/>
          <p:nvPr/>
        </p:nvGrpSpPr>
        <p:grpSpPr>
          <a:xfrm>
            <a:off x="12189161" y="7875092"/>
            <a:ext cx="5986377" cy="2716446"/>
            <a:chOff x="0" y="0"/>
            <a:chExt cx="11928174" cy="5412663"/>
          </a:xfrm>
        </p:grpSpPr>
        <p:sp>
          <p:nvSpPr>
            <p:cNvPr id="8" name="Freeform 8"/>
            <p:cNvSpPr/>
            <p:nvPr/>
          </p:nvSpPr>
          <p:spPr>
            <a:xfrm>
              <a:off x="0" y="-299974"/>
              <a:ext cx="11928221" cy="5712688"/>
            </a:xfrm>
            <a:custGeom>
              <a:avLst/>
              <a:gdLst/>
              <a:ahLst/>
              <a:cxnLst/>
              <a:rect l="l" t="t" r="r" b="b"/>
              <a:pathLst>
                <a:path w="11928221" h="5712688">
                  <a:moveTo>
                    <a:pt x="11928221" y="2404441"/>
                  </a:moveTo>
                  <a:cubicBezTo>
                    <a:pt x="11928221" y="2404441"/>
                    <a:pt x="10640187" y="744245"/>
                    <a:pt x="9830308" y="348991"/>
                  </a:cubicBezTo>
                  <a:cubicBezTo>
                    <a:pt x="8936736" y="0"/>
                    <a:pt x="7964932" y="2533132"/>
                    <a:pt x="7039737" y="2562805"/>
                  </a:cubicBezTo>
                  <a:cubicBezTo>
                    <a:pt x="5903595" y="2599199"/>
                    <a:pt x="5813171" y="2037877"/>
                    <a:pt x="4975098" y="2347555"/>
                  </a:cubicBezTo>
                  <a:cubicBezTo>
                    <a:pt x="4511548" y="2518870"/>
                    <a:pt x="3898265" y="3761517"/>
                    <a:pt x="3363849" y="3978406"/>
                  </a:cubicBezTo>
                  <a:cubicBezTo>
                    <a:pt x="2477770" y="4337922"/>
                    <a:pt x="2276602" y="3693155"/>
                    <a:pt x="1579753" y="4157918"/>
                  </a:cubicBezTo>
                  <a:cubicBezTo>
                    <a:pt x="974598" y="4561533"/>
                    <a:pt x="0" y="5712688"/>
                    <a:pt x="0" y="5712688"/>
                  </a:cubicBezTo>
                  <a:lnTo>
                    <a:pt x="11851259" y="5647620"/>
                  </a:lnTo>
                  <a:lnTo>
                    <a:pt x="11928094" y="2404441"/>
                  </a:lnTo>
                  <a:close/>
                </a:path>
              </a:pathLst>
            </a:custGeom>
            <a:solidFill>
              <a:srgbClr val="FF714D"/>
            </a:solidFill>
          </p:spPr>
        </p:sp>
      </p:grpSp>
      <p:grpSp>
        <p:nvGrpSpPr>
          <p:cNvPr id="9" name="Group 9"/>
          <p:cNvGrpSpPr/>
          <p:nvPr/>
        </p:nvGrpSpPr>
        <p:grpSpPr>
          <a:xfrm>
            <a:off x="12809620" y="8766493"/>
            <a:ext cx="5478380" cy="1520507"/>
            <a:chOff x="0" y="0"/>
            <a:chExt cx="10348568" cy="2872212"/>
          </a:xfrm>
        </p:grpSpPr>
        <p:sp>
          <p:nvSpPr>
            <p:cNvPr id="10" name="Freeform 10"/>
            <p:cNvSpPr/>
            <p:nvPr/>
          </p:nvSpPr>
          <p:spPr>
            <a:xfrm>
              <a:off x="0" y="-205486"/>
              <a:ext cx="10348595" cy="3077718"/>
            </a:xfrm>
            <a:custGeom>
              <a:avLst/>
              <a:gdLst/>
              <a:ahLst/>
              <a:cxnLst/>
              <a:rect l="l" t="t" r="r" b="b"/>
              <a:pathLst>
                <a:path w="10348595" h="3077718">
                  <a:moveTo>
                    <a:pt x="10348595" y="1322197"/>
                  </a:moveTo>
                  <a:cubicBezTo>
                    <a:pt x="10348595" y="1322197"/>
                    <a:pt x="9231122" y="441198"/>
                    <a:pt x="8528558" y="231521"/>
                  </a:cubicBezTo>
                  <a:cubicBezTo>
                    <a:pt x="7753350" y="0"/>
                    <a:pt x="6910070" y="1390523"/>
                    <a:pt x="6107430" y="1406271"/>
                  </a:cubicBezTo>
                  <a:cubicBezTo>
                    <a:pt x="5121783" y="1425575"/>
                    <a:pt x="5043297" y="1127760"/>
                    <a:pt x="4316222" y="1292098"/>
                  </a:cubicBezTo>
                  <a:cubicBezTo>
                    <a:pt x="3914013" y="1383030"/>
                    <a:pt x="3382010" y="2042414"/>
                    <a:pt x="2918333" y="2157476"/>
                  </a:cubicBezTo>
                  <a:cubicBezTo>
                    <a:pt x="2149475" y="2348230"/>
                    <a:pt x="1974977" y="2006092"/>
                    <a:pt x="1370457" y="2252726"/>
                  </a:cubicBezTo>
                  <a:cubicBezTo>
                    <a:pt x="845566" y="2466848"/>
                    <a:pt x="0" y="3077718"/>
                    <a:pt x="0" y="3077718"/>
                  </a:cubicBezTo>
                  <a:lnTo>
                    <a:pt x="10281793" y="3043174"/>
                  </a:lnTo>
                  <a:lnTo>
                    <a:pt x="10348468" y="1322197"/>
                  </a:lnTo>
                  <a:close/>
                </a:path>
              </a:pathLst>
            </a:custGeom>
            <a:solidFill>
              <a:srgbClr val="FFB155"/>
            </a:solidFill>
          </p:spPr>
        </p:sp>
      </p:grpSp>
      <p:grpSp>
        <p:nvGrpSpPr>
          <p:cNvPr id="11" name="Group 11"/>
          <p:cNvGrpSpPr/>
          <p:nvPr/>
        </p:nvGrpSpPr>
        <p:grpSpPr>
          <a:xfrm>
            <a:off x="13623343" y="9233218"/>
            <a:ext cx="4921422" cy="1076527"/>
            <a:chOff x="0" y="0"/>
            <a:chExt cx="7851012" cy="1717354"/>
          </a:xfrm>
        </p:grpSpPr>
        <p:sp>
          <p:nvSpPr>
            <p:cNvPr id="12" name="Freeform 12"/>
            <p:cNvSpPr/>
            <p:nvPr/>
          </p:nvSpPr>
          <p:spPr>
            <a:xfrm>
              <a:off x="0" y="-122809"/>
              <a:ext cx="7851013" cy="1840230"/>
            </a:xfrm>
            <a:custGeom>
              <a:avLst/>
              <a:gdLst/>
              <a:ahLst/>
              <a:cxnLst/>
              <a:rect l="l" t="t" r="r" b="b"/>
              <a:pathLst>
                <a:path w="7851013" h="1840230">
                  <a:moveTo>
                    <a:pt x="7851013" y="790575"/>
                  </a:moveTo>
                  <a:cubicBezTo>
                    <a:pt x="7851013" y="790575"/>
                    <a:pt x="7003161" y="263779"/>
                    <a:pt x="6470269" y="138430"/>
                  </a:cubicBezTo>
                  <a:cubicBezTo>
                    <a:pt x="5882259" y="0"/>
                    <a:pt x="5242433" y="831469"/>
                    <a:pt x="4633595" y="840867"/>
                  </a:cubicBezTo>
                  <a:cubicBezTo>
                    <a:pt x="3885819" y="852424"/>
                    <a:pt x="3826256" y="674370"/>
                    <a:pt x="3274695" y="772668"/>
                  </a:cubicBezTo>
                  <a:cubicBezTo>
                    <a:pt x="2969641" y="827024"/>
                    <a:pt x="2565908" y="1221232"/>
                    <a:pt x="2214118" y="1290066"/>
                  </a:cubicBezTo>
                  <a:cubicBezTo>
                    <a:pt x="1630807" y="1404112"/>
                    <a:pt x="1498473" y="1199515"/>
                    <a:pt x="1039749" y="1347089"/>
                  </a:cubicBezTo>
                  <a:cubicBezTo>
                    <a:pt x="641477" y="1474978"/>
                    <a:pt x="0" y="1840230"/>
                    <a:pt x="0" y="1840230"/>
                  </a:cubicBezTo>
                  <a:lnTo>
                    <a:pt x="7800340" y="1819656"/>
                  </a:lnTo>
                  <a:lnTo>
                    <a:pt x="7851013" y="790702"/>
                  </a:lnTo>
                  <a:close/>
                </a:path>
              </a:pathLst>
            </a:custGeom>
            <a:solidFill>
              <a:srgbClr val="35828C"/>
            </a:solidFill>
          </p:spPr>
        </p:sp>
      </p:grpSp>
      <p:sp>
        <p:nvSpPr>
          <p:cNvPr id="13" name="Freeform 13"/>
          <p:cNvSpPr/>
          <p:nvPr/>
        </p:nvSpPr>
        <p:spPr>
          <a:xfrm>
            <a:off x="-475644" y="-335717"/>
            <a:ext cx="2008688" cy="1895444"/>
          </a:xfrm>
          <a:custGeom>
            <a:avLst/>
            <a:gdLst/>
            <a:ahLst/>
            <a:cxnLst/>
            <a:rect l="l" t="t" r="r" b="b"/>
            <a:pathLst>
              <a:path w="2008688" h="1895444">
                <a:moveTo>
                  <a:pt x="0" y="0"/>
                </a:moveTo>
                <a:lnTo>
                  <a:pt x="2008687" y="0"/>
                </a:lnTo>
                <a:lnTo>
                  <a:pt x="2008687" y="1895443"/>
                </a:lnTo>
                <a:lnTo>
                  <a:pt x="0" y="1895443"/>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4" name="TextBox 14"/>
          <p:cNvSpPr txBox="1"/>
          <p:nvPr/>
        </p:nvSpPr>
        <p:spPr>
          <a:xfrm>
            <a:off x="979493" y="450397"/>
            <a:ext cx="10788931" cy="884858"/>
          </a:xfrm>
          <a:prstGeom prst="rect">
            <a:avLst/>
          </a:prstGeom>
        </p:spPr>
        <p:txBody>
          <a:bodyPr wrap="square" lIns="0" tIns="0" rIns="0" bIns="0" rtlCol="0" anchor="t">
            <a:spAutoFit/>
          </a:bodyPr>
          <a:lstStyle/>
          <a:p>
            <a:pPr algn="ctr">
              <a:lnSpc>
                <a:spcPts val="6899"/>
              </a:lnSpc>
              <a:spcBef>
                <a:spcPct val="0"/>
              </a:spcBef>
            </a:pPr>
            <a:r>
              <a:rPr lang="en-US" sz="4999" dirty="0">
                <a:solidFill>
                  <a:srgbClr val="CE6342"/>
                </a:solidFill>
                <a:latin typeface="#9Slide05 Lobster"/>
              </a:rPr>
              <a:t>2. </a:t>
            </a:r>
            <a:r>
              <a:rPr lang="en-US" sz="4999" dirty="0" err="1">
                <a:solidFill>
                  <a:srgbClr val="CE6342"/>
                </a:solidFill>
                <a:latin typeface="#9Slide05 Lobster"/>
              </a:rPr>
              <a:t>Quy</a:t>
            </a:r>
            <a:r>
              <a:rPr lang="en-US" sz="4999" dirty="0">
                <a:solidFill>
                  <a:srgbClr val="CE6342"/>
                </a:solidFill>
                <a:latin typeface="#9Slide05 Lobster"/>
              </a:rPr>
              <a:t> </a:t>
            </a:r>
            <a:r>
              <a:rPr lang="en-US" sz="4999" dirty="0" err="1">
                <a:solidFill>
                  <a:srgbClr val="CE6342"/>
                </a:solidFill>
                <a:latin typeface="#9Slide05 Lobster"/>
              </a:rPr>
              <a:t>trình</a:t>
            </a:r>
            <a:r>
              <a:rPr lang="en-US" sz="4999" dirty="0">
                <a:solidFill>
                  <a:srgbClr val="CE6342"/>
                </a:solidFill>
                <a:latin typeface="#9Slide05 Lobster"/>
              </a:rPr>
              <a:t> </a:t>
            </a:r>
            <a:r>
              <a:rPr lang="en-US" sz="4999" dirty="0" err="1">
                <a:solidFill>
                  <a:srgbClr val="CE6342"/>
                </a:solidFill>
                <a:latin typeface="#9Slide05 Lobster"/>
              </a:rPr>
              <a:t>nói</a:t>
            </a:r>
            <a:r>
              <a:rPr lang="en-US" sz="4999" dirty="0">
                <a:solidFill>
                  <a:srgbClr val="CE6342"/>
                </a:solidFill>
                <a:latin typeface="#9Slide05 Lobster"/>
              </a:rPr>
              <a:t> – </a:t>
            </a:r>
            <a:r>
              <a:rPr lang="en-US" sz="4999" dirty="0" err="1">
                <a:solidFill>
                  <a:srgbClr val="CE6342"/>
                </a:solidFill>
                <a:latin typeface="#9Slide05 Lobster"/>
              </a:rPr>
              <a:t>nghe</a:t>
            </a:r>
            <a:r>
              <a:rPr lang="en-US" sz="4999" dirty="0">
                <a:solidFill>
                  <a:srgbClr val="CE6342"/>
                </a:solidFill>
                <a:latin typeface="#9Slide05 Lobster"/>
              </a:rPr>
              <a:t> </a:t>
            </a:r>
            <a:r>
              <a:rPr lang="en-US" sz="4999" dirty="0" err="1">
                <a:solidFill>
                  <a:srgbClr val="CE6342"/>
                </a:solidFill>
                <a:latin typeface="#9Slide05 Lobster"/>
              </a:rPr>
              <a:t>của</a:t>
            </a:r>
            <a:r>
              <a:rPr lang="en-US" sz="4999" dirty="0">
                <a:solidFill>
                  <a:srgbClr val="CE6342"/>
                </a:solidFill>
                <a:latin typeface="#9Slide05 Lobster"/>
              </a:rPr>
              <a:t> </a:t>
            </a:r>
            <a:r>
              <a:rPr lang="en-US" sz="4999" dirty="0" err="1">
                <a:solidFill>
                  <a:srgbClr val="CE6342"/>
                </a:solidFill>
                <a:latin typeface="#9Slide05 Lobster"/>
              </a:rPr>
              <a:t>kiểu</a:t>
            </a:r>
            <a:r>
              <a:rPr lang="en-US" sz="4999" dirty="0">
                <a:solidFill>
                  <a:srgbClr val="CE6342"/>
                </a:solidFill>
                <a:latin typeface="#9Slide05 Lobster"/>
              </a:rPr>
              <a:t> </a:t>
            </a:r>
            <a:r>
              <a:rPr lang="en-US" sz="4999" dirty="0" err="1">
                <a:solidFill>
                  <a:srgbClr val="CE6342"/>
                </a:solidFill>
                <a:latin typeface="#9Slide05 Lobster"/>
              </a:rPr>
              <a:t>bài</a:t>
            </a:r>
            <a:endParaRPr lang="en-US" sz="4999" dirty="0">
              <a:solidFill>
                <a:srgbClr val="CE6342"/>
              </a:solidFill>
              <a:latin typeface="#9Slide05 Lobster"/>
            </a:endParaRPr>
          </a:p>
        </p:txBody>
      </p:sp>
      <p:sp>
        <p:nvSpPr>
          <p:cNvPr id="15" name="Freeform 15"/>
          <p:cNvSpPr/>
          <p:nvPr/>
        </p:nvSpPr>
        <p:spPr>
          <a:xfrm>
            <a:off x="16848608" y="6635485"/>
            <a:ext cx="2878785" cy="4864760"/>
          </a:xfrm>
          <a:custGeom>
            <a:avLst/>
            <a:gdLst/>
            <a:ahLst/>
            <a:cxnLst/>
            <a:rect l="l" t="t" r="r" b="b"/>
            <a:pathLst>
              <a:path w="2878785" h="4864760">
                <a:moveTo>
                  <a:pt x="0" y="0"/>
                </a:moveTo>
                <a:lnTo>
                  <a:pt x="2878784" y="0"/>
                </a:lnTo>
                <a:lnTo>
                  <a:pt x="2878784" y="4864760"/>
                </a:lnTo>
                <a:lnTo>
                  <a:pt x="0" y="4864760"/>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16" name="Group 16"/>
          <p:cNvGrpSpPr/>
          <p:nvPr/>
        </p:nvGrpSpPr>
        <p:grpSpPr>
          <a:xfrm>
            <a:off x="1028700" y="1783899"/>
            <a:ext cx="4243571" cy="1034142"/>
            <a:chOff x="0" y="0"/>
            <a:chExt cx="1117648" cy="272367"/>
          </a:xfrm>
        </p:grpSpPr>
        <p:sp>
          <p:nvSpPr>
            <p:cNvPr id="17" name="Freeform 17"/>
            <p:cNvSpPr/>
            <p:nvPr/>
          </p:nvSpPr>
          <p:spPr>
            <a:xfrm>
              <a:off x="0" y="0"/>
              <a:ext cx="1117648" cy="272367"/>
            </a:xfrm>
            <a:custGeom>
              <a:avLst/>
              <a:gdLst/>
              <a:ahLst/>
              <a:cxnLst/>
              <a:rect l="l" t="t" r="r" b="b"/>
              <a:pathLst>
                <a:path w="1117648" h="272367">
                  <a:moveTo>
                    <a:pt x="93044" y="0"/>
                  </a:moveTo>
                  <a:lnTo>
                    <a:pt x="1024604" y="0"/>
                  </a:lnTo>
                  <a:cubicBezTo>
                    <a:pt x="1075991" y="0"/>
                    <a:pt x="1117648" y="41657"/>
                    <a:pt x="1117648" y="93044"/>
                  </a:cubicBezTo>
                  <a:lnTo>
                    <a:pt x="1117648" y="179323"/>
                  </a:lnTo>
                  <a:cubicBezTo>
                    <a:pt x="1117648" y="230710"/>
                    <a:pt x="1075991" y="272367"/>
                    <a:pt x="1024604" y="272367"/>
                  </a:cubicBezTo>
                  <a:lnTo>
                    <a:pt x="93044" y="272367"/>
                  </a:lnTo>
                  <a:cubicBezTo>
                    <a:pt x="41657" y="272367"/>
                    <a:pt x="0" y="230710"/>
                    <a:pt x="0" y="179323"/>
                  </a:cubicBezTo>
                  <a:lnTo>
                    <a:pt x="0" y="93044"/>
                  </a:lnTo>
                  <a:cubicBezTo>
                    <a:pt x="0" y="41657"/>
                    <a:pt x="41657" y="0"/>
                    <a:pt x="93044" y="0"/>
                  </a:cubicBezTo>
                  <a:close/>
                </a:path>
              </a:pathLst>
            </a:custGeom>
            <a:solidFill>
              <a:srgbClr val="FFEED4"/>
            </a:solidFill>
            <a:ln w="38100" cap="rnd">
              <a:solidFill>
                <a:srgbClr val="AD732F"/>
              </a:solidFill>
              <a:prstDash val="solid"/>
              <a:round/>
            </a:ln>
          </p:spPr>
        </p:sp>
        <p:sp>
          <p:nvSpPr>
            <p:cNvPr id="18" name="TextBox 18"/>
            <p:cNvSpPr txBox="1"/>
            <p:nvPr/>
          </p:nvSpPr>
          <p:spPr>
            <a:xfrm>
              <a:off x="0" y="-57150"/>
              <a:ext cx="1117648" cy="329517"/>
            </a:xfrm>
            <a:prstGeom prst="rect">
              <a:avLst/>
            </a:prstGeom>
          </p:spPr>
          <p:txBody>
            <a:bodyPr lIns="50800" tIns="50800" rIns="50800" bIns="50800" rtlCol="0" anchor="ctr"/>
            <a:lstStyle/>
            <a:p>
              <a:pPr algn="ctr">
                <a:lnSpc>
                  <a:spcPts val="3311"/>
                </a:lnSpc>
              </a:pPr>
              <a:endParaRPr/>
            </a:p>
          </p:txBody>
        </p:sp>
      </p:grpSp>
      <p:grpSp>
        <p:nvGrpSpPr>
          <p:cNvPr id="19" name="Group 19"/>
          <p:cNvGrpSpPr/>
          <p:nvPr/>
        </p:nvGrpSpPr>
        <p:grpSpPr>
          <a:xfrm rot="-5400000">
            <a:off x="-626165" y="5071759"/>
            <a:ext cx="4771420" cy="1350169"/>
            <a:chOff x="0" y="0"/>
            <a:chExt cx="1256670" cy="355600"/>
          </a:xfrm>
        </p:grpSpPr>
        <p:sp>
          <p:nvSpPr>
            <p:cNvPr id="20" name="Freeform 20"/>
            <p:cNvSpPr/>
            <p:nvPr/>
          </p:nvSpPr>
          <p:spPr>
            <a:xfrm>
              <a:off x="0" y="0"/>
              <a:ext cx="1256670" cy="355600"/>
            </a:xfrm>
            <a:custGeom>
              <a:avLst/>
              <a:gdLst/>
              <a:ahLst/>
              <a:cxnLst/>
              <a:rect l="l" t="t" r="r" b="b"/>
              <a:pathLst>
                <a:path w="1256670" h="355600">
                  <a:moveTo>
                    <a:pt x="82751" y="0"/>
                  </a:moveTo>
                  <a:lnTo>
                    <a:pt x="1173920" y="0"/>
                  </a:lnTo>
                  <a:cubicBezTo>
                    <a:pt x="1219622" y="0"/>
                    <a:pt x="1256670" y="37049"/>
                    <a:pt x="1256670" y="82751"/>
                  </a:cubicBezTo>
                  <a:lnTo>
                    <a:pt x="1256670" y="272849"/>
                  </a:lnTo>
                  <a:cubicBezTo>
                    <a:pt x="1256670" y="318551"/>
                    <a:pt x="1219622" y="355600"/>
                    <a:pt x="1173920" y="355600"/>
                  </a:cubicBezTo>
                  <a:lnTo>
                    <a:pt x="82751" y="355600"/>
                  </a:lnTo>
                  <a:cubicBezTo>
                    <a:pt x="37049" y="355600"/>
                    <a:pt x="0" y="318551"/>
                    <a:pt x="0" y="272849"/>
                  </a:cubicBezTo>
                  <a:lnTo>
                    <a:pt x="0" y="82751"/>
                  </a:lnTo>
                  <a:cubicBezTo>
                    <a:pt x="0" y="37049"/>
                    <a:pt x="37049" y="0"/>
                    <a:pt x="82751" y="0"/>
                  </a:cubicBezTo>
                  <a:close/>
                </a:path>
              </a:pathLst>
            </a:custGeom>
            <a:solidFill>
              <a:srgbClr val="FFEED4"/>
            </a:solidFill>
            <a:ln w="38100" cap="rnd">
              <a:solidFill>
                <a:srgbClr val="AD732F"/>
              </a:solidFill>
              <a:prstDash val="solid"/>
              <a:round/>
            </a:ln>
          </p:spPr>
        </p:sp>
        <p:sp>
          <p:nvSpPr>
            <p:cNvPr id="21" name="TextBox 21"/>
            <p:cNvSpPr txBox="1"/>
            <p:nvPr/>
          </p:nvSpPr>
          <p:spPr>
            <a:xfrm>
              <a:off x="0" y="-57150"/>
              <a:ext cx="1256670" cy="412750"/>
            </a:xfrm>
            <a:prstGeom prst="rect">
              <a:avLst/>
            </a:prstGeom>
          </p:spPr>
          <p:txBody>
            <a:bodyPr lIns="50800" tIns="50800" rIns="50800" bIns="50800" rtlCol="0" anchor="ctr"/>
            <a:lstStyle/>
            <a:p>
              <a:pPr algn="ctr">
                <a:lnSpc>
                  <a:spcPts val="3311"/>
                </a:lnSpc>
              </a:pPr>
              <a:endParaRPr/>
            </a:p>
          </p:txBody>
        </p:sp>
      </p:grpSp>
      <p:grpSp>
        <p:nvGrpSpPr>
          <p:cNvPr id="22" name="Group 22"/>
          <p:cNvGrpSpPr/>
          <p:nvPr/>
        </p:nvGrpSpPr>
        <p:grpSpPr>
          <a:xfrm>
            <a:off x="12055875" y="1783899"/>
            <a:ext cx="4694815" cy="1034142"/>
            <a:chOff x="0" y="0"/>
            <a:chExt cx="1236495" cy="272367"/>
          </a:xfrm>
        </p:grpSpPr>
        <p:sp>
          <p:nvSpPr>
            <p:cNvPr id="23" name="Freeform 23"/>
            <p:cNvSpPr/>
            <p:nvPr/>
          </p:nvSpPr>
          <p:spPr>
            <a:xfrm>
              <a:off x="0" y="0"/>
              <a:ext cx="1236495" cy="272367"/>
            </a:xfrm>
            <a:custGeom>
              <a:avLst/>
              <a:gdLst/>
              <a:ahLst/>
              <a:cxnLst/>
              <a:rect l="l" t="t" r="r" b="b"/>
              <a:pathLst>
                <a:path w="1236495" h="272367">
                  <a:moveTo>
                    <a:pt x="84101" y="0"/>
                  </a:moveTo>
                  <a:lnTo>
                    <a:pt x="1152394" y="0"/>
                  </a:lnTo>
                  <a:cubicBezTo>
                    <a:pt x="1198841" y="0"/>
                    <a:pt x="1236495" y="37653"/>
                    <a:pt x="1236495" y="84101"/>
                  </a:cubicBezTo>
                  <a:lnTo>
                    <a:pt x="1236495" y="188266"/>
                  </a:lnTo>
                  <a:cubicBezTo>
                    <a:pt x="1236495" y="234714"/>
                    <a:pt x="1198841" y="272367"/>
                    <a:pt x="1152394" y="272367"/>
                  </a:cubicBezTo>
                  <a:lnTo>
                    <a:pt x="84101" y="272367"/>
                  </a:lnTo>
                  <a:cubicBezTo>
                    <a:pt x="37653" y="272367"/>
                    <a:pt x="0" y="234714"/>
                    <a:pt x="0" y="188266"/>
                  </a:cubicBezTo>
                  <a:lnTo>
                    <a:pt x="0" y="84101"/>
                  </a:lnTo>
                  <a:cubicBezTo>
                    <a:pt x="0" y="37653"/>
                    <a:pt x="37653" y="0"/>
                    <a:pt x="84101" y="0"/>
                  </a:cubicBezTo>
                  <a:close/>
                </a:path>
              </a:pathLst>
            </a:custGeom>
            <a:solidFill>
              <a:srgbClr val="FFEED4"/>
            </a:solidFill>
            <a:ln w="38100" cap="rnd">
              <a:solidFill>
                <a:srgbClr val="AD732F"/>
              </a:solidFill>
              <a:prstDash val="solid"/>
              <a:round/>
            </a:ln>
          </p:spPr>
        </p:sp>
        <p:sp>
          <p:nvSpPr>
            <p:cNvPr id="24" name="TextBox 24"/>
            <p:cNvSpPr txBox="1"/>
            <p:nvPr/>
          </p:nvSpPr>
          <p:spPr>
            <a:xfrm>
              <a:off x="0" y="-57150"/>
              <a:ext cx="1236495" cy="329517"/>
            </a:xfrm>
            <a:prstGeom prst="rect">
              <a:avLst/>
            </a:prstGeom>
          </p:spPr>
          <p:txBody>
            <a:bodyPr lIns="50800" tIns="50800" rIns="50800" bIns="50800" rtlCol="0" anchor="ctr"/>
            <a:lstStyle/>
            <a:p>
              <a:pPr algn="ctr">
                <a:lnSpc>
                  <a:spcPts val="3311"/>
                </a:lnSpc>
              </a:pPr>
              <a:endParaRPr/>
            </a:p>
          </p:txBody>
        </p:sp>
      </p:grpSp>
      <p:grpSp>
        <p:nvGrpSpPr>
          <p:cNvPr id="25" name="Group 25"/>
          <p:cNvGrpSpPr/>
          <p:nvPr/>
        </p:nvGrpSpPr>
        <p:grpSpPr>
          <a:xfrm>
            <a:off x="5721609" y="1783899"/>
            <a:ext cx="851808" cy="851808"/>
            <a:chOff x="0" y="0"/>
            <a:chExt cx="812800" cy="812800"/>
          </a:xfrm>
        </p:grpSpPr>
        <p:sp>
          <p:nvSpPr>
            <p:cNvPr id="26" name="Freeform 26"/>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27" name="TextBox 27"/>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28" name="TextBox 28"/>
          <p:cNvSpPr txBox="1"/>
          <p:nvPr/>
        </p:nvSpPr>
        <p:spPr>
          <a:xfrm>
            <a:off x="1084481" y="1879330"/>
            <a:ext cx="4188566" cy="769441"/>
          </a:xfrm>
          <a:prstGeom prst="rect">
            <a:avLst/>
          </a:prstGeom>
        </p:spPr>
        <p:txBody>
          <a:bodyPr wrap="square" lIns="0" tIns="0" rIns="0" bIns="0" rtlCol="0" anchor="t">
            <a:spAutoFit/>
          </a:bodyPr>
          <a:lstStyle/>
          <a:p>
            <a:pPr algn="ctr">
              <a:lnSpc>
                <a:spcPts val="6019"/>
              </a:lnSpc>
            </a:pPr>
            <a:r>
              <a:rPr lang="en-US" sz="4299" dirty="0" err="1">
                <a:solidFill>
                  <a:srgbClr val="AD732F"/>
                </a:solidFill>
                <a:latin typeface="Roboto Condensed"/>
              </a:rPr>
              <a:t>Trước</a:t>
            </a:r>
            <a:r>
              <a:rPr lang="en-US" sz="4299" dirty="0">
                <a:solidFill>
                  <a:srgbClr val="AD732F"/>
                </a:solidFill>
                <a:latin typeface="Roboto Condensed"/>
              </a:rPr>
              <a:t> </a:t>
            </a:r>
            <a:r>
              <a:rPr lang="en-US" sz="4299" dirty="0" err="1">
                <a:solidFill>
                  <a:srgbClr val="AD732F"/>
                </a:solidFill>
                <a:latin typeface="Roboto Condensed"/>
              </a:rPr>
              <a:t>khi</a:t>
            </a:r>
            <a:r>
              <a:rPr lang="en-US" sz="4299" dirty="0">
                <a:solidFill>
                  <a:srgbClr val="AD732F"/>
                </a:solidFill>
                <a:latin typeface="Roboto Condensed"/>
              </a:rPr>
              <a:t> </a:t>
            </a:r>
            <a:r>
              <a:rPr lang="en-US" sz="4299" dirty="0" err="1">
                <a:solidFill>
                  <a:srgbClr val="AD732F"/>
                </a:solidFill>
                <a:latin typeface="Roboto Condensed"/>
              </a:rPr>
              <a:t>nói</a:t>
            </a:r>
            <a:endParaRPr lang="en-US" sz="4299" dirty="0">
              <a:solidFill>
                <a:srgbClr val="AD732F"/>
              </a:solidFill>
              <a:latin typeface="Roboto Condensed"/>
            </a:endParaRPr>
          </a:p>
        </p:txBody>
      </p:sp>
      <p:sp>
        <p:nvSpPr>
          <p:cNvPr id="29" name="TextBox 29"/>
          <p:cNvSpPr txBox="1"/>
          <p:nvPr/>
        </p:nvSpPr>
        <p:spPr>
          <a:xfrm rot="-5400000">
            <a:off x="-903040" y="5372828"/>
            <a:ext cx="5229918" cy="748030"/>
          </a:xfrm>
          <a:prstGeom prst="rect">
            <a:avLst/>
          </a:prstGeom>
        </p:spPr>
        <p:txBody>
          <a:bodyPr lIns="0" tIns="0" rIns="0" bIns="0" rtlCol="0" anchor="t">
            <a:spAutoFit/>
          </a:bodyPr>
          <a:lstStyle/>
          <a:p>
            <a:pPr algn="ctr">
              <a:lnSpc>
                <a:spcPts val="6019"/>
              </a:lnSpc>
            </a:pPr>
            <a:r>
              <a:rPr lang="en-US" sz="4299">
                <a:solidFill>
                  <a:srgbClr val="AD732F"/>
                </a:solidFill>
                <a:latin typeface="Roboto Condensed Bold"/>
              </a:rPr>
              <a:t>Trình bày bài nói</a:t>
            </a:r>
          </a:p>
        </p:txBody>
      </p:sp>
      <p:grpSp>
        <p:nvGrpSpPr>
          <p:cNvPr id="30" name="Group 30"/>
          <p:cNvGrpSpPr/>
          <p:nvPr/>
        </p:nvGrpSpPr>
        <p:grpSpPr>
          <a:xfrm>
            <a:off x="11023092" y="1783899"/>
            <a:ext cx="851808" cy="851808"/>
            <a:chOff x="0" y="0"/>
            <a:chExt cx="812800" cy="812800"/>
          </a:xfrm>
        </p:grpSpPr>
        <p:sp>
          <p:nvSpPr>
            <p:cNvPr id="31" name="Freeform 31"/>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AD732F"/>
            </a:solidFill>
          </p:spPr>
        </p:sp>
        <p:sp>
          <p:nvSpPr>
            <p:cNvPr id="32" name="TextBox 32"/>
            <p:cNvSpPr txBox="1"/>
            <p:nvPr/>
          </p:nvSpPr>
          <p:spPr>
            <a:xfrm>
              <a:off x="0" y="146050"/>
              <a:ext cx="711200" cy="463550"/>
            </a:xfrm>
            <a:prstGeom prst="rect">
              <a:avLst/>
            </a:prstGeom>
          </p:spPr>
          <p:txBody>
            <a:bodyPr lIns="50800" tIns="50800" rIns="50800" bIns="50800" rtlCol="0" anchor="ctr"/>
            <a:lstStyle/>
            <a:p>
              <a:pPr algn="ctr">
                <a:lnSpc>
                  <a:spcPts val="3311"/>
                </a:lnSpc>
              </a:pPr>
              <a:endParaRPr/>
            </a:p>
          </p:txBody>
        </p:sp>
      </p:grpSp>
      <p:sp>
        <p:nvSpPr>
          <p:cNvPr id="33" name="TextBox 33"/>
          <p:cNvSpPr txBox="1"/>
          <p:nvPr/>
        </p:nvSpPr>
        <p:spPr>
          <a:xfrm>
            <a:off x="12877800" y="1879330"/>
            <a:ext cx="3443329" cy="769441"/>
          </a:xfrm>
          <a:prstGeom prst="rect">
            <a:avLst/>
          </a:prstGeom>
        </p:spPr>
        <p:txBody>
          <a:bodyPr wrap="square" lIns="0" tIns="0" rIns="0" bIns="0" rtlCol="0" anchor="t">
            <a:spAutoFit/>
          </a:bodyPr>
          <a:lstStyle/>
          <a:p>
            <a:pPr algn="ctr">
              <a:lnSpc>
                <a:spcPts val="6019"/>
              </a:lnSpc>
            </a:pPr>
            <a:r>
              <a:rPr lang="en-US" sz="4299" dirty="0">
                <a:solidFill>
                  <a:srgbClr val="AD732F"/>
                </a:solidFill>
                <a:latin typeface="Roboto Condensed"/>
              </a:rPr>
              <a:t>Sau </a:t>
            </a:r>
            <a:r>
              <a:rPr lang="en-US" sz="4299" dirty="0" err="1">
                <a:solidFill>
                  <a:srgbClr val="AD732F"/>
                </a:solidFill>
                <a:latin typeface="Roboto Condensed"/>
              </a:rPr>
              <a:t>khi</a:t>
            </a:r>
            <a:r>
              <a:rPr lang="en-US" sz="4299" dirty="0">
                <a:solidFill>
                  <a:srgbClr val="AD732F"/>
                </a:solidFill>
                <a:latin typeface="Roboto Condensed"/>
              </a:rPr>
              <a:t> </a:t>
            </a:r>
            <a:r>
              <a:rPr lang="en-US" sz="4299" dirty="0" err="1">
                <a:solidFill>
                  <a:srgbClr val="AD732F"/>
                </a:solidFill>
                <a:latin typeface="Roboto Condensed"/>
              </a:rPr>
              <a:t>nói</a:t>
            </a:r>
            <a:endParaRPr lang="en-US" sz="4299" dirty="0">
              <a:solidFill>
                <a:srgbClr val="AD732F"/>
              </a:solidFill>
              <a:latin typeface="Roboto Condensed"/>
            </a:endParaRPr>
          </a:p>
        </p:txBody>
      </p:sp>
      <p:sp>
        <p:nvSpPr>
          <p:cNvPr id="34" name="TextBox 34"/>
          <p:cNvSpPr txBox="1"/>
          <p:nvPr/>
        </p:nvSpPr>
        <p:spPr>
          <a:xfrm>
            <a:off x="6754392" y="2143128"/>
            <a:ext cx="3821025" cy="580390"/>
          </a:xfrm>
          <a:prstGeom prst="rect">
            <a:avLst/>
          </a:prstGeom>
        </p:spPr>
        <p:txBody>
          <a:bodyPr lIns="0" tIns="0" rIns="0" bIns="0" rtlCol="0" anchor="t">
            <a:spAutoFit/>
          </a:bodyPr>
          <a:lstStyle/>
          <a:p>
            <a:pPr algn="ctr">
              <a:lnSpc>
                <a:spcPts val="4759"/>
              </a:lnSpc>
            </a:pPr>
            <a:r>
              <a:rPr lang="en-US" sz="3399">
                <a:solidFill>
                  <a:srgbClr val="3A3838"/>
                </a:solidFill>
                <a:latin typeface="Noto Serif Display"/>
              </a:rPr>
              <a:t>_ _ _ _  _ _  _  _ _ _</a:t>
            </a:r>
          </a:p>
        </p:txBody>
      </p:sp>
      <p:sp>
        <p:nvSpPr>
          <p:cNvPr id="35" name="TextBox 35"/>
          <p:cNvSpPr txBox="1"/>
          <p:nvPr/>
        </p:nvSpPr>
        <p:spPr>
          <a:xfrm>
            <a:off x="2549756" y="3065209"/>
            <a:ext cx="13430231" cy="1205866"/>
          </a:xfrm>
          <a:prstGeom prst="rect">
            <a:avLst/>
          </a:prstGeom>
        </p:spPr>
        <p:txBody>
          <a:bodyPr lIns="0" tIns="0" rIns="0" bIns="0" rtlCol="0" anchor="t">
            <a:spAutoFit/>
          </a:bodyPr>
          <a:lstStyle/>
          <a:p>
            <a:pPr algn="just">
              <a:lnSpc>
                <a:spcPts val="4829"/>
              </a:lnSpc>
              <a:spcBef>
                <a:spcPct val="0"/>
              </a:spcBef>
            </a:pPr>
            <a:r>
              <a:rPr lang="en-US" sz="3499">
                <a:solidFill>
                  <a:srgbClr val="CE6342"/>
                </a:solidFill>
                <a:latin typeface="Roboto Condensed"/>
              </a:rPr>
              <a:t>-</a:t>
            </a:r>
            <a:r>
              <a:rPr lang="en-US" sz="3499">
                <a:solidFill>
                  <a:srgbClr val="CE6342"/>
                </a:solidFill>
                <a:latin typeface="Roboto Condensed Bold"/>
              </a:rPr>
              <a:t> Mở đầu:</a:t>
            </a:r>
            <a:r>
              <a:rPr lang="en-US" sz="3499">
                <a:solidFill>
                  <a:srgbClr val="CE6342"/>
                </a:solidFill>
                <a:latin typeface="Roboto Condensed"/>
              </a:rPr>
              <a:t> Giới thiệu vấn đề, có thể giới thiệu trực tiếp hoặc gián tiếp bằng cách chia sẻ một trải nghiệm cá nhân hoặc kể một câu chuyện.</a:t>
            </a:r>
          </a:p>
        </p:txBody>
      </p:sp>
      <p:sp>
        <p:nvSpPr>
          <p:cNvPr id="36" name="TextBox 36"/>
          <p:cNvSpPr txBox="1"/>
          <p:nvPr/>
        </p:nvSpPr>
        <p:spPr>
          <a:xfrm>
            <a:off x="2615630" y="4204400"/>
            <a:ext cx="13965395" cy="4253865"/>
          </a:xfrm>
          <a:prstGeom prst="rect">
            <a:avLst/>
          </a:prstGeom>
        </p:spPr>
        <p:txBody>
          <a:bodyPr lIns="0" tIns="0" rIns="0" bIns="0" rtlCol="0" anchor="t">
            <a:spAutoFit/>
          </a:bodyPr>
          <a:lstStyle/>
          <a:p>
            <a:pPr algn="just">
              <a:lnSpc>
                <a:spcPts val="4829"/>
              </a:lnSpc>
            </a:pPr>
            <a:r>
              <a:rPr lang="en-US" sz="3499">
                <a:solidFill>
                  <a:srgbClr val="35828C"/>
                </a:solidFill>
                <a:latin typeface="Roboto Condensed Bold"/>
              </a:rPr>
              <a:t> - Triển khai:</a:t>
            </a:r>
          </a:p>
          <a:p>
            <a:pPr algn="just">
              <a:lnSpc>
                <a:spcPts val="4829"/>
              </a:lnSpc>
            </a:pPr>
            <a:r>
              <a:rPr lang="en-US" sz="3499">
                <a:solidFill>
                  <a:srgbClr val="35828C"/>
                </a:solidFill>
                <a:latin typeface="Roboto Condensed"/>
              </a:rPr>
              <a:t>+ Nêu ngắn gọn lí do lựa chọn vấn đề</a:t>
            </a:r>
          </a:p>
          <a:p>
            <a:pPr algn="just">
              <a:lnSpc>
                <a:spcPts val="4829"/>
              </a:lnSpc>
            </a:pPr>
            <a:r>
              <a:rPr lang="en-US" sz="3499">
                <a:solidFill>
                  <a:srgbClr val="35828C"/>
                </a:solidFill>
                <a:latin typeface="Roboto Condensed"/>
              </a:rPr>
              <a:t>+ Trình bày ý kiến về vấn đề. Chú ý sử dụng lí lẽ, bằng chứng làm cơ sở cho ý kiến của mình (số liệu ý kiến chuyên gia,…)</a:t>
            </a:r>
          </a:p>
          <a:p>
            <a:pPr algn="just">
              <a:lnSpc>
                <a:spcPts val="4829"/>
              </a:lnSpc>
            </a:pPr>
            <a:r>
              <a:rPr lang="en-US" sz="3499">
                <a:solidFill>
                  <a:srgbClr val="35828C"/>
                </a:solidFill>
                <a:latin typeface="Roboto Condensed"/>
              </a:rPr>
              <a:t>+ Nêu giải pháp khả thi để giải quyết vấn đề.</a:t>
            </a:r>
          </a:p>
          <a:p>
            <a:pPr algn="just">
              <a:lnSpc>
                <a:spcPts val="4829"/>
              </a:lnSpc>
              <a:spcBef>
                <a:spcPct val="0"/>
              </a:spcBef>
            </a:pPr>
            <a:r>
              <a:rPr lang="en-US" sz="3499">
                <a:solidFill>
                  <a:srgbClr val="35828C"/>
                </a:solidFill>
                <a:latin typeface="Roboto Condensed"/>
              </a:rPr>
              <a:t>+ Sử dụng ngôn ngữ cơ thể và điều chỉnh ngữ điệu cho phù hợp với nội dung trình bày.</a:t>
            </a:r>
          </a:p>
        </p:txBody>
      </p:sp>
      <p:sp>
        <p:nvSpPr>
          <p:cNvPr id="37" name="TextBox 37"/>
          <p:cNvSpPr txBox="1"/>
          <p:nvPr/>
        </p:nvSpPr>
        <p:spPr>
          <a:xfrm>
            <a:off x="2428884" y="8477315"/>
            <a:ext cx="13430231" cy="596266"/>
          </a:xfrm>
          <a:prstGeom prst="rect">
            <a:avLst/>
          </a:prstGeom>
        </p:spPr>
        <p:txBody>
          <a:bodyPr lIns="0" tIns="0" rIns="0" bIns="0" rtlCol="0" anchor="t">
            <a:spAutoFit/>
          </a:bodyPr>
          <a:lstStyle/>
          <a:p>
            <a:pPr algn="l">
              <a:lnSpc>
                <a:spcPts val="4829"/>
              </a:lnSpc>
              <a:spcBef>
                <a:spcPct val="0"/>
              </a:spcBef>
            </a:pPr>
            <a:r>
              <a:rPr lang="en-US" sz="3499">
                <a:solidFill>
                  <a:srgbClr val="AD732F"/>
                </a:solidFill>
                <a:latin typeface="Roboto Condensed"/>
              </a:rPr>
              <a:t>- </a:t>
            </a:r>
            <a:r>
              <a:rPr lang="en-US" sz="3499">
                <a:solidFill>
                  <a:srgbClr val="AD732F"/>
                </a:solidFill>
                <a:latin typeface="Roboto Condensed Bold"/>
              </a:rPr>
              <a:t>Kết thúc:</a:t>
            </a:r>
            <a:r>
              <a:rPr lang="en-US" sz="3499">
                <a:solidFill>
                  <a:srgbClr val="AD732F"/>
                </a:solidFill>
                <a:latin typeface="Roboto Condensed"/>
              </a:rPr>
              <a:t> khẳng định ý nghĩa của việc bàn luận về vấn đề.</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1835</Words>
  <Application>Microsoft Office PowerPoint</Application>
  <PresentationFormat>Custom</PresentationFormat>
  <Paragraphs>199</Paragraphs>
  <Slides>22</Slides>
  <Notes>22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#9Slide05 Lobster</vt:lpstr>
      <vt:lpstr>Arimo</vt:lpstr>
      <vt:lpstr>#9Slide05 IcielSanelma</vt:lpstr>
      <vt:lpstr>Calibri</vt:lpstr>
      <vt:lpstr>Noto Serif Display</vt:lpstr>
      <vt:lpstr>#9Slide05 Pattaya</vt:lpstr>
      <vt:lpstr>Roboto Condensed</vt:lpstr>
      <vt:lpstr>Roboto Condensed Italics</vt:lpstr>
      <vt:lpstr>Roboto Condensed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 Nguyễn</dc:creator>
  <cp:lastModifiedBy>LAPTOP</cp:lastModifiedBy>
  <cp:revision>2</cp:revision>
  <dcterms:modified xsi:type="dcterms:W3CDTF">2025-05-11T07:01:07Z</dcterms:modified>
</cp:coreProperties>
</file>