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23.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62" r:id="rId2"/>
    <p:sldMasterId id="2147483788" r:id="rId3"/>
  </p:sldMasterIdLst>
  <p:notesMasterIdLst>
    <p:notesMasterId r:id="rId41"/>
  </p:notesMasterIdLst>
  <p:sldIdLst>
    <p:sldId id="1080" r:id="rId4"/>
    <p:sldId id="1163" r:id="rId5"/>
    <p:sldId id="1161" r:id="rId6"/>
    <p:sldId id="1169" r:id="rId7"/>
    <p:sldId id="1172" r:id="rId8"/>
    <p:sldId id="1186" r:id="rId9"/>
    <p:sldId id="1173" r:id="rId10"/>
    <p:sldId id="1175" r:id="rId11"/>
    <p:sldId id="1176" r:id="rId12"/>
    <p:sldId id="1188" r:id="rId13"/>
    <p:sldId id="1185" r:id="rId14"/>
    <p:sldId id="1170" r:id="rId15"/>
    <p:sldId id="1183" r:id="rId16"/>
    <p:sldId id="1184" r:id="rId17"/>
    <p:sldId id="1200" r:id="rId18"/>
    <p:sldId id="1189" r:id="rId19"/>
    <p:sldId id="1197" r:id="rId20"/>
    <p:sldId id="1201" r:id="rId21"/>
    <p:sldId id="1191" r:id="rId22"/>
    <p:sldId id="1192" r:id="rId23"/>
    <p:sldId id="1202" r:id="rId24"/>
    <p:sldId id="1203" r:id="rId25"/>
    <p:sldId id="1204" r:id="rId26"/>
    <p:sldId id="1205" r:id="rId27"/>
    <p:sldId id="1206" r:id="rId28"/>
    <p:sldId id="1207" r:id="rId29"/>
    <p:sldId id="1208" r:id="rId30"/>
    <p:sldId id="1209" r:id="rId31"/>
    <p:sldId id="1210" r:id="rId32"/>
    <p:sldId id="1212" r:id="rId33"/>
    <p:sldId id="1214" r:id="rId34"/>
    <p:sldId id="1215" r:id="rId35"/>
    <p:sldId id="1211" r:id="rId36"/>
    <p:sldId id="1218" r:id="rId37"/>
    <p:sldId id="1216" r:id="rId38"/>
    <p:sldId id="1222" r:id="rId39"/>
    <p:sldId id="118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404" autoAdjust="0"/>
  </p:normalViewPr>
  <p:slideViewPr>
    <p:cSldViewPr snapToGrid="0">
      <p:cViewPr varScale="1">
        <p:scale>
          <a:sx n="73" d="100"/>
          <a:sy n="73" d="100"/>
        </p:scale>
        <p:origin x="72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30/10/2025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31385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97448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11</a:t>
            </a:fld>
            <a:endParaRPr lang="zh-CN" altLang="en-US"/>
          </a:p>
        </p:txBody>
      </p:sp>
    </p:spTree>
    <p:extLst>
      <p:ext uri="{BB962C8B-B14F-4D97-AF65-F5344CB8AC3E}">
        <p14:creationId xmlns:p14="http://schemas.microsoft.com/office/powerpoint/2010/main" val="112409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6676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4715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09812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30/10/2025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30/10/2025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30/10/2025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30/10/2025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30/10/2025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30/10/2025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30/10/2025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30/10/2025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30/10/2025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2025/10/30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8" Type="http://schemas.openxmlformats.org/officeDocument/2006/relationships/hyperlink" Target="https://hvdic.thivien.net/whv/%E6%99%9A" TargetMode="External"/><Relationship Id="rId13" Type="http://schemas.openxmlformats.org/officeDocument/2006/relationships/hyperlink" Target="https://hvdic.thivien.net/whv/%E6%B7%A1" TargetMode="External"/><Relationship Id="rId18" Type="http://schemas.openxmlformats.org/officeDocument/2006/relationships/hyperlink" Target="https://hvdic.thivien.net/whv/%E6%9C%89" TargetMode="External"/><Relationship Id="rId26" Type="http://schemas.openxmlformats.org/officeDocument/2006/relationships/hyperlink" Target="https://hvdic.thivien.net/whv/%E6%AD%B8" TargetMode="External"/><Relationship Id="rId3" Type="http://schemas.openxmlformats.org/officeDocument/2006/relationships/slideLayout" Target="../slideLayouts/slideLayout43.xml"/><Relationship Id="rId21" Type="http://schemas.openxmlformats.org/officeDocument/2006/relationships/hyperlink" Target="https://hvdic.thivien.net/whv/%E9%82%8A" TargetMode="External"/><Relationship Id="rId34" Type="http://schemas.openxmlformats.org/officeDocument/2006/relationships/hyperlink" Target="https://hvdic.thivien.net/whv/%E7%94%B0" TargetMode="External"/><Relationship Id="rId7" Type="http://schemas.openxmlformats.org/officeDocument/2006/relationships/hyperlink" Target="https://hvdic.thivien.net/whv/%E9%95%B7" TargetMode="External"/><Relationship Id="rId12" Type="http://schemas.openxmlformats.org/officeDocument/2006/relationships/hyperlink" Target="https://hvdic.thivien.net/whv/%E5%89%8D" TargetMode="External"/><Relationship Id="rId17" Type="http://schemas.openxmlformats.org/officeDocument/2006/relationships/hyperlink" Target="https://hvdic.thivien.net/whv/%E7%84%A1" TargetMode="External"/><Relationship Id="rId25" Type="http://schemas.openxmlformats.org/officeDocument/2006/relationships/hyperlink" Target="https://hvdic.thivien.net/whv/%E8%A3%A1" TargetMode="External"/><Relationship Id="rId33" Type="http://schemas.openxmlformats.org/officeDocument/2006/relationships/hyperlink" Target="https://hvdic.thivien.net/whv/%E4%B8%8B" TargetMode="External"/><Relationship Id="rId2" Type="http://schemas.openxmlformats.org/officeDocument/2006/relationships/audio" Target="../media/media1.mp3"/><Relationship Id="rId16" Type="http://schemas.openxmlformats.org/officeDocument/2006/relationships/hyperlink" Target="https://hvdic.thivien.net/whv/%E5%8D%8A" TargetMode="External"/><Relationship Id="rId20" Type="http://schemas.openxmlformats.org/officeDocument/2006/relationships/hyperlink" Target="https://hvdic.thivien.net/whv/%E9%99%BD" TargetMode="External"/><Relationship Id="rId29" Type="http://schemas.openxmlformats.org/officeDocument/2006/relationships/hyperlink" Target="https://hvdic.thivien.net/whv/%E7%99%BD" TargetMode="External"/><Relationship Id="rId1" Type="http://schemas.microsoft.com/office/2007/relationships/media" Target="../media/media1.mp3"/><Relationship Id="rId6" Type="http://schemas.openxmlformats.org/officeDocument/2006/relationships/hyperlink" Target="https://hvdic.thivien.net/whv/%E5%A4%A9" TargetMode="External"/><Relationship Id="rId11" Type="http://schemas.openxmlformats.org/officeDocument/2006/relationships/hyperlink" Target="https://hvdic.thivien.net/whv/%E5%BE%8C" TargetMode="External"/><Relationship Id="rId24" Type="http://schemas.openxmlformats.org/officeDocument/2006/relationships/hyperlink" Target="https://hvdic.thivien.net/whv/%E7%AC%9B" TargetMode="External"/><Relationship Id="rId32" Type="http://schemas.openxmlformats.org/officeDocument/2006/relationships/hyperlink" Target="https://hvdic.thivien.net/whv/%E9%A3%9B" TargetMode="External"/><Relationship Id="rId5" Type="http://schemas.openxmlformats.org/officeDocument/2006/relationships/image" Target="../media/image64.png"/><Relationship Id="rId15" Type="http://schemas.openxmlformats.org/officeDocument/2006/relationships/hyperlink" Target="https://hvdic.thivien.net/whv/%E7%85%99" TargetMode="External"/><Relationship Id="rId23" Type="http://schemas.openxmlformats.org/officeDocument/2006/relationships/hyperlink" Target="https://hvdic.thivien.net/whv/%E7%AB%A5" TargetMode="External"/><Relationship Id="rId28" Type="http://schemas.openxmlformats.org/officeDocument/2006/relationships/hyperlink" Target="https://hvdic.thivien.net/whv/%E7%9B%A1" TargetMode="External"/><Relationship Id="rId10" Type="http://schemas.openxmlformats.org/officeDocument/2006/relationships/hyperlink" Target="https://hvdic.thivien.net/whv/%E6%9D%91" TargetMode="External"/><Relationship Id="rId19" Type="http://schemas.openxmlformats.org/officeDocument/2006/relationships/hyperlink" Target="https://hvdic.thivien.net/whv/%E5%A4%95" TargetMode="External"/><Relationship Id="rId31" Type="http://schemas.openxmlformats.org/officeDocument/2006/relationships/hyperlink" Target="https://hvdic.thivien.net/whv/%E9%9B%99" TargetMode="External"/><Relationship Id="rId4" Type="http://schemas.openxmlformats.org/officeDocument/2006/relationships/notesSlide" Target="../notesSlides/notesSlide6.xml"/><Relationship Id="rId9" Type="http://schemas.openxmlformats.org/officeDocument/2006/relationships/hyperlink" Target="https://hvdic.thivien.net/whv/%E6%9C%9B" TargetMode="External"/><Relationship Id="rId14" Type="http://schemas.openxmlformats.org/officeDocument/2006/relationships/hyperlink" Target="https://hvdic.thivien.net/whv/%E4%BC%BC" TargetMode="External"/><Relationship Id="rId22" Type="http://schemas.openxmlformats.org/officeDocument/2006/relationships/hyperlink" Target="https://hvdic.thivien.net/whv/%E7%89%A7" TargetMode="External"/><Relationship Id="rId27" Type="http://schemas.openxmlformats.org/officeDocument/2006/relationships/hyperlink" Target="https://hvdic.thivien.net/whv/%E7%89%9B" TargetMode="External"/><Relationship Id="rId30" Type="http://schemas.openxmlformats.org/officeDocument/2006/relationships/hyperlink" Target="https://hvdic.thivien.net/whv/%E9%B7%B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3" Type="http://schemas.openxmlformats.org/officeDocument/2006/relationships/image" Target="../media/image24.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notesSlide" Target="../notesSlides/notesSlide2.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220981" y="1620982"/>
            <a:ext cx="11635740"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TIẾT 17. VĂN BẢN 2</a:t>
            </a:r>
            <a:r>
              <a:rPr lang="en-US" sz="3600" b="1" dirty="0">
                <a:solidFill>
                  <a:schemeClr val="tx1"/>
                </a:solidFill>
                <a:latin typeface="Times New Roman" panose="02020603050405020304" pitchFamily="18" charset="0"/>
                <a:cs typeface="Times New Roman" panose="02020603050405020304" pitchFamily="18" charset="0"/>
              </a:rPr>
              <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 </a:t>
            </a:r>
            <a:r>
              <a:rPr lang="en-US" sz="5400" b="1" dirty="0">
                <a:solidFill>
                  <a:schemeClr val="tx1"/>
                </a:solidFill>
                <a:latin typeface="Times New Roman" panose="02020603050405020304" pitchFamily="18" charset="0"/>
                <a:cs typeface="Times New Roman" panose="02020603050405020304" pitchFamily="18" charset="0"/>
              </a:rPr>
              <a:t>THIÊN TRƯỜNG VÃN </a:t>
            </a:r>
            <a:r>
              <a:rPr lang="en-US" sz="5400" b="1" dirty="0" smtClean="0">
                <a:solidFill>
                  <a:schemeClr val="tx1"/>
                </a:solidFill>
                <a:latin typeface="Times New Roman" panose="02020603050405020304" pitchFamily="18" charset="0"/>
                <a:cs typeface="Times New Roman" panose="02020603050405020304" pitchFamily="18" charset="0"/>
              </a:rPr>
              <a:t>VỌNG</a:t>
            </a:r>
          </a:p>
          <a:p>
            <a:pPr algn="ctr"/>
            <a:r>
              <a:rPr lang="en-US" sz="3600" b="1" dirty="0" smtClean="0">
                <a:solidFill>
                  <a:schemeClr val="tx1"/>
                </a:solidFill>
                <a:latin typeface="Times New Roman" panose="02020603050405020304" pitchFamily="18" charset="0"/>
                <a:cs typeface="Times New Roman" panose="02020603050405020304" pitchFamily="18" charset="0"/>
              </a:rPr>
              <a:t>(TRẦN </a:t>
            </a:r>
            <a:r>
              <a:rPr lang="en-US" sz="3600" b="1" dirty="0">
                <a:solidFill>
                  <a:schemeClr val="tx1"/>
                </a:solidFill>
                <a:latin typeface="Times New Roman" panose="02020603050405020304" pitchFamily="18" charset="0"/>
                <a:cs typeface="Times New Roman" panose="02020603050405020304" pitchFamily="18" charset="0"/>
              </a:rPr>
              <a:t>NHÂN TÔNG)</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118546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2</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THIÊN TRƯỜNG VÃN VỌNG( TRẦN NHÂN TÔNG)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393" y="1447800"/>
            <a:ext cx="5234247" cy="156966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261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曲目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909780" y="-609600"/>
            <a:ext cx="609600" cy="609600"/>
          </a:xfrm>
          <a:prstGeom prst="rect">
            <a:avLst/>
          </a:prstGeom>
        </p:spPr>
      </p:pic>
      <p:graphicFrame>
        <p:nvGraphicFramePr>
          <p:cNvPr id="57" name="Table 56"/>
          <p:cNvGraphicFramePr>
            <a:graphicFrameLocks noGrp="1"/>
          </p:cNvGraphicFramePr>
          <p:nvPr/>
        </p:nvGraphicFramePr>
        <p:xfrm>
          <a:off x="553284" y="1666687"/>
          <a:ext cx="3996422" cy="3362517"/>
        </p:xfrm>
        <a:graphic>
          <a:graphicData uri="http://schemas.openxmlformats.org/drawingml/2006/table">
            <a:tbl>
              <a:tblPr/>
              <a:tblGrid>
                <a:gridCol w="3996422">
                  <a:extLst>
                    <a:ext uri="{9D8B030D-6E8A-4147-A177-3AD203B41FA5}">
                      <a16:colId xmlns:a16="http://schemas.microsoft.com/office/drawing/2014/main" val="20000"/>
                    </a:ext>
                  </a:extLst>
                </a:gridCol>
              </a:tblGrid>
              <a:tr h="3362517">
                <a:tc>
                  <a:txBody>
                    <a:bodyPr/>
                    <a:lstStyle/>
                    <a:p>
                      <a:pPr algn="ctr" fontAlgn="t"/>
                      <a:r>
                        <a:rPr lang="ja-JP" altLang="en-US" sz="4000" b="1" u="none" strike="noStrike" smtClean="0">
                          <a:solidFill>
                            <a:srgbClr val="444444"/>
                          </a:solidFill>
                          <a:latin typeface="DFKai-SB"/>
                          <a:hlinkClick r:id="rId6"/>
                        </a:rPr>
                        <a:t>天</a:t>
                      </a:r>
                      <a:r>
                        <a:rPr lang="ja-JP" altLang="en-US" sz="4000" b="1" u="none" strike="noStrike">
                          <a:solidFill>
                            <a:srgbClr val="444444"/>
                          </a:solidFill>
                          <a:latin typeface="DFKai-SB"/>
                          <a:hlinkClick r:id="rId7"/>
                        </a:rPr>
                        <a:t>長</a:t>
                      </a:r>
                      <a:r>
                        <a:rPr lang="ja-JP" altLang="en-US" sz="4000" b="1" u="none" strike="noStrike">
                          <a:solidFill>
                            <a:srgbClr val="444444"/>
                          </a:solidFill>
                          <a:latin typeface="DFKai-SB"/>
                          <a:hlinkClick r:id="rId8"/>
                        </a:rPr>
                        <a:t>晚</a:t>
                      </a:r>
                      <a:r>
                        <a:rPr lang="ja-JP" altLang="en-US" sz="4000" b="1" u="none" strike="noStrike">
                          <a:solidFill>
                            <a:srgbClr val="444444"/>
                          </a:solidFill>
                          <a:latin typeface="DFKai-SB"/>
                          <a:hlinkClick r:id="rId9"/>
                        </a:rPr>
                        <a:t>望</a:t>
                      </a:r>
                      <a:r>
                        <a:rPr lang="ja-JP" altLang="en-US" sz="4000" b="0">
                          <a:solidFill>
                            <a:srgbClr val="444444"/>
                          </a:solidFill>
                          <a:latin typeface="Roboto Slab"/>
                        </a:rPr>
                        <a:t>  </a:t>
                      </a:r>
                    </a:p>
                    <a:p>
                      <a:pPr fontAlgn="t"/>
                      <a:r>
                        <a:rPr lang="ja-JP" altLang="en-US" sz="4000" u="none" strike="noStrike">
                          <a:latin typeface="DFKai-SB"/>
                          <a:hlinkClick r:id="rId10"/>
                        </a:rPr>
                        <a:t>村</a:t>
                      </a:r>
                      <a:r>
                        <a:rPr lang="ja-JP" altLang="en-US" sz="4000" u="none" strike="noStrike">
                          <a:latin typeface="DFKai-SB"/>
                          <a:hlinkClick r:id="rId11"/>
                        </a:rPr>
                        <a:t>後</a:t>
                      </a:r>
                      <a:r>
                        <a:rPr lang="ja-JP" altLang="en-US" sz="4000" u="none" strike="noStrike">
                          <a:latin typeface="DFKai-SB"/>
                          <a:hlinkClick r:id="rId10"/>
                        </a:rPr>
                        <a:t>村</a:t>
                      </a:r>
                      <a:r>
                        <a:rPr lang="ja-JP" altLang="en-US" sz="4000" u="none" strike="noStrike">
                          <a:latin typeface="DFKai-SB"/>
                          <a:hlinkClick r:id="rId12"/>
                        </a:rPr>
                        <a:t>前</a:t>
                      </a:r>
                      <a:r>
                        <a:rPr lang="ja-JP" altLang="en-US" sz="4000" u="none" strike="noStrike">
                          <a:latin typeface="DFKai-SB"/>
                          <a:hlinkClick r:id="rId13"/>
                        </a:rPr>
                        <a:t>淡</a:t>
                      </a:r>
                      <a:r>
                        <a:rPr lang="ja-JP" altLang="en-US" sz="4000" u="none" strike="noStrike">
                          <a:latin typeface="DFKai-SB"/>
                          <a:hlinkClick r:id="rId14"/>
                        </a:rPr>
                        <a:t>似</a:t>
                      </a:r>
                      <a:r>
                        <a:rPr lang="ja-JP" altLang="en-US" sz="4000" u="none" strike="noStrike">
                          <a:latin typeface="DFKai-SB"/>
                          <a:hlinkClick r:id="rId15"/>
                        </a:rPr>
                        <a:t>煙</a:t>
                      </a:r>
                      <a:r>
                        <a:rPr lang="ja-JP" altLang="en-US" sz="4000" u="none">
                          <a:latin typeface="DFKai-SB"/>
                        </a:rPr>
                        <a:t>，</a:t>
                      </a:r>
                      <a:br>
                        <a:rPr lang="ja-JP" altLang="en-US" sz="4000" u="none">
                          <a:latin typeface="DFKai-SB"/>
                        </a:rPr>
                      </a:br>
                      <a:r>
                        <a:rPr lang="ja-JP" altLang="en-US" sz="4000" u="none" strike="noStrike">
                          <a:latin typeface="DFKai-SB"/>
                          <a:hlinkClick r:id="rId16"/>
                        </a:rPr>
                        <a:t>半</a:t>
                      </a:r>
                      <a:r>
                        <a:rPr lang="ja-JP" altLang="en-US" sz="4000" u="none" strike="noStrike">
                          <a:latin typeface="DFKai-SB"/>
                          <a:hlinkClick r:id="rId17"/>
                        </a:rPr>
                        <a:t>無</a:t>
                      </a:r>
                      <a:r>
                        <a:rPr lang="ja-JP" altLang="en-US" sz="4000" u="none" strike="noStrike">
                          <a:latin typeface="DFKai-SB"/>
                          <a:hlinkClick r:id="rId16"/>
                        </a:rPr>
                        <a:t>半</a:t>
                      </a:r>
                      <a:r>
                        <a:rPr lang="ja-JP" altLang="en-US" sz="4000" u="none" strike="noStrike">
                          <a:latin typeface="DFKai-SB"/>
                          <a:hlinkClick r:id="rId18"/>
                        </a:rPr>
                        <a:t>有</a:t>
                      </a:r>
                      <a:r>
                        <a:rPr lang="ja-JP" altLang="en-US" sz="4000" u="none" strike="noStrike">
                          <a:latin typeface="DFKai-SB"/>
                          <a:hlinkClick r:id="rId19"/>
                        </a:rPr>
                        <a:t>夕</a:t>
                      </a:r>
                      <a:r>
                        <a:rPr lang="ja-JP" altLang="en-US" sz="4000" u="none" strike="noStrike">
                          <a:latin typeface="DFKai-SB"/>
                          <a:hlinkClick r:id="rId20"/>
                        </a:rPr>
                        <a:t>陽</a:t>
                      </a:r>
                      <a:r>
                        <a:rPr lang="ja-JP" altLang="en-US" sz="4000" u="none" strike="noStrike">
                          <a:latin typeface="DFKai-SB"/>
                          <a:hlinkClick r:id="rId21"/>
                        </a:rPr>
                        <a:t>邊</a:t>
                      </a:r>
                      <a:r>
                        <a:rPr lang="ja-JP" altLang="en-US" sz="4000" u="none">
                          <a:latin typeface="DFKai-SB"/>
                        </a:rPr>
                        <a:t>。</a:t>
                      </a:r>
                      <a:br>
                        <a:rPr lang="ja-JP" altLang="en-US" sz="4000" u="none">
                          <a:latin typeface="DFKai-SB"/>
                        </a:rPr>
                      </a:br>
                      <a:r>
                        <a:rPr lang="ja-JP" altLang="en-US" sz="4000" u="none" strike="noStrike">
                          <a:latin typeface="DFKai-SB"/>
                          <a:hlinkClick r:id="rId22"/>
                        </a:rPr>
                        <a:t>牧</a:t>
                      </a:r>
                      <a:r>
                        <a:rPr lang="ja-JP" altLang="en-US" sz="4000" u="none" strike="noStrike">
                          <a:latin typeface="DFKai-SB"/>
                          <a:hlinkClick r:id="rId23"/>
                        </a:rPr>
                        <a:t>童</a:t>
                      </a:r>
                      <a:r>
                        <a:rPr lang="ja-JP" altLang="en-US" sz="4000" u="none" strike="noStrike">
                          <a:latin typeface="DFKai-SB"/>
                          <a:hlinkClick r:id="rId24"/>
                        </a:rPr>
                        <a:t>笛</a:t>
                      </a:r>
                      <a:r>
                        <a:rPr lang="ja-JP" altLang="en-US" sz="4000" u="none" strike="noStrike">
                          <a:latin typeface="DFKai-SB"/>
                          <a:hlinkClick r:id="rId25"/>
                        </a:rPr>
                        <a:t>裡</a:t>
                      </a:r>
                      <a:r>
                        <a:rPr lang="ja-JP" altLang="en-US" sz="4000" u="none" strike="noStrike">
                          <a:latin typeface="DFKai-SB"/>
                          <a:hlinkClick r:id="rId26"/>
                        </a:rPr>
                        <a:t>歸</a:t>
                      </a:r>
                      <a:r>
                        <a:rPr lang="ja-JP" altLang="en-US" sz="4000" u="none" strike="noStrike">
                          <a:latin typeface="DFKai-SB"/>
                          <a:hlinkClick r:id="rId27"/>
                        </a:rPr>
                        <a:t>牛</a:t>
                      </a:r>
                      <a:r>
                        <a:rPr lang="ja-JP" altLang="en-US" sz="4000" u="none" strike="noStrike">
                          <a:latin typeface="DFKai-SB"/>
                          <a:hlinkClick r:id="rId28"/>
                        </a:rPr>
                        <a:t>盡</a:t>
                      </a:r>
                      <a:r>
                        <a:rPr lang="ja-JP" altLang="en-US" sz="4000" u="none">
                          <a:latin typeface="DFKai-SB"/>
                        </a:rPr>
                        <a:t>，</a:t>
                      </a:r>
                      <a:br>
                        <a:rPr lang="ja-JP" altLang="en-US" sz="4000" u="none">
                          <a:latin typeface="DFKai-SB"/>
                        </a:rPr>
                      </a:br>
                      <a:r>
                        <a:rPr lang="ja-JP" altLang="en-US" sz="4000" u="none" strike="noStrike">
                          <a:latin typeface="DFKai-SB"/>
                          <a:hlinkClick r:id="rId29"/>
                        </a:rPr>
                        <a:t>白</a:t>
                      </a:r>
                      <a:r>
                        <a:rPr lang="ja-JP" altLang="en-US" sz="4000" u="none" strike="noStrike">
                          <a:latin typeface="DFKai-SB"/>
                          <a:hlinkClick r:id="rId30"/>
                        </a:rPr>
                        <a:t>鷺</a:t>
                      </a:r>
                      <a:r>
                        <a:rPr lang="ja-JP" altLang="en-US" sz="4000" u="none" strike="noStrike">
                          <a:latin typeface="DFKai-SB"/>
                          <a:hlinkClick r:id="rId31"/>
                        </a:rPr>
                        <a:t>雙雙</a:t>
                      </a:r>
                      <a:r>
                        <a:rPr lang="ja-JP" altLang="en-US" sz="4000" u="none" strike="noStrike">
                          <a:latin typeface="DFKai-SB"/>
                          <a:hlinkClick r:id="rId32"/>
                        </a:rPr>
                        <a:t>飛</a:t>
                      </a:r>
                      <a:r>
                        <a:rPr lang="ja-JP" altLang="en-US" sz="4000" u="none" strike="noStrike">
                          <a:latin typeface="DFKai-SB"/>
                          <a:hlinkClick r:id="rId33"/>
                        </a:rPr>
                        <a:t>下</a:t>
                      </a:r>
                      <a:r>
                        <a:rPr lang="ja-JP" altLang="en-US" sz="4000" u="none" strike="noStrike">
                          <a:latin typeface="DFKai-SB"/>
                          <a:hlinkClick r:id="rId34"/>
                        </a:rPr>
                        <a:t>田</a:t>
                      </a:r>
                      <a:r>
                        <a:rPr lang="ja-JP" altLang="en-US" sz="4000" u="none">
                          <a:latin typeface="DFKai-SB"/>
                        </a:rPr>
                        <a:t>。</a:t>
                      </a:r>
                    </a:p>
                  </a:txBody>
                  <a:tcPr marL="55863" marR="58190" marT="27931" marB="27931">
                    <a:lnL>
                      <a:noFill/>
                    </a:lnL>
                    <a:lnR>
                      <a:noFill/>
                    </a:lnR>
                    <a:lnT>
                      <a:noFill/>
                    </a:lnT>
                    <a:lnB>
                      <a:noFill/>
                    </a:lnB>
                    <a:solidFill>
                      <a:srgbClr val="FCFCFC"/>
                    </a:solidFill>
                  </a:tcPr>
                </a:tc>
                <a:extLst>
                  <a:ext uri="{0D108BD9-81ED-4DB2-BD59-A6C34878D82A}">
                    <a16:rowId xmlns:a16="http://schemas.microsoft.com/office/drawing/2014/main" val="10000"/>
                  </a:ext>
                </a:extLst>
              </a:tr>
            </a:tbl>
          </a:graphicData>
        </a:graphic>
      </p:graphicFrame>
      <p:sp>
        <p:nvSpPr>
          <p:cNvPr id="58" name="Rectangle 57"/>
          <p:cNvSpPr/>
          <p:nvPr/>
        </p:nvSpPr>
        <p:spPr>
          <a:xfrm>
            <a:off x="5754029" y="359731"/>
            <a:ext cx="5843239" cy="2677656"/>
          </a:xfrm>
          <a:prstGeom prst="rect">
            <a:avLst/>
          </a:prstGeom>
        </p:spPr>
        <p:txBody>
          <a:bodyPr wrap="square">
            <a:spAutoFit/>
          </a:bodyPr>
          <a:lstStyle/>
          <a:p>
            <a:r>
              <a:rPr lang="en-US" sz="2800" b="1" dirty="0" err="1" smtClean="0">
                <a:latin typeface="Times New Roman" pitchFamily="18" charset="0"/>
                <a:cs typeface="Times New Roman" pitchFamily="18" charset="0"/>
              </a:rPr>
              <a:t>Phiên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âm</a:t>
            </a:r>
            <a:endParaRPr lang="en-US" sz="2800" b="1" dirty="0" smtClean="0">
              <a:latin typeface="Times New Roman" pitchFamily="18" charset="0"/>
              <a:cs typeface="Times New Roman" pitchFamily="18" charset="0"/>
            </a:endParaRPr>
          </a:p>
          <a:p>
            <a:pPr algn="ctr"/>
            <a:r>
              <a:rPr lang="vi-VN" sz="2800" b="1" i="1" dirty="0" smtClean="0">
                <a:latin typeface="Times New Roman" pitchFamily="18" charset="0"/>
                <a:cs typeface="Times New Roman" pitchFamily="18" charset="0"/>
              </a:rPr>
              <a:t>Thiên Trường vãn vọng</a:t>
            </a:r>
            <a:endParaRPr lang="vi-VN" sz="2800" i="1" dirty="0" smtClean="0">
              <a:latin typeface="Times New Roman" pitchFamily="18" charset="0"/>
              <a:cs typeface="Times New Roman" pitchFamily="18" charset="0"/>
            </a:endParaRPr>
          </a:p>
          <a:p>
            <a:r>
              <a:rPr lang="vi-VN" sz="2800" i="1" dirty="0" smtClean="0">
                <a:latin typeface="Times New Roman" pitchFamily="18" charset="0"/>
                <a:cs typeface="Times New Roman" pitchFamily="18" charset="0"/>
              </a:rPr>
              <a:t>Thôn hậu, thôn tiền đạm tự yên,</a:t>
            </a:r>
            <a:br>
              <a:rPr lang="vi-VN" sz="2800" i="1" dirty="0" smtClean="0">
                <a:latin typeface="Times New Roman" pitchFamily="18" charset="0"/>
                <a:cs typeface="Times New Roman" pitchFamily="18" charset="0"/>
              </a:rPr>
            </a:br>
            <a:r>
              <a:rPr lang="vi-VN" sz="2800" i="1" dirty="0" smtClean="0">
                <a:latin typeface="Times New Roman" pitchFamily="18" charset="0"/>
                <a:cs typeface="Times New Roman" pitchFamily="18" charset="0"/>
              </a:rPr>
              <a:t>Bán vô, bán hữu tịch dương biên.</a:t>
            </a:r>
            <a:br>
              <a:rPr lang="vi-VN" sz="2800" i="1" dirty="0" smtClean="0">
                <a:latin typeface="Times New Roman" pitchFamily="18" charset="0"/>
                <a:cs typeface="Times New Roman" pitchFamily="18" charset="0"/>
              </a:rPr>
            </a:br>
            <a:r>
              <a:rPr lang="vi-VN" sz="2800" i="1" dirty="0" smtClean="0">
                <a:latin typeface="Times New Roman" pitchFamily="18" charset="0"/>
                <a:cs typeface="Times New Roman" pitchFamily="18" charset="0"/>
              </a:rPr>
              <a:t>Mục đồng địch lý quy ngưu tận,</a:t>
            </a:r>
            <a:br>
              <a:rPr lang="vi-VN" sz="2800" i="1" dirty="0" smtClean="0">
                <a:latin typeface="Times New Roman" pitchFamily="18" charset="0"/>
                <a:cs typeface="Times New Roman" pitchFamily="18" charset="0"/>
              </a:rPr>
            </a:br>
            <a:r>
              <a:rPr lang="vi-VN" sz="2800" i="1" dirty="0" smtClean="0">
                <a:latin typeface="Times New Roman" pitchFamily="18" charset="0"/>
                <a:cs typeface="Times New Roman" pitchFamily="18" charset="0"/>
              </a:rPr>
              <a:t>Bạch lộ song song phi há điền.</a:t>
            </a:r>
            <a:endParaRPr lang="vi-VN" sz="2800" i="1" dirty="0">
              <a:latin typeface="Times New Roman" pitchFamily="18" charset="0"/>
              <a:cs typeface="Times New Roman" pitchFamily="18" charset="0"/>
            </a:endParaRPr>
          </a:p>
        </p:txBody>
      </p:sp>
      <p:sp>
        <p:nvSpPr>
          <p:cNvPr id="59" name="Rectangle 58"/>
          <p:cNvSpPr/>
          <p:nvPr/>
        </p:nvSpPr>
        <p:spPr>
          <a:xfrm>
            <a:off x="5207619" y="3582434"/>
            <a:ext cx="7237142" cy="2246769"/>
          </a:xfrm>
          <a:prstGeom prst="rect">
            <a:avLst/>
          </a:prstGeom>
        </p:spPr>
        <p:txBody>
          <a:bodyPr wrap="square">
            <a:spAutoFit/>
          </a:bodyPr>
          <a:lstStyle/>
          <a:p>
            <a:r>
              <a:rPr lang="vi-VN" sz="2800" b="1" dirty="0" smtClean="0">
                <a:latin typeface="Times New Roman" pitchFamily="18" charset="0"/>
                <a:cs typeface="Times New Roman" pitchFamily="18" charset="0"/>
              </a:rPr>
              <a:t>Dịch nghĩa</a:t>
            </a:r>
            <a:endParaRPr lang="vi-VN" sz="2800" dirty="0" smtClean="0">
              <a:latin typeface="Times New Roman" pitchFamily="18" charset="0"/>
              <a:cs typeface="Times New Roman" pitchFamily="18" charset="0"/>
            </a:endParaRPr>
          </a:p>
          <a:p>
            <a:r>
              <a:rPr lang="vi-VN" sz="2800" i="1" dirty="0" smtClean="0">
                <a:latin typeface="Times New Roman" pitchFamily="18" charset="0"/>
                <a:cs typeface="Times New Roman" pitchFamily="18" charset="0"/>
              </a:rPr>
              <a:t>Trước thôn, sau thôn, khí trời mờ nhạt như khói,</a:t>
            </a:r>
            <a:br>
              <a:rPr lang="vi-VN" sz="2800" i="1" dirty="0" smtClean="0">
                <a:latin typeface="Times New Roman" pitchFamily="18" charset="0"/>
                <a:cs typeface="Times New Roman" pitchFamily="18" charset="0"/>
              </a:rPr>
            </a:br>
            <a:r>
              <a:rPr lang="vi-VN" sz="2800" i="1" dirty="0" smtClean="0">
                <a:latin typeface="Times New Roman" pitchFamily="18" charset="0"/>
                <a:cs typeface="Times New Roman" pitchFamily="18" charset="0"/>
              </a:rPr>
              <a:t>Bóng chiều tà nửa không, nửa có.</a:t>
            </a:r>
            <a:br>
              <a:rPr lang="vi-VN" sz="2800" i="1" dirty="0" smtClean="0">
                <a:latin typeface="Times New Roman" pitchFamily="18" charset="0"/>
                <a:cs typeface="Times New Roman" pitchFamily="18" charset="0"/>
              </a:rPr>
            </a:br>
            <a:r>
              <a:rPr lang="vi-VN" sz="2800" i="1" dirty="0" smtClean="0">
                <a:latin typeface="Times New Roman" pitchFamily="18" charset="0"/>
                <a:cs typeface="Times New Roman" pitchFamily="18" charset="0"/>
              </a:rPr>
              <a:t>Trẻ chăn trâu thổi sáo dẫn trâu về hết,</a:t>
            </a:r>
            <a:br>
              <a:rPr lang="vi-VN" sz="2800" i="1" dirty="0" smtClean="0">
                <a:latin typeface="Times New Roman" pitchFamily="18" charset="0"/>
                <a:cs typeface="Times New Roman" pitchFamily="18" charset="0"/>
              </a:rPr>
            </a:br>
            <a:r>
              <a:rPr lang="vi-VN" sz="2800" i="1" dirty="0" smtClean="0">
                <a:latin typeface="Times New Roman" pitchFamily="18" charset="0"/>
                <a:cs typeface="Times New Roman" pitchFamily="18" charset="0"/>
              </a:rPr>
              <a:t>Từng hàng cò trắng bay xuống ruộng.</a:t>
            </a:r>
            <a:endParaRPr lang="vi-VN"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34321579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heel(4)">
                                      <p:cBhvr>
                                        <p:cTn id="11" dur="20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Horizont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barn(inHorizontal)">
                                      <p:cBhvr>
                                        <p:cTn id="2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30">
                <p:cTn id="22" fill="hold" display="0">
                  <p:stCondLst>
                    <p:cond delay="indefinite"/>
                  </p:stCondLst>
                  <p:endCondLst>
                    <p:cond evt="onStopAudio" delay="0">
                      <p:tgtEl>
                        <p:sldTgt/>
                      </p:tgtEl>
                    </p:cond>
                  </p:endCondLst>
                </p:cTn>
                <p:tgtEl>
                  <p:spTgt spid="11"/>
                </p:tgtEl>
              </p:cMediaNode>
            </p:audio>
          </p:childTnLst>
        </p:cTn>
      </p:par>
    </p:tnLst>
    <p:bldLst>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860" y="711618"/>
            <a:ext cx="3512820" cy="2664042"/>
          </a:xfrm>
          <a:prstGeom prst="rect">
            <a:avLst/>
          </a:prstGeom>
        </p:spPr>
      </p:pic>
      <p:sp>
        <p:nvSpPr>
          <p:cNvPr id="3" name="Rounded Rectangle 2"/>
          <p:cNvSpPr/>
          <p:nvPr/>
        </p:nvSpPr>
        <p:spPr>
          <a:xfrm>
            <a:off x="4091940" y="1036320"/>
            <a:ext cx="7627620" cy="43662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Là </a:t>
            </a:r>
            <a:r>
              <a:rPr lang="en-US" sz="3200">
                <a:latin typeface="Times New Roman" panose="02020603050405020304" pitchFamily="18" charset="0"/>
                <a:cs typeface="Times New Roman" panose="02020603050405020304" pitchFamily="18" charset="0"/>
              </a:rPr>
              <a:t>vị </a:t>
            </a:r>
            <a:r>
              <a:rPr lang="en-US" sz="3200" b="1">
                <a:latin typeface="Times New Roman" panose="02020603050405020304" pitchFamily="18" charset="0"/>
                <a:cs typeface="Times New Roman" panose="02020603050405020304" pitchFamily="18" charset="0"/>
              </a:rPr>
              <a:t>hoàng đế anh minh</a:t>
            </a:r>
            <a:r>
              <a:rPr lang="en-US" sz="3200">
                <a:latin typeface="Times New Roman" panose="02020603050405020304" pitchFamily="18" charset="0"/>
                <a:cs typeface="Times New Roman" panose="02020603050405020304" pitchFamily="18" charset="0"/>
              </a:rPr>
              <a:t> đã lãnh đạo nhân dân ta hai lần đánh thắng cuộc xâm lược của quân Nguyên, khôi phục nền kinh tế Đại Việt</a:t>
            </a:r>
          </a:p>
          <a:p>
            <a:r>
              <a:rPr lang="en-US" sz="3200">
                <a:latin typeface="Times New Roman" panose="02020603050405020304" pitchFamily="18" charset="0"/>
                <a:cs typeface="Times New Roman" panose="02020603050405020304" pitchFamily="18" charset="0"/>
              </a:rPr>
              <a:t>Là vị </a:t>
            </a:r>
            <a:r>
              <a:rPr lang="en-US" sz="3200" b="1">
                <a:latin typeface="Times New Roman" panose="02020603050405020304" pitchFamily="18" charset="0"/>
                <a:cs typeface="Times New Roman" panose="02020603050405020304" pitchFamily="18" charset="0"/>
              </a:rPr>
              <a:t>thiền sư đắc đạo</a:t>
            </a:r>
            <a:r>
              <a:rPr lang="en-US" sz="3200">
                <a:latin typeface="Times New Roman" panose="02020603050405020304" pitchFamily="18" charset="0"/>
                <a:cs typeface="Times New Roman" panose="02020603050405020304" pitchFamily="18" charset="0"/>
              </a:rPr>
              <a:t>, người sáng lập dòng thiền Trúc Lâm Yên Tử</a:t>
            </a:r>
          </a:p>
        </p:txBody>
      </p:sp>
      <p:sp>
        <p:nvSpPr>
          <p:cNvPr id="4" name="TextBox 3"/>
          <p:cNvSpPr txBox="1"/>
          <p:nvPr/>
        </p:nvSpPr>
        <p:spPr>
          <a:xfrm>
            <a:off x="403860" y="3482340"/>
            <a:ext cx="4922520"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Trần </a:t>
            </a:r>
            <a:r>
              <a:rPr lang="en-US" sz="3200" smtClean="0">
                <a:latin typeface="Times New Roman" panose="02020603050405020304" pitchFamily="18" charset="0"/>
                <a:cs typeface="Times New Roman" panose="02020603050405020304" pitchFamily="18" charset="0"/>
              </a:rPr>
              <a:t>Nhân Tông</a:t>
            </a:r>
          </a:p>
          <a:p>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(1258-1308)</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20909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9675" y="1165860"/>
            <a:ext cx="3417449" cy="2285999"/>
          </a:xfrm>
          <a:prstGeom prst="rect">
            <a:avLst/>
          </a:prstGeom>
        </p:spPr>
      </p:pic>
      <p:sp>
        <p:nvSpPr>
          <p:cNvPr id="3" name="TextBox 2"/>
          <p:cNvSpPr txBox="1"/>
          <p:nvPr/>
        </p:nvSpPr>
        <p:spPr>
          <a:xfrm>
            <a:off x="495300" y="3680460"/>
            <a:ext cx="3886200" cy="1384995"/>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Tượng phật hoàng Trần Nhân Tông trên đỉnh thiêng Yên Tử</a:t>
            </a:r>
            <a:endParaRPr lang="en-US" sz="2800">
              <a:latin typeface="Times New Roman" panose="02020603050405020304" pitchFamily="18" charset="0"/>
              <a:cs typeface="Times New Roman" panose="02020603050405020304" pitchFamily="18" charset="0"/>
            </a:endParaRPr>
          </a:p>
        </p:txBody>
      </p:sp>
      <p:sp>
        <p:nvSpPr>
          <p:cNvPr id="4" name="Rounded Rectangle 3"/>
          <p:cNvSpPr/>
          <p:nvPr/>
        </p:nvSpPr>
        <p:spPr>
          <a:xfrm>
            <a:off x="4869180" y="1463040"/>
            <a:ext cx="7025640" cy="26365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Là </a:t>
            </a:r>
            <a:r>
              <a:rPr lang="en-US" sz="3200" b="1">
                <a:latin typeface="Times New Roman" panose="02020603050405020304" pitchFamily="18" charset="0"/>
                <a:cs typeface="Times New Roman" panose="02020603050405020304" pitchFamily="18" charset="0"/>
              </a:rPr>
              <a:t>thi nhân</a:t>
            </a:r>
            <a:r>
              <a:rPr lang="en-US" sz="3200">
                <a:latin typeface="Times New Roman" panose="02020603050405020304" pitchFamily="18" charset="0"/>
                <a:cs typeface="Times New Roman" panose="02020603050405020304" pitchFamily="18" charset="0"/>
              </a:rPr>
              <a:t> có đóng góp quan trọng cho văn học dân tộc với những bài thơ đầy cảm hứng yêu nước, tình cảm gắn bó với thiên nhiên và cuộc sống của nhân dân.</a:t>
            </a:r>
          </a:p>
        </p:txBody>
      </p:sp>
    </p:spTree>
    <p:extLst>
      <p:ext uri="{BB962C8B-B14F-4D97-AF65-F5344CB8AC3E}">
        <p14:creationId xmlns:p14="http://schemas.microsoft.com/office/powerpoint/2010/main" val="408697709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m-nghi-ve-thien-truong-van-vong-900x480.jpg"/>
          <p:cNvPicPr>
            <a:picLocks noChangeAspect="1"/>
          </p:cNvPicPr>
          <p:nvPr/>
        </p:nvPicPr>
        <p:blipFill>
          <a:blip r:embed="rId2"/>
          <a:stretch>
            <a:fillRect/>
          </a:stretch>
        </p:blipFill>
        <p:spPr>
          <a:xfrm>
            <a:off x="775008" y="1336848"/>
            <a:ext cx="3267307" cy="2681868"/>
          </a:xfrm>
          <a:prstGeom prst="rect">
            <a:avLst/>
          </a:prstGeom>
        </p:spPr>
      </p:pic>
      <p:sp>
        <p:nvSpPr>
          <p:cNvPr id="3" name="Rounded Rectangle 2"/>
          <p:cNvSpPr/>
          <p:nvPr/>
        </p:nvSpPr>
        <p:spPr>
          <a:xfrm>
            <a:off x="4335780" y="1150620"/>
            <a:ext cx="7284720" cy="32842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2. Văn bản:</a:t>
            </a:r>
            <a:r>
              <a:rPr lang="en-US" sz="3200">
                <a:latin typeface="Times New Roman" panose="02020603050405020304" pitchFamily="18" charset="0"/>
                <a:cs typeface="Times New Roman" panose="02020603050405020304" pitchFamily="18" charset="0"/>
              </a:rPr>
              <a:t> “Thiên Trường vãn vọng’ được sáng tác trong bối cảnh đất nước vừa trải qua những năm tháng chiến tranh chống quân Nguyên xâm lược cuộc sống bình yên đã trở lại trên quê hương.</a:t>
            </a:r>
          </a:p>
        </p:txBody>
      </p:sp>
    </p:spTree>
    <p:extLst>
      <p:ext uri="{BB962C8B-B14F-4D97-AF65-F5344CB8AC3E}">
        <p14:creationId xmlns:p14="http://schemas.microsoft.com/office/powerpoint/2010/main" val="2071668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80688" y="307649"/>
            <a:ext cx="6170063" cy="8118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TÌM HIỂU NHAN ĐỀ BÀI THƠ</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0" y="1350236"/>
            <a:ext cx="11784650" cy="33755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Thiên Trường : </a:t>
            </a:r>
            <a:r>
              <a:rPr lang="en-US" sz="3200">
                <a:latin typeface="Times New Roman" panose="02020603050405020304" pitchFamily="18" charset="0"/>
                <a:cs typeface="Times New Roman" panose="02020603050405020304" pitchFamily="18" charset="0"/>
              </a:rPr>
              <a:t>Là quê hương của các vua Trần (thuộc tỉnh Nam Định), nơi nhà vua cho xây dựng một hành cung (cung điện ở ngoài kinh thành) để  nghỉ lại mỗi khi về quê tế lễ tông miếu tổ tiên. </a:t>
            </a:r>
          </a:p>
          <a:p>
            <a:r>
              <a:rPr lang="en-US" sz="3200" b="1">
                <a:latin typeface="Times New Roman" panose="02020603050405020304" pitchFamily="18" charset="0"/>
                <a:cs typeface="Times New Roman" panose="02020603050405020304" pitchFamily="18" charset="0"/>
              </a:rPr>
              <a:t>Vãn: </a:t>
            </a:r>
            <a:r>
              <a:rPr lang="en-US" sz="3200">
                <a:latin typeface="Times New Roman" panose="02020603050405020304" pitchFamily="18" charset="0"/>
                <a:cs typeface="Times New Roman" panose="02020603050405020304" pitchFamily="18" charset="0"/>
              </a:rPr>
              <a:t>buổi chiều. </a:t>
            </a:r>
          </a:p>
          <a:p>
            <a:r>
              <a:rPr lang="en-US" sz="3200" b="1">
                <a:latin typeface="Times New Roman" panose="02020603050405020304" pitchFamily="18" charset="0"/>
                <a:cs typeface="Times New Roman" panose="02020603050405020304" pitchFamily="18" charset="0"/>
              </a:rPr>
              <a:t>Vọng: </a:t>
            </a:r>
            <a:r>
              <a:rPr lang="en-US" sz="3200">
                <a:latin typeface="Times New Roman" panose="02020603050405020304" pitchFamily="18" charset="0"/>
                <a:cs typeface="Times New Roman" panose="02020603050405020304" pitchFamily="18" charset="0"/>
              </a:rPr>
              <a:t>nhìn ra xa. </a:t>
            </a:r>
          </a:p>
          <a:p>
            <a:r>
              <a:rPr lang="en-US" sz="3200">
                <a:latin typeface="Times New Roman" panose="02020603050405020304" pitchFamily="18" charset="0"/>
                <a:cs typeface="Times New Roman" panose="02020603050405020304" pitchFamily="18" charset="0"/>
              </a:rPr>
              <a:t>=&gt;Ngắm cảnh Thiên Trường trong buổi chiều tà. </a:t>
            </a:r>
          </a:p>
        </p:txBody>
      </p:sp>
      <p:sp>
        <p:nvSpPr>
          <p:cNvPr id="4" name="TextBox 3"/>
          <p:cNvSpPr txBox="1"/>
          <p:nvPr/>
        </p:nvSpPr>
        <p:spPr>
          <a:xfrm>
            <a:off x="1504060" y="5153114"/>
            <a:ext cx="10687940" cy="1077218"/>
          </a:xfrm>
          <a:prstGeom prst="rect">
            <a:avLst/>
          </a:prstGeom>
          <a:solidFill>
            <a:schemeClr val="accent4"/>
          </a:solidFill>
        </p:spPr>
        <p:txBody>
          <a:bodyPr wrap="square" rtlCol="0">
            <a:spAutoFit/>
          </a:bodyPr>
          <a:lstStyle/>
          <a:p>
            <a:r>
              <a:rPr lang="en-US" sz="3200" smtClean="0">
                <a:latin typeface="Times New Roman" panose="02020603050405020304" pitchFamily="18" charset="0"/>
                <a:cs typeface="Times New Roman" panose="02020603050405020304" pitchFamily="18" charset="0"/>
              </a:rPr>
              <a:t>Nhan </a:t>
            </a:r>
            <a:r>
              <a:rPr lang="en-US" sz="3200">
                <a:latin typeface="Times New Roman" panose="02020603050405020304" pitchFamily="18" charset="0"/>
                <a:cs typeface="Times New Roman" panose="02020603050405020304" pitchFamily="18" charset="0"/>
              </a:rPr>
              <a:t>đề bài thơ chứa các thông tin về </a:t>
            </a:r>
            <a:r>
              <a:rPr lang="en-US" sz="3200" b="1">
                <a:latin typeface="Times New Roman" panose="02020603050405020304" pitchFamily="18" charset="0"/>
                <a:cs typeface="Times New Roman" panose="02020603050405020304" pitchFamily="18" charset="0"/>
              </a:rPr>
              <a:t>không gian, thời gian </a:t>
            </a:r>
            <a:r>
              <a:rPr lang="en-US" sz="3200">
                <a:latin typeface="Times New Roman" panose="02020603050405020304" pitchFamily="18" charset="0"/>
                <a:cs typeface="Times New Roman" panose="02020603050405020304" pitchFamily="18" charset="0"/>
              </a:rPr>
              <a:t>và cả </a:t>
            </a:r>
            <a:r>
              <a:rPr lang="en-US" sz="3200" b="1">
                <a:latin typeface="Times New Roman" panose="02020603050405020304" pitchFamily="18" charset="0"/>
                <a:cs typeface="Times New Roman" panose="02020603050405020304" pitchFamily="18" charset="0"/>
              </a:rPr>
              <a:t>vị trí quan sát</a:t>
            </a:r>
            <a:r>
              <a:rPr lang="en-US" sz="3200">
                <a:latin typeface="Times New Roman" panose="02020603050405020304" pitchFamily="18" charset="0"/>
                <a:cs typeface="Times New Roman" panose="02020603050405020304" pitchFamily="18" charset="0"/>
              </a:rPr>
              <a:t> cùng </a:t>
            </a:r>
            <a:r>
              <a:rPr lang="en-US" sz="3200" b="1">
                <a:latin typeface="Times New Roman" panose="02020603050405020304" pitchFamily="18" charset="0"/>
                <a:cs typeface="Times New Roman" panose="02020603050405020304" pitchFamily="18" charset="0"/>
              </a:rPr>
              <a:t>góc độ quan sát </a:t>
            </a:r>
            <a:r>
              <a:rPr lang="en-US" sz="3200">
                <a:latin typeface="Times New Roman" panose="02020603050405020304" pitchFamily="18" charset="0"/>
                <a:cs typeface="Times New Roman" panose="02020603050405020304" pitchFamily="18" charset="0"/>
              </a:rPr>
              <a:t>của nhà thơ</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997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anim calcmode="lin" valueType="num">
                                      <p:cBhvr>
                                        <p:cTn id="2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2000"/>
                                        <p:tgtEl>
                                          <p:spTgt spid="4"/>
                                        </p:tgtEl>
                                      </p:cBhvr>
                                    </p:animEffect>
                                    <p:anim calcmode="lin" valueType="num">
                                      <p:cBhvr>
                                        <p:cTn id="35" dur="2000" fill="hold"/>
                                        <p:tgtEl>
                                          <p:spTgt spid="4"/>
                                        </p:tgtEl>
                                        <p:attrNameLst>
                                          <p:attrName>ppt_w</p:attrName>
                                        </p:attrNameLst>
                                      </p:cBhvr>
                                      <p:tavLst>
                                        <p:tav tm="0" fmla="#ppt_w*sin(2.5*pi*$)">
                                          <p:val>
                                            <p:fltVal val="0"/>
                                          </p:val>
                                        </p:tav>
                                        <p:tav tm="100000">
                                          <p:val>
                                            <p:fltVal val="1"/>
                                          </p:val>
                                        </p:tav>
                                      </p:tavLst>
                                    </p:anim>
                                    <p:anim calcmode="lin" valueType="num">
                                      <p:cBhvr>
                                        <p:cTn id="3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118546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2</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THIÊN TRƯỜNG VÃN VỌNG( TRẦN NHÂN TÔNG)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393" y="1447800"/>
            <a:ext cx="5234247" cy="255454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p>
          <a:p>
            <a:r>
              <a:rPr lang="en-US" sz="3200" b="1">
                <a:latin typeface="Times New Roman" panose="02020603050405020304" pitchFamily="18" charset="0"/>
                <a:cs typeface="Times New Roman" panose="02020603050405020304" pitchFamily="18" charset="0"/>
              </a:rPr>
              <a:t>1. </a:t>
            </a:r>
            <a:r>
              <a:rPr lang="en-US" sz="3200" b="1" smtClean="0">
                <a:latin typeface="Times New Roman" panose="02020603050405020304" pitchFamily="18" charset="0"/>
                <a:cs typeface="Times New Roman" panose="02020603050405020304" pitchFamily="18" charset="0"/>
              </a:rPr>
              <a:t>Đặc </a:t>
            </a:r>
            <a:r>
              <a:rPr lang="en-US" sz="3200" b="1">
                <a:latin typeface="Times New Roman" panose="02020603050405020304" pitchFamily="18" charset="0"/>
                <a:cs typeface="Times New Roman" panose="02020603050405020304" pitchFamily="18" charset="0"/>
              </a:rPr>
              <a:t>điểm thể loại</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23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0499" y="236220"/>
            <a:ext cx="3356005" cy="73152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BỐ CỤC</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29100" y="586740"/>
            <a:ext cx="5562600" cy="584775"/>
          </a:xfrm>
          <a:prstGeom prst="rect">
            <a:avLst/>
          </a:prstGeom>
          <a:solidFill>
            <a:schemeClr val="accent2">
              <a:lumMod val="40000"/>
              <a:lumOff val="60000"/>
            </a:schemeClr>
          </a:solidFill>
        </p:spPr>
        <p:txBody>
          <a:bodyPr wrap="square" rtlCol="0">
            <a:spAutoFit/>
          </a:bodyPr>
          <a:lstStyle/>
          <a:p>
            <a:r>
              <a:rPr lang="en-US" sz="3200" smtClean="0">
                <a:latin typeface="Times New Roman" panose="02020603050405020304" pitchFamily="18" charset="0"/>
                <a:cs typeface="Times New Roman" panose="02020603050405020304" pitchFamily="18" charset="0"/>
              </a:rPr>
              <a:t>THIÊN TRƯỜNG VÃN VỌNG</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190499" y="5187444"/>
            <a:ext cx="11747976" cy="11705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Bài thơ vừa tái hiện sống động </a:t>
            </a:r>
            <a:r>
              <a:rPr lang="en-US" sz="2800" b="1" u="sng">
                <a:latin typeface="Times New Roman" panose="02020603050405020304" pitchFamily="18" charset="0"/>
                <a:cs typeface="Times New Roman" panose="02020603050405020304" pitchFamily="18" charset="0"/>
              </a:rPr>
              <a:t>bức tranh thiên nhiên cuộc sống nơi làng quê </a:t>
            </a:r>
            <a:r>
              <a:rPr lang="en-US" sz="2800">
                <a:latin typeface="Times New Roman" panose="02020603050405020304" pitchFamily="18" charset="0"/>
                <a:cs typeface="Times New Roman" panose="02020603050405020304" pitchFamily="18" charset="0"/>
              </a:rPr>
              <a:t>vào buổi chiều đồng thời thể hiện </a:t>
            </a:r>
            <a:r>
              <a:rPr lang="en-US" sz="2800" b="1" u="sng">
                <a:solidFill>
                  <a:schemeClr val="tx1"/>
                </a:solidFill>
                <a:latin typeface="Times New Roman" panose="02020603050405020304" pitchFamily="18" charset="0"/>
                <a:cs typeface="Times New Roman" panose="02020603050405020304" pitchFamily="18" charset="0"/>
              </a:rPr>
              <a:t>cảm xúc, suy ngẫm </a:t>
            </a:r>
            <a:r>
              <a:rPr lang="en-US" sz="2800">
                <a:latin typeface="Times New Roman" panose="02020603050405020304" pitchFamily="18" charset="0"/>
                <a:cs typeface="Times New Roman" panose="02020603050405020304" pitchFamily="18" charset="0"/>
              </a:rPr>
              <a:t>của tác giả.</a:t>
            </a:r>
          </a:p>
        </p:txBody>
      </p:sp>
      <p:sp>
        <p:nvSpPr>
          <p:cNvPr id="6" name="Rectangle 5"/>
          <p:cNvSpPr/>
          <p:nvPr/>
        </p:nvSpPr>
        <p:spPr>
          <a:xfrm>
            <a:off x="803306" y="1572603"/>
            <a:ext cx="8306512" cy="3046988"/>
          </a:xfrm>
          <a:prstGeom prst="rect">
            <a:avLst/>
          </a:prstGeom>
        </p:spPr>
        <p:txBody>
          <a:bodyPr wrap="square">
            <a:spAutoFit/>
          </a:bodyPr>
          <a:lstStyle/>
          <a:p>
            <a:r>
              <a:rPr lang="vi-VN" sz="3200" i="1">
                <a:latin typeface="Times New Roman" pitchFamily="18" charset="0"/>
                <a:cs typeface="Times New Roman" pitchFamily="18" charset="0"/>
              </a:rPr>
              <a:t>Thôn hậu,thôn tiề</a:t>
            </a:r>
            <a:r>
              <a:rPr lang="en-US" sz="3200" i="1">
                <a:latin typeface="Times New Roman" pitchFamily="18" charset="0"/>
                <a:cs typeface="Times New Roman" pitchFamily="18" charset="0"/>
              </a:rPr>
              <a:t>n </a:t>
            </a:r>
            <a:r>
              <a:rPr lang="vi-VN" sz="3200" i="1">
                <a:latin typeface="Times New Roman" pitchFamily="18" charset="0"/>
                <a:cs typeface="Times New Roman" pitchFamily="18" charset="0"/>
              </a:rPr>
              <a:t>đạm tự yên,</a:t>
            </a:r>
            <a:br>
              <a:rPr lang="vi-VN" sz="3200" i="1">
                <a:latin typeface="Times New Roman" pitchFamily="18" charset="0"/>
                <a:cs typeface="Times New Roman" pitchFamily="18" charset="0"/>
              </a:rPr>
            </a:br>
            <a:r>
              <a:rPr lang="vi-VN" sz="3200" i="1">
                <a:latin typeface="Times New Roman" pitchFamily="18" charset="0"/>
                <a:cs typeface="Times New Roman" pitchFamily="18" charset="0"/>
              </a:rPr>
              <a:t>Bán vô, </a:t>
            </a:r>
            <a:r>
              <a:rPr lang="en-US" sz="3200" b="1">
                <a:solidFill>
                  <a:srgbClr val="FF0000"/>
                </a:solidFill>
                <a:latin typeface="Times New Roman" panose="02020603050405020304" pitchFamily="18" charset="0"/>
                <a:cs typeface="Times New Roman" panose="02020603050405020304" pitchFamily="18" charset="0"/>
              </a:rPr>
              <a:t>  </a:t>
            </a:r>
            <a:r>
              <a:rPr lang="vi-VN" sz="3200" i="1">
                <a:latin typeface="Times New Roman" pitchFamily="18" charset="0"/>
                <a:cs typeface="Times New Roman" pitchFamily="18" charset="0"/>
              </a:rPr>
              <a:t>bán hữu tịch dương biên</a:t>
            </a:r>
            <a:r>
              <a:rPr lang="vi-VN" sz="3200" i="1" smtClean="0">
                <a:latin typeface="Times New Roman" pitchFamily="18" charset="0"/>
                <a:cs typeface="Times New Roman" pitchFamily="18" charset="0"/>
              </a:rPr>
              <a:t>.</a:t>
            </a:r>
            <a:endParaRPr lang="en-US" sz="3200" i="1" smtClean="0">
              <a:latin typeface="Times New Roman" pitchFamily="18" charset="0"/>
              <a:cs typeface="Times New Roman" pitchFamily="18" charset="0"/>
            </a:endParaRPr>
          </a:p>
          <a:p>
            <a:endParaRPr lang="en-US" sz="3200" i="1">
              <a:latin typeface="Times New Roman" pitchFamily="18" charset="0"/>
              <a:cs typeface="Times New Roman" pitchFamily="18" charset="0"/>
            </a:endParaRPr>
          </a:p>
          <a:p>
            <a:r>
              <a:rPr lang="vi-VN" sz="3200" i="1">
                <a:latin typeface="Times New Roman" pitchFamily="18" charset="0"/>
                <a:cs typeface="Times New Roman" pitchFamily="18" charset="0"/>
              </a:rPr>
              <a:t/>
            </a:r>
            <a:br>
              <a:rPr lang="vi-VN" sz="3200" i="1">
                <a:latin typeface="Times New Roman" pitchFamily="18" charset="0"/>
                <a:cs typeface="Times New Roman" pitchFamily="18" charset="0"/>
              </a:rPr>
            </a:br>
            <a:r>
              <a:rPr lang="vi-VN" sz="3200" i="1">
                <a:latin typeface="Times New Roman" pitchFamily="18" charset="0"/>
                <a:cs typeface="Times New Roman" pitchFamily="18" charset="0"/>
              </a:rPr>
              <a:t>Mục đồng</a:t>
            </a:r>
            <a:r>
              <a:rPr lang="en-US" sz="3200" b="1">
                <a:solidFill>
                  <a:srgbClr val="FF0000"/>
                </a:solidFill>
                <a:latin typeface="Times New Roman" panose="02020603050405020304" pitchFamily="18" charset="0"/>
                <a:cs typeface="Times New Roman" panose="02020603050405020304" pitchFamily="18" charset="0"/>
              </a:rPr>
              <a:t> </a:t>
            </a:r>
            <a:r>
              <a:rPr lang="vi-VN" sz="3200" i="1">
                <a:latin typeface="Times New Roman" pitchFamily="18" charset="0"/>
                <a:cs typeface="Times New Roman" pitchFamily="18" charset="0"/>
              </a:rPr>
              <a:t>địch lý</a:t>
            </a:r>
            <a:r>
              <a:rPr lang="en-US" sz="3200" b="1">
                <a:solidFill>
                  <a:srgbClr val="FF0000"/>
                </a:solidFill>
                <a:latin typeface="Times New Roman" panose="02020603050405020304" pitchFamily="18" charset="0"/>
                <a:cs typeface="Times New Roman" panose="02020603050405020304" pitchFamily="18" charset="0"/>
              </a:rPr>
              <a:t> </a:t>
            </a:r>
            <a:r>
              <a:rPr lang="vi-VN" sz="3200" i="1">
                <a:latin typeface="Times New Roman" pitchFamily="18" charset="0"/>
                <a:cs typeface="Times New Roman" pitchFamily="18" charset="0"/>
              </a:rPr>
              <a:t>quy ngưu tận,</a:t>
            </a:r>
            <a:br>
              <a:rPr lang="vi-VN" sz="3200" i="1">
                <a:latin typeface="Times New Roman" pitchFamily="18" charset="0"/>
                <a:cs typeface="Times New Roman" pitchFamily="18" charset="0"/>
              </a:rPr>
            </a:br>
            <a:r>
              <a:rPr lang="vi-VN" sz="3200" i="1">
                <a:latin typeface="Times New Roman" pitchFamily="18" charset="0"/>
                <a:cs typeface="Times New Roman" pitchFamily="18" charset="0"/>
              </a:rPr>
              <a:t>Bạch lộ song song</a:t>
            </a:r>
            <a:r>
              <a:rPr lang="en-US" sz="3200" b="1">
                <a:solidFill>
                  <a:srgbClr val="FF0000"/>
                </a:solidFill>
                <a:latin typeface="Times New Roman" panose="02020603050405020304" pitchFamily="18" charset="0"/>
                <a:cs typeface="Times New Roman" panose="02020603050405020304" pitchFamily="18" charset="0"/>
              </a:rPr>
              <a:t> </a:t>
            </a:r>
            <a:r>
              <a:rPr lang="vi-VN" sz="3200" i="1">
                <a:latin typeface="Times New Roman" pitchFamily="18" charset="0"/>
                <a:cs typeface="Times New Roman" pitchFamily="18" charset="0"/>
              </a:rPr>
              <a:t>phi há điền.</a:t>
            </a:r>
            <a:endParaRPr lang="vi-VN" sz="3200" i="1" dirty="0">
              <a:latin typeface="Times New Roman" pitchFamily="18" charset="0"/>
              <a:cs typeface="Times New Roman" pitchFamily="18" charset="0"/>
            </a:endParaRPr>
          </a:p>
        </p:txBody>
      </p:sp>
      <p:sp>
        <p:nvSpPr>
          <p:cNvPr id="7" name="Right Brace 6"/>
          <p:cNvSpPr/>
          <p:nvPr/>
        </p:nvSpPr>
        <p:spPr>
          <a:xfrm>
            <a:off x="5973510" y="1324598"/>
            <a:ext cx="1461331" cy="15895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7"/>
          <p:cNvSpPr/>
          <p:nvPr/>
        </p:nvSpPr>
        <p:spPr>
          <a:xfrm>
            <a:off x="7434842" y="1419520"/>
            <a:ext cx="4597638" cy="164767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Phần 1(2  câu đầu): </a:t>
            </a:r>
            <a:r>
              <a:rPr lang="en-US" sz="2800">
                <a:solidFill>
                  <a:schemeClr val="tx1"/>
                </a:solidFill>
                <a:latin typeface="Times New Roman" panose="02020603050405020304" pitchFamily="18" charset="0"/>
                <a:cs typeface="Times New Roman" panose="02020603050405020304" pitchFamily="18" charset="0"/>
              </a:rPr>
              <a:t>Không gian làng quê khi bóng chiều buông xuống</a:t>
            </a:r>
          </a:p>
        </p:txBody>
      </p:sp>
      <p:sp>
        <p:nvSpPr>
          <p:cNvPr id="9" name="Right Brace 8"/>
          <p:cNvSpPr/>
          <p:nvPr/>
        </p:nvSpPr>
        <p:spPr>
          <a:xfrm>
            <a:off x="5768410" y="3311054"/>
            <a:ext cx="1461331" cy="15895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le 9"/>
          <p:cNvSpPr/>
          <p:nvPr/>
        </p:nvSpPr>
        <p:spPr>
          <a:xfrm>
            <a:off x="7434841" y="3252893"/>
            <a:ext cx="4597638" cy="164767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 Phần 2(2 câu cuối): </a:t>
            </a:r>
            <a:r>
              <a:rPr lang="en-US" sz="2800">
                <a:solidFill>
                  <a:schemeClr val="tx1"/>
                </a:solidFill>
                <a:latin typeface="Times New Roman" panose="02020603050405020304" pitchFamily="18" charset="0"/>
                <a:cs typeface="Times New Roman" panose="02020603050405020304" pitchFamily="18" charset="0"/>
              </a:rPr>
              <a:t>Hình ảnh con người và thiên nhiên</a:t>
            </a:r>
          </a:p>
        </p:txBody>
      </p:sp>
    </p:spTree>
    <p:extLst>
      <p:ext uri="{BB962C8B-B14F-4D97-AF65-F5344CB8AC3E}">
        <p14:creationId xmlns:p14="http://schemas.microsoft.com/office/powerpoint/2010/main" val="3735802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ppt_w</p:attrName>
                                        </p:attrNameLst>
                                      </p:cBhvr>
                                      <p:tavLst>
                                        <p:tav tm="0" fmla="#ppt_w*sin(2.5*pi*$)">
                                          <p:val>
                                            <p:fltVal val="0"/>
                                          </p:val>
                                        </p:tav>
                                        <p:tav tm="100000">
                                          <p:val>
                                            <p:fltVal val="1"/>
                                          </p:val>
                                        </p:tav>
                                      </p:tavLst>
                                    </p:anim>
                                    <p:anim calcmode="lin" valueType="num">
                                      <p:cBhvr>
                                        <p:cTn id="3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118546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2</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THIÊN TRƯỜNG VÃN VỌNG( TRẦN NHÂN TÔNG)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393" y="1447800"/>
            <a:ext cx="5234247" cy="403187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p>
          <a:p>
            <a:r>
              <a:rPr lang="en-US" sz="3200" b="1">
                <a:latin typeface="Times New Roman" panose="02020603050405020304" pitchFamily="18" charset="0"/>
                <a:cs typeface="Times New Roman" panose="02020603050405020304" pitchFamily="18" charset="0"/>
              </a:rPr>
              <a:t>1. </a:t>
            </a:r>
            <a:r>
              <a:rPr lang="en-US" sz="3200" b="1" smtClean="0">
                <a:latin typeface="Times New Roman" panose="02020603050405020304" pitchFamily="18" charset="0"/>
                <a:cs typeface="Times New Roman" panose="02020603050405020304" pitchFamily="18" charset="0"/>
              </a:rPr>
              <a:t>Đặc </a:t>
            </a:r>
            <a:r>
              <a:rPr lang="en-US" sz="3200" b="1">
                <a:latin typeface="Times New Roman" panose="02020603050405020304" pitchFamily="18" charset="0"/>
                <a:cs typeface="Times New Roman" panose="02020603050405020304" pitchFamily="18" charset="0"/>
              </a:rPr>
              <a:t>điểm thể loại</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2. Đặc điểm nội dung </a:t>
            </a:r>
            <a:endParaRPr lang="en-US" sz="3200" b="1" smtClean="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a) Không gian làng quê khi bóng chiều buông xuống</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0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4381" y="828942"/>
            <a:ext cx="11391544" cy="57427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b="1">
                <a:latin typeface="Times New Roman" panose="02020603050405020304" pitchFamily="18" charset="0"/>
                <a:cs typeface="Times New Roman" panose="02020603050405020304" pitchFamily="18" charset="0"/>
              </a:rPr>
              <a:t>PHIẾU HỌC TẬP SỐ 4:</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2 câu thơ đầu</a:t>
            </a:r>
          </a:p>
          <a:p>
            <a:r>
              <a:rPr lang="en-US" sz="3200" b="1">
                <a:latin typeface="Times New Roman" panose="02020603050405020304" pitchFamily="18" charset="0"/>
                <a:cs typeface="Times New Roman" panose="02020603050405020304" pitchFamily="18" charset="0"/>
              </a:rPr>
              <a:t>Nhóm 1:</a:t>
            </a:r>
            <a:r>
              <a:rPr lang="en-US" sz="3200">
                <a:latin typeface="Times New Roman" panose="02020603050405020304" pitchFamily="18" charset="0"/>
                <a:cs typeface="Times New Roman" panose="02020603050405020304" pitchFamily="18" charset="0"/>
              </a:rPr>
              <a:t> Em hãy cho biết vị trí quan sát và trình tự miêu tả khung cảnh thiên nhiên, con người trong bài thơ? </a:t>
            </a:r>
          </a:p>
          <a:p>
            <a:r>
              <a:rPr lang="en-US" sz="3200" b="1">
                <a:latin typeface="Times New Roman" panose="02020603050405020304" pitchFamily="18" charset="0"/>
                <a:cs typeface="Times New Roman" panose="02020603050405020304" pitchFamily="18" charset="0"/>
              </a:rPr>
              <a:t>Nhóm 2:</a:t>
            </a:r>
            <a:r>
              <a:rPr lang="en-US" sz="3200">
                <a:latin typeface="Times New Roman" panose="02020603050405020304" pitchFamily="18" charset="0"/>
                <a:cs typeface="Times New Roman" panose="02020603050405020304" pitchFamily="18" charset="0"/>
              </a:rPr>
              <a:t> Thiên nhiên trong hai câu thơ đầu được tái hiện trong khoảng thời gian, không gian như thế nào? Hãy chỉ ra mối liên hệ giữa thời gian với các hình ảnh được miêu tả?</a:t>
            </a:r>
          </a:p>
          <a:p>
            <a:r>
              <a:rPr lang="en-US" sz="3200" b="1">
                <a:latin typeface="Times New Roman" panose="02020603050405020304" pitchFamily="18" charset="0"/>
                <a:cs typeface="Times New Roman" panose="02020603050405020304" pitchFamily="18" charset="0"/>
              </a:rPr>
              <a:t>Nhóm 3:</a:t>
            </a:r>
            <a:r>
              <a:rPr lang="en-US" sz="3200">
                <a:latin typeface="Times New Roman" panose="02020603050405020304" pitchFamily="18" charset="0"/>
                <a:cs typeface="Times New Roman" panose="02020603050405020304" pitchFamily="18" charset="0"/>
              </a:rPr>
              <a:t> Trong hai câu thơ cuối, bức tranh thiên nhiên và cuộc sống được khắc học như thế nào? Em có nhận xét gì về bức tranh này?</a:t>
            </a:r>
          </a:p>
        </p:txBody>
      </p:sp>
    </p:spTree>
    <p:extLst>
      <p:ext uri="{BB962C8B-B14F-4D97-AF65-F5344CB8AC3E}">
        <p14:creationId xmlns:p14="http://schemas.microsoft.com/office/powerpoint/2010/main" val="103586896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8720" y="2479655"/>
            <a:ext cx="10066020"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nhan đề bài thơ</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 Trường vãn vọng”, có thể thấy nhà thơ đứng ở hành cung Thiên Trường mà trông xa để thu về tầm mắt khung cảnh làng quê.</a:t>
            </a:r>
            <a:endParaRPr lang="en-US" sz="3200"/>
          </a:p>
        </p:txBody>
      </p:sp>
      <p:sp>
        <p:nvSpPr>
          <p:cNvPr id="3" name="Rounded Rectangle 2"/>
          <p:cNvSpPr/>
          <p:nvPr/>
        </p:nvSpPr>
        <p:spPr>
          <a:xfrm>
            <a:off x="3512820" y="1264920"/>
            <a:ext cx="5151120" cy="7239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 trí quan sát không gian</a:t>
            </a:r>
            <a:endParaRPr lang="en-US" sz="3200"/>
          </a:p>
        </p:txBody>
      </p:sp>
    </p:spTree>
    <p:extLst>
      <p:ext uri="{BB962C8B-B14F-4D97-AF65-F5344CB8AC3E}">
        <p14:creationId xmlns:p14="http://schemas.microsoft.com/office/powerpoint/2010/main" val="273254316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 y="1915775"/>
            <a:ext cx="11475720" cy="35394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Không gian trải rộng, từ xa đến gần, từ toàn cảnh đến cận cảnh: từ xa “trông” (“vọng”) đến gần lại  để thấy sương khói ở (sau thôn, trước thôn và gần hơn nữa để ghi lại những hình ảnh sự vật cụ thể( đàn trâu, cánh cò). </a:t>
            </a:r>
          </a:p>
          <a:p>
            <a:r>
              <a:rPr lang="en-US" sz="3200">
                <a:latin typeface="Times New Roman" panose="02020603050405020304" pitchFamily="18" charset="0"/>
                <a:cs typeface="Times New Roman" panose="02020603050405020304" pitchFamily="18" charset="0"/>
              </a:rPr>
              <a:t>+ Không gian trải dài theo con đường trẻ mục đồng lùa trâu về thôn. </a:t>
            </a:r>
          </a:p>
          <a:p>
            <a:r>
              <a:rPr lang="en-US" sz="3200">
                <a:latin typeface="Times New Roman" panose="02020603050405020304" pitchFamily="18" charset="0"/>
                <a:cs typeface="Times New Roman" panose="02020603050405020304" pitchFamily="18" charset="0"/>
              </a:rPr>
              <a:t>+ Không gian được nối từ cao xuống thấp theo dõi đàn cò trắng bay liệng và đậu xuống cánh đồng.</a:t>
            </a:r>
          </a:p>
        </p:txBody>
      </p:sp>
      <p:sp>
        <p:nvSpPr>
          <p:cNvPr id="3" name="Rounded Rectangle 2"/>
          <p:cNvSpPr/>
          <p:nvPr/>
        </p:nvSpPr>
        <p:spPr>
          <a:xfrm>
            <a:off x="3368040" y="914400"/>
            <a:ext cx="5151120" cy="7239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Trình tự miêu tả</a:t>
            </a:r>
            <a:r>
              <a:rPr lang="en-US" sz="2800">
                <a:solidFill>
                  <a:schemeClr val="tx1"/>
                </a:solidFill>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cs typeface="Times New Roman" panose="02020603050405020304" pitchFamily="18" charset="0"/>
              </a:rPr>
              <a:t>không </a:t>
            </a:r>
            <a:r>
              <a:rPr lang="en-US" sz="2800" b="1" smtClean="0">
                <a:solidFill>
                  <a:schemeClr val="tx1"/>
                </a:solidFill>
                <a:latin typeface="Times New Roman" panose="02020603050405020304" pitchFamily="18" charset="0"/>
                <a:cs typeface="Times New Roman" panose="02020603050405020304" pitchFamily="18" charset="0"/>
              </a:rPr>
              <a:t>gian</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695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 y="1915775"/>
            <a:ext cx="11475720" cy="304698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smtClean="0">
                <a:latin typeface="Times New Roman" panose="02020603050405020304" pitchFamily="18" charset="0"/>
                <a:cs typeface="Times New Roman" panose="02020603050405020304" pitchFamily="18" charset="0"/>
              </a:rPr>
              <a:t>Chỉ </a:t>
            </a:r>
            <a:r>
              <a:rPr lang="en-US" sz="3200">
                <a:latin typeface="Times New Roman" panose="02020603050405020304" pitchFamily="18" charset="0"/>
                <a:cs typeface="Times New Roman" panose="02020603050405020304" pitchFamily="18" charset="0"/>
              </a:rPr>
              <a:t>với bốn câu thơ và vài nét vẽ thanh sơ, tác giả đã họa lên một bức với không gian khoảng đạt, cân đối hài hòa: </a:t>
            </a:r>
            <a:r>
              <a:rPr lang="en-US" sz="3200" u="sng">
                <a:latin typeface="Times New Roman" panose="02020603050405020304" pitchFamily="18" charset="0"/>
                <a:cs typeface="Times New Roman" panose="02020603050405020304" pitchFamily="18" charset="0"/>
              </a:rPr>
              <a:t>có xa, có gần, có đậm, có nhạt, có diện, có điểm. </a:t>
            </a:r>
            <a:endParaRPr lang="en-US" sz="320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Tuy </a:t>
            </a: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đứng xa để quan sát nhưng ánh mắt và cả tấm lòng nhà thơ cẫn </a:t>
            </a:r>
            <a:r>
              <a:rPr lang="en-US" altLang="en-US" sz="3200" u="sng">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dõi nhìn đầy trìu mến những hình ảnh, thanh âm bình dị của thiên nhiên, của cuộc sống con người nơi thôn </a:t>
            </a:r>
            <a:r>
              <a:rPr lang="en-US" altLang="en-US" sz="3200" u="sng"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dã</a:t>
            </a:r>
            <a:endParaRPr lang="en-US" alt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055620" y="662940"/>
            <a:ext cx="6835140" cy="7239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Nhận xét về trình tự miêu tả không gian</a:t>
            </a:r>
          </a:p>
        </p:txBody>
      </p:sp>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descr="blob:file:///6f462eba-cbe7-44f1-9469-6753e847e1ec"/>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6" name="Rectangle 3"/>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27578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920" y="3106946"/>
            <a:ext cx="9692640" cy="315047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0"/>
              </a:spcAft>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Nhận </a:t>
            </a:r>
            <a:r>
              <a:rPr lang="en-US" sz="3200">
                <a:latin typeface="Times New Roman" panose="02020603050405020304" pitchFamily="18" charset="0"/>
                <a:ea typeface="Times New Roman" panose="02020603050405020304" pitchFamily="18" charset="0"/>
                <a:cs typeface="Times New Roman" panose="02020603050405020304" pitchFamily="18" charset="0"/>
              </a:rPr>
              <a:t>biết thời gian qua các dấu hiệu: </a:t>
            </a:r>
            <a:br>
              <a:rPr lang="en-US" sz="3200">
                <a:latin typeface="Times New Roman" panose="02020603050405020304" pitchFamily="18" charset="0"/>
                <a:ea typeface="Times New Roman" panose="02020603050405020304" pitchFamily="18" charset="0"/>
                <a:cs typeface="Times New Roman" panose="02020603050405020304" pitchFamily="18" charset="0"/>
              </a:rPr>
            </a:br>
            <a:r>
              <a:rPr lang="en-US" sz="3200">
                <a:latin typeface="Times New Roman" panose="02020603050405020304" pitchFamily="18" charset="0"/>
                <a:ea typeface="Times New Roman" panose="02020603050405020304" pitchFamily="18" charset="0"/>
                <a:cs typeface="Times New Roman" panose="02020603050405020304" pitchFamily="18" charset="0"/>
              </a:rPr>
              <a:t>+ Thời gian được nói đến trong ngay trong nhan đề bài thơ: từ “</a:t>
            </a:r>
            <a:r>
              <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vãn” </a:t>
            </a:r>
            <a:r>
              <a:rPr lang="en-US" sz="3200">
                <a:latin typeface="Times New Roman" panose="02020603050405020304" pitchFamily="18" charset="0"/>
                <a:ea typeface="Times New Roman" panose="02020603050405020304" pitchFamily="18" charset="0"/>
                <a:cs typeface="Times New Roman" panose="02020603050405020304" pitchFamily="18" charset="0"/>
              </a:rPr>
              <a:t>nghĩa là buổi chiều. </a:t>
            </a:r>
            <a:endParaRPr lang="en-US" sz="3200">
              <a:latin typeface="Calibri" panose="020F0502020204030204" pitchFamily="34" charset="0"/>
              <a:ea typeface="Calibri" panose="020F0502020204030204" pitchFamily="34" charset="0"/>
              <a:cs typeface="Times New Roman" panose="02020603050405020304" pitchFamily="18" charset="0"/>
            </a:endParaRPr>
          </a:p>
          <a:p>
            <a:r>
              <a:rPr lang="en-US" sz="3200">
                <a:latin typeface="Times New Roman" panose="02020603050405020304" pitchFamily="18" charset="0"/>
                <a:ea typeface="Times New Roman" panose="02020603050405020304" pitchFamily="18" charset="0"/>
              </a:rPr>
              <a:t>+ Thời gian còn được gợi ra qua các tín hiệu về </a:t>
            </a:r>
            <a:r>
              <a:rPr lang="en-US" sz="3200">
                <a:solidFill>
                  <a:srgbClr val="FF0000"/>
                </a:solidFill>
                <a:latin typeface="Times New Roman" panose="02020603050405020304" pitchFamily="18" charset="0"/>
                <a:ea typeface="Times New Roman" panose="02020603050405020304" pitchFamily="18" charset="0"/>
              </a:rPr>
              <a:t>“đạm tự yên” </a:t>
            </a:r>
            <a:r>
              <a:rPr lang="en-US" sz="3200">
                <a:latin typeface="Times New Roman" panose="02020603050405020304" pitchFamily="18" charset="0"/>
                <a:ea typeface="Times New Roman" panose="02020603050405020304" pitchFamily="18" charset="0"/>
              </a:rPr>
              <a:t>( khói phủ mờ ảo trên cánh đồng khi chiều xuống); “ </a:t>
            </a:r>
            <a:r>
              <a:rPr lang="en-US" sz="3200">
                <a:solidFill>
                  <a:srgbClr val="FF0000"/>
                </a:solidFill>
                <a:latin typeface="Times New Roman" panose="02020603050405020304" pitchFamily="18" charset="0"/>
                <a:ea typeface="Times New Roman" panose="02020603050405020304" pitchFamily="18" charset="0"/>
              </a:rPr>
              <a:t>tịch dương</a:t>
            </a:r>
            <a:r>
              <a:rPr lang="en-US" sz="3200">
                <a:latin typeface="Times New Roman" panose="02020603050405020304" pitchFamily="18" charset="0"/>
                <a:ea typeface="Times New Roman" panose="02020603050405020304" pitchFamily="18" charset="0"/>
              </a:rPr>
              <a:t>” (mặt trời đang lặn dần)</a:t>
            </a:r>
            <a:endParaRPr lang="en-US" sz="3200"/>
          </a:p>
        </p:txBody>
      </p:sp>
      <p:sp>
        <p:nvSpPr>
          <p:cNvPr id="3" name="Rounded Rectangle 2"/>
          <p:cNvSpPr/>
          <p:nvPr/>
        </p:nvSpPr>
        <p:spPr>
          <a:xfrm>
            <a:off x="1478280" y="350520"/>
            <a:ext cx="9387840" cy="883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4"/>
                </a:solidFill>
                <a:latin typeface="Times New Roman" panose="02020603050405020304" pitchFamily="18" charset="0"/>
                <a:ea typeface="Times New Roman" panose="02020603050405020304" pitchFamily="18" charset="0"/>
                <a:cs typeface="Times New Roman" panose="02020603050405020304" pitchFamily="18" charset="0"/>
              </a:rPr>
              <a:t>THỜI  GIAN- KHÔNG GIAN CỦA BỨC TRANH</a:t>
            </a:r>
            <a:endParaRPr lang="en-US" sz="3200">
              <a:solidFill>
                <a:schemeClr val="accent4"/>
              </a:solidFill>
            </a:endParaRPr>
          </a:p>
        </p:txBody>
      </p:sp>
      <p:sp>
        <p:nvSpPr>
          <p:cNvPr id="4" name="Oval 3"/>
          <p:cNvSpPr/>
          <p:nvPr/>
        </p:nvSpPr>
        <p:spPr>
          <a:xfrm>
            <a:off x="129540" y="3611880"/>
            <a:ext cx="2278380" cy="13106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32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Thời gian</a:t>
            </a:r>
            <a:endParaRPr lang="en-U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705100" y="2011680"/>
            <a:ext cx="9037320" cy="619272"/>
          </a:xfrm>
          <a:prstGeom prst="rect">
            <a:avLst/>
          </a:prstGeom>
          <a:noFill/>
        </p:spPr>
        <p:txBody>
          <a:bodyPr wrap="square" rtlCol="0">
            <a:spAutoFit/>
          </a:bodyPr>
          <a:lstStyle/>
          <a:p>
            <a:pPr algn="ctr">
              <a:lnSpc>
                <a:spcPct val="107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Bức tranh cảnh vật được tái hiện vào buổi hoàng hôn </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
        <p:nvSpPr>
          <p:cNvPr id="6" name="Down Arrow 5"/>
          <p:cNvSpPr/>
          <p:nvPr/>
        </p:nvSpPr>
        <p:spPr>
          <a:xfrm>
            <a:off x="6560820" y="2547883"/>
            <a:ext cx="518160" cy="554246"/>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228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920" y="3106946"/>
            <a:ext cx="9692640" cy="315047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0"/>
              </a:spcAft>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Nhận </a:t>
            </a:r>
            <a:r>
              <a:rPr lang="en-US" sz="3200">
                <a:latin typeface="Times New Roman" panose="02020603050405020304" pitchFamily="18" charset="0"/>
                <a:ea typeface="Times New Roman" panose="02020603050405020304" pitchFamily="18" charset="0"/>
                <a:cs typeface="Times New Roman" panose="02020603050405020304" pitchFamily="18" charset="0"/>
              </a:rPr>
              <a:t>biết thời gian qua các dấu hiệu: </a:t>
            </a:r>
            <a:br>
              <a:rPr lang="en-US" sz="3200">
                <a:latin typeface="Times New Roman" panose="02020603050405020304" pitchFamily="18" charset="0"/>
                <a:ea typeface="Times New Roman" panose="02020603050405020304" pitchFamily="18" charset="0"/>
                <a:cs typeface="Times New Roman" panose="02020603050405020304" pitchFamily="18" charset="0"/>
              </a:rPr>
            </a:br>
            <a:r>
              <a:rPr lang="en-US" sz="3200">
                <a:latin typeface="Times New Roman" panose="02020603050405020304" pitchFamily="18" charset="0"/>
                <a:ea typeface="Times New Roman" panose="02020603050405020304" pitchFamily="18" charset="0"/>
                <a:cs typeface="Times New Roman" panose="02020603050405020304" pitchFamily="18" charset="0"/>
              </a:rPr>
              <a:t>+ Thời gian được nói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đến ngay trong nhan </a:t>
            </a:r>
            <a:r>
              <a:rPr lang="en-US" sz="3200">
                <a:latin typeface="Times New Roman" panose="02020603050405020304" pitchFamily="18" charset="0"/>
                <a:ea typeface="Times New Roman" panose="02020603050405020304" pitchFamily="18" charset="0"/>
                <a:cs typeface="Times New Roman" panose="02020603050405020304" pitchFamily="18" charset="0"/>
              </a:rPr>
              <a:t>đề bài thơ: từ “vãn” nghĩa là buổi chiều. </a:t>
            </a:r>
            <a:endParaRPr lang="en-US" sz="3200">
              <a:latin typeface="Calibri" panose="020F0502020204030204" pitchFamily="34" charset="0"/>
              <a:ea typeface="Calibri" panose="020F0502020204030204" pitchFamily="34" charset="0"/>
              <a:cs typeface="Times New Roman" panose="02020603050405020304" pitchFamily="18" charset="0"/>
            </a:endParaRPr>
          </a:p>
          <a:p>
            <a:r>
              <a:rPr lang="en-US" sz="3200">
                <a:latin typeface="Times New Roman" panose="02020603050405020304" pitchFamily="18" charset="0"/>
                <a:ea typeface="Times New Roman" panose="02020603050405020304" pitchFamily="18" charset="0"/>
              </a:rPr>
              <a:t>+ Thời gian còn được gợi ra qua các tín hiệu về “đạm tự yên” ( khói phủ mờ ảo trên cánh đồng khi chiều xuống); “ tịch dương” (mặt trời đang lặn dần)</a:t>
            </a:r>
            <a:endParaRPr lang="en-US" sz="3200"/>
          </a:p>
        </p:txBody>
      </p:sp>
      <p:sp>
        <p:nvSpPr>
          <p:cNvPr id="3" name="Rounded Rectangle 2"/>
          <p:cNvSpPr/>
          <p:nvPr/>
        </p:nvSpPr>
        <p:spPr>
          <a:xfrm>
            <a:off x="1478280" y="350520"/>
            <a:ext cx="9387840" cy="883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4"/>
                </a:solidFill>
                <a:latin typeface="Times New Roman" panose="02020603050405020304" pitchFamily="18" charset="0"/>
                <a:ea typeface="Times New Roman" panose="02020603050405020304" pitchFamily="18" charset="0"/>
                <a:cs typeface="Times New Roman" panose="02020603050405020304" pitchFamily="18" charset="0"/>
              </a:rPr>
              <a:t>THỜI  GIAN- KHÔNG GIAN CỦA BỨC TRANH</a:t>
            </a:r>
            <a:endParaRPr lang="en-US" sz="3200">
              <a:solidFill>
                <a:schemeClr val="accent4"/>
              </a:solidFill>
            </a:endParaRPr>
          </a:p>
        </p:txBody>
      </p:sp>
      <p:sp>
        <p:nvSpPr>
          <p:cNvPr id="4" name="Oval 3"/>
          <p:cNvSpPr/>
          <p:nvPr/>
        </p:nvSpPr>
        <p:spPr>
          <a:xfrm>
            <a:off x="129540" y="3611880"/>
            <a:ext cx="2278380" cy="13106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32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Thời gian</a:t>
            </a:r>
            <a:endParaRPr lang="en-U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705100" y="2011680"/>
            <a:ext cx="9037320" cy="619272"/>
          </a:xfrm>
          <a:prstGeom prst="rect">
            <a:avLst/>
          </a:prstGeom>
          <a:noFill/>
        </p:spPr>
        <p:txBody>
          <a:bodyPr wrap="square" rtlCol="0">
            <a:spAutoFit/>
          </a:bodyPr>
          <a:lstStyle/>
          <a:p>
            <a:pPr algn="ctr">
              <a:lnSpc>
                <a:spcPct val="107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Bức tranh cảnh vật được tái hiện vào buổi hoàng hôn </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
        <p:nvSpPr>
          <p:cNvPr id="6" name="Down Arrow 5"/>
          <p:cNvSpPr/>
          <p:nvPr/>
        </p:nvSpPr>
        <p:spPr>
          <a:xfrm>
            <a:off x="6560820" y="2547883"/>
            <a:ext cx="518160" cy="554246"/>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06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7620" y="3573750"/>
            <a:ext cx="585216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i="1">
                <a:latin typeface="Times New Roman" panose="02020603050405020304" pitchFamily="18" charset="0"/>
                <a:cs typeface="Times New Roman" panose="02020603050405020304" pitchFamily="18" charset="0"/>
              </a:rPr>
              <a:t>Thôn hậu, thôn tiền đạm tự yên,</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1478280" y="350520"/>
            <a:ext cx="9387840" cy="883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4"/>
                </a:solidFill>
                <a:latin typeface="Times New Roman" panose="02020603050405020304" pitchFamily="18" charset="0"/>
                <a:ea typeface="Times New Roman" panose="02020603050405020304" pitchFamily="18" charset="0"/>
                <a:cs typeface="Times New Roman" panose="02020603050405020304" pitchFamily="18" charset="0"/>
              </a:rPr>
              <a:t>THỜI  GIAN- KHÔNG GIAN CỦA BỨC TRANH</a:t>
            </a:r>
            <a:endParaRPr lang="en-US" sz="3200">
              <a:solidFill>
                <a:schemeClr val="accent4"/>
              </a:solidFill>
            </a:endParaRPr>
          </a:p>
        </p:txBody>
      </p:sp>
      <p:sp>
        <p:nvSpPr>
          <p:cNvPr id="4" name="Oval 3"/>
          <p:cNvSpPr/>
          <p:nvPr/>
        </p:nvSpPr>
        <p:spPr>
          <a:xfrm>
            <a:off x="0" y="3162300"/>
            <a:ext cx="2278380" cy="13106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3200" b="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p>
          <a:p>
            <a:pPr>
              <a:lnSpc>
                <a:spcPct val="107000"/>
              </a:lnSpc>
              <a:spcAft>
                <a:spcPts val="0"/>
              </a:spcAft>
            </a:pPr>
            <a:r>
              <a:rPr lang="en-US" sz="3200" b="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gian</a:t>
            </a:r>
            <a:endParaRPr lang="en-U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705100" y="2011680"/>
            <a:ext cx="9037320"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Không gian hiện lên với các chi tiết đặc trưng của một buổi chiều quê:</a:t>
            </a:r>
          </a:p>
        </p:txBody>
      </p:sp>
      <p:sp>
        <p:nvSpPr>
          <p:cNvPr id="6" name="Down Arrow 5"/>
          <p:cNvSpPr/>
          <p:nvPr/>
        </p:nvSpPr>
        <p:spPr>
          <a:xfrm>
            <a:off x="6484620" y="2948102"/>
            <a:ext cx="518160" cy="554246"/>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TextBox 6"/>
          <p:cNvSpPr txBox="1"/>
          <p:nvPr/>
        </p:nvSpPr>
        <p:spPr>
          <a:xfrm>
            <a:off x="2484120" y="4724400"/>
            <a:ext cx="9494520" cy="156966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Điệp ngữ </a:t>
            </a:r>
            <a:r>
              <a:rPr lang="en-US" sz="3200" smtClean="0">
                <a:solidFill>
                  <a:srgbClr val="FF0000"/>
                </a:solidFill>
                <a:latin typeface="Times New Roman" panose="02020603050405020304" pitchFamily="18" charset="0"/>
                <a:cs typeface="Times New Roman" panose="02020603050405020304" pitchFamily="18" charset="0"/>
              </a:rPr>
              <a:t>“thôn </a:t>
            </a:r>
            <a:r>
              <a:rPr lang="en-US" sz="3200">
                <a:solidFill>
                  <a:srgbClr val="FF0000"/>
                </a:solidFill>
                <a:latin typeface="Times New Roman" panose="02020603050405020304" pitchFamily="18" charset="0"/>
                <a:cs typeface="Times New Roman" panose="02020603050405020304" pitchFamily="18" charset="0"/>
              </a:rPr>
              <a:t>hậu, thôn tiền” </a:t>
            </a:r>
            <a:r>
              <a:rPr lang="en-US" sz="3200">
                <a:latin typeface="Times New Roman" panose="02020603050405020304" pitchFamily="18" charset="0"/>
                <a:cs typeface="Times New Roman" panose="02020603050405020304" pitchFamily="18" charset="0"/>
              </a:rPr>
              <a:t>cho thấy một cái nhìn bao quát từ sau đến trước, từ cuối thôn tới đầu làng, gợi hình ảnh của thôn làng trù phú, đông đúc.</a:t>
            </a:r>
          </a:p>
        </p:txBody>
      </p:sp>
    </p:spTree>
    <p:extLst>
      <p:ext uri="{BB962C8B-B14F-4D97-AF65-F5344CB8AC3E}">
        <p14:creationId xmlns:p14="http://schemas.microsoft.com/office/powerpoint/2010/main" val="3594164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4280" y="2796643"/>
            <a:ext cx="582168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i="1">
                <a:latin typeface="Times New Roman" panose="02020603050405020304" pitchFamily="18" charset="0"/>
                <a:cs typeface="Times New Roman" panose="02020603050405020304" pitchFamily="18" charset="0"/>
              </a:rPr>
              <a:t>Thôn hậu, thôn tiền đạm tự yên,</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1478280" y="350520"/>
            <a:ext cx="9387840" cy="883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4"/>
                </a:solidFill>
                <a:latin typeface="Times New Roman" panose="02020603050405020304" pitchFamily="18" charset="0"/>
                <a:ea typeface="Times New Roman" panose="02020603050405020304" pitchFamily="18" charset="0"/>
                <a:cs typeface="Times New Roman" panose="02020603050405020304" pitchFamily="18" charset="0"/>
              </a:rPr>
              <a:t>THỜI  GIAN- KHÔNG GIAN CỦA BỨC TRANH</a:t>
            </a:r>
            <a:endParaRPr lang="en-US" sz="3200">
              <a:solidFill>
                <a:schemeClr val="accent4"/>
              </a:solidFill>
            </a:endParaRPr>
          </a:p>
        </p:txBody>
      </p:sp>
      <p:sp>
        <p:nvSpPr>
          <p:cNvPr id="4" name="Oval 3"/>
          <p:cNvSpPr/>
          <p:nvPr/>
        </p:nvSpPr>
        <p:spPr>
          <a:xfrm>
            <a:off x="83820" y="2353598"/>
            <a:ext cx="2278380" cy="13106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3200" b="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p>
          <a:p>
            <a:pPr>
              <a:lnSpc>
                <a:spcPct val="107000"/>
              </a:lnSpc>
              <a:spcAft>
                <a:spcPts val="0"/>
              </a:spcAft>
            </a:pPr>
            <a:r>
              <a:rPr lang="en-US" sz="3200" b="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gian</a:t>
            </a:r>
            <a:endParaRPr lang="en-U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705100" y="1699260"/>
            <a:ext cx="903732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Hình ảnh so sánh </a:t>
            </a:r>
            <a:r>
              <a:rPr lang="en-US" sz="3200" b="1">
                <a:latin typeface="Times New Roman" panose="02020603050405020304" pitchFamily="18" charset="0"/>
                <a:cs typeface="Times New Roman" panose="02020603050405020304" pitchFamily="18" charset="0"/>
              </a:rPr>
              <a:t>“đạm tự yên” ( </a:t>
            </a:r>
            <a:r>
              <a:rPr lang="en-US" sz="3200">
                <a:latin typeface="Times New Roman" panose="02020603050405020304" pitchFamily="18" charset="0"/>
                <a:cs typeface="Times New Roman" panose="02020603050405020304" pitchFamily="18" charset="0"/>
              </a:rPr>
              <a:t>mờ như khói phủ</a:t>
            </a:r>
            <a:r>
              <a:rPr lang="en-US" sz="3200" b="1">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6" name="Down Arrow 5"/>
          <p:cNvSpPr/>
          <p:nvPr/>
        </p:nvSpPr>
        <p:spPr>
          <a:xfrm>
            <a:off x="6469380" y="2213250"/>
            <a:ext cx="518160" cy="554246"/>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TextBox 6"/>
          <p:cNvSpPr txBox="1"/>
          <p:nvPr/>
        </p:nvSpPr>
        <p:spPr>
          <a:xfrm>
            <a:off x="4099560" y="3916680"/>
            <a:ext cx="7940040" cy="892552"/>
          </a:xfrm>
          <a:prstGeom prst="rect">
            <a:avLst/>
          </a:prstGeom>
          <a:noFill/>
        </p:spPr>
        <p:txBody>
          <a:bodyPr wrap="square" rtlCol="0">
            <a:spAutoFit/>
          </a:bodyPr>
          <a:lstStyle/>
          <a:p>
            <a:r>
              <a:rPr lang="en-US" sz="2600" smtClean="0">
                <a:latin typeface="Times New Roman" panose="02020603050405020304" pitchFamily="18" charset="0"/>
                <a:cs typeface="Times New Roman" panose="02020603050405020304" pitchFamily="18" charset="0"/>
              </a:rPr>
              <a:t>+ </a:t>
            </a:r>
            <a:r>
              <a:rPr lang="en-US" sz="2600">
                <a:latin typeface="Times New Roman" panose="02020603050405020304" pitchFamily="18" charset="0"/>
                <a:cs typeface="Times New Roman" panose="02020603050405020304" pitchFamily="18" charset="0"/>
              </a:rPr>
              <a:t>Gợi những làn s</a:t>
            </a:r>
            <a:r>
              <a:rPr lang="en-US" sz="2600" b="1">
                <a:latin typeface="Times New Roman" panose="02020603050405020304" pitchFamily="18" charset="0"/>
                <a:cs typeface="Times New Roman" panose="02020603050405020304" pitchFamily="18" charset="0"/>
              </a:rPr>
              <a:t>ương mỏng nhẹ buông xuống lúc hoàng hôn,</a:t>
            </a:r>
            <a:r>
              <a:rPr lang="en-US" sz="2600">
                <a:latin typeface="Times New Roman" panose="02020603050405020304" pitchFamily="18" charset="0"/>
                <a:cs typeface="Times New Roman" panose="02020603050405020304" pitchFamily="18" charset="0"/>
              </a:rPr>
              <a:t> lững lờ trong không trung như làn khói. </a:t>
            </a:r>
          </a:p>
        </p:txBody>
      </p:sp>
      <p:sp>
        <p:nvSpPr>
          <p:cNvPr id="8" name="TextBox 7"/>
          <p:cNvSpPr txBox="1"/>
          <p:nvPr/>
        </p:nvSpPr>
        <p:spPr>
          <a:xfrm>
            <a:off x="1299210" y="4332178"/>
            <a:ext cx="212598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Hình ảnh “khói”</a:t>
            </a:r>
            <a:endParaRPr lang="en-US" sz="3200">
              <a:latin typeface="Times New Roman" panose="02020603050405020304" pitchFamily="18" charset="0"/>
              <a:cs typeface="Times New Roman" panose="02020603050405020304" pitchFamily="18" charset="0"/>
            </a:endParaRPr>
          </a:p>
        </p:txBody>
      </p:sp>
      <p:sp>
        <p:nvSpPr>
          <p:cNvPr id="9" name="Right Brace 8"/>
          <p:cNvSpPr/>
          <p:nvPr/>
        </p:nvSpPr>
        <p:spPr>
          <a:xfrm>
            <a:off x="3352800" y="3916680"/>
            <a:ext cx="670560" cy="23317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099560" y="5042029"/>
            <a:ext cx="7940040" cy="1292662"/>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 Cũng có thể liên tưởng đây là </a:t>
            </a:r>
            <a:r>
              <a:rPr lang="en-US" sz="2600" b="1">
                <a:latin typeface="Times New Roman" panose="02020603050405020304" pitchFamily="18" charset="0"/>
                <a:cs typeface="Times New Roman" panose="02020603050405020304" pitchFamily="18" charset="0"/>
              </a:rPr>
              <a:t>sương pha quyện với khói lam chiều</a:t>
            </a:r>
            <a:r>
              <a:rPr lang="en-US" sz="2600">
                <a:latin typeface="Times New Roman" panose="02020603050405020304" pitchFamily="18" charset="0"/>
                <a:cs typeface="Times New Roman" panose="02020603050405020304" pitchFamily="18" charset="0"/>
              </a:rPr>
              <a:t> tỏa ra từ những mái rạ, những căn bếp của người dân bắt đầu nổi lửa nấu cơm chiều.</a:t>
            </a:r>
          </a:p>
        </p:txBody>
      </p:sp>
    </p:spTree>
    <p:extLst>
      <p:ext uri="{BB962C8B-B14F-4D97-AF65-F5344CB8AC3E}">
        <p14:creationId xmlns:p14="http://schemas.microsoft.com/office/powerpoint/2010/main" val="3363097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7" grpId="0"/>
      <p:bldP spid="8" grpId="0"/>
      <p:bldP spid="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7620" y="3317682"/>
            <a:ext cx="5852160" cy="4924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600" i="1">
                <a:latin typeface="Times New Roman" panose="02020603050405020304" pitchFamily="18" charset="0"/>
                <a:cs typeface="Times New Roman" panose="02020603050405020304" pitchFamily="18" charset="0"/>
              </a:rPr>
              <a:t>Bán vô, bán hữu tịch dương biên.</a:t>
            </a:r>
            <a:endParaRPr lang="en-US" sz="2600">
              <a:latin typeface="Times New Roman" panose="02020603050405020304" pitchFamily="18" charset="0"/>
              <a:cs typeface="Times New Roman" panose="02020603050405020304" pitchFamily="18" charset="0"/>
            </a:endParaRPr>
          </a:p>
        </p:txBody>
      </p:sp>
      <p:sp>
        <p:nvSpPr>
          <p:cNvPr id="3" name="Rounded Rectangle 2"/>
          <p:cNvSpPr/>
          <p:nvPr/>
        </p:nvSpPr>
        <p:spPr>
          <a:xfrm>
            <a:off x="1478280" y="350520"/>
            <a:ext cx="9387840" cy="883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4"/>
                </a:solidFill>
                <a:latin typeface="Times New Roman" panose="02020603050405020304" pitchFamily="18" charset="0"/>
                <a:ea typeface="Times New Roman" panose="02020603050405020304" pitchFamily="18" charset="0"/>
                <a:cs typeface="Times New Roman" panose="02020603050405020304" pitchFamily="18" charset="0"/>
              </a:rPr>
              <a:t>THỜI  GIAN- KHÔNG GIAN CỦA BỨC TRANH</a:t>
            </a:r>
            <a:endParaRPr lang="en-US" sz="3200">
              <a:solidFill>
                <a:schemeClr val="accent4"/>
              </a:solidFill>
            </a:endParaRPr>
          </a:p>
        </p:txBody>
      </p:sp>
      <p:sp>
        <p:nvSpPr>
          <p:cNvPr id="4" name="Oval 3"/>
          <p:cNvSpPr/>
          <p:nvPr/>
        </p:nvSpPr>
        <p:spPr>
          <a:xfrm>
            <a:off x="0" y="2354580"/>
            <a:ext cx="2278380" cy="13106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3200" b="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p>
          <a:p>
            <a:pPr>
              <a:lnSpc>
                <a:spcPct val="107000"/>
              </a:lnSpc>
              <a:spcAft>
                <a:spcPts val="0"/>
              </a:spcAft>
            </a:pPr>
            <a:r>
              <a:rPr lang="en-US" sz="3200" b="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gian</a:t>
            </a:r>
            <a:endParaRPr lang="en-U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602230" y="1721316"/>
            <a:ext cx="9258300" cy="892552"/>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Cụm từ “</a:t>
            </a:r>
            <a:r>
              <a:rPr lang="vi-VN" sz="2600" i="1">
                <a:latin typeface="Times New Roman" panose="02020603050405020304" pitchFamily="18" charset="0"/>
                <a:cs typeface="Times New Roman" panose="02020603050405020304" pitchFamily="18" charset="0"/>
              </a:rPr>
              <a:t>tịch dương biên</a:t>
            </a:r>
            <a:r>
              <a:rPr lang="en-US" sz="2600" i="1">
                <a:latin typeface="Times New Roman" panose="02020603050405020304" pitchFamily="18" charset="0"/>
                <a:cs typeface="Times New Roman" panose="02020603050405020304" pitchFamily="18" charset="0"/>
              </a:rPr>
              <a:t>”cho thấy</a:t>
            </a:r>
            <a:r>
              <a:rPr lang="en-US" sz="2600">
                <a:latin typeface="Times New Roman" panose="02020603050405020304" pitchFamily="18" charset="0"/>
                <a:cs typeface="Times New Roman" panose="02020603050405020304" pitchFamily="18" charset="0"/>
              </a:rPr>
              <a:t>mặt trời đang dần lặn xuống trong thời khắc chuyển giao giữa ngày và đêm, sáng và tối. </a:t>
            </a:r>
          </a:p>
        </p:txBody>
      </p:sp>
      <p:sp>
        <p:nvSpPr>
          <p:cNvPr id="6" name="Down Arrow 5"/>
          <p:cNvSpPr/>
          <p:nvPr/>
        </p:nvSpPr>
        <p:spPr>
          <a:xfrm>
            <a:off x="6484620" y="2622458"/>
            <a:ext cx="518160" cy="554246"/>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TextBox 6"/>
          <p:cNvSpPr txBox="1"/>
          <p:nvPr/>
        </p:nvSpPr>
        <p:spPr>
          <a:xfrm>
            <a:off x="2278380" y="4122420"/>
            <a:ext cx="9166860" cy="523220"/>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Điệp ngữ “bán”( một nửa)  kết hợp với cặp từ trái nghĩa “vô-hữu</a:t>
            </a:r>
            <a:r>
              <a:rPr lang="en-US" sz="2800">
                <a:latin typeface="Times New Roman" panose="02020603050405020304" pitchFamily="18" charset="0"/>
                <a:cs typeface="Times New Roman" panose="02020603050405020304" pitchFamily="18" charset="0"/>
              </a:rPr>
              <a:t>” </a:t>
            </a:r>
          </a:p>
        </p:txBody>
      </p:sp>
      <p:sp>
        <p:nvSpPr>
          <p:cNvPr id="8" name="TextBox 7"/>
          <p:cNvSpPr txBox="1"/>
          <p:nvPr/>
        </p:nvSpPr>
        <p:spPr>
          <a:xfrm>
            <a:off x="899160" y="5044440"/>
            <a:ext cx="11292840" cy="129266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600">
                <a:latin typeface="Times New Roman" panose="02020603050405020304" pitchFamily="18" charset="0"/>
                <a:cs typeface="Times New Roman" panose="02020603050405020304" pitchFamily="18" charset="0"/>
              </a:rPr>
              <a:t>-&gt; Gợi lên rất đúng trạng thái của cảnh vật nơi đường biên giao chuyển  của sáng- tối. Vạn vật mờ nhòa  đi trong ánh chiều đang buông xuống, lại có màn sương khói đang dâng lên</a:t>
            </a:r>
            <a:r>
              <a:rPr lang="en-US" sz="2600" smtClean="0">
                <a:latin typeface="Times New Roman" panose="02020603050405020304" pitchFamily="18" charset="0"/>
                <a:cs typeface="Times New Roman" panose="02020603050405020304" pitchFamily="18" charset="0"/>
              </a:rPr>
              <a:t>.</a:t>
            </a: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606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8160" y="2167890"/>
            <a:ext cx="2278380" cy="13106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3200" b="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p>
          <a:p>
            <a:pPr>
              <a:lnSpc>
                <a:spcPct val="107000"/>
              </a:lnSpc>
              <a:spcAft>
                <a:spcPts val="0"/>
              </a:spcAft>
            </a:pPr>
            <a:r>
              <a:rPr lang="en-US" sz="3200" b="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gian</a:t>
            </a:r>
            <a:endParaRPr lang="en-U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1478280" y="350520"/>
            <a:ext cx="9387840" cy="883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4"/>
                </a:solidFill>
                <a:latin typeface="Times New Roman" panose="02020603050405020304" pitchFamily="18" charset="0"/>
                <a:ea typeface="Times New Roman" panose="02020603050405020304" pitchFamily="18" charset="0"/>
                <a:cs typeface="Times New Roman" panose="02020603050405020304" pitchFamily="18" charset="0"/>
              </a:rPr>
              <a:t>THỜI  GIAN- KHÔNG GIAN CỦA BỨC TRANH</a:t>
            </a:r>
            <a:endParaRPr lang="en-US" sz="3200">
              <a:solidFill>
                <a:schemeClr val="accent4"/>
              </a:solidFill>
            </a:endParaRPr>
          </a:p>
        </p:txBody>
      </p:sp>
      <p:sp>
        <p:nvSpPr>
          <p:cNvPr id="4" name="TextBox 3"/>
          <p:cNvSpPr txBox="1"/>
          <p:nvPr/>
        </p:nvSpPr>
        <p:spPr>
          <a:xfrm>
            <a:off x="2141220" y="4152900"/>
            <a:ext cx="973074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a:solidFill>
                  <a:schemeClr val="tx1"/>
                </a:solidFill>
                <a:latin typeface="Times New Roman" panose="02020603050405020304" pitchFamily="18" charset="0"/>
                <a:cs typeface="Times New Roman" panose="02020603050405020304" pitchFamily="18" charset="0"/>
              </a:rPr>
              <a:t>Cặp từ “vô- hữu” không chỉ thể hiện sự đối lập giữa cái </a:t>
            </a:r>
            <a:r>
              <a:rPr lang="en-US" sz="2800">
                <a:solidFill>
                  <a:srgbClr val="FF0000"/>
                </a:solidFill>
                <a:latin typeface="Times New Roman" panose="02020603050405020304" pitchFamily="18" charset="0"/>
                <a:cs typeface="Times New Roman" panose="02020603050405020304" pitchFamily="18" charset="0"/>
              </a:rPr>
              <a:t>“thực- hư”,  “đậm- nhạt”, “tỏ- mờ” </a:t>
            </a:r>
            <a:r>
              <a:rPr lang="en-US" sz="2800">
                <a:solidFill>
                  <a:schemeClr val="tx1"/>
                </a:solidFill>
                <a:latin typeface="Times New Roman" panose="02020603050405020304" pitchFamily="18" charset="0"/>
                <a:cs typeface="Times New Roman" panose="02020603050405020304" pitchFamily="18" charset="0"/>
              </a:rPr>
              <a:t>mà còn là những khái niệm quen thuộc của Phật giáo, gợi gợi những liên tưởng sâu sa mang tầm triết lý.</a:t>
            </a:r>
          </a:p>
        </p:txBody>
      </p:sp>
      <p:sp>
        <p:nvSpPr>
          <p:cNvPr id="5" name="Rectangle 4"/>
          <p:cNvSpPr/>
          <p:nvPr/>
        </p:nvSpPr>
        <p:spPr>
          <a:xfrm>
            <a:off x="3649980" y="2654617"/>
            <a:ext cx="585216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800" i="1">
                <a:latin typeface="Times New Roman" panose="02020603050405020304" pitchFamily="18" charset="0"/>
                <a:cs typeface="Times New Roman" panose="02020603050405020304" pitchFamily="18" charset="0"/>
              </a:rPr>
              <a:t>Bán vô, bán hữu tịch dương biên.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744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2552700"/>
            <a:ext cx="11551920" cy="33239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mtClean="0"/>
              <a:t> </a:t>
            </a:r>
            <a:endParaRPr lang="en-US"/>
          </a:p>
          <a:p>
            <a:r>
              <a:rPr lang="en-US"/>
              <a:t> </a:t>
            </a:r>
            <a:r>
              <a:rPr lang="en-US" sz="3200">
                <a:latin typeface="Times New Roman" panose="02020603050405020304" pitchFamily="18" charset="0"/>
                <a:cs typeface="Times New Roman" panose="02020603050405020304" pitchFamily="18" charset="0"/>
              </a:rPr>
              <a:t>Với phép điệp ngữ, hình thức đối cùng những hình ảnh bình dị mà chân thực tác giả đã gợi lên </a:t>
            </a:r>
            <a:r>
              <a:rPr lang="en-US" sz="3200" b="1">
                <a:latin typeface="Times New Roman" panose="02020603050405020304" pitchFamily="18" charset="0"/>
                <a:cs typeface="Times New Roman" panose="02020603050405020304" pitchFamily="18" charset="0"/>
              </a:rPr>
              <a:t>không gian yên bình, thân thuộc của làng quê</a:t>
            </a:r>
            <a:r>
              <a:rPr lang="en-US" sz="3200">
                <a:latin typeface="Times New Roman" panose="02020603050405020304" pitchFamily="18" charset="0"/>
                <a:cs typeface="Times New Roman" panose="02020603050405020304" pitchFamily="18" charset="0"/>
              </a:rPr>
              <a:t> khi chiều xuống. Không gian ấy </a:t>
            </a:r>
            <a:r>
              <a:rPr lang="en-US" sz="3200" b="1">
                <a:latin typeface="Times New Roman" panose="02020603050405020304" pitchFamily="18" charset="0"/>
                <a:cs typeface="Times New Roman" panose="02020603050405020304" pitchFamily="18" charset="0"/>
              </a:rPr>
              <a:t>thoáng rộng, bình yên, êm đềm, nên thơ</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tạo đường nét hài hòa, cân đối,</a:t>
            </a:r>
            <a:r>
              <a:rPr lang="en-US" sz="3200">
                <a:latin typeface="Times New Roman" panose="02020603050405020304" pitchFamily="18" charset="0"/>
                <a:cs typeface="Times New Roman" panose="02020603050405020304" pitchFamily="18" charset="0"/>
              </a:rPr>
              <a:t> làm nền cho sự xuất hiện của những hình ảnh thiên nhiên, cuộc sống con người ở những câu thơ sau.</a:t>
            </a:r>
          </a:p>
        </p:txBody>
      </p:sp>
      <p:sp>
        <p:nvSpPr>
          <p:cNvPr id="3" name="Rounded Rectangle 2"/>
          <p:cNvSpPr/>
          <p:nvPr/>
        </p:nvSpPr>
        <p:spPr>
          <a:xfrm>
            <a:off x="1493520" y="403860"/>
            <a:ext cx="9387840" cy="1569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accent4"/>
                </a:solidFill>
                <a:latin typeface="Times New Roman" panose="02020603050405020304" pitchFamily="18" charset="0"/>
                <a:ea typeface="Times New Roman" panose="02020603050405020304" pitchFamily="18" charset="0"/>
                <a:cs typeface="Times New Roman" panose="02020603050405020304" pitchFamily="18" charset="0"/>
              </a:rPr>
              <a:t>NHẬN XÉT VỀ THỜI  </a:t>
            </a:r>
            <a:r>
              <a:rPr lang="en-US" sz="3200" b="1">
                <a:solidFill>
                  <a:schemeClr val="accent4"/>
                </a:solidFill>
                <a:latin typeface="Times New Roman" panose="02020603050405020304" pitchFamily="18" charset="0"/>
                <a:ea typeface="Times New Roman" panose="02020603050405020304" pitchFamily="18" charset="0"/>
                <a:cs typeface="Times New Roman" panose="02020603050405020304" pitchFamily="18" charset="0"/>
              </a:rPr>
              <a:t>GIAN- KHÔNG GIAN CỦA BỨC TRANH</a:t>
            </a:r>
            <a:endParaRPr lang="en-US" sz="3200">
              <a:solidFill>
                <a:schemeClr val="accent4"/>
              </a:solidFill>
            </a:endParaRPr>
          </a:p>
        </p:txBody>
      </p:sp>
    </p:spTree>
    <p:extLst>
      <p:ext uri="{BB962C8B-B14F-4D97-AF65-F5344CB8AC3E}">
        <p14:creationId xmlns:p14="http://schemas.microsoft.com/office/powerpoint/2010/main" val="4175723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0040" y="327660"/>
            <a:ext cx="11582400" cy="62179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2468880" y="990600"/>
            <a:ext cx="7955280" cy="1569660"/>
          </a:xfrm>
          <a:prstGeom prst="rect">
            <a:avLst/>
          </a:prstGeom>
          <a:solidFill>
            <a:schemeClr val="accent4">
              <a:lumMod val="40000"/>
              <a:lumOff val="60000"/>
            </a:schemeClr>
          </a:solidFill>
        </p:spPr>
        <p:txBody>
          <a:bodyPr wrap="square" rtlCol="0">
            <a:spAutoFit/>
          </a:bodyPr>
          <a:lstStyle/>
          <a:p>
            <a:r>
              <a:rPr lang="en-US" sz="3200" smtClean="0">
                <a:latin typeface="Times New Roman" panose="02020603050405020304" pitchFamily="18" charset="0"/>
                <a:cs typeface="Times New Roman" panose="02020603050405020304" pitchFamily="18" charset="0"/>
              </a:rPr>
              <a:t>Em có thích ngắm cảnh hoàng hôn không?</a:t>
            </a:r>
          </a:p>
          <a:p>
            <a:r>
              <a:rPr lang="en-US" sz="3200" smtClean="0">
                <a:latin typeface="Times New Roman" panose="02020603050405020304" pitchFamily="18" charset="0"/>
                <a:cs typeface="Times New Roman" panose="02020603050405020304" pitchFamily="18" charset="0"/>
              </a:rPr>
              <a:t>............................................................</a:t>
            </a:r>
          </a:p>
          <a:p>
            <a:r>
              <a:rPr lang="en-US" sz="3200" smtClean="0">
                <a:latin typeface="Times New Roman" panose="02020603050405020304" pitchFamily="18" charset="0"/>
                <a:cs typeface="Times New Roman" panose="02020603050405020304" pitchFamily="18" charset="0"/>
              </a:rPr>
              <a:t> Vì .......................................</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005840" y="3108960"/>
            <a:ext cx="4853940" cy="3017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Địa điểm ngắm hoàng hôn đẹp nhất  mà em từng trải nghiệm là ở</a:t>
            </a:r>
          </a:p>
          <a:p>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6282690" y="3108960"/>
            <a:ext cx="5196840" cy="3017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Những câu thơ về cảnh hoàng hôn mà em yêu thích</a:t>
            </a:r>
          </a:p>
          <a:p>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 y="2448877"/>
            <a:ext cx="11551920" cy="40318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mtClean="0"/>
              <a:t>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Âm thanh: tiếng sáo véo von của trẻ chăn trâu là âm thanh duy nhất vang lên trong cả bài thơ. Giữa không gian yên bình, tĩnh lặng của buổi chiều quê, tiếng sáo cất lên không  muốn có phải ngược lại, nó là </a:t>
            </a:r>
            <a:r>
              <a:rPr lang="en-US" sz="3200" b="1">
                <a:latin typeface="Times New Roman" panose="02020603050405020304" pitchFamily="18" charset="0"/>
                <a:ea typeface="Times New Roman" panose="02020603050405020304" pitchFamily="18" charset="0"/>
                <a:cs typeface="Times New Roman" panose="02020603050405020304" pitchFamily="18" charset="0"/>
              </a:rPr>
              <a:t>thanh âm quen thuộc, tô điểm thêm sự sinh động, vẻ thanh bình của cuộc sống nơi làng quê.</a:t>
            </a:r>
            <a:r>
              <a:rPr lang="en-US" sz="32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Calibri" panose="020F0502020204030204" pitchFamily="34" charset="0"/>
              <a:ea typeface="Calibri" panose="020F0502020204030204" pitchFamily="34" charset="0"/>
              <a:cs typeface="Times New Roman" panose="02020603050405020304" pitchFamily="18" charset="0"/>
            </a:endParaRPr>
          </a:p>
          <a:p>
            <a:r>
              <a:rPr lang="en-US" sz="3200">
                <a:latin typeface="Times New Roman" panose="02020603050405020304" pitchFamily="18" charset="0"/>
                <a:ea typeface="Times New Roman" panose="02020603050405020304" pitchFamily="18" charset="0"/>
              </a:rPr>
              <a:t>+ Thủ pháp </a:t>
            </a:r>
            <a:r>
              <a:rPr lang="en-US" sz="3200" b="1">
                <a:solidFill>
                  <a:srgbClr val="FF0000"/>
                </a:solidFill>
                <a:latin typeface="Times New Roman" panose="02020603050405020304" pitchFamily="18" charset="0"/>
                <a:ea typeface="Times New Roman" panose="02020603050405020304" pitchFamily="18" charset="0"/>
              </a:rPr>
              <a:t>lấy động tả tĩnh </a:t>
            </a:r>
            <a:r>
              <a:rPr lang="en-US" sz="3200">
                <a:latin typeface="Times New Roman" panose="02020603050405020304" pitchFamily="18" charset="0"/>
                <a:ea typeface="Times New Roman" panose="02020603050405020304" pitchFamily="18" charset="0"/>
              </a:rPr>
              <a:t>được sử dụng tinh tế gợi lên </a:t>
            </a:r>
            <a:r>
              <a:rPr lang="en-US" sz="3200" b="1">
                <a:latin typeface="Times New Roman" panose="02020603050405020304" pitchFamily="18" charset="0"/>
                <a:ea typeface="Times New Roman" panose="02020603050405020304" pitchFamily="18" charset="0"/>
              </a:rPr>
              <a:t>không gian yên tĩnh của buổi chiều, khi mọi hoạt động của một ngày dần lắng xuống.</a:t>
            </a:r>
            <a:endParaRPr lang="en-US" sz="3200"/>
          </a:p>
        </p:txBody>
      </p:sp>
      <p:sp>
        <p:nvSpPr>
          <p:cNvPr id="3" name="Rounded Rectangle 2"/>
          <p:cNvSpPr/>
          <p:nvPr/>
        </p:nvSpPr>
        <p:spPr>
          <a:xfrm>
            <a:off x="2926080" y="457200"/>
            <a:ext cx="6789420" cy="6934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07000"/>
              </a:lnSpc>
              <a:spcAft>
                <a:spcPts val="0"/>
              </a:spcAft>
            </a:pPr>
            <a:r>
              <a:rPr lang="en-US" sz="32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Bức tranh thiên nhiên và cuộc sống.</a:t>
            </a: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177540" y="1538138"/>
            <a:ext cx="585216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800" i="1">
                <a:latin typeface="Times New Roman" pitchFamily="18" charset="0"/>
                <a:cs typeface="Times New Roman" pitchFamily="18" charset="0"/>
              </a:rPr>
              <a:t>Mục đồng địch lý quy ngưu tận</a:t>
            </a:r>
            <a:r>
              <a:rPr lang="vi-VN" sz="2800" i="1" smtClean="0">
                <a:latin typeface="Times New Roman" pitchFamily="18" charset="0"/>
                <a:cs typeface="Times New Roman" pitchFamily="18" charset="0"/>
              </a:rPr>
              <a:t>,</a:t>
            </a:r>
            <a:endParaRPr lang="en-US" sz="28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93007" y="170489"/>
            <a:ext cx="2371429" cy="1714286"/>
          </a:xfrm>
          <a:prstGeom prst="rect">
            <a:avLst/>
          </a:prstGeom>
        </p:spPr>
      </p:pic>
    </p:spTree>
    <p:extLst>
      <p:ext uri="{BB962C8B-B14F-4D97-AF65-F5344CB8AC3E}">
        <p14:creationId xmlns:p14="http://schemas.microsoft.com/office/powerpoint/2010/main" val="3836726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2000"/>
                                        <p:tgtEl>
                                          <p:spTgt spid="2">
                                            <p:txEl>
                                              <p:pRg st="1" end="1"/>
                                            </p:txEl>
                                          </p:spTgt>
                                        </p:tgtEl>
                                      </p:cBhvr>
                                    </p:animEffect>
                                    <p:anim calcmode="lin" valueType="num">
                                      <p:cBhvr>
                                        <p:cTn id="20"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193" y="2062390"/>
            <a:ext cx="11551920" cy="28357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spcAft>
                <a:spcPts val="0"/>
              </a:spcAft>
            </a:pPr>
            <a:r>
              <a:rPr lang="en-US" smtClean="0"/>
              <a:t> </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a:t>
            </a:r>
            <a:r>
              <a:rPr lang="vi-VN"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 ngưu tận</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”(trâu</a:t>
            </a:r>
            <a:r>
              <a:rPr lang="en-US" sz="2800">
                <a:latin typeface="Times New Roman" panose="02020603050405020304" pitchFamily="18" charset="0"/>
                <a:ea typeface="Times New Roman" panose="02020603050405020304" pitchFamily="18" charset="0"/>
                <a:cs typeface="Times New Roman" panose="02020603050405020304" pitchFamily="18" charset="0"/>
              </a:rPr>
              <a:t> về hết) là hình ảnh quen thuộc của làng quê khi chiều xuống. </a:t>
            </a:r>
          </a:p>
          <a:p>
            <a:pPr>
              <a:lnSpc>
                <a:spcPct val="107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từng bước chân lững thững của đàn trâu về chuồng, ta cảm nhận được </a:t>
            </a:r>
            <a:r>
              <a:rPr lang="en-US" sz="2800" b="1">
                <a:latin typeface="Times New Roman" panose="02020603050405020304" pitchFamily="18" charset="0"/>
                <a:ea typeface="Times New Roman" panose="02020603050405020304" pitchFamily="18" charset="0"/>
                <a:cs typeface="Times New Roman" panose="02020603050405020304" pitchFamily="18" charset="0"/>
              </a:rPr>
              <a:t>thời gian đang chầm chậm trôi và cũng hình dung ra khoảnh khắc con người cũng được nghỉ ngơi</a:t>
            </a:r>
            <a:r>
              <a:rPr lang="en-US" sz="2800">
                <a:latin typeface="Times New Roman" panose="02020603050405020304" pitchFamily="18" charset="0"/>
                <a:ea typeface="Times New Roman" panose="02020603050405020304" pitchFamily="18" charset="0"/>
                <a:cs typeface="Times New Roman" panose="02020603050405020304" pitchFamily="18" charset="0"/>
              </a:rPr>
              <a:t>, trở về nhà sau một ngày làm việc vất vả, được xum vầy bên bữa cơm ấm áp</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2900443" y="304249"/>
            <a:ext cx="6789420" cy="6934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07000"/>
              </a:lnSpc>
              <a:spcAft>
                <a:spcPts val="0"/>
              </a:spcAft>
            </a:pPr>
            <a:r>
              <a:rPr lang="en-US" sz="32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Bức tranh thiên nhiên và cuộc sống.</a:t>
            </a: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261360" y="1200053"/>
            <a:ext cx="585216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800" i="1">
                <a:latin typeface="Times New Roman" pitchFamily="18" charset="0"/>
                <a:cs typeface="Times New Roman" pitchFamily="18" charset="0"/>
              </a:rPr>
              <a:t>Mục đồng địch lý quy ngưu tận</a:t>
            </a:r>
            <a:r>
              <a:rPr lang="vi-VN" sz="2800" i="1" smtClean="0">
                <a:latin typeface="Times New Roman" pitchFamily="18" charset="0"/>
                <a:cs typeface="Times New Roman" pitchFamily="18" charset="0"/>
              </a:rPr>
              <a:t>,</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38385" y="5520582"/>
            <a:ext cx="10998437"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=&gt; Đó cũng là </a:t>
            </a:r>
            <a:r>
              <a:rPr lang="en-US" sz="28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nhịp sống êm ả, thanh bình</a:t>
            </a: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của làng quê Việt từ ngàn đời</a:t>
            </a:r>
            <a:r>
              <a:rPr lang="en-US" sz="28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67369" y="36865"/>
            <a:ext cx="2371429" cy="1714286"/>
          </a:xfrm>
          <a:prstGeom prst="rect">
            <a:avLst/>
          </a:prstGeom>
        </p:spPr>
      </p:pic>
    </p:spTree>
    <p:extLst>
      <p:ext uri="{BB962C8B-B14F-4D97-AF65-F5344CB8AC3E}">
        <p14:creationId xmlns:p14="http://schemas.microsoft.com/office/powerpoint/2010/main" val="983822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533" y="3190435"/>
            <a:ext cx="1105181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mtClean="0"/>
              <a:t> </a:t>
            </a:r>
            <a:r>
              <a:rPr lang="vi-VN" sz="3200">
                <a:latin typeface="Times New Roman" panose="02020603050405020304" pitchFamily="18" charset="0"/>
                <a:cs typeface="Times New Roman" panose="02020603050405020304" pitchFamily="18" charset="0"/>
              </a:rPr>
              <a:t>Hình ảnh “</a:t>
            </a:r>
            <a:r>
              <a:rPr lang="vi-VN" sz="3200" i="1">
                <a:latin typeface="Times New Roman" panose="02020603050405020304" pitchFamily="18" charset="0"/>
                <a:cs typeface="Times New Roman" panose="02020603050405020304" pitchFamily="18" charset="0"/>
              </a:rPr>
              <a:t>Bạch lộ song song</a:t>
            </a:r>
            <a:r>
              <a:rPr lang="en-US" sz="3200" i="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đôi cò trắng lặn xuống cánh đồng-hình ảnh cánh cò thân thuộc gợi lên hình ảnh đồng quê Bắc Bộ, hình ảnh người nông dân lam lũ, tảo tần.</a:t>
            </a:r>
          </a:p>
        </p:txBody>
      </p:sp>
      <p:sp>
        <p:nvSpPr>
          <p:cNvPr id="3" name="Rounded Rectangle 2"/>
          <p:cNvSpPr/>
          <p:nvPr/>
        </p:nvSpPr>
        <p:spPr>
          <a:xfrm>
            <a:off x="2900443" y="304249"/>
            <a:ext cx="6789420" cy="6934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07000"/>
              </a:lnSpc>
              <a:spcAft>
                <a:spcPts val="0"/>
              </a:spcAft>
            </a:pPr>
            <a:r>
              <a:rPr lang="en-US" sz="32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Bức tranh thiên nhiên và cuộc sống.</a:t>
            </a: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261359" y="1841320"/>
            <a:ext cx="585216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i="1">
                <a:latin typeface="Times New Roman" pitchFamily="18" charset="0"/>
                <a:cs typeface="Times New Roman" pitchFamily="18" charset="0"/>
              </a:rPr>
              <a:t>Bạch lộ song song phi há điền.</a:t>
            </a:r>
            <a:endParaRPr lang="vi-VN" sz="2800" i="1" dirty="0">
              <a:latin typeface="Times New Roman" pitchFamily="18" charset="0"/>
              <a:cs typeface="Times New Roman" pitchFamily="18" charset="0"/>
            </a:endParaRPr>
          </a:p>
        </p:txBody>
      </p:sp>
      <p:pic>
        <p:nvPicPr>
          <p:cNvPr id="6" name="Picture 5"/>
          <p:cNvPicPr>
            <a:picLocks noChangeAspect="1"/>
          </p:cNvPicPr>
          <p:nvPr/>
        </p:nvPicPr>
        <p:blipFill>
          <a:blip r:embed="rId2"/>
          <a:stretch>
            <a:fillRect/>
          </a:stretch>
        </p:blipFill>
        <p:spPr>
          <a:xfrm>
            <a:off x="201552" y="206059"/>
            <a:ext cx="2371429" cy="1714286"/>
          </a:xfrm>
          <a:prstGeom prst="rect">
            <a:avLst/>
          </a:prstGeom>
        </p:spPr>
      </p:pic>
    </p:spTree>
    <p:extLst>
      <p:ext uri="{BB962C8B-B14F-4D97-AF65-F5344CB8AC3E}">
        <p14:creationId xmlns:p14="http://schemas.microsoft.com/office/powerpoint/2010/main" val="2246574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8385" y="811851"/>
            <a:ext cx="4982197"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smtClean="0">
                <a:latin typeface="Times New Roman" panose="02020603050405020304" pitchFamily="18" charset="0"/>
                <a:cs typeface="Times New Roman" panose="02020603050405020304" pitchFamily="18" charset="0"/>
              </a:rPr>
              <a:t>Lạc hà dữ cô lộ tề phi</a:t>
            </a:r>
          </a:p>
          <a:p>
            <a:pPr algn="ctr"/>
            <a:r>
              <a:rPr lang="en-US" sz="2800" smtClean="0">
                <a:latin typeface="Times New Roman" panose="02020603050405020304" pitchFamily="18" charset="0"/>
                <a:cs typeface="Times New Roman" panose="02020603050405020304" pitchFamily="18" charset="0"/>
              </a:rPr>
              <a:t>( ráng chiều cùng cánh cò cô đơn cùng bay)</a:t>
            </a: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6580261" y="811851"/>
            <a:ext cx="5084747"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smtClean="0">
                <a:latin typeface="Times New Roman" panose="02020603050405020304" pitchFamily="18" charset="0"/>
                <a:cs typeface="Times New Roman" panose="02020603050405020304" pitchFamily="18" charset="0"/>
              </a:rPr>
              <a:t>Bạch lộ song song phi hạ điền</a:t>
            </a:r>
          </a:p>
          <a:p>
            <a:pPr algn="ctr"/>
            <a:r>
              <a:rPr lang="en-US" sz="2800" smtClean="0">
                <a:latin typeface="Times New Roman" panose="02020603050405020304" pitchFamily="18" charset="0"/>
                <a:cs typeface="Times New Roman" panose="02020603050405020304" pitchFamily="18" charset="0"/>
              </a:rPr>
              <a:t>( từng đôi cò trắng hạn cánh xuống đồng)</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401652" y="2222771"/>
            <a:ext cx="5076202"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“Đằng Vương cát tự”- Vương Bột</a:t>
            </a:r>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572568" y="3426356"/>
            <a:ext cx="4905286" cy="954107"/>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Cánh cò bay cô đơn trong ráng chiều</a:t>
            </a:r>
            <a:endParaRPr lang="en-US" sz="2800">
              <a:latin typeface="Times New Roman" panose="02020603050405020304" pitchFamily="18" charset="0"/>
              <a:cs typeface="Times New Roman" panose="02020603050405020304" pitchFamily="18" charset="0"/>
            </a:endParaRPr>
          </a:p>
        </p:txBody>
      </p:sp>
      <p:sp>
        <p:nvSpPr>
          <p:cNvPr id="7" name="Down Arrow 6"/>
          <p:cNvSpPr/>
          <p:nvPr/>
        </p:nvSpPr>
        <p:spPr>
          <a:xfrm>
            <a:off x="2341548" y="2727180"/>
            <a:ext cx="683663" cy="69917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8716710" y="2222772"/>
            <a:ext cx="794759" cy="65716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46076" y="2995468"/>
            <a:ext cx="5341122" cy="1815882"/>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Hình ảnh đôi cò trắng(song song) không mải miết vội vã quay về tổ mà thong dong, nhẹ nhõm đậu xuống cánh đồng quê</a:t>
            </a: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538384" y="5212934"/>
            <a:ext cx="11653615"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smtClean="0">
                <a:latin typeface="Times New Roman" panose="02020603050405020304" pitchFamily="18" charset="0"/>
                <a:cs typeface="Times New Roman" panose="02020603050405020304" pitchFamily="18" charset="0"/>
              </a:rPr>
              <a:t>=&gt; Hình ảnh cánh cò trong thơ Trần Nhân Tông vừa mang nét bình dị của đất nước vừa thể hiện sự nhẹ nhõm, bình yên của cuộc sống nơi làng quê</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671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0"/>
                                        <p:tgtEl>
                                          <p:spTgt spid="9"/>
                                        </p:tgtEl>
                                      </p:cBhvr>
                                    </p:animEffect>
                                    <p:anim calcmode="lin" valueType="num">
                                      <p:cBhvr>
                                        <p:cTn id="47" dur="2000" fill="hold"/>
                                        <p:tgtEl>
                                          <p:spTgt spid="9"/>
                                        </p:tgtEl>
                                        <p:attrNameLst>
                                          <p:attrName>ppt_w</p:attrName>
                                        </p:attrNameLst>
                                      </p:cBhvr>
                                      <p:tavLst>
                                        <p:tav tm="0" fmla="#ppt_w*sin(2.5*pi*$)">
                                          <p:val>
                                            <p:fltVal val="0"/>
                                          </p:val>
                                        </p:tav>
                                        <p:tav tm="100000">
                                          <p:val>
                                            <p:fltVal val="1"/>
                                          </p:val>
                                        </p:tav>
                                      </p:tavLst>
                                    </p:anim>
                                    <p:anim calcmode="lin" valueType="num">
                                      <p:cBhvr>
                                        <p:cTn id="4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118546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2</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THIÊN TRƯỜNG VÃN VỌNG( TRẦN NHÂN TÔNG)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393" y="1447800"/>
            <a:ext cx="5234247" cy="501675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a:t>
            </a:r>
            <a:r>
              <a:rPr lang="en-US" sz="3200" b="1" smtClean="0">
                <a:latin typeface="Times New Roman" panose="02020603050405020304" pitchFamily="18" charset="0"/>
                <a:cs typeface="Times New Roman" panose="02020603050405020304" pitchFamily="18" charset="0"/>
              </a:rPr>
              <a:t>BẢN</a:t>
            </a:r>
          </a:p>
          <a:p>
            <a:r>
              <a:rPr lang="en-US" sz="3200" b="1">
                <a:latin typeface="Times New Roman" panose="02020603050405020304" pitchFamily="18" charset="0"/>
                <a:cs typeface="Times New Roman" panose="02020603050405020304" pitchFamily="18" charset="0"/>
              </a:rPr>
              <a:t>1. </a:t>
            </a:r>
            <a:r>
              <a:rPr lang="en-US" sz="3200" b="1" smtClean="0">
                <a:latin typeface="Times New Roman" panose="02020603050405020304" pitchFamily="18" charset="0"/>
                <a:cs typeface="Times New Roman" panose="02020603050405020304" pitchFamily="18" charset="0"/>
              </a:rPr>
              <a:t>Đặc </a:t>
            </a:r>
            <a:r>
              <a:rPr lang="en-US" sz="3200" b="1">
                <a:latin typeface="Times New Roman" panose="02020603050405020304" pitchFamily="18" charset="0"/>
                <a:cs typeface="Times New Roman" panose="02020603050405020304" pitchFamily="18" charset="0"/>
              </a:rPr>
              <a:t>điểm thể loại</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2. Đặc điểm nội dung </a:t>
            </a:r>
            <a:endParaRPr lang="en-US" sz="3200" b="1" smtClean="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a) Không gian làng quê khi bóng chiều buông xuống</a:t>
            </a:r>
          </a:p>
          <a:p>
            <a:r>
              <a:rPr lang="en-US" sz="3200" b="1">
                <a:latin typeface="Times New Roman" panose="02020603050405020304" pitchFamily="18" charset="0"/>
                <a:cs typeface="Times New Roman" panose="02020603050405020304" pitchFamily="18" charset="0"/>
              </a:rPr>
              <a:t> b) </a:t>
            </a:r>
            <a:r>
              <a:rPr lang="en-US" sz="3200">
                <a:latin typeface="Times New Roman" panose="02020603050405020304" pitchFamily="18" charset="0"/>
                <a:cs typeface="Times New Roman" panose="02020603050405020304" pitchFamily="18" charset="0"/>
              </a:rPr>
              <a:t>Hình ảnh con người và thiên nhiên</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82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496" y="3978422"/>
            <a:ext cx="10673697" cy="220008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0"/>
              </a:spcAft>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Tình yêu thương, thái độ trân trọng dành cho thiên nhiên, con người, cuộc sống. </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 Niềm vui, hạnh phúc trước vẻ đẹp thanh bình của cuộc sống đời thường.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ight Arrow 3"/>
          <p:cNvSpPr/>
          <p:nvPr/>
        </p:nvSpPr>
        <p:spPr>
          <a:xfrm>
            <a:off x="2546647" y="512748"/>
            <a:ext cx="6768269" cy="135878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32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Cảm xúc và suy ngẫm của nhà thơ</a:t>
            </a:r>
            <a:endParaRPr lang="en-U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435694" y="2351870"/>
            <a:ext cx="9596927" cy="1146211"/>
          </a:xfrm>
          <a:prstGeom prst="rect">
            <a:avLst/>
          </a:prstGeom>
          <a:noFill/>
        </p:spPr>
        <p:txBody>
          <a:bodyPr wrap="square" rtlCol="0">
            <a:spAutoFit/>
          </a:bodyPr>
          <a:lstStyle/>
          <a:p>
            <a:pPr>
              <a:lnSpc>
                <a:spcPct val="107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 Cảm xúc và tâm trạng nhà thơ thể hiện thông qua bức tranh thiên nhiên thật sống: </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908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2192" y="1321031"/>
            <a:ext cx="3631962" cy="19860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Khung cảnh thiên nhiên và cuộc sống làng quê. </a:t>
            </a:r>
          </a:p>
        </p:txBody>
      </p:sp>
      <p:sp>
        <p:nvSpPr>
          <p:cNvPr id="3" name="Rounded Rectangle 2"/>
          <p:cNvSpPr/>
          <p:nvPr/>
        </p:nvSpPr>
        <p:spPr>
          <a:xfrm>
            <a:off x="4247260" y="1394461"/>
            <a:ext cx="7714755" cy="32971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Bức tranh khung cảnh thiên nhiên và cuộc sống bình dị mà ấm áp nơi làng quê sau những năm chiến tranh. Đồng thời bài thơ còn cho thấy tình yêu thiên nhiên, tấm lòng thương dân, yêu nước của vị hoàng đế- thi nhân Trần Nhân Tông.  </a:t>
            </a:r>
          </a:p>
        </p:txBody>
      </p:sp>
      <p:sp>
        <p:nvSpPr>
          <p:cNvPr id="4" name="Oval 3"/>
          <p:cNvSpPr/>
          <p:nvPr/>
        </p:nvSpPr>
        <p:spPr>
          <a:xfrm>
            <a:off x="793082" y="539634"/>
            <a:ext cx="2435629" cy="7813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Đề tài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7189256" y="613064"/>
            <a:ext cx="2435629" cy="7813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Chủ đề:</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369820" y="4828374"/>
            <a:ext cx="9502140" cy="13057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Ngôn ngữ thơ hàm súc, hình ảnh thơ bình dị mà chọn lọc nên giàu sức gợi.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312419" y="4828374"/>
            <a:ext cx="2057400" cy="11887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Nghệ thuật:</a:t>
            </a:r>
            <a:endParaRPr lang="en-US" sz="3200"/>
          </a:p>
        </p:txBody>
      </p:sp>
    </p:spTree>
    <p:extLst>
      <p:ext uri="{BB962C8B-B14F-4D97-AF65-F5344CB8AC3E}">
        <p14:creationId xmlns:p14="http://schemas.microsoft.com/office/powerpoint/2010/main" val="1927791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52700" y="335280"/>
            <a:ext cx="8221980" cy="6324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Cách đọc hiểu một bài thơ </a:t>
            </a:r>
            <a:r>
              <a:rPr lang="en-US" sz="2800" smtClean="0">
                <a:latin typeface="Times New Roman" panose="02020603050405020304" pitchFamily="18" charset="0"/>
                <a:cs typeface="Times New Roman" panose="02020603050405020304" pitchFamily="18" charset="0"/>
              </a:rPr>
              <a:t>Đường </a:t>
            </a:r>
            <a:r>
              <a:rPr lang="en-US" sz="2800">
                <a:latin typeface="Times New Roman" panose="02020603050405020304" pitchFamily="18" charset="0"/>
                <a:cs typeface="Times New Roman" panose="02020603050405020304" pitchFamily="18" charset="0"/>
              </a:rPr>
              <a:t>Luật</a:t>
            </a:r>
          </a:p>
        </p:txBody>
      </p:sp>
      <p:sp>
        <p:nvSpPr>
          <p:cNvPr id="3" name="Right Arrow 2"/>
          <p:cNvSpPr/>
          <p:nvPr/>
        </p:nvSpPr>
        <p:spPr>
          <a:xfrm>
            <a:off x="4838700" y="1249680"/>
            <a:ext cx="2072640" cy="792480"/>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Văn bản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906780" y="2152650"/>
            <a:ext cx="2880360" cy="48006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Đặc điểm thể loại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768340" y="2152650"/>
            <a:ext cx="3802380" cy="48006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Đặc điểm nội dung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815340" y="3032760"/>
            <a:ext cx="2971800" cy="18821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smtClean="0">
                <a:latin typeface="Times New Roman" panose="02020603050405020304" pitchFamily="18" charset="0"/>
                <a:cs typeface="Times New Roman" panose="02020603050405020304" pitchFamily="18" charset="0"/>
              </a:rPr>
              <a:t>Xác định:</a:t>
            </a:r>
          </a:p>
          <a:p>
            <a:r>
              <a:rPr lang="en-US" sz="2400" smtClean="0">
                <a:latin typeface="Times New Roman" panose="02020603050405020304" pitchFamily="18" charset="0"/>
                <a:cs typeface="Times New Roman" panose="02020603050405020304" pitchFamily="18" charset="0"/>
              </a:rPr>
              <a:t>+ Niêm-luật</a:t>
            </a:r>
          </a:p>
          <a:p>
            <a:r>
              <a:rPr lang="en-US" sz="2400" smtClean="0">
                <a:latin typeface="Times New Roman" panose="02020603050405020304" pitchFamily="18" charset="0"/>
                <a:cs typeface="Times New Roman" panose="02020603050405020304" pitchFamily="18" charset="0"/>
              </a:rPr>
              <a:t>+ Vần- nhịp</a:t>
            </a:r>
          </a:p>
          <a:p>
            <a:r>
              <a:rPr lang="en-US" sz="2400" smtClean="0">
                <a:latin typeface="Times New Roman" panose="02020603050405020304" pitchFamily="18" charset="0"/>
                <a:cs typeface="Times New Roman" panose="02020603050405020304" pitchFamily="18" charset="0"/>
              </a:rPr>
              <a:t>+ Đối</a:t>
            </a:r>
          </a:p>
          <a:p>
            <a:r>
              <a:rPr lang="en-US" sz="2400" smtClean="0">
                <a:latin typeface="Times New Roman" panose="02020603050405020304" pitchFamily="18" charset="0"/>
                <a:cs typeface="Times New Roman" panose="02020603050405020304" pitchFamily="18" charset="0"/>
              </a:rPr>
              <a:t>+ Bố cục bài thơ</a:t>
            </a:r>
            <a:endParaRPr lang="en-US" sz="2400">
              <a:latin typeface="Times New Roman" panose="02020603050405020304" pitchFamily="18" charset="0"/>
              <a:cs typeface="Times New Roman" panose="02020603050405020304" pitchFamily="18" charset="0"/>
            </a:endParaRPr>
          </a:p>
        </p:txBody>
      </p:sp>
      <p:sp>
        <p:nvSpPr>
          <p:cNvPr id="7" name="Rounded Rectangle 6"/>
          <p:cNvSpPr/>
          <p:nvPr/>
        </p:nvSpPr>
        <p:spPr>
          <a:xfrm>
            <a:off x="4282440" y="3032760"/>
            <a:ext cx="7810500" cy="35737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2400">
                <a:latin typeface="Times New Roman" panose="02020603050405020304" pitchFamily="18" charset="0"/>
                <a:cs typeface="Times New Roman" panose="02020603050405020304" pitchFamily="18" charset="0"/>
              </a:rPr>
              <a:t>Phân tích, cảm nhận nội dung bài thơ theo bố cục đã xác định. </a:t>
            </a:r>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Yếu </a:t>
            </a:r>
            <a:r>
              <a:rPr lang="vi-VN" sz="2400">
                <a:latin typeface="Times New Roman" panose="02020603050405020304" pitchFamily="18" charset="0"/>
                <a:cs typeface="Times New Roman" panose="02020603050405020304" pitchFamily="18" charset="0"/>
              </a:rPr>
              <a:t>tố hình thức </a:t>
            </a:r>
            <a:r>
              <a:rPr lang="en-US" sz="2400">
                <a:latin typeface="Times New Roman" panose="02020603050405020304" pitchFamily="18" charset="0"/>
                <a:cs typeface="Times New Roman" panose="02020603050405020304" pitchFamily="18" charset="0"/>
              </a:rPr>
              <a:t>(</a:t>
            </a:r>
            <a:r>
              <a:rPr lang="vi-VN" sz="2400" smtClean="0">
                <a:latin typeface="Times New Roman" panose="02020603050405020304" pitchFamily="18" charset="0"/>
                <a:cs typeface="Times New Roman" panose="02020603050405020304" pitchFamily="18" charset="0"/>
              </a:rPr>
              <a:t>hình </a:t>
            </a:r>
            <a:r>
              <a:rPr lang="vi-VN" sz="2400">
                <a:latin typeface="Times New Roman" panose="02020603050405020304" pitchFamily="18" charset="0"/>
                <a:cs typeface="Times New Roman" panose="02020603050405020304" pitchFamily="18" charset="0"/>
              </a:rPr>
              <a:t>ảnh thơ, ngôn ngữ thơ, các biện pháp nghệ </a:t>
            </a:r>
            <a:r>
              <a:rPr lang="vi-VN" sz="2400" smtClean="0">
                <a:latin typeface="Times New Roman" panose="02020603050405020304" pitchFamily="18" charset="0"/>
                <a:cs typeface="Times New Roman" panose="02020603050405020304" pitchFamily="18" charset="0"/>
              </a:rPr>
              <a:t>thuật</a:t>
            </a:r>
            <a:r>
              <a:rPr lang="en-US" sz="2400" smtClean="0">
                <a:latin typeface="Times New Roman" panose="02020603050405020304" pitchFamily="18" charset="0"/>
                <a:cs typeface="Times New Roman" panose="02020603050405020304" pitchFamily="18" charset="0"/>
              </a:rPr>
              <a:t>...)</a:t>
            </a:r>
            <a:r>
              <a:rPr lang="vi-VN" sz="2400" smtClean="0">
                <a:latin typeface="Times New Roman" panose="02020603050405020304" pitchFamily="18" charset="0"/>
                <a:cs typeface="Times New Roman" panose="02020603050405020304" pitchFamily="18" charset="0"/>
              </a:rPr>
              <a:t>.</a:t>
            </a:r>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Yếu tố nội dung </a:t>
            </a:r>
            <a:r>
              <a:rPr lang="en-US" sz="2400" smtClean="0">
                <a:latin typeface="Times New Roman" panose="02020603050405020304" pitchFamily="18" charset="0"/>
                <a:cs typeface="Times New Roman" panose="02020603050405020304" pitchFamily="18" charset="0"/>
              </a:rPr>
              <a:t>(</a:t>
            </a:r>
            <a:r>
              <a:rPr lang="vi-VN" sz="2400" smtClean="0">
                <a:latin typeface="Times New Roman" panose="02020603050405020304" pitchFamily="18" charset="0"/>
                <a:cs typeface="Times New Roman" panose="02020603050405020304" pitchFamily="18" charset="0"/>
              </a:rPr>
              <a:t>đặc </a:t>
            </a:r>
            <a:r>
              <a:rPr lang="vi-VN" sz="2400">
                <a:latin typeface="Times New Roman" panose="02020603050405020304" pitchFamily="18" charset="0"/>
                <a:cs typeface="Times New Roman" panose="02020603050405020304" pitchFamily="18" charset="0"/>
              </a:rPr>
              <a:t>điểm của đối tượng, cảm xúc của nhà </a:t>
            </a:r>
            <a:r>
              <a:rPr lang="vi-VN" sz="2400" smtClean="0">
                <a:latin typeface="Times New Roman" panose="02020603050405020304" pitchFamily="18" charset="0"/>
                <a:cs typeface="Times New Roman" panose="02020603050405020304" pitchFamily="18" charset="0"/>
              </a:rPr>
              <a:t>thơ</a:t>
            </a:r>
            <a:r>
              <a:rPr lang="en-US" sz="2400" smtClean="0">
                <a:latin typeface="Times New Roman" panose="02020603050405020304" pitchFamily="18" charset="0"/>
                <a:cs typeface="Times New Roman" panose="02020603050405020304" pitchFamily="18" charset="0"/>
              </a:rPr>
              <a:t>...</a:t>
            </a:r>
            <a:r>
              <a:rPr lang="vi-VN" sz="2400" smtClean="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a:t>
            </a:r>
          </a:p>
          <a:p>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Chú </a:t>
            </a:r>
            <a:r>
              <a:rPr lang="vi-VN" sz="2400">
                <a:latin typeface="Times New Roman" panose="02020603050405020304" pitchFamily="18" charset="0"/>
                <a:cs typeface="Times New Roman" panose="02020603050405020304" pitchFamily="18" charset="0"/>
              </a:rPr>
              <a:t>ý khai thác mối tương quan giữa cảnh và </a:t>
            </a:r>
            <a:r>
              <a:rPr lang="vi-VN" sz="2400" smtClean="0">
                <a:latin typeface="Times New Roman" panose="02020603050405020304" pitchFamily="18" charset="0"/>
                <a:cs typeface="Times New Roman" panose="02020603050405020304" pitchFamily="18" charset="0"/>
              </a:rPr>
              <a:t>tình</a:t>
            </a:r>
            <a:r>
              <a:rPr lang="en-US" sz="2400" smtClean="0">
                <a:latin typeface="Times New Roman" panose="02020603050405020304" pitchFamily="18" charset="0"/>
                <a:cs typeface="Times New Roman" panose="02020603050405020304" pitchFamily="18" charset="0"/>
              </a:rPr>
              <a:t>, thời gian và không gian,</a:t>
            </a:r>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quá khứ và hiện </a:t>
            </a:r>
            <a:r>
              <a:rPr lang="vi-VN" sz="2400" smtClean="0">
                <a:latin typeface="Times New Roman" panose="02020603050405020304" pitchFamily="18" charset="0"/>
                <a:cs typeface="Times New Roman" panose="02020603050405020304" pitchFamily="18" charset="0"/>
              </a:rPr>
              <a:t>tại</a:t>
            </a:r>
            <a:r>
              <a:rPr lang="en-US" sz="2400" smtClean="0">
                <a:latin typeface="Times New Roman" panose="02020603050405020304" pitchFamily="18" charset="0"/>
                <a:cs typeface="Times New Roman" panose="02020603050405020304" pitchFamily="18" charset="0"/>
              </a:rPr>
              <a:t>, hữu hạn và vô hạn.</a:t>
            </a:r>
            <a:endParaRPr lang="en-US" sz="2400">
              <a:latin typeface="Times New Roman" panose="02020603050405020304" pitchFamily="18" charset="0"/>
              <a:cs typeface="Times New Roman" panose="02020603050405020304" pitchFamily="18" charset="0"/>
            </a:endParaRPr>
          </a:p>
        </p:txBody>
      </p:sp>
      <p:sp>
        <p:nvSpPr>
          <p:cNvPr id="8" name="Rounded Rectangle 7"/>
          <p:cNvSpPr/>
          <p:nvPr/>
        </p:nvSpPr>
        <p:spPr>
          <a:xfrm>
            <a:off x="655320" y="5314950"/>
            <a:ext cx="2834640" cy="11696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smtClean="0">
                <a:latin typeface="Times New Roman" panose="02020603050405020304" pitchFamily="18" charset="0"/>
                <a:cs typeface="Times New Roman" panose="02020603050405020304" pitchFamily="18" charset="0"/>
              </a:rPr>
              <a:t>Xác định đề tài- chủ đề</a:t>
            </a:r>
            <a:endParaRPr lang="en-US" sz="2400">
              <a:latin typeface="Times New Roman" panose="02020603050405020304" pitchFamily="18" charset="0"/>
              <a:cs typeface="Times New Roman" panose="02020603050405020304" pitchFamily="18" charset="0"/>
            </a:endParaRPr>
          </a:p>
        </p:txBody>
      </p:sp>
      <p:sp>
        <p:nvSpPr>
          <p:cNvPr id="9" name="Right Arrow 8"/>
          <p:cNvSpPr/>
          <p:nvPr/>
        </p:nvSpPr>
        <p:spPr>
          <a:xfrm>
            <a:off x="3787140" y="2301240"/>
            <a:ext cx="1981200" cy="22860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353300" y="2632710"/>
            <a:ext cx="316230" cy="40005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874520" y="2632710"/>
            <a:ext cx="426720" cy="40005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3489960" y="5730240"/>
            <a:ext cx="792480" cy="525780"/>
          </a:xfrm>
          <a:prstGeom prst="lef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201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anim calcmode="lin" valueType="num">
                                      <p:cBhvr>
                                        <p:cTn id="33" dur="2000" fill="hold"/>
                                        <p:tgtEl>
                                          <p:spTgt spid="5"/>
                                        </p:tgtEl>
                                        <p:attrNameLst>
                                          <p:attrName>ppt_w</p:attrName>
                                        </p:attrNameLst>
                                      </p:cBhvr>
                                      <p:tavLst>
                                        <p:tav tm="0" fmla="#ppt_w*sin(2.5*pi*$)">
                                          <p:val>
                                            <p:fltVal val="0"/>
                                          </p:val>
                                        </p:tav>
                                        <p:tav tm="100000">
                                          <p:val>
                                            <p:fltVal val="1"/>
                                          </p:val>
                                        </p:tav>
                                      </p:tavLst>
                                    </p:anim>
                                    <p:anim calcmode="lin" valueType="num">
                                      <p:cBhvr>
                                        <p:cTn id="3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anim calcmode="lin" valueType="num">
                                      <p:cBhvr>
                                        <p:cTn id="47" dur="2000" fill="hold"/>
                                        <p:tgtEl>
                                          <p:spTgt spid="7"/>
                                        </p:tgtEl>
                                        <p:attrNameLst>
                                          <p:attrName>ppt_w</p:attrName>
                                        </p:attrNameLst>
                                      </p:cBhvr>
                                      <p:tavLst>
                                        <p:tav tm="0" fmla="#ppt_w*sin(2.5*pi*$)">
                                          <p:val>
                                            <p:fltVal val="0"/>
                                          </p:val>
                                        </p:tav>
                                        <p:tav tm="100000">
                                          <p:val>
                                            <p:fltVal val="1"/>
                                          </p:val>
                                        </p:tav>
                                      </p:tavLst>
                                    </p:anim>
                                    <p:anim calcmode="lin" valueType="num">
                                      <p:cBhvr>
                                        <p:cTn id="4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80">
                                          <p:stCondLst>
                                            <p:cond delay="0"/>
                                          </p:stCondLst>
                                        </p:cTn>
                                        <p:tgtEl>
                                          <p:spTgt spid="12"/>
                                        </p:tgtEl>
                                      </p:cBhvr>
                                    </p:animEffect>
                                    <p:anim calcmode="lin" valueType="num">
                                      <p:cBhvr>
                                        <p:cTn id="5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9" dur="26">
                                          <p:stCondLst>
                                            <p:cond delay="650"/>
                                          </p:stCondLst>
                                        </p:cTn>
                                        <p:tgtEl>
                                          <p:spTgt spid="12"/>
                                        </p:tgtEl>
                                      </p:cBhvr>
                                      <p:to x="100000" y="60000"/>
                                    </p:animScale>
                                    <p:animScale>
                                      <p:cBhvr>
                                        <p:cTn id="60" dur="166" decel="50000">
                                          <p:stCondLst>
                                            <p:cond delay="676"/>
                                          </p:stCondLst>
                                        </p:cTn>
                                        <p:tgtEl>
                                          <p:spTgt spid="12"/>
                                        </p:tgtEl>
                                      </p:cBhvr>
                                      <p:to x="100000" y="100000"/>
                                    </p:animScale>
                                    <p:animScale>
                                      <p:cBhvr>
                                        <p:cTn id="61" dur="26">
                                          <p:stCondLst>
                                            <p:cond delay="1312"/>
                                          </p:stCondLst>
                                        </p:cTn>
                                        <p:tgtEl>
                                          <p:spTgt spid="12"/>
                                        </p:tgtEl>
                                      </p:cBhvr>
                                      <p:to x="100000" y="80000"/>
                                    </p:animScale>
                                    <p:animScale>
                                      <p:cBhvr>
                                        <p:cTn id="62" dur="166" decel="50000">
                                          <p:stCondLst>
                                            <p:cond delay="1338"/>
                                          </p:stCondLst>
                                        </p:cTn>
                                        <p:tgtEl>
                                          <p:spTgt spid="12"/>
                                        </p:tgtEl>
                                      </p:cBhvr>
                                      <p:to x="100000" y="100000"/>
                                    </p:animScale>
                                    <p:animScale>
                                      <p:cBhvr>
                                        <p:cTn id="63" dur="26">
                                          <p:stCondLst>
                                            <p:cond delay="1642"/>
                                          </p:stCondLst>
                                        </p:cTn>
                                        <p:tgtEl>
                                          <p:spTgt spid="12"/>
                                        </p:tgtEl>
                                      </p:cBhvr>
                                      <p:to x="100000" y="90000"/>
                                    </p:animScale>
                                    <p:animScale>
                                      <p:cBhvr>
                                        <p:cTn id="64" dur="166" decel="50000">
                                          <p:stCondLst>
                                            <p:cond delay="1668"/>
                                          </p:stCondLst>
                                        </p:cTn>
                                        <p:tgtEl>
                                          <p:spTgt spid="12"/>
                                        </p:tgtEl>
                                      </p:cBhvr>
                                      <p:to x="100000" y="100000"/>
                                    </p:animScale>
                                    <p:animScale>
                                      <p:cBhvr>
                                        <p:cTn id="65" dur="26">
                                          <p:stCondLst>
                                            <p:cond delay="1808"/>
                                          </p:stCondLst>
                                        </p:cTn>
                                        <p:tgtEl>
                                          <p:spTgt spid="12"/>
                                        </p:tgtEl>
                                      </p:cBhvr>
                                      <p:to x="100000" y="95000"/>
                                    </p:animScale>
                                    <p:animScale>
                                      <p:cBhvr>
                                        <p:cTn id="66" dur="166" decel="50000">
                                          <p:stCondLst>
                                            <p:cond delay="1834"/>
                                          </p:stCondLst>
                                        </p:cTn>
                                        <p:tgtEl>
                                          <p:spTgt spid="1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118546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2</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THIÊN TRƯỜNG VÃN VỌNG( TRẦN NHÂN TÔNG)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025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3200400" y="403860"/>
            <a:ext cx="6355080" cy="131064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THƠ ĐƯỜNG LUẬT </a:t>
            </a:r>
            <a:r>
              <a:rPr lang="en-US" sz="3200" b="1" smtClean="0">
                <a:solidFill>
                  <a:schemeClr val="tx1"/>
                </a:solidFill>
                <a:latin typeface="Times New Roman" panose="02020603050405020304" pitchFamily="18" charset="0"/>
                <a:cs typeface="Times New Roman" panose="02020603050405020304" pitchFamily="18" charset="0"/>
              </a:rPr>
              <a:t>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200400" y="2244090"/>
            <a:ext cx="5166360" cy="647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Thất ngôn bát cú Đường luật</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3200400" y="3421380"/>
            <a:ext cx="5562600" cy="647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Thất ngôn tứ tuyệt Đường luật</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3329940" y="4598670"/>
            <a:ext cx="6050280" cy="647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Ngũ ngôn tứ tuyệt Đường luật</a:t>
            </a:r>
            <a:endParaRPr lang="en-US" sz="3200">
              <a:latin typeface="Times New Roman" panose="02020603050405020304" pitchFamily="18" charset="0"/>
              <a:cs typeface="Times New Roman" panose="02020603050405020304" pitchFamily="18" charset="0"/>
            </a:endParaRPr>
          </a:p>
        </p:txBody>
      </p:sp>
      <p:sp>
        <p:nvSpPr>
          <p:cNvPr id="6" name="Oval 5"/>
          <p:cNvSpPr/>
          <p:nvPr/>
        </p:nvSpPr>
        <p:spPr>
          <a:xfrm>
            <a:off x="2339340" y="2287905"/>
            <a:ext cx="1059180" cy="57912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smtClean="0">
                <a:solidFill>
                  <a:schemeClr val="tx1"/>
                </a:solidFill>
                <a:latin typeface="Times New Roman" panose="02020603050405020304" pitchFamily="18" charset="0"/>
                <a:cs typeface="Times New Roman" panose="02020603050405020304" pitchFamily="18" charset="0"/>
              </a:rPr>
              <a:t>1</a:t>
            </a:r>
            <a:endParaRPr lang="en-US" sz="3600" b="1">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2339340" y="3489960"/>
            <a:ext cx="1059180" cy="57912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2</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8" name="Oval 7"/>
          <p:cNvSpPr/>
          <p:nvPr/>
        </p:nvSpPr>
        <p:spPr>
          <a:xfrm>
            <a:off x="2339340" y="4667250"/>
            <a:ext cx="1059180" cy="57912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3</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55364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7493142"/>
              </p:ext>
            </p:extLst>
          </p:nvPr>
        </p:nvGraphicFramePr>
        <p:xfrm>
          <a:off x="1447800" y="2782887"/>
          <a:ext cx="10111740" cy="2087372"/>
        </p:xfrm>
        <a:graphic>
          <a:graphicData uri="http://schemas.openxmlformats.org/drawingml/2006/table">
            <a:tbl>
              <a:tblPr firstRow="1" firstCol="1" bandRow="1">
                <a:tableStyleId>{5C22544A-7EE6-4342-B048-85BDC9FD1C3A}</a:tableStyleId>
              </a:tblPr>
              <a:tblGrid>
                <a:gridCol w="5232508">
                  <a:extLst>
                    <a:ext uri="{9D8B030D-6E8A-4147-A177-3AD203B41FA5}">
                      <a16:colId xmlns:a16="http://schemas.microsoft.com/office/drawing/2014/main" val="3683352013"/>
                    </a:ext>
                  </a:extLst>
                </a:gridCol>
                <a:gridCol w="4879232">
                  <a:extLst>
                    <a:ext uri="{9D8B030D-6E8A-4147-A177-3AD203B41FA5}">
                      <a16:colId xmlns:a16="http://schemas.microsoft.com/office/drawing/2014/main" val="184127332"/>
                    </a:ext>
                  </a:extLst>
                </a:gridCol>
              </a:tblGrid>
              <a:tr h="0">
                <a:tc>
                  <a:txBody>
                    <a:bodyPr/>
                    <a:lstStyle/>
                    <a:p>
                      <a:pPr>
                        <a:lnSpc>
                          <a:spcPct val="107000"/>
                        </a:lnSpc>
                        <a:spcAft>
                          <a:spcPts val="0"/>
                        </a:spcAft>
                      </a:pPr>
                      <a:r>
                        <a:rPr lang="en-US" sz="3200" kern="1200">
                          <a:solidFill>
                            <a:schemeClr val="tx1"/>
                          </a:solidFill>
                          <a:effectLst/>
                          <a:latin typeface="Times New Roman" panose="02020603050405020304" pitchFamily="18" charset="0"/>
                          <a:cs typeface="Times New Roman" panose="02020603050405020304" pitchFamily="18" charset="0"/>
                        </a:rPr>
                        <a:t>Thơ tứ tuyệt đường luật </a:t>
                      </a:r>
                      <a:r>
                        <a:rPr lang="nl-NL" sz="3200">
                          <a:solidFill>
                            <a:schemeClr val="tx1"/>
                          </a:solidFill>
                          <a:effectLst/>
                          <a:latin typeface="Times New Roman" panose="02020603050405020304" pitchFamily="18" charset="0"/>
                          <a:cs typeface="Times New Roman" panose="02020603050405020304" pitchFamily="18" charset="0"/>
                        </a:rPr>
                        <a:t>là gì?</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nSpc>
                          <a:spcPct val="107000"/>
                        </a:lnSpc>
                        <a:spcAft>
                          <a:spcPts val="0"/>
                        </a:spcAft>
                      </a:pPr>
                      <a:r>
                        <a:rPr lang="nl-NL"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1911225"/>
                  </a:ext>
                </a:extLst>
              </a:tr>
              <a:tr h="0">
                <a:tc>
                  <a:txBody>
                    <a:bodyPr/>
                    <a:lstStyle/>
                    <a:p>
                      <a:pPr>
                        <a:lnSpc>
                          <a:spcPct val="107000"/>
                        </a:lnSpc>
                        <a:spcAft>
                          <a:spcPts val="0"/>
                        </a:spcAft>
                      </a:pPr>
                      <a:r>
                        <a:rPr lang="nl-NL" sz="3200">
                          <a:solidFill>
                            <a:schemeClr val="tx1"/>
                          </a:solidFill>
                          <a:effectLst/>
                          <a:latin typeface="Times New Roman" panose="02020603050405020304" pitchFamily="18" charset="0"/>
                          <a:cs typeface="Times New Roman" panose="02020603050405020304" pitchFamily="18" charset="0"/>
                        </a:rPr>
                        <a:t>Đặc điểm </a:t>
                      </a:r>
                      <a:r>
                        <a:rPr lang="en-US" sz="3200" kern="1200">
                          <a:solidFill>
                            <a:schemeClr val="tx1"/>
                          </a:solidFill>
                          <a:effectLst/>
                          <a:latin typeface="Times New Roman" panose="02020603050405020304" pitchFamily="18" charset="0"/>
                          <a:cs typeface="Times New Roman" panose="02020603050405020304" pitchFamily="18" charset="0"/>
                        </a:rPr>
                        <a:t>Thơ tứ tuyệt đường luật </a:t>
                      </a:r>
                      <a:r>
                        <a:rPr lang="nl-NL" sz="3200">
                          <a:solidFill>
                            <a:schemeClr val="tx1"/>
                          </a:solidFill>
                          <a:effectLst/>
                          <a:latin typeface="Times New Roman" panose="02020603050405020304" pitchFamily="18" charset="0"/>
                          <a:cs typeface="Times New Roman" panose="02020603050405020304" pitchFamily="18" charset="0"/>
                        </a:rPr>
                        <a:t>là gì?</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nSpc>
                          <a:spcPct val="107000"/>
                        </a:lnSpc>
                        <a:spcAft>
                          <a:spcPts val="0"/>
                        </a:spcAft>
                      </a:pPr>
                      <a:r>
                        <a:rPr lang="nl-NL"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60898661"/>
                  </a:ext>
                </a:extLst>
              </a:tr>
            </a:tbl>
          </a:graphicData>
        </a:graphic>
      </p:graphicFrame>
      <p:sp>
        <p:nvSpPr>
          <p:cNvPr id="3" name="Rectangle 2"/>
          <p:cNvSpPr/>
          <p:nvPr/>
        </p:nvSpPr>
        <p:spPr>
          <a:xfrm>
            <a:off x="3048000" y="1211951"/>
            <a:ext cx="6850380" cy="1120243"/>
          </a:xfrm>
          <a:prstGeom prst="rect">
            <a:avLst/>
          </a:prstGeom>
        </p:spPr>
        <p:txBody>
          <a:bodyPr wrap="square">
            <a:spAutoFit/>
          </a:bodyPr>
          <a:lstStyle/>
          <a:p>
            <a:pPr algn="ctr">
              <a:lnSpc>
                <a:spcPct val="107000"/>
              </a:lnSpc>
              <a:spcAft>
                <a:spcPts val="0"/>
              </a:spcAft>
            </a:pP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 HỌC TẬP SỐ 1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TÌM HIỀU TRI THỨC NGỮ VĂN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631436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39540" y="815340"/>
            <a:ext cx="6316980" cy="647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Thơ tứ tuyệt Đường luật</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2072640" y="2072640"/>
            <a:ext cx="9639300" cy="31851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Thơ tứ tuyệt đường luật là thể thơ mỗi bài có bốn câu, mỗi câu có năm chữ </a:t>
            </a:r>
            <a:r>
              <a:rPr lang="en-US" sz="3200">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cs typeface="Times New Roman" panose="02020603050405020304" pitchFamily="18" charset="0"/>
              </a:rPr>
              <a:t>ngũ </a:t>
            </a:r>
            <a:r>
              <a:rPr lang="vi-VN" sz="3200">
                <a:solidFill>
                  <a:srgbClr val="FF0000"/>
                </a:solidFill>
                <a:latin typeface="Times New Roman" panose="02020603050405020304" pitchFamily="18" charset="0"/>
                <a:cs typeface="Times New Roman" panose="02020603050405020304" pitchFamily="18" charset="0"/>
              </a:rPr>
              <a:t>ngôn tứ tuyệt</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hoặc bảy chữ </a:t>
            </a:r>
            <a:r>
              <a:rPr lang="en-US" sz="3200">
                <a:latin typeface="Times New Roman" panose="02020603050405020304" pitchFamily="18" charset="0"/>
                <a:cs typeface="Times New Roman" panose="02020603050405020304" pitchFamily="18" charset="0"/>
              </a:rPr>
              <a:t>(</a:t>
            </a:r>
            <a:r>
              <a:rPr lang="vi-VN" sz="3200">
                <a:solidFill>
                  <a:srgbClr val="FF0000"/>
                </a:solidFill>
                <a:latin typeface="Times New Roman" panose="02020603050405020304" pitchFamily="18" charset="0"/>
                <a:cs typeface="Times New Roman" panose="02020603050405020304" pitchFamily="18" charset="0"/>
              </a:rPr>
              <a:t>thất ngôn tứ tuyệt</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thi luật của thơ tứ tuyệt về cơ bản vẫn tuân theo các quy định như ở bài thơ thất ngôn bát cú nhưng không bắt buộc phải </a:t>
            </a:r>
            <a:r>
              <a:rPr lang="en-US" sz="3200">
                <a:latin typeface="Times New Roman" panose="02020603050405020304" pitchFamily="18" charset="0"/>
                <a:cs typeface="Times New Roman" panose="02020603050405020304" pitchFamily="18" charset="0"/>
              </a:rPr>
              <a:t>đối.</a:t>
            </a:r>
          </a:p>
        </p:txBody>
      </p:sp>
      <p:sp>
        <p:nvSpPr>
          <p:cNvPr id="4" name="Oval 3"/>
          <p:cNvSpPr/>
          <p:nvPr/>
        </p:nvSpPr>
        <p:spPr>
          <a:xfrm>
            <a:off x="160020" y="2735580"/>
            <a:ext cx="1912620" cy="168402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KHÁI NIỆM</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6523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2540" y="2788920"/>
            <a:ext cx="7101840" cy="25755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smtClean="0">
                <a:solidFill>
                  <a:schemeClr val="tx1"/>
                </a:solidFill>
                <a:latin typeface="Times New Roman" panose="02020603050405020304" pitchFamily="18" charset="0"/>
                <a:cs typeface="Times New Roman" panose="02020603050405020304" pitchFamily="18" charset="0"/>
              </a:rPr>
              <a:t>Nhật </a:t>
            </a:r>
            <a:r>
              <a:rPr lang="vi-VN" sz="3200">
                <a:solidFill>
                  <a:schemeClr val="tx1"/>
                </a:solidFill>
                <a:latin typeface="Times New Roman" panose="02020603050405020304" pitchFamily="18" charset="0"/>
                <a:cs typeface="Times New Roman" panose="02020603050405020304" pitchFamily="18" charset="0"/>
              </a:rPr>
              <a:t>chiếu Hương Lô sinh tử yên,</a:t>
            </a:r>
            <a:br>
              <a:rPr lang="vi-VN" sz="3200">
                <a:solidFill>
                  <a:schemeClr val="tx1"/>
                </a:solidFill>
                <a:latin typeface="Times New Roman" panose="02020603050405020304" pitchFamily="18" charset="0"/>
                <a:cs typeface="Times New Roman" panose="02020603050405020304" pitchFamily="18" charset="0"/>
              </a:rPr>
            </a:br>
            <a:r>
              <a:rPr lang="vi-VN" sz="3200">
                <a:solidFill>
                  <a:schemeClr val="tx1"/>
                </a:solidFill>
                <a:latin typeface="Times New Roman" panose="02020603050405020304" pitchFamily="18" charset="0"/>
                <a:cs typeface="Times New Roman" panose="02020603050405020304" pitchFamily="18" charset="0"/>
              </a:rPr>
              <a:t>Dao khan bộc bố quải tiền xuyên.</a:t>
            </a:r>
            <a:br>
              <a:rPr lang="vi-VN" sz="3200">
                <a:solidFill>
                  <a:schemeClr val="tx1"/>
                </a:solidFill>
                <a:latin typeface="Times New Roman" panose="02020603050405020304" pitchFamily="18" charset="0"/>
                <a:cs typeface="Times New Roman" panose="02020603050405020304" pitchFamily="18" charset="0"/>
              </a:rPr>
            </a:br>
            <a:r>
              <a:rPr lang="vi-VN" sz="3200">
                <a:solidFill>
                  <a:schemeClr val="tx1"/>
                </a:solidFill>
                <a:latin typeface="Times New Roman" panose="02020603050405020304" pitchFamily="18" charset="0"/>
                <a:cs typeface="Times New Roman" panose="02020603050405020304" pitchFamily="18" charset="0"/>
              </a:rPr>
              <a:t>Phi lưu trực há tam thiên xích,</a:t>
            </a:r>
            <a:br>
              <a:rPr lang="vi-VN" sz="3200">
                <a:solidFill>
                  <a:schemeClr val="tx1"/>
                </a:solidFill>
                <a:latin typeface="Times New Roman" panose="02020603050405020304" pitchFamily="18" charset="0"/>
                <a:cs typeface="Times New Roman" panose="02020603050405020304" pitchFamily="18" charset="0"/>
              </a:rPr>
            </a:br>
            <a:r>
              <a:rPr lang="vi-VN" sz="3200">
                <a:solidFill>
                  <a:schemeClr val="tx1"/>
                </a:solidFill>
                <a:latin typeface="Times New Roman" panose="02020603050405020304" pitchFamily="18" charset="0"/>
                <a:cs typeface="Times New Roman" panose="02020603050405020304" pitchFamily="18" charset="0"/>
              </a:rPr>
              <a:t>Nghi thị Ngân Hà lạc cửu thiên.</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467100" y="815340"/>
            <a:ext cx="6202680" cy="647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Thơ tứ tuyệt Đường luật</a:t>
            </a:r>
            <a:endParaRPr lang="en-US" sz="3200">
              <a:latin typeface="Times New Roman" panose="02020603050405020304" pitchFamily="18" charset="0"/>
              <a:cs typeface="Times New Roman" panose="02020603050405020304" pitchFamily="18" charset="0"/>
            </a:endParaRPr>
          </a:p>
        </p:txBody>
      </p:sp>
      <p:sp>
        <p:nvSpPr>
          <p:cNvPr id="6" name="TextBox 5"/>
          <p:cNvSpPr txBox="1"/>
          <p:nvPr/>
        </p:nvSpPr>
        <p:spPr>
          <a:xfrm>
            <a:off x="3733800" y="5425440"/>
            <a:ext cx="5996940" cy="1077218"/>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 ( </a:t>
            </a:r>
            <a:r>
              <a:rPr lang="en-US" sz="3200" b="1">
                <a:latin typeface="Times New Roman" panose="02020603050405020304" pitchFamily="18" charset="0"/>
                <a:cs typeface="Times New Roman" panose="02020603050405020304" pitchFamily="18" charset="0"/>
              </a:rPr>
              <a:t>LÍ Bạch)</a:t>
            </a:r>
            <a:endParaRPr lang="vi-VN" sz="3200">
              <a:latin typeface="Times New Roman" panose="02020603050405020304" pitchFamily="18" charset="0"/>
              <a:cs typeface="Times New Roman" panose="02020603050405020304" pitchFamily="18" charset="0"/>
            </a:endParaRPr>
          </a:p>
          <a:p>
            <a:endParaRPr lang="en-US" sz="3200"/>
          </a:p>
        </p:txBody>
      </p:sp>
      <p:sp>
        <p:nvSpPr>
          <p:cNvPr id="7" name="TextBox 6"/>
          <p:cNvSpPr txBox="1"/>
          <p:nvPr/>
        </p:nvSpPr>
        <p:spPr>
          <a:xfrm>
            <a:off x="2358390" y="2034540"/>
            <a:ext cx="4930140"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VỌNG LƯ SƠN BỘC BỐ</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82122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6560" y="585758"/>
            <a:ext cx="6050280" cy="647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Thơ tứ tuyệt Đường luật</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1432560" y="2781300"/>
            <a:ext cx="7505700" cy="257556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3200" smtClean="0">
                <a:solidFill>
                  <a:schemeClr val="tx1"/>
                </a:solidFill>
                <a:latin typeface="Times New Roman" panose="02020603050405020304" pitchFamily="18" charset="0"/>
                <a:cs typeface="Times New Roman" panose="02020603050405020304" pitchFamily="18" charset="0"/>
              </a:rPr>
              <a:t>Đoạt </a:t>
            </a:r>
            <a:r>
              <a:rPr lang="vi-VN" sz="3200">
                <a:solidFill>
                  <a:schemeClr val="tx1"/>
                </a:solidFill>
                <a:latin typeface="Times New Roman" panose="02020603050405020304" pitchFamily="18" charset="0"/>
                <a:cs typeface="Times New Roman" panose="02020603050405020304" pitchFamily="18" charset="0"/>
              </a:rPr>
              <a:t>sáo Chương Dương độ,</a:t>
            </a:r>
            <a:br>
              <a:rPr lang="vi-VN" sz="3200">
                <a:solidFill>
                  <a:schemeClr val="tx1"/>
                </a:solidFill>
                <a:latin typeface="Times New Roman" panose="02020603050405020304" pitchFamily="18" charset="0"/>
                <a:cs typeface="Times New Roman" panose="02020603050405020304" pitchFamily="18" charset="0"/>
              </a:rPr>
            </a:br>
            <a:r>
              <a:rPr lang="vi-VN" sz="3200">
                <a:solidFill>
                  <a:schemeClr val="tx1"/>
                </a:solidFill>
                <a:latin typeface="Times New Roman" panose="02020603050405020304" pitchFamily="18" charset="0"/>
                <a:cs typeface="Times New Roman" panose="02020603050405020304" pitchFamily="18" charset="0"/>
              </a:rPr>
              <a:t>Cầm Hồ Hàm Tử quan.</a:t>
            </a:r>
            <a:br>
              <a:rPr lang="vi-VN" sz="3200">
                <a:solidFill>
                  <a:schemeClr val="tx1"/>
                </a:solidFill>
                <a:latin typeface="Times New Roman" panose="02020603050405020304" pitchFamily="18" charset="0"/>
                <a:cs typeface="Times New Roman" panose="02020603050405020304" pitchFamily="18" charset="0"/>
              </a:rPr>
            </a:br>
            <a:r>
              <a:rPr lang="vi-VN" sz="3200">
                <a:solidFill>
                  <a:schemeClr val="tx1"/>
                </a:solidFill>
                <a:latin typeface="Times New Roman" panose="02020603050405020304" pitchFamily="18" charset="0"/>
                <a:cs typeface="Times New Roman" panose="02020603050405020304" pitchFamily="18" charset="0"/>
              </a:rPr>
              <a:t>Thái bình tu nỗ lực,</a:t>
            </a:r>
            <a:br>
              <a:rPr lang="vi-VN" sz="3200">
                <a:solidFill>
                  <a:schemeClr val="tx1"/>
                </a:solidFill>
                <a:latin typeface="Times New Roman" panose="02020603050405020304" pitchFamily="18" charset="0"/>
                <a:cs typeface="Times New Roman" panose="02020603050405020304" pitchFamily="18" charset="0"/>
              </a:rPr>
            </a:br>
            <a:r>
              <a:rPr lang="vi-VN" sz="3200">
                <a:solidFill>
                  <a:schemeClr val="tx1"/>
                </a:solidFill>
                <a:latin typeface="Times New Roman" panose="02020603050405020304" pitchFamily="18" charset="0"/>
                <a:cs typeface="Times New Roman" panose="02020603050405020304" pitchFamily="18" charset="0"/>
              </a:rPr>
              <a:t>Vạn cổ thử gian san.</a:t>
            </a:r>
          </a:p>
        </p:txBody>
      </p:sp>
      <p:sp>
        <p:nvSpPr>
          <p:cNvPr id="4" name="TextBox 3"/>
          <p:cNvSpPr txBox="1"/>
          <p:nvPr/>
        </p:nvSpPr>
        <p:spPr>
          <a:xfrm>
            <a:off x="4267200" y="5356860"/>
            <a:ext cx="5273040" cy="1077218"/>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        ( Trần Quang Khải)</a:t>
            </a:r>
            <a:endParaRPr lang="vi-VN"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2392680" y="1973580"/>
            <a:ext cx="5585460"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TỤNG GIÁ HOÀN KINH SƯ</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28988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2254</TotalTime>
  <Words>2292</Words>
  <Application>Microsoft Office PowerPoint</Application>
  <PresentationFormat>Widescreen</PresentationFormat>
  <Paragraphs>191</Paragraphs>
  <Slides>37</Slides>
  <Notes>9</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37</vt:i4>
      </vt:variant>
    </vt:vector>
  </HeadingPairs>
  <TitlesOfParts>
    <vt:vector size="51" baseType="lpstr">
      <vt:lpstr>游ゴシック</vt:lpstr>
      <vt:lpstr>Arial</vt:lpstr>
      <vt:lpstr>Arial Unicode MS</vt:lpstr>
      <vt:lpstr>Calibri</vt:lpstr>
      <vt:lpstr>Calibri Light</vt:lpstr>
      <vt:lpstr>等线</vt:lpstr>
      <vt:lpstr>等线 Light</vt:lpstr>
      <vt:lpstr>DFKai-SB</vt:lpstr>
      <vt:lpstr>Roboto Slab</vt:lpstr>
      <vt:lpstr>Times New Roman</vt:lpstr>
      <vt:lpstr>博洋柳体</vt:lpstr>
      <vt:lpstr>Office Theme</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227</cp:revision>
  <dcterms:created xsi:type="dcterms:W3CDTF">2022-06-02T15:23:58Z</dcterms:created>
  <dcterms:modified xsi:type="dcterms:W3CDTF">2025-10-29T23:39:53Z</dcterms:modified>
</cp:coreProperties>
</file>