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7"/>
  </p:notesMasterIdLst>
  <p:sldIdLst>
    <p:sldId id="297" r:id="rId2"/>
    <p:sldId id="304" r:id="rId3"/>
    <p:sldId id="305" r:id="rId4"/>
    <p:sldId id="306" r:id="rId5"/>
    <p:sldId id="307" r:id="rId6"/>
    <p:sldId id="313" r:id="rId7"/>
    <p:sldId id="314" r:id="rId8"/>
    <p:sldId id="317" r:id="rId9"/>
    <p:sldId id="308" r:id="rId10"/>
    <p:sldId id="316" r:id="rId11"/>
    <p:sldId id="309" r:id="rId12"/>
    <p:sldId id="310" r:id="rId13"/>
    <p:sldId id="311" r:id="rId14"/>
    <p:sldId id="312" r:id="rId15"/>
    <p:sldId id="302" r:id="rId16"/>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4660"/>
  </p:normalViewPr>
  <p:slideViewPr>
    <p:cSldViewPr snapToGrid="0">
      <p:cViewPr varScale="1">
        <p:scale>
          <a:sx n="69" d="100"/>
          <a:sy n="69" d="100"/>
        </p:scale>
        <p:origin x="-696"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hỗ dành sẵn cho Đầu trang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Chỗ dành sẵn cho Ngày tháng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B6CDAF-67BA-4BFF-BD86-3003172BD53B}" type="datetimeFigureOut">
              <a:rPr lang="vi-VN" smtClean="0"/>
              <a:t>02/02/2025</a:t>
            </a:fld>
            <a:endParaRPr lang="vi-VN"/>
          </a:p>
        </p:txBody>
      </p:sp>
      <p:sp>
        <p:nvSpPr>
          <p:cNvPr id="4" name="Chỗ dành sẵn cho Hình ảnh của Bản chiế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Chỗ dành sẵn cho Ghi ch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6" name="Chỗ dành sẵn cho Chân trang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Chỗ dành sẵn cho Số hiệu Bản chiế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1F264C-A480-48C6-A271-97B27C14F541}" type="slidenum">
              <a:rPr lang="vi-VN" smtClean="0"/>
              <a:t>‹#›</a:t>
            </a:fld>
            <a:endParaRPr lang="vi-VN"/>
          </a:p>
        </p:txBody>
      </p:sp>
    </p:spTree>
    <p:extLst>
      <p:ext uri="{BB962C8B-B14F-4D97-AF65-F5344CB8AC3E}">
        <p14:creationId xmlns:p14="http://schemas.microsoft.com/office/powerpoint/2010/main" val="3668224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3D40A32-3412-4678-B800-C3353DA8AFD6}" type="datetimeFigureOut">
              <a:rPr lang="en-US" smtClean="0"/>
              <a:t>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AFCC46-F14D-41C5-B016-85A080E28094}" type="slidenum">
              <a:rPr lang="en-US" smtClean="0"/>
              <a:t>‹#›</a:t>
            </a:fld>
            <a:endParaRPr lang="en-US"/>
          </a:p>
        </p:txBody>
      </p:sp>
    </p:spTree>
    <p:extLst>
      <p:ext uri="{BB962C8B-B14F-4D97-AF65-F5344CB8AC3E}">
        <p14:creationId xmlns:p14="http://schemas.microsoft.com/office/powerpoint/2010/main" val="876827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D40A32-3412-4678-B800-C3353DA8AFD6}" type="datetimeFigureOut">
              <a:rPr lang="en-US" smtClean="0"/>
              <a:t>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AFCC46-F14D-41C5-B016-85A080E28094}" type="slidenum">
              <a:rPr lang="en-US" smtClean="0"/>
              <a:t>‹#›</a:t>
            </a:fld>
            <a:endParaRPr lang="en-US"/>
          </a:p>
        </p:txBody>
      </p:sp>
    </p:spTree>
    <p:extLst>
      <p:ext uri="{BB962C8B-B14F-4D97-AF65-F5344CB8AC3E}">
        <p14:creationId xmlns:p14="http://schemas.microsoft.com/office/powerpoint/2010/main" val="923390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D40A32-3412-4678-B800-C3353DA8AFD6}" type="datetimeFigureOut">
              <a:rPr lang="en-US" smtClean="0"/>
              <a:t>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AFCC46-F14D-41C5-B016-85A080E28094}" type="slidenum">
              <a:rPr lang="en-US" smtClean="0"/>
              <a:t>‹#›</a:t>
            </a:fld>
            <a:endParaRPr lang="en-US"/>
          </a:p>
        </p:txBody>
      </p:sp>
    </p:spTree>
    <p:extLst>
      <p:ext uri="{BB962C8B-B14F-4D97-AF65-F5344CB8AC3E}">
        <p14:creationId xmlns:p14="http://schemas.microsoft.com/office/powerpoint/2010/main" val="258439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D40A32-3412-4678-B800-C3353DA8AFD6}" type="datetimeFigureOut">
              <a:rPr lang="en-US" smtClean="0"/>
              <a:t>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AFCC46-F14D-41C5-B016-85A080E28094}" type="slidenum">
              <a:rPr lang="en-US" smtClean="0"/>
              <a:t>‹#›</a:t>
            </a:fld>
            <a:endParaRPr lang="en-US"/>
          </a:p>
        </p:txBody>
      </p:sp>
    </p:spTree>
    <p:extLst>
      <p:ext uri="{BB962C8B-B14F-4D97-AF65-F5344CB8AC3E}">
        <p14:creationId xmlns:p14="http://schemas.microsoft.com/office/powerpoint/2010/main" val="3751844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3D40A32-3412-4678-B800-C3353DA8AFD6}" type="datetimeFigureOut">
              <a:rPr lang="en-US" smtClean="0"/>
              <a:t>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AFCC46-F14D-41C5-B016-85A080E28094}" type="slidenum">
              <a:rPr lang="en-US" smtClean="0"/>
              <a:t>‹#›</a:t>
            </a:fld>
            <a:endParaRPr lang="en-US"/>
          </a:p>
        </p:txBody>
      </p:sp>
    </p:spTree>
    <p:extLst>
      <p:ext uri="{BB962C8B-B14F-4D97-AF65-F5344CB8AC3E}">
        <p14:creationId xmlns:p14="http://schemas.microsoft.com/office/powerpoint/2010/main" val="1330030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3D40A32-3412-4678-B800-C3353DA8AFD6}" type="datetimeFigureOut">
              <a:rPr lang="en-US" smtClean="0"/>
              <a:t>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AFCC46-F14D-41C5-B016-85A080E28094}" type="slidenum">
              <a:rPr lang="en-US" smtClean="0"/>
              <a:t>‹#›</a:t>
            </a:fld>
            <a:endParaRPr lang="en-US"/>
          </a:p>
        </p:txBody>
      </p:sp>
    </p:spTree>
    <p:extLst>
      <p:ext uri="{BB962C8B-B14F-4D97-AF65-F5344CB8AC3E}">
        <p14:creationId xmlns:p14="http://schemas.microsoft.com/office/powerpoint/2010/main" val="3414755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3D40A32-3412-4678-B800-C3353DA8AFD6}" type="datetimeFigureOut">
              <a:rPr lang="en-US" smtClean="0"/>
              <a:t>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AFCC46-F14D-41C5-B016-85A080E28094}" type="slidenum">
              <a:rPr lang="en-US" smtClean="0"/>
              <a:t>‹#›</a:t>
            </a:fld>
            <a:endParaRPr lang="en-US"/>
          </a:p>
        </p:txBody>
      </p:sp>
    </p:spTree>
    <p:extLst>
      <p:ext uri="{BB962C8B-B14F-4D97-AF65-F5344CB8AC3E}">
        <p14:creationId xmlns:p14="http://schemas.microsoft.com/office/powerpoint/2010/main" val="160034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3D40A32-3412-4678-B800-C3353DA8AFD6}" type="datetimeFigureOut">
              <a:rPr lang="en-US" smtClean="0"/>
              <a:t>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AFCC46-F14D-41C5-B016-85A080E28094}" type="slidenum">
              <a:rPr lang="en-US" smtClean="0"/>
              <a:t>‹#›</a:t>
            </a:fld>
            <a:endParaRPr lang="en-US"/>
          </a:p>
        </p:txBody>
      </p:sp>
    </p:spTree>
    <p:extLst>
      <p:ext uri="{BB962C8B-B14F-4D97-AF65-F5344CB8AC3E}">
        <p14:creationId xmlns:p14="http://schemas.microsoft.com/office/powerpoint/2010/main" val="820258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D40A32-3412-4678-B800-C3353DA8AFD6}" type="datetimeFigureOut">
              <a:rPr lang="en-US" smtClean="0"/>
              <a:t>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AFCC46-F14D-41C5-B016-85A080E28094}" type="slidenum">
              <a:rPr lang="en-US" smtClean="0"/>
              <a:t>‹#›</a:t>
            </a:fld>
            <a:endParaRPr lang="en-US"/>
          </a:p>
        </p:txBody>
      </p:sp>
    </p:spTree>
    <p:extLst>
      <p:ext uri="{BB962C8B-B14F-4D97-AF65-F5344CB8AC3E}">
        <p14:creationId xmlns:p14="http://schemas.microsoft.com/office/powerpoint/2010/main" val="3945948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3D40A32-3412-4678-B800-C3353DA8AFD6}" type="datetimeFigureOut">
              <a:rPr lang="en-US" smtClean="0"/>
              <a:t>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AFCC46-F14D-41C5-B016-85A080E28094}" type="slidenum">
              <a:rPr lang="en-US" smtClean="0"/>
              <a:t>‹#›</a:t>
            </a:fld>
            <a:endParaRPr lang="en-US"/>
          </a:p>
        </p:txBody>
      </p:sp>
    </p:spTree>
    <p:extLst>
      <p:ext uri="{BB962C8B-B14F-4D97-AF65-F5344CB8AC3E}">
        <p14:creationId xmlns:p14="http://schemas.microsoft.com/office/powerpoint/2010/main" val="653773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3D40A32-3412-4678-B800-C3353DA8AFD6}" type="datetimeFigureOut">
              <a:rPr lang="en-US" smtClean="0"/>
              <a:t>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AFCC46-F14D-41C5-B016-85A080E28094}" type="slidenum">
              <a:rPr lang="en-US" smtClean="0"/>
              <a:t>‹#›</a:t>
            </a:fld>
            <a:endParaRPr lang="en-US"/>
          </a:p>
        </p:txBody>
      </p:sp>
    </p:spTree>
    <p:extLst>
      <p:ext uri="{BB962C8B-B14F-4D97-AF65-F5344CB8AC3E}">
        <p14:creationId xmlns:p14="http://schemas.microsoft.com/office/powerpoint/2010/main" val="1317834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D40A32-3412-4678-B800-C3353DA8AFD6}" type="datetimeFigureOut">
              <a:rPr lang="en-US" smtClean="0"/>
              <a:t>2/2/2025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AFCC46-F14D-41C5-B016-85A080E28094}" type="slidenum">
              <a:rPr lang="en-US" smtClean="0"/>
              <a:t>‹#›</a:t>
            </a:fld>
            <a:endParaRPr lang="en-US"/>
          </a:p>
        </p:txBody>
      </p:sp>
    </p:spTree>
    <p:extLst>
      <p:ext uri="{BB962C8B-B14F-4D97-AF65-F5344CB8AC3E}">
        <p14:creationId xmlns:p14="http://schemas.microsoft.com/office/powerpoint/2010/main" val="170534331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1" pos="416">
          <p15:clr>
            <a:srgbClr val="F26B43"/>
          </p15:clr>
        </p15:guide>
        <p15:guide id="2" pos="7256">
          <p15:clr>
            <a:srgbClr val="F26B43"/>
          </p15:clr>
        </p15:guide>
        <p15:guide id="3" orient="horz" pos="648">
          <p15:clr>
            <a:srgbClr val="F26B43"/>
          </p15:clr>
        </p15:guide>
        <p15:guide id="4" orient="horz" pos="712">
          <p15:clr>
            <a:srgbClr val="F26B43"/>
          </p15:clr>
        </p15:guide>
        <p15:guide id="5" orient="horz" pos="3928">
          <p15:clr>
            <a:srgbClr val="F26B43"/>
          </p15:clr>
        </p15:guide>
        <p15:guide id="6" orient="horz" pos="3864">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microsoft.com/office/2007/relationships/hdphoto" Target="../media/hdphoto1.wdp"/><Relationship Id="rId7"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8" Type="http://schemas.openxmlformats.org/officeDocument/2006/relationships/image" Target="../media/image11.jpeg"/><Relationship Id="rId3" Type="http://schemas.microsoft.com/office/2007/relationships/hdphoto" Target="../media/hdphoto1.wdp"/><Relationship Id="rId7" Type="http://schemas.openxmlformats.org/officeDocument/2006/relationships/image" Target="../media/image10.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ame 4"/>
          <p:cNvSpPr/>
          <p:nvPr/>
        </p:nvSpPr>
        <p:spPr>
          <a:xfrm>
            <a:off x="331122" y="1028700"/>
            <a:ext cx="11517055" cy="5545394"/>
          </a:xfrm>
          <a:prstGeom prst="frame">
            <a:avLst>
              <a:gd name="adj1" fmla="val 1596"/>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r="100000" b="100000"/>
            </a:path>
            <a:tileRect l="-100000" t="-100000"/>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10"/>
          <p:cNvSpPr/>
          <p:nvPr/>
        </p:nvSpPr>
        <p:spPr>
          <a:xfrm>
            <a:off x="889200" y="154858"/>
            <a:ext cx="10427519" cy="523568"/>
          </a:xfrm>
          <a:custGeom>
            <a:avLst/>
            <a:gdLst>
              <a:gd name="connsiteX0" fmla="*/ 260542 w 10427519"/>
              <a:gd name="connsiteY0" fmla="*/ 0 h 523568"/>
              <a:gd name="connsiteX1" fmla="*/ 10166977 w 10427519"/>
              <a:gd name="connsiteY1" fmla="*/ 0 h 523568"/>
              <a:gd name="connsiteX2" fmla="*/ 10427519 w 10427519"/>
              <a:gd name="connsiteY2" fmla="*/ 260542 h 523568"/>
              <a:gd name="connsiteX3" fmla="*/ 10427519 w 10427519"/>
              <a:gd name="connsiteY3" fmla="*/ 381013 h 523568"/>
              <a:gd name="connsiteX4" fmla="*/ 10407044 w 10427519"/>
              <a:gd name="connsiteY4" fmla="*/ 482428 h 523568"/>
              <a:gd name="connsiteX5" fmla="*/ 10384713 w 10427519"/>
              <a:gd name="connsiteY5" fmla="*/ 523568 h 523568"/>
              <a:gd name="connsiteX6" fmla="*/ 42806 w 10427519"/>
              <a:gd name="connsiteY6" fmla="*/ 523568 h 523568"/>
              <a:gd name="connsiteX7" fmla="*/ 20475 w 10427519"/>
              <a:gd name="connsiteY7" fmla="*/ 482428 h 523568"/>
              <a:gd name="connsiteX8" fmla="*/ 0 w 10427519"/>
              <a:gd name="connsiteY8" fmla="*/ 381013 h 523568"/>
              <a:gd name="connsiteX9" fmla="*/ 0 w 10427519"/>
              <a:gd name="connsiteY9" fmla="*/ 260542 h 523568"/>
              <a:gd name="connsiteX10" fmla="*/ 260542 w 10427519"/>
              <a:gd name="connsiteY10" fmla="*/ 0 h 5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27519" h="523568">
                <a:moveTo>
                  <a:pt x="260542" y="0"/>
                </a:moveTo>
                <a:lnTo>
                  <a:pt x="10166977" y="0"/>
                </a:lnTo>
                <a:cubicBezTo>
                  <a:pt x="10310870" y="0"/>
                  <a:pt x="10427519" y="116649"/>
                  <a:pt x="10427519" y="260542"/>
                </a:cubicBezTo>
                <a:lnTo>
                  <a:pt x="10427519" y="381013"/>
                </a:lnTo>
                <a:cubicBezTo>
                  <a:pt x="10427519" y="416986"/>
                  <a:pt x="10420228" y="451257"/>
                  <a:pt x="10407044" y="482428"/>
                </a:cubicBezTo>
                <a:lnTo>
                  <a:pt x="10384713" y="523568"/>
                </a:lnTo>
                <a:lnTo>
                  <a:pt x="42806" y="523568"/>
                </a:lnTo>
                <a:lnTo>
                  <a:pt x="20475" y="482428"/>
                </a:lnTo>
                <a:cubicBezTo>
                  <a:pt x="7291" y="451257"/>
                  <a:pt x="0" y="416986"/>
                  <a:pt x="0" y="381013"/>
                </a:cubicBezTo>
                <a:lnTo>
                  <a:pt x="0" y="260542"/>
                </a:lnTo>
                <a:cubicBezTo>
                  <a:pt x="0" y="116649"/>
                  <a:pt x="116649" y="0"/>
                  <a:pt x="260542"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9"/>
          <p:cNvSpPr/>
          <p:nvPr/>
        </p:nvSpPr>
        <p:spPr>
          <a:xfrm>
            <a:off x="-1" y="-1"/>
            <a:ext cx="12192000" cy="678426"/>
          </a:xfrm>
          <a:custGeom>
            <a:avLst/>
            <a:gdLst>
              <a:gd name="connsiteX0" fmla="*/ 0 w 12192000"/>
              <a:gd name="connsiteY0" fmla="*/ 0 h 678426"/>
              <a:gd name="connsiteX1" fmla="*/ 12192000 w 12192000"/>
              <a:gd name="connsiteY1" fmla="*/ 0 h 678426"/>
              <a:gd name="connsiteX2" fmla="*/ 12192000 w 12192000"/>
              <a:gd name="connsiteY2" fmla="*/ 678426 h 678426"/>
              <a:gd name="connsiteX3" fmla="*/ 11260603 w 12192000"/>
              <a:gd name="connsiteY3" fmla="*/ 678426 h 678426"/>
              <a:gd name="connsiteX4" fmla="*/ 11282934 w 12192000"/>
              <a:gd name="connsiteY4" fmla="*/ 637286 h 678426"/>
              <a:gd name="connsiteX5" fmla="*/ 11303409 w 12192000"/>
              <a:gd name="connsiteY5" fmla="*/ 535871 h 678426"/>
              <a:gd name="connsiteX6" fmla="*/ 11303409 w 12192000"/>
              <a:gd name="connsiteY6" fmla="*/ 415400 h 678426"/>
              <a:gd name="connsiteX7" fmla="*/ 11042867 w 12192000"/>
              <a:gd name="connsiteY7" fmla="*/ 154858 h 678426"/>
              <a:gd name="connsiteX8" fmla="*/ 1136432 w 12192000"/>
              <a:gd name="connsiteY8" fmla="*/ 154858 h 678426"/>
              <a:gd name="connsiteX9" fmla="*/ 875890 w 12192000"/>
              <a:gd name="connsiteY9" fmla="*/ 415400 h 678426"/>
              <a:gd name="connsiteX10" fmla="*/ 875890 w 12192000"/>
              <a:gd name="connsiteY10" fmla="*/ 535871 h 678426"/>
              <a:gd name="connsiteX11" fmla="*/ 896365 w 12192000"/>
              <a:gd name="connsiteY11" fmla="*/ 637286 h 678426"/>
              <a:gd name="connsiteX12" fmla="*/ 918696 w 12192000"/>
              <a:gd name="connsiteY12" fmla="*/ 678426 h 678426"/>
              <a:gd name="connsiteX13" fmla="*/ 0 w 12192000"/>
              <a:gd name="connsiteY13" fmla="*/ 678426 h 678426"/>
              <a:gd name="connsiteX14" fmla="*/ 0 w 12192000"/>
              <a:gd name="connsiteY14" fmla="*/ 0 h 678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678426">
                <a:moveTo>
                  <a:pt x="0" y="0"/>
                </a:moveTo>
                <a:lnTo>
                  <a:pt x="12192000" y="0"/>
                </a:lnTo>
                <a:lnTo>
                  <a:pt x="12192000" y="678426"/>
                </a:lnTo>
                <a:lnTo>
                  <a:pt x="11260603" y="678426"/>
                </a:lnTo>
                <a:lnTo>
                  <a:pt x="11282934" y="637286"/>
                </a:lnTo>
                <a:cubicBezTo>
                  <a:pt x="11296118" y="606115"/>
                  <a:pt x="11303409" y="571844"/>
                  <a:pt x="11303409" y="535871"/>
                </a:cubicBezTo>
                <a:lnTo>
                  <a:pt x="11303409" y="415400"/>
                </a:lnTo>
                <a:cubicBezTo>
                  <a:pt x="11303409" y="271507"/>
                  <a:pt x="11186760" y="154858"/>
                  <a:pt x="11042867" y="154858"/>
                </a:cubicBezTo>
                <a:lnTo>
                  <a:pt x="1136432" y="154858"/>
                </a:lnTo>
                <a:cubicBezTo>
                  <a:pt x="992539" y="154858"/>
                  <a:pt x="875890" y="271507"/>
                  <a:pt x="875890" y="415400"/>
                </a:cubicBezTo>
                <a:lnTo>
                  <a:pt x="875890" y="535871"/>
                </a:lnTo>
                <a:cubicBezTo>
                  <a:pt x="875890" y="571844"/>
                  <a:pt x="883181" y="606115"/>
                  <a:pt x="896365" y="637286"/>
                </a:cubicBezTo>
                <a:lnTo>
                  <a:pt x="918696" y="678426"/>
                </a:lnTo>
                <a:lnTo>
                  <a:pt x="0" y="678426"/>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8"/>
          <p:cNvSpPr/>
          <p:nvPr/>
        </p:nvSpPr>
        <p:spPr>
          <a:xfrm>
            <a:off x="918696" y="678426"/>
            <a:ext cx="10341907" cy="117987"/>
          </a:xfrm>
          <a:custGeom>
            <a:avLst/>
            <a:gdLst>
              <a:gd name="connsiteX0" fmla="*/ 0 w 10341907"/>
              <a:gd name="connsiteY0" fmla="*/ 0 h 117987"/>
              <a:gd name="connsiteX1" fmla="*/ 10341907 w 10341907"/>
              <a:gd name="connsiteY1" fmla="*/ 0 h 117987"/>
              <a:gd name="connsiteX2" fmla="*/ 10340216 w 10341907"/>
              <a:gd name="connsiteY2" fmla="*/ 3116 h 117987"/>
              <a:gd name="connsiteX3" fmla="*/ 10124171 w 10341907"/>
              <a:gd name="connsiteY3" fmla="*/ 117987 h 117987"/>
              <a:gd name="connsiteX4" fmla="*/ 217736 w 10341907"/>
              <a:gd name="connsiteY4" fmla="*/ 117987 h 117987"/>
              <a:gd name="connsiteX5" fmla="*/ 1691 w 10341907"/>
              <a:gd name="connsiteY5" fmla="*/ 3116 h 117987"/>
              <a:gd name="connsiteX6" fmla="*/ 0 w 10341907"/>
              <a:gd name="connsiteY6" fmla="*/ 0 h 117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41907" h="117987">
                <a:moveTo>
                  <a:pt x="0" y="0"/>
                </a:moveTo>
                <a:lnTo>
                  <a:pt x="10341907" y="0"/>
                </a:lnTo>
                <a:lnTo>
                  <a:pt x="10340216" y="3116"/>
                </a:lnTo>
                <a:cubicBezTo>
                  <a:pt x="10293395" y="72421"/>
                  <a:pt x="10214104" y="117987"/>
                  <a:pt x="10124171" y="117987"/>
                </a:cubicBezTo>
                <a:lnTo>
                  <a:pt x="217736" y="117987"/>
                </a:lnTo>
                <a:cubicBezTo>
                  <a:pt x="127803" y="117987"/>
                  <a:pt x="48512" y="72421"/>
                  <a:pt x="1691" y="3116"/>
                </a:cubicBezTo>
                <a:lnTo>
                  <a:pt x="0" y="0"/>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an 11"/>
          <p:cNvSpPr/>
          <p:nvPr/>
        </p:nvSpPr>
        <p:spPr>
          <a:xfrm>
            <a:off x="-1" y="-2"/>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an 12"/>
          <p:cNvSpPr/>
          <p:nvPr/>
        </p:nvSpPr>
        <p:spPr>
          <a:xfrm>
            <a:off x="11890372" y="-3"/>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9"/>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3758516" y="818537"/>
            <a:ext cx="4662268" cy="568104"/>
          </a:xfrm>
          <a:prstGeom prst="rect">
            <a:avLst/>
          </a:prstGeom>
        </p:spPr>
      </p:pic>
      <p:sp>
        <p:nvSpPr>
          <p:cNvPr id="22" name="4-Point Star 21"/>
          <p:cNvSpPr/>
          <p:nvPr/>
        </p:nvSpPr>
        <p:spPr>
          <a:xfrm>
            <a:off x="403270" y="160880"/>
            <a:ext cx="398207" cy="427703"/>
          </a:xfrm>
          <a:prstGeom prst="star4">
            <a:avLst>
              <a:gd name="adj" fmla="val 1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6" name="Picture 25"/>
          <p:cNvPicPr>
            <a:picLocks noChangeAspect="1"/>
          </p:cNvPicPr>
          <p:nvPr/>
        </p:nvPicPr>
        <p:blipFill>
          <a:blip r:embed="rId4"/>
          <a:srcRect l="31230" t="-4849" r="66223" b="100000"/>
          <a:stretch>
            <a:fillRect/>
          </a:stretch>
        </p:blipFill>
        <p:spPr>
          <a:xfrm>
            <a:off x="4346224" y="2521974"/>
            <a:ext cx="225776" cy="180754"/>
          </a:xfrm>
          <a:custGeom>
            <a:avLst/>
            <a:gdLst>
              <a:gd name="connsiteX0" fmla="*/ 0 w 225776"/>
              <a:gd name="connsiteY0" fmla="*/ 0 h 180754"/>
              <a:gd name="connsiteX1" fmla="*/ 225776 w 225776"/>
              <a:gd name="connsiteY1" fmla="*/ 0 h 180754"/>
              <a:gd name="connsiteX2" fmla="*/ 225776 w 225776"/>
              <a:gd name="connsiteY2" fmla="*/ 180754 h 180754"/>
              <a:gd name="connsiteX3" fmla="*/ 0 w 225776"/>
              <a:gd name="connsiteY3" fmla="*/ 180754 h 180754"/>
              <a:gd name="connsiteX4" fmla="*/ 0 w 225776"/>
              <a:gd name="connsiteY4" fmla="*/ 0 h 180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180754">
                <a:moveTo>
                  <a:pt x="0" y="0"/>
                </a:moveTo>
                <a:lnTo>
                  <a:pt x="225776" y="0"/>
                </a:lnTo>
                <a:lnTo>
                  <a:pt x="225776" y="180754"/>
                </a:lnTo>
                <a:lnTo>
                  <a:pt x="0" y="180754"/>
                </a:lnTo>
                <a:lnTo>
                  <a:pt x="0" y="0"/>
                </a:lnTo>
                <a:close/>
              </a:path>
            </a:pathLst>
          </a:custGeom>
        </p:spPr>
      </p:pic>
      <p:pic>
        <p:nvPicPr>
          <p:cNvPr id="23" name="Picture 22"/>
          <p:cNvPicPr>
            <a:picLocks noChangeAspect="1"/>
          </p:cNvPicPr>
          <p:nvPr/>
        </p:nvPicPr>
        <p:blipFill>
          <a:blip r:embed="rId4"/>
          <a:srcRect l="31230" t="100000" r="66223" b="-8896"/>
          <a:stretch>
            <a:fillRect/>
          </a:stretch>
        </p:blipFill>
        <p:spPr>
          <a:xfrm>
            <a:off x="4346224" y="6430297"/>
            <a:ext cx="225776" cy="331600"/>
          </a:xfrm>
          <a:custGeom>
            <a:avLst/>
            <a:gdLst>
              <a:gd name="connsiteX0" fmla="*/ 0 w 225776"/>
              <a:gd name="connsiteY0" fmla="*/ 0 h 331600"/>
              <a:gd name="connsiteX1" fmla="*/ 225776 w 225776"/>
              <a:gd name="connsiteY1" fmla="*/ 0 h 331600"/>
              <a:gd name="connsiteX2" fmla="*/ 225776 w 225776"/>
              <a:gd name="connsiteY2" fmla="*/ 331600 h 331600"/>
              <a:gd name="connsiteX3" fmla="*/ 0 w 225776"/>
              <a:gd name="connsiteY3" fmla="*/ 331600 h 331600"/>
              <a:gd name="connsiteX4" fmla="*/ 0 w 225776"/>
              <a:gd name="connsiteY4" fmla="*/ 0 h 33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331600">
                <a:moveTo>
                  <a:pt x="0" y="0"/>
                </a:moveTo>
                <a:lnTo>
                  <a:pt x="225776" y="0"/>
                </a:lnTo>
                <a:lnTo>
                  <a:pt x="225776" y="331600"/>
                </a:lnTo>
                <a:lnTo>
                  <a:pt x="0" y="331600"/>
                </a:lnTo>
                <a:lnTo>
                  <a:pt x="0" y="0"/>
                </a:lnTo>
                <a:close/>
              </a:path>
            </a:pathLst>
          </a:custGeom>
        </p:spPr>
      </p:pic>
      <p:pic>
        <p:nvPicPr>
          <p:cNvPr id="48" name="Picture 47"/>
          <p:cNvPicPr>
            <a:picLocks noChangeAspect="1"/>
          </p:cNvPicPr>
          <p:nvPr/>
        </p:nvPicPr>
        <p:blipFill>
          <a:blip r:embed="rId5"/>
          <a:srcRect l="-6510" t="67413" r="100000" b="26074"/>
          <a:stretch>
            <a:fillRect/>
          </a:stretch>
        </p:blipFill>
        <p:spPr>
          <a:xfrm>
            <a:off x="801478" y="5987845"/>
            <a:ext cx="590333" cy="442452"/>
          </a:xfrm>
          <a:custGeom>
            <a:avLst/>
            <a:gdLst>
              <a:gd name="connsiteX0" fmla="*/ 0 w 590333"/>
              <a:gd name="connsiteY0" fmla="*/ 0 h 442452"/>
              <a:gd name="connsiteX1" fmla="*/ 590333 w 590333"/>
              <a:gd name="connsiteY1" fmla="*/ 0 h 442452"/>
              <a:gd name="connsiteX2" fmla="*/ 590333 w 590333"/>
              <a:gd name="connsiteY2" fmla="*/ 442452 h 442452"/>
              <a:gd name="connsiteX3" fmla="*/ 0 w 590333"/>
              <a:gd name="connsiteY3" fmla="*/ 442452 h 442452"/>
              <a:gd name="connsiteX4" fmla="*/ 0 w 590333"/>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333" h="442452">
                <a:moveTo>
                  <a:pt x="0" y="0"/>
                </a:moveTo>
                <a:lnTo>
                  <a:pt x="590333" y="0"/>
                </a:lnTo>
                <a:lnTo>
                  <a:pt x="590333" y="442452"/>
                </a:lnTo>
                <a:lnTo>
                  <a:pt x="0" y="442452"/>
                </a:lnTo>
                <a:lnTo>
                  <a:pt x="0" y="0"/>
                </a:lnTo>
                <a:close/>
              </a:path>
            </a:pathLst>
          </a:custGeom>
        </p:spPr>
      </p:pic>
      <p:pic>
        <p:nvPicPr>
          <p:cNvPr id="47" name="Picture 46"/>
          <p:cNvPicPr>
            <a:picLocks noChangeAspect="1"/>
          </p:cNvPicPr>
          <p:nvPr/>
        </p:nvPicPr>
        <p:blipFill>
          <a:blip r:embed="rId5"/>
          <a:srcRect l="100000" t="67413" r="-7154" b="26074"/>
          <a:stretch>
            <a:fillRect/>
          </a:stretch>
        </p:blipFill>
        <p:spPr>
          <a:xfrm>
            <a:off x="10460296" y="5987845"/>
            <a:ext cx="648778" cy="442452"/>
          </a:xfrm>
          <a:custGeom>
            <a:avLst/>
            <a:gdLst>
              <a:gd name="connsiteX0" fmla="*/ 0 w 648778"/>
              <a:gd name="connsiteY0" fmla="*/ 0 h 442452"/>
              <a:gd name="connsiteX1" fmla="*/ 648778 w 648778"/>
              <a:gd name="connsiteY1" fmla="*/ 0 h 442452"/>
              <a:gd name="connsiteX2" fmla="*/ 648778 w 648778"/>
              <a:gd name="connsiteY2" fmla="*/ 442452 h 442452"/>
              <a:gd name="connsiteX3" fmla="*/ 0 w 648778"/>
              <a:gd name="connsiteY3" fmla="*/ 442452 h 442452"/>
              <a:gd name="connsiteX4" fmla="*/ 0 w 648778"/>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778" h="442452">
                <a:moveTo>
                  <a:pt x="0" y="0"/>
                </a:moveTo>
                <a:lnTo>
                  <a:pt x="648778" y="0"/>
                </a:lnTo>
                <a:lnTo>
                  <a:pt x="648778" y="442452"/>
                </a:lnTo>
                <a:lnTo>
                  <a:pt x="0" y="442452"/>
                </a:lnTo>
                <a:lnTo>
                  <a:pt x="0" y="0"/>
                </a:lnTo>
                <a:close/>
              </a:path>
            </a:pathLst>
          </a:custGeom>
        </p:spPr>
      </p:pic>
      <p:sp>
        <p:nvSpPr>
          <p:cNvPr id="3" name="Rectangle 2"/>
          <p:cNvSpPr/>
          <p:nvPr/>
        </p:nvSpPr>
        <p:spPr>
          <a:xfrm>
            <a:off x="3776483" y="155204"/>
            <a:ext cx="461363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p:cNvSpPr/>
          <p:nvPr/>
        </p:nvSpPr>
        <p:spPr>
          <a:xfrm>
            <a:off x="5197102" y="810722"/>
            <a:ext cx="1811714" cy="553357"/>
          </a:xfrm>
          <a:prstGeom prst="rect">
            <a:avLst/>
          </a:prstGeom>
        </p:spPr>
        <p:txBody>
          <a:bodyPr wrap="none">
            <a:spAutoFit/>
          </a:bodyPr>
          <a:lstStyle/>
          <a:p>
            <a:pPr marL="0" marR="0" lvl="0" indent="0" algn="l" defTabSz="914400" rtl="0" eaLnBrk="1" fontAlgn="auto" latinLnBrk="0" hangingPunct="1">
              <a:lnSpc>
                <a:spcPct val="107000"/>
              </a:lnSpc>
              <a:spcBef>
                <a:spcPts val="0"/>
              </a:spcBef>
              <a:spcAft>
                <a:spcPts val="0"/>
              </a:spcAft>
              <a:buClrTx/>
              <a:buSzTx/>
              <a:buFontTx/>
              <a:buNone/>
              <a:tabLst>
                <a:tab pos="1386840" algn="l"/>
              </a:tabLst>
              <a:defRPr/>
            </a:pPr>
            <a:r>
              <a:rPr kumimoji="0" lang="pt-BR" sz="2800" b="1" i="0" u="none" strike="noStrike" kern="1200" cap="none" spc="0" normalizeH="0" baseline="0" noProof="0" dirty="0">
                <a:ln>
                  <a:noFill/>
                </a:ln>
                <a:solidFill>
                  <a:srgbClr val="0000FF"/>
                </a:solidFill>
                <a:effectLst/>
                <a:uLnTx/>
                <a:uFillTx/>
                <a:latin typeface="Times New Roman" panose="02020603050405020304" pitchFamily="18" charset="0"/>
                <a:ea typeface="MS Mincho"/>
                <a:cs typeface="Times New Roman" panose="02020603050405020304" pitchFamily="18" charset="0"/>
              </a:rPr>
              <a:t>Khởi động</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Hình chữ nhật 3">
            <a:extLst>
              <a:ext uri="{FF2B5EF4-FFF2-40B4-BE49-F238E27FC236}">
                <a16:creationId xmlns:a16="http://schemas.microsoft.com/office/drawing/2014/main" xmlns="" id="{95430789-F356-B9A7-CA26-750D31877CEF}"/>
              </a:ext>
            </a:extLst>
          </p:cNvPr>
          <p:cNvSpPr/>
          <p:nvPr/>
        </p:nvSpPr>
        <p:spPr>
          <a:xfrm>
            <a:off x="465345" y="1574242"/>
            <a:ext cx="7761757" cy="69317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vi-VN" dirty="0"/>
              <a:t>Hãy đặt một câu đơn, một câu ghép tương ứng với các bức hình sau.</a:t>
            </a:r>
          </a:p>
        </p:txBody>
      </p:sp>
      <p:pic>
        <p:nvPicPr>
          <p:cNvPr id="1026" name="Picture 2" descr="Mê mẩn 9 cảnh đẹp mùa xuân ở Việt Nam động lòng người | VIETRAVEL">
            <a:extLst>
              <a:ext uri="{FF2B5EF4-FFF2-40B4-BE49-F238E27FC236}">
                <a16:creationId xmlns:a16="http://schemas.microsoft.com/office/drawing/2014/main" xmlns="" id="{65C85A45-1C7C-70E6-695D-5A313B64F2F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5345" y="2384555"/>
            <a:ext cx="3670050" cy="331602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op 10 Đoạn văn tả cảnh mùa xuân ngắn gọn nhất (lớp 2) - toplist.vn">
            <a:extLst>
              <a:ext uri="{FF2B5EF4-FFF2-40B4-BE49-F238E27FC236}">
                <a16:creationId xmlns:a16="http://schemas.microsoft.com/office/drawing/2014/main" xmlns="" id="{03C88700-4A8D-4961-AD7F-9F7186D3448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69618" y="2358653"/>
            <a:ext cx="3957484" cy="334193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Top 10 Cảnh vật chỉ thấy ở nông thôn - toplist.vn">
            <a:extLst>
              <a:ext uri="{FF2B5EF4-FFF2-40B4-BE49-F238E27FC236}">
                <a16:creationId xmlns:a16="http://schemas.microsoft.com/office/drawing/2014/main" xmlns="" id="{2FF6EB8A-E05F-9D29-4497-F2810906FD1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303708" y="2384555"/>
            <a:ext cx="3336357" cy="33160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7872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anim calcmode="lin" valueType="num">
                                      <p:cBhvr additive="base">
                                        <p:cTn id="11" dur="500" fill="hold"/>
                                        <p:tgtEl>
                                          <p:spTgt spid="1026"/>
                                        </p:tgtEl>
                                        <p:attrNameLst>
                                          <p:attrName>ppt_x</p:attrName>
                                        </p:attrNameLst>
                                      </p:cBhvr>
                                      <p:tavLst>
                                        <p:tav tm="0">
                                          <p:val>
                                            <p:strVal val="#ppt_x"/>
                                          </p:val>
                                        </p:tav>
                                        <p:tav tm="100000">
                                          <p:val>
                                            <p:strVal val="#ppt_x"/>
                                          </p:val>
                                        </p:tav>
                                      </p:tavLst>
                                    </p:anim>
                                    <p:anim calcmode="lin" valueType="num">
                                      <p:cBhvr additive="base">
                                        <p:cTn id="12" dur="500" fill="hold"/>
                                        <p:tgtEl>
                                          <p:spTgt spid="1026"/>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028"/>
                                        </p:tgtEl>
                                        <p:attrNameLst>
                                          <p:attrName>style.visibility</p:attrName>
                                        </p:attrNameLst>
                                      </p:cBhvr>
                                      <p:to>
                                        <p:strVal val="visible"/>
                                      </p:to>
                                    </p:set>
                                    <p:anim calcmode="lin" valueType="num">
                                      <p:cBhvr additive="base">
                                        <p:cTn id="15" dur="500" fill="hold"/>
                                        <p:tgtEl>
                                          <p:spTgt spid="1028"/>
                                        </p:tgtEl>
                                        <p:attrNameLst>
                                          <p:attrName>ppt_x</p:attrName>
                                        </p:attrNameLst>
                                      </p:cBhvr>
                                      <p:tavLst>
                                        <p:tav tm="0">
                                          <p:val>
                                            <p:strVal val="#ppt_x"/>
                                          </p:val>
                                        </p:tav>
                                        <p:tav tm="100000">
                                          <p:val>
                                            <p:strVal val="#ppt_x"/>
                                          </p:val>
                                        </p:tav>
                                      </p:tavLst>
                                    </p:anim>
                                    <p:anim calcmode="lin" valueType="num">
                                      <p:cBhvr additive="base">
                                        <p:cTn id="16" dur="500" fill="hold"/>
                                        <p:tgtEl>
                                          <p:spTgt spid="1028"/>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030"/>
                                        </p:tgtEl>
                                        <p:attrNameLst>
                                          <p:attrName>style.visibility</p:attrName>
                                        </p:attrNameLst>
                                      </p:cBhvr>
                                      <p:to>
                                        <p:strVal val="visible"/>
                                      </p:to>
                                    </p:set>
                                    <p:anim calcmode="lin" valueType="num">
                                      <p:cBhvr additive="base">
                                        <p:cTn id="19" dur="500" fill="hold"/>
                                        <p:tgtEl>
                                          <p:spTgt spid="1030"/>
                                        </p:tgtEl>
                                        <p:attrNameLst>
                                          <p:attrName>ppt_x</p:attrName>
                                        </p:attrNameLst>
                                      </p:cBhvr>
                                      <p:tavLst>
                                        <p:tav tm="0">
                                          <p:val>
                                            <p:strVal val="#ppt_x"/>
                                          </p:val>
                                        </p:tav>
                                        <p:tav tm="100000">
                                          <p:val>
                                            <p:strVal val="#ppt_x"/>
                                          </p:val>
                                        </p:tav>
                                      </p:tavLst>
                                    </p:anim>
                                    <p:anim calcmode="lin" valueType="num">
                                      <p:cBhvr additive="base">
                                        <p:cTn id="20"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ame 4"/>
          <p:cNvSpPr/>
          <p:nvPr/>
        </p:nvSpPr>
        <p:spPr>
          <a:xfrm>
            <a:off x="331122" y="1028700"/>
            <a:ext cx="11517055" cy="5545394"/>
          </a:xfrm>
          <a:prstGeom prst="frame">
            <a:avLst>
              <a:gd name="adj1" fmla="val 1596"/>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r="100000" b="100000"/>
            </a:path>
            <a:tileRect l="-100000" t="-100000"/>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10"/>
          <p:cNvSpPr/>
          <p:nvPr/>
        </p:nvSpPr>
        <p:spPr>
          <a:xfrm>
            <a:off x="889200" y="154858"/>
            <a:ext cx="10427519" cy="523568"/>
          </a:xfrm>
          <a:custGeom>
            <a:avLst/>
            <a:gdLst>
              <a:gd name="connsiteX0" fmla="*/ 260542 w 10427519"/>
              <a:gd name="connsiteY0" fmla="*/ 0 h 523568"/>
              <a:gd name="connsiteX1" fmla="*/ 10166977 w 10427519"/>
              <a:gd name="connsiteY1" fmla="*/ 0 h 523568"/>
              <a:gd name="connsiteX2" fmla="*/ 10427519 w 10427519"/>
              <a:gd name="connsiteY2" fmla="*/ 260542 h 523568"/>
              <a:gd name="connsiteX3" fmla="*/ 10427519 w 10427519"/>
              <a:gd name="connsiteY3" fmla="*/ 381013 h 523568"/>
              <a:gd name="connsiteX4" fmla="*/ 10407044 w 10427519"/>
              <a:gd name="connsiteY4" fmla="*/ 482428 h 523568"/>
              <a:gd name="connsiteX5" fmla="*/ 10384713 w 10427519"/>
              <a:gd name="connsiteY5" fmla="*/ 523568 h 523568"/>
              <a:gd name="connsiteX6" fmla="*/ 42806 w 10427519"/>
              <a:gd name="connsiteY6" fmla="*/ 523568 h 523568"/>
              <a:gd name="connsiteX7" fmla="*/ 20475 w 10427519"/>
              <a:gd name="connsiteY7" fmla="*/ 482428 h 523568"/>
              <a:gd name="connsiteX8" fmla="*/ 0 w 10427519"/>
              <a:gd name="connsiteY8" fmla="*/ 381013 h 523568"/>
              <a:gd name="connsiteX9" fmla="*/ 0 w 10427519"/>
              <a:gd name="connsiteY9" fmla="*/ 260542 h 523568"/>
              <a:gd name="connsiteX10" fmla="*/ 260542 w 10427519"/>
              <a:gd name="connsiteY10" fmla="*/ 0 h 5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27519" h="523568">
                <a:moveTo>
                  <a:pt x="260542" y="0"/>
                </a:moveTo>
                <a:lnTo>
                  <a:pt x="10166977" y="0"/>
                </a:lnTo>
                <a:cubicBezTo>
                  <a:pt x="10310870" y="0"/>
                  <a:pt x="10427519" y="116649"/>
                  <a:pt x="10427519" y="260542"/>
                </a:cubicBezTo>
                <a:lnTo>
                  <a:pt x="10427519" y="381013"/>
                </a:lnTo>
                <a:cubicBezTo>
                  <a:pt x="10427519" y="416986"/>
                  <a:pt x="10420228" y="451257"/>
                  <a:pt x="10407044" y="482428"/>
                </a:cubicBezTo>
                <a:lnTo>
                  <a:pt x="10384713" y="523568"/>
                </a:lnTo>
                <a:lnTo>
                  <a:pt x="42806" y="523568"/>
                </a:lnTo>
                <a:lnTo>
                  <a:pt x="20475" y="482428"/>
                </a:lnTo>
                <a:cubicBezTo>
                  <a:pt x="7291" y="451257"/>
                  <a:pt x="0" y="416986"/>
                  <a:pt x="0" y="381013"/>
                </a:cubicBezTo>
                <a:lnTo>
                  <a:pt x="0" y="260542"/>
                </a:lnTo>
                <a:cubicBezTo>
                  <a:pt x="0" y="116649"/>
                  <a:pt x="116649" y="0"/>
                  <a:pt x="260542"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9"/>
          <p:cNvSpPr/>
          <p:nvPr/>
        </p:nvSpPr>
        <p:spPr>
          <a:xfrm>
            <a:off x="-1" y="-1"/>
            <a:ext cx="12192000" cy="678426"/>
          </a:xfrm>
          <a:custGeom>
            <a:avLst/>
            <a:gdLst>
              <a:gd name="connsiteX0" fmla="*/ 0 w 12192000"/>
              <a:gd name="connsiteY0" fmla="*/ 0 h 678426"/>
              <a:gd name="connsiteX1" fmla="*/ 12192000 w 12192000"/>
              <a:gd name="connsiteY1" fmla="*/ 0 h 678426"/>
              <a:gd name="connsiteX2" fmla="*/ 12192000 w 12192000"/>
              <a:gd name="connsiteY2" fmla="*/ 678426 h 678426"/>
              <a:gd name="connsiteX3" fmla="*/ 11260603 w 12192000"/>
              <a:gd name="connsiteY3" fmla="*/ 678426 h 678426"/>
              <a:gd name="connsiteX4" fmla="*/ 11282934 w 12192000"/>
              <a:gd name="connsiteY4" fmla="*/ 637286 h 678426"/>
              <a:gd name="connsiteX5" fmla="*/ 11303409 w 12192000"/>
              <a:gd name="connsiteY5" fmla="*/ 535871 h 678426"/>
              <a:gd name="connsiteX6" fmla="*/ 11303409 w 12192000"/>
              <a:gd name="connsiteY6" fmla="*/ 415400 h 678426"/>
              <a:gd name="connsiteX7" fmla="*/ 11042867 w 12192000"/>
              <a:gd name="connsiteY7" fmla="*/ 154858 h 678426"/>
              <a:gd name="connsiteX8" fmla="*/ 1136432 w 12192000"/>
              <a:gd name="connsiteY8" fmla="*/ 154858 h 678426"/>
              <a:gd name="connsiteX9" fmla="*/ 875890 w 12192000"/>
              <a:gd name="connsiteY9" fmla="*/ 415400 h 678426"/>
              <a:gd name="connsiteX10" fmla="*/ 875890 w 12192000"/>
              <a:gd name="connsiteY10" fmla="*/ 535871 h 678426"/>
              <a:gd name="connsiteX11" fmla="*/ 896365 w 12192000"/>
              <a:gd name="connsiteY11" fmla="*/ 637286 h 678426"/>
              <a:gd name="connsiteX12" fmla="*/ 918696 w 12192000"/>
              <a:gd name="connsiteY12" fmla="*/ 678426 h 678426"/>
              <a:gd name="connsiteX13" fmla="*/ 0 w 12192000"/>
              <a:gd name="connsiteY13" fmla="*/ 678426 h 678426"/>
              <a:gd name="connsiteX14" fmla="*/ 0 w 12192000"/>
              <a:gd name="connsiteY14" fmla="*/ 0 h 678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678426">
                <a:moveTo>
                  <a:pt x="0" y="0"/>
                </a:moveTo>
                <a:lnTo>
                  <a:pt x="12192000" y="0"/>
                </a:lnTo>
                <a:lnTo>
                  <a:pt x="12192000" y="678426"/>
                </a:lnTo>
                <a:lnTo>
                  <a:pt x="11260603" y="678426"/>
                </a:lnTo>
                <a:lnTo>
                  <a:pt x="11282934" y="637286"/>
                </a:lnTo>
                <a:cubicBezTo>
                  <a:pt x="11296118" y="606115"/>
                  <a:pt x="11303409" y="571844"/>
                  <a:pt x="11303409" y="535871"/>
                </a:cubicBezTo>
                <a:lnTo>
                  <a:pt x="11303409" y="415400"/>
                </a:lnTo>
                <a:cubicBezTo>
                  <a:pt x="11303409" y="271507"/>
                  <a:pt x="11186760" y="154858"/>
                  <a:pt x="11042867" y="154858"/>
                </a:cubicBezTo>
                <a:lnTo>
                  <a:pt x="1136432" y="154858"/>
                </a:lnTo>
                <a:cubicBezTo>
                  <a:pt x="992539" y="154858"/>
                  <a:pt x="875890" y="271507"/>
                  <a:pt x="875890" y="415400"/>
                </a:cubicBezTo>
                <a:lnTo>
                  <a:pt x="875890" y="535871"/>
                </a:lnTo>
                <a:cubicBezTo>
                  <a:pt x="875890" y="571844"/>
                  <a:pt x="883181" y="606115"/>
                  <a:pt x="896365" y="637286"/>
                </a:cubicBezTo>
                <a:lnTo>
                  <a:pt x="918696" y="678426"/>
                </a:lnTo>
                <a:lnTo>
                  <a:pt x="0" y="678426"/>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8"/>
          <p:cNvSpPr/>
          <p:nvPr/>
        </p:nvSpPr>
        <p:spPr>
          <a:xfrm>
            <a:off x="974812" y="833803"/>
            <a:ext cx="10341907" cy="117987"/>
          </a:xfrm>
          <a:custGeom>
            <a:avLst/>
            <a:gdLst>
              <a:gd name="connsiteX0" fmla="*/ 0 w 10341907"/>
              <a:gd name="connsiteY0" fmla="*/ 0 h 117987"/>
              <a:gd name="connsiteX1" fmla="*/ 10341907 w 10341907"/>
              <a:gd name="connsiteY1" fmla="*/ 0 h 117987"/>
              <a:gd name="connsiteX2" fmla="*/ 10340216 w 10341907"/>
              <a:gd name="connsiteY2" fmla="*/ 3116 h 117987"/>
              <a:gd name="connsiteX3" fmla="*/ 10124171 w 10341907"/>
              <a:gd name="connsiteY3" fmla="*/ 117987 h 117987"/>
              <a:gd name="connsiteX4" fmla="*/ 217736 w 10341907"/>
              <a:gd name="connsiteY4" fmla="*/ 117987 h 117987"/>
              <a:gd name="connsiteX5" fmla="*/ 1691 w 10341907"/>
              <a:gd name="connsiteY5" fmla="*/ 3116 h 117987"/>
              <a:gd name="connsiteX6" fmla="*/ 0 w 10341907"/>
              <a:gd name="connsiteY6" fmla="*/ 0 h 117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41907" h="117987">
                <a:moveTo>
                  <a:pt x="0" y="0"/>
                </a:moveTo>
                <a:lnTo>
                  <a:pt x="10341907" y="0"/>
                </a:lnTo>
                <a:lnTo>
                  <a:pt x="10340216" y="3116"/>
                </a:lnTo>
                <a:cubicBezTo>
                  <a:pt x="10293395" y="72421"/>
                  <a:pt x="10214104" y="117987"/>
                  <a:pt x="10124171" y="117987"/>
                </a:cubicBezTo>
                <a:lnTo>
                  <a:pt x="217736" y="117987"/>
                </a:lnTo>
                <a:cubicBezTo>
                  <a:pt x="127803" y="117987"/>
                  <a:pt x="48512" y="72421"/>
                  <a:pt x="1691" y="3116"/>
                </a:cubicBezTo>
                <a:lnTo>
                  <a:pt x="0" y="0"/>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an 11"/>
          <p:cNvSpPr/>
          <p:nvPr/>
        </p:nvSpPr>
        <p:spPr>
          <a:xfrm>
            <a:off x="-1" y="-2"/>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an 12"/>
          <p:cNvSpPr/>
          <p:nvPr/>
        </p:nvSpPr>
        <p:spPr>
          <a:xfrm>
            <a:off x="11890372" y="-3"/>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9"/>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2529016" y="818537"/>
            <a:ext cx="6639696" cy="568104"/>
          </a:xfrm>
          <a:prstGeom prst="rect">
            <a:avLst/>
          </a:prstGeom>
        </p:spPr>
      </p:pic>
      <p:sp>
        <p:nvSpPr>
          <p:cNvPr id="22" name="4-Point Star 21"/>
          <p:cNvSpPr/>
          <p:nvPr/>
        </p:nvSpPr>
        <p:spPr>
          <a:xfrm>
            <a:off x="403270" y="160880"/>
            <a:ext cx="398207" cy="427703"/>
          </a:xfrm>
          <a:prstGeom prst="star4">
            <a:avLst>
              <a:gd name="adj" fmla="val 1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6" name="Picture 25"/>
          <p:cNvPicPr>
            <a:picLocks noChangeAspect="1"/>
          </p:cNvPicPr>
          <p:nvPr/>
        </p:nvPicPr>
        <p:blipFill>
          <a:blip r:embed="rId4"/>
          <a:srcRect l="31230" t="-4849" r="66223" b="100000"/>
          <a:stretch>
            <a:fillRect/>
          </a:stretch>
        </p:blipFill>
        <p:spPr>
          <a:xfrm>
            <a:off x="4346224" y="2521974"/>
            <a:ext cx="225776" cy="180754"/>
          </a:xfrm>
          <a:custGeom>
            <a:avLst/>
            <a:gdLst>
              <a:gd name="connsiteX0" fmla="*/ 0 w 225776"/>
              <a:gd name="connsiteY0" fmla="*/ 0 h 180754"/>
              <a:gd name="connsiteX1" fmla="*/ 225776 w 225776"/>
              <a:gd name="connsiteY1" fmla="*/ 0 h 180754"/>
              <a:gd name="connsiteX2" fmla="*/ 225776 w 225776"/>
              <a:gd name="connsiteY2" fmla="*/ 180754 h 180754"/>
              <a:gd name="connsiteX3" fmla="*/ 0 w 225776"/>
              <a:gd name="connsiteY3" fmla="*/ 180754 h 180754"/>
              <a:gd name="connsiteX4" fmla="*/ 0 w 225776"/>
              <a:gd name="connsiteY4" fmla="*/ 0 h 180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180754">
                <a:moveTo>
                  <a:pt x="0" y="0"/>
                </a:moveTo>
                <a:lnTo>
                  <a:pt x="225776" y="0"/>
                </a:lnTo>
                <a:lnTo>
                  <a:pt x="225776" y="180754"/>
                </a:lnTo>
                <a:lnTo>
                  <a:pt x="0" y="180754"/>
                </a:lnTo>
                <a:lnTo>
                  <a:pt x="0" y="0"/>
                </a:lnTo>
                <a:close/>
              </a:path>
            </a:pathLst>
          </a:custGeom>
        </p:spPr>
      </p:pic>
      <p:pic>
        <p:nvPicPr>
          <p:cNvPr id="23" name="Picture 22"/>
          <p:cNvPicPr>
            <a:picLocks noChangeAspect="1"/>
          </p:cNvPicPr>
          <p:nvPr/>
        </p:nvPicPr>
        <p:blipFill>
          <a:blip r:embed="rId4"/>
          <a:srcRect l="31230" t="100000" r="66223" b="-8896"/>
          <a:stretch>
            <a:fillRect/>
          </a:stretch>
        </p:blipFill>
        <p:spPr>
          <a:xfrm>
            <a:off x="4346224" y="6430297"/>
            <a:ext cx="225776" cy="331600"/>
          </a:xfrm>
          <a:custGeom>
            <a:avLst/>
            <a:gdLst>
              <a:gd name="connsiteX0" fmla="*/ 0 w 225776"/>
              <a:gd name="connsiteY0" fmla="*/ 0 h 331600"/>
              <a:gd name="connsiteX1" fmla="*/ 225776 w 225776"/>
              <a:gd name="connsiteY1" fmla="*/ 0 h 331600"/>
              <a:gd name="connsiteX2" fmla="*/ 225776 w 225776"/>
              <a:gd name="connsiteY2" fmla="*/ 331600 h 331600"/>
              <a:gd name="connsiteX3" fmla="*/ 0 w 225776"/>
              <a:gd name="connsiteY3" fmla="*/ 331600 h 331600"/>
              <a:gd name="connsiteX4" fmla="*/ 0 w 225776"/>
              <a:gd name="connsiteY4" fmla="*/ 0 h 33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331600">
                <a:moveTo>
                  <a:pt x="0" y="0"/>
                </a:moveTo>
                <a:lnTo>
                  <a:pt x="225776" y="0"/>
                </a:lnTo>
                <a:lnTo>
                  <a:pt x="225776" y="331600"/>
                </a:lnTo>
                <a:lnTo>
                  <a:pt x="0" y="331600"/>
                </a:lnTo>
                <a:lnTo>
                  <a:pt x="0" y="0"/>
                </a:lnTo>
                <a:close/>
              </a:path>
            </a:pathLst>
          </a:custGeom>
        </p:spPr>
      </p:pic>
      <p:pic>
        <p:nvPicPr>
          <p:cNvPr id="48" name="Picture 47"/>
          <p:cNvPicPr>
            <a:picLocks noChangeAspect="1"/>
          </p:cNvPicPr>
          <p:nvPr/>
        </p:nvPicPr>
        <p:blipFill>
          <a:blip r:embed="rId5"/>
          <a:srcRect l="-6510" t="67413" r="100000" b="26074"/>
          <a:stretch>
            <a:fillRect/>
          </a:stretch>
        </p:blipFill>
        <p:spPr>
          <a:xfrm>
            <a:off x="801478" y="5987845"/>
            <a:ext cx="590333" cy="442452"/>
          </a:xfrm>
          <a:custGeom>
            <a:avLst/>
            <a:gdLst>
              <a:gd name="connsiteX0" fmla="*/ 0 w 590333"/>
              <a:gd name="connsiteY0" fmla="*/ 0 h 442452"/>
              <a:gd name="connsiteX1" fmla="*/ 590333 w 590333"/>
              <a:gd name="connsiteY1" fmla="*/ 0 h 442452"/>
              <a:gd name="connsiteX2" fmla="*/ 590333 w 590333"/>
              <a:gd name="connsiteY2" fmla="*/ 442452 h 442452"/>
              <a:gd name="connsiteX3" fmla="*/ 0 w 590333"/>
              <a:gd name="connsiteY3" fmla="*/ 442452 h 442452"/>
              <a:gd name="connsiteX4" fmla="*/ 0 w 590333"/>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333" h="442452">
                <a:moveTo>
                  <a:pt x="0" y="0"/>
                </a:moveTo>
                <a:lnTo>
                  <a:pt x="590333" y="0"/>
                </a:lnTo>
                <a:lnTo>
                  <a:pt x="590333" y="442452"/>
                </a:lnTo>
                <a:lnTo>
                  <a:pt x="0" y="442452"/>
                </a:lnTo>
                <a:lnTo>
                  <a:pt x="0" y="0"/>
                </a:lnTo>
                <a:close/>
              </a:path>
            </a:pathLst>
          </a:custGeom>
        </p:spPr>
      </p:pic>
      <p:pic>
        <p:nvPicPr>
          <p:cNvPr id="47" name="Picture 46"/>
          <p:cNvPicPr>
            <a:picLocks noChangeAspect="1"/>
          </p:cNvPicPr>
          <p:nvPr/>
        </p:nvPicPr>
        <p:blipFill>
          <a:blip r:embed="rId5"/>
          <a:srcRect l="100000" t="67413" r="-7154" b="26074"/>
          <a:stretch>
            <a:fillRect/>
          </a:stretch>
        </p:blipFill>
        <p:spPr>
          <a:xfrm>
            <a:off x="10460296" y="5987845"/>
            <a:ext cx="648778" cy="442452"/>
          </a:xfrm>
          <a:custGeom>
            <a:avLst/>
            <a:gdLst>
              <a:gd name="connsiteX0" fmla="*/ 0 w 648778"/>
              <a:gd name="connsiteY0" fmla="*/ 0 h 442452"/>
              <a:gd name="connsiteX1" fmla="*/ 648778 w 648778"/>
              <a:gd name="connsiteY1" fmla="*/ 0 h 442452"/>
              <a:gd name="connsiteX2" fmla="*/ 648778 w 648778"/>
              <a:gd name="connsiteY2" fmla="*/ 442452 h 442452"/>
              <a:gd name="connsiteX3" fmla="*/ 0 w 648778"/>
              <a:gd name="connsiteY3" fmla="*/ 442452 h 442452"/>
              <a:gd name="connsiteX4" fmla="*/ 0 w 648778"/>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778" h="442452">
                <a:moveTo>
                  <a:pt x="0" y="0"/>
                </a:moveTo>
                <a:lnTo>
                  <a:pt x="648778" y="0"/>
                </a:lnTo>
                <a:lnTo>
                  <a:pt x="648778" y="442452"/>
                </a:lnTo>
                <a:lnTo>
                  <a:pt x="0" y="442452"/>
                </a:lnTo>
                <a:lnTo>
                  <a:pt x="0" y="0"/>
                </a:lnTo>
                <a:close/>
              </a:path>
            </a:pathLst>
          </a:custGeom>
        </p:spPr>
      </p:pic>
      <p:sp>
        <p:nvSpPr>
          <p:cNvPr id="3" name="Rectangle 2"/>
          <p:cNvSpPr/>
          <p:nvPr/>
        </p:nvSpPr>
        <p:spPr>
          <a:xfrm>
            <a:off x="3776483" y="155204"/>
            <a:ext cx="461363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p:cNvSpPr/>
          <p:nvPr/>
        </p:nvSpPr>
        <p:spPr>
          <a:xfrm>
            <a:off x="3328802" y="818535"/>
            <a:ext cx="5548314" cy="522259"/>
          </a:xfrm>
          <a:prstGeom prst="rect">
            <a:avLst/>
          </a:prstGeom>
        </p:spPr>
        <p:txBody>
          <a:bodyPr wrap="none">
            <a:spAutoFit/>
          </a:bodyPr>
          <a:lstStyle/>
          <a:p>
            <a:pPr marL="0" marR="0" lvl="0" indent="0" algn="l" defTabSz="914400" rtl="0" eaLnBrk="1" fontAlgn="auto" latinLnBrk="0" hangingPunct="1">
              <a:lnSpc>
                <a:spcPct val="107000"/>
              </a:lnSpc>
              <a:spcBef>
                <a:spcPts val="0"/>
              </a:spcBef>
              <a:spcAft>
                <a:spcPts val="0"/>
              </a:spcAft>
              <a:buClrTx/>
              <a:buSzTx/>
              <a:buFontTx/>
              <a:buNone/>
              <a:tabLst>
                <a:tab pos="1386840" algn="l"/>
              </a:tabLst>
              <a:defRPr/>
            </a:pPr>
            <a:r>
              <a:rPr kumimoji="0" lang="vi-VN" sz="2800" b="1" i="0" u="none" strike="noStrike" kern="1200" cap="none" spc="0" normalizeH="0" baseline="0" noProof="0" dirty="0">
                <a:ln>
                  <a:noFill/>
                </a:ln>
                <a:solidFill>
                  <a:srgbClr val="0000FF"/>
                </a:solidFill>
                <a:effectLst/>
                <a:uLnTx/>
                <a:uFillTx/>
                <a:latin typeface="Times New Roman" panose="02020603050405020304" pitchFamily="18" charset="0"/>
                <a:ea typeface="MS Mincho"/>
                <a:cs typeface="Times New Roman" panose="02020603050405020304" pitchFamily="18" charset="0"/>
              </a:rPr>
              <a:t>I. Lựa chọn câu đơn hoặc câu ghép</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Hộp Văn bản 6">
            <a:extLst>
              <a:ext uri="{FF2B5EF4-FFF2-40B4-BE49-F238E27FC236}">
                <a16:creationId xmlns:a16="http://schemas.microsoft.com/office/drawing/2014/main" xmlns="" id="{17590392-C7FF-ECCC-83A5-A8E480326A85}"/>
              </a:ext>
            </a:extLst>
          </p:cNvPr>
          <p:cNvSpPr txBox="1"/>
          <p:nvPr/>
        </p:nvSpPr>
        <p:spPr>
          <a:xfrm>
            <a:off x="403269" y="1542018"/>
            <a:ext cx="11343887" cy="2677656"/>
          </a:xfrm>
          <a:prstGeom prst="rect">
            <a:avLst/>
          </a:prstGeom>
          <a:noFill/>
        </p:spPr>
        <p:txBody>
          <a:bodyPr wrap="square">
            <a:spAutoFit/>
          </a:bodyPr>
          <a:lstStyle/>
          <a:p>
            <a:pPr marR="42545" algn="just"/>
            <a:r>
              <a:rPr lang="vi-VN" sz="2800" b="1" dirty="0">
                <a:effectLst/>
                <a:latin typeface="Times New Roman" panose="02020603050405020304" pitchFamily="18" charset="0"/>
                <a:ea typeface="Arial" panose="020B0604020202020204" pitchFamily="34" charset="0"/>
                <a:cs typeface="Times New Roman" panose="02020603050405020304" pitchFamily="18" charset="0"/>
              </a:rPr>
              <a:t>I. Lựa chọn câu đơn hoặc câu ghép.</a:t>
            </a:r>
            <a:endParaRPr lang="vi-VN" sz="2800" dirty="0">
              <a:effectLst/>
              <a:latin typeface="VNI-Times"/>
              <a:ea typeface="Times New Roman" panose="02020603050405020304" pitchFamily="18" charset="0"/>
              <a:cs typeface="Times New Roman" panose="02020603050405020304" pitchFamily="18" charset="0"/>
            </a:endParaRPr>
          </a:p>
          <a:p>
            <a:pPr marL="50800" marR="42545" algn="just">
              <a:spcAft>
                <a:spcPts val="0"/>
              </a:spcAft>
            </a:pPr>
            <a:r>
              <a:rPr lang="vi-VN" sz="2800" b="1"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10" dirty="0">
                <a:effectLst/>
                <a:latin typeface="Times New Roman" panose="02020603050405020304" pitchFamily="18" charset="0"/>
                <a:ea typeface="Arial" panose="020B0604020202020204" pitchFamily="34" charset="0"/>
                <a:cs typeface="Times New Roman" panose="02020603050405020304" pitchFamily="18" charset="0"/>
              </a:rPr>
              <a:t>Tuỳ</a:t>
            </a:r>
            <a:r>
              <a:rPr lang="vi-VN" sz="2800" spc="-7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10" dirty="0">
                <a:effectLst/>
                <a:latin typeface="Times New Roman" panose="02020603050405020304" pitchFamily="18" charset="0"/>
                <a:ea typeface="Arial" panose="020B0604020202020204" pitchFamily="34" charset="0"/>
                <a:cs typeface="Times New Roman" panose="02020603050405020304" pitchFamily="18" charset="0"/>
              </a:rPr>
              <a:t>thuộc</a:t>
            </a:r>
            <a:r>
              <a:rPr lang="vi-VN" sz="2800"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10" dirty="0">
                <a:effectLst/>
                <a:latin typeface="Times New Roman" panose="02020603050405020304" pitchFamily="18" charset="0"/>
                <a:ea typeface="Arial" panose="020B0604020202020204" pitchFamily="34" charset="0"/>
                <a:cs typeface="Times New Roman" panose="02020603050405020304" pitchFamily="18" charset="0"/>
              </a:rPr>
              <a:t>vào</a:t>
            </a:r>
            <a:r>
              <a:rPr lang="vi-VN" sz="2800"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10" dirty="0">
                <a:effectLst/>
                <a:latin typeface="Times New Roman" panose="02020603050405020304" pitchFamily="18" charset="0"/>
                <a:ea typeface="Arial" panose="020B0604020202020204" pitchFamily="34" charset="0"/>
                <a:cs typeface="Times New Roman" panose="02020603050405020304" pitchFamily="18" charset="0"/>
              </a:rPr>
              <a:t>mục</a:t>
            </a:r>
            <a:r>
              <a:rPr lang="vi-VN" sz="2800" spc="-7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10" dirty="0">
                <a:effectLst/>
                <a:latin typeface="Times New Roman" panose="02020603050405020304" pitchFamily="18" charset="0"/>
                <a:ea typeface="Arial" panose="020B0604020202020204" pitchFamily="34" charset="0"/>
                <a:cs typeface="Times New Roman" panose="02020603050405020304" pitchFamily="18" charset="0"/>
              </a:rPr>
              <a:t>đích,</a:t>
            </a:r>
            <a:r>
              <a:rPr lang="vi-VN" sz="2800"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10" dirty="0">
                <a:effectLst/>
                <a:latin typeface="Times New Roman" panose="02020603050405020304" pitchFamily="18" charset="0"/>
                <a:ea typeface="Arial" panose="020B0604020202020204" pitchFamily="34" charset="0"/>
                <a:cs typeface="Times New Roman" panose="02020603050405020304" pitchFamily="18" charset="0"/>
              </a:rPr>
              <a:t>kiểu</a:t>
            </a:r>
            <a:r>
              <a:rPr lang="vi-VN" sz="2800"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10" dirty="0">
                <a:effectLst/>
                <a:latin typeface="Times New Roman" panose="02020603050405020304" pitchFamily="18" charset="0"/>
                <a:ea typeface="Arial" panose="020B0604020202020204" pitchFamily="34" charset="0"/>
                <a:cs typeface="Times New Roman" panose="02020603050405020304" pitchFamily="18" charset="0"/>
              </a:rPr>
              <a:t>loại</a:t>
            </a:r>
            <a:r>
              <a:rPr lang="vi-VN" sz="2800"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10" dirty="0">
                <a:effectLst/>
                <a:latin typeface="Times New Roman" panose="02020603050405020304" pitchFamily="18" charset="0"/>
                <a:ea typeface="Arial" panose="020B0604020202020204" pitchFamily="34" charset="0"/>
                <a:cs typeface="Times New Roman" panose="02020603050405020304" pitchFamily="18" charset="0"/>
              </a:rPr>
              <a:t>VB,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ngữ</a:t>
            </a:r>
            <a:r>
              <a:rPr lang="vi-VN" sz="2800" spc="9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cảnh</a:t>
            </a:r>
            <a:r>
              <a:rPr lang="vi-VN" sz="2800" spc="9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và</a:t>
            </a:r>
            <a:r>
              <a:rPr lang="vi-VN" sz="2800" spc="9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nội</a:t>
            </a:r>
            <a:r>
              <a:rPr lang="vi-VN" sz="2800" spc="1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dung</a:t>
            </a:r>
            <a:r>
              <a:rPr lang="vi-VN" sz="2800" spc="9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cần</a:t>
            </a:r>
            <a:r>
              <a:rPr lang="vi-VN" sz="2800" spc="9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biểu</a:t>
            </a:r>
            <a:r>
              <a:rPr lang="vi-VN" sz="2800" spc="1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25" dirty="0">
                <a:effectLst/>
                <a:latin typeface="Times New Roman" panose="02020603050405020304" pitchFamily="18" charset="0"/>
                <a:ea typeface="Arial" panose="020B0604020202020204" pitchFamily="34" charset="0"/>
                <a:cs typeface="Times New Roman" panose="02020603050405020304" pitchFamily="18" charset="0"/>
              </a:rPr>
              <a:t>đạt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mà</a:t>
            </a:r>
            <a:r>
              <a:rPr lang="vi-VN" sz="2800" spc="8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người</a:t>
            </a:r>
            <a:r>
              <a:rPr lang="vi-VN" sz="2800" spc="8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nói</a:t>
            </a:r>
            <a:r>
              <a:rPr lang="vi-VN" sz="2800" spc="7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(người</a:t>
            </a:r>
            <a:r>
              <a:rPr lang="vi-VN" sz="2800" spc="8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viết)</a:t>
            </a:r>
            <a:r>
              <a:rPr lang="vi-VN" sz="2800" spc="8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lựa</a:t>
            </a:r>
            <a:r>
              <a:rPr lang="vi-VN" sz="2800" spc="8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20" dirty="0">
                <a:effectLst/>
                <a:latin typeface="Times New Roman" panose="02020603050405020304" pitchFamily="18" charset="0"/>
                <a:ea typeface="Arial" panose="020B0604020202020204" pitchFamily="34" charset="0"/>
                <a:cs typeface="Times New Roman" panose="02020603050405020304" pitchFamily="18" charset="0"/>
              </a:rPr>
              <a:t>chọn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câu</a:t>
            </a:r>
            <a:r>
              <a:rPr lang="vi-VN" sz="2800" spc="-7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đơn</a:t>
            </a:r>
            <a:r>
              <a:rPr lang="vi-VN" sz="2800" spc="-7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hay</a:t>
            </a:r>
            <a:r>
              <a:rPr lang="vi-VN" sz="2800" spc="-7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câu</a:t>
            </a:r>
            <a:r>
              <a:rPr lang="vi-VN" sz="2800" spc="-7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ghép</a:t>
            </a:r>
            <a:r>
              <a:rPr lang="vi-VN" sz="2800" spc="-7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cho</a:t>
            </a:r>
            <a:r>
              <a:rPr lang="vi-VN" sz="2800" spc="-7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dirty="0">
                <a:effectLst/>
                <a:latin typeface="Times New Roman" panose="02020603050405020304" pitchFamily="18" charset="0"/>
                <a:ea typeface="Arial" panose="020B0604020202020204" pitchFamily="34" charset="0"/>
                <a:cs typeface="Times New Roman" panose="02020603050405020304" pitchFamily="18" charset="0"/>
              </a:rPr>
              <a:t>phù</a:t>
            </a:r>
            <a:r>
              <a:rPr lang="vi-VN" sz="2800" spc="-7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20" dirty="0">
                <a:effectLst/>
                <a:latin typeface="Times New Roman" panose="02020603050405020304" pitchFamily="18" charset="0"/>
                <a:ea typeface="Arial" panose="020B0604020202020204" pitchFamily="34" charset="0"/>
                <a:cs typeface="Times New Roman" panose="02020603050405020304" pitchFamily="18" charset="0"/>
              </a:rPr>
              <a:t>hợp.</a:t>
            </a:r>
            <a:endParaRPr lang="vi-VN" sz="2800" dirty="0">
              <a:effectLst/>
              <a:latin typeface="VNI-Times"/>
              <a:ea typeface="Times New Roman" panose="02020603050405020304" pitchFamily="18" charset="0"/>
              <a:cs typeface="Times New Roman" panose="02020603050405020304" pitchFamily="18" charset="0"/>
            </a:endParaRPr>
          </a:p>
          <a:p>
            <a:pPr marR="43180" lvl="0" algn="just">
              <a:spcAft>
                <a:spcPts val="0"/>
              </a:spcAft>
              <a:buClr>
                <a:srgbClr val="231F20"/>
              </a:buClr>
              <a:buSzPts val="1100"/>
              <a:tabLst>
                <a:tab pos="163195" algn="l"/>
              </a:tabLst>
            </a:pP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 Khi</a:t>
            </a:r>
            <a:r>
              <a:rPr lang="vi-VN" sz="2800"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thể</a:t>
            </a:r>
            <a:r>
              <a:rPr lang="vi-VN" sz="2800"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hiện</a:t>
            </a:r>
            <a:r>
              <a:rPr lang="vi-VN" sz="2800"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một</a:t>
            </a:r>
            <a:r>
              <a:rPr lang="vi-VN" sz="2800"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sự</a:t>
            </a:r>
            <a:r>
              <a:rPr lang="vi-VN" sz="2800"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việc,</a:t>
            </a:r>
            <a:r>
              <a:rPr lang="vi-VN" sz="2800"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có</a:t>
            </a:r>
            <a:r>
              <a:rPr lang="vi-VN" sz="2800"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thể</a:t>
            </a:r>
            <a:r>
              <a:rPr lang="vi-VN" sz="2800"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sử dụng câu đơn.</a:t>
            </a:r>
            <a:endParaRPr lang="vi-VN" sz="2800" spc="0" dirty="0">
              <a:effectLst/>
              <a:latin typeface="VNI-Times"/>
              <a:ea typeface="Arial" panose="020B0604020202020204" pitchFamily="34" charset="0"/>
              <a:cs typeface="Times New Roman" panose="02020603050405020304" pitchFamily="18" charset="0"/>
            </a:endParaRPr>
          </a:p>
          <a:p>
            <a:r>
              <a:rPr lang="vi-VN" sz="2800" dirty="0">
                <a:effectLst/>
                <a:latin typeface="Times New Roman" panose="02020603050405020304" pitchFamily="18" charset="0"/>
                <a:ea typeface="Arial" panose="020B0604020202020204" pitchFamily="34" charset="0"/>
              </a:rPr>
              <a:t>- Khi thể hiện các sự việc và muốn nhấn</a:t>
            </a:r>
            <a:r>
              <a:rPr lang="vi-VN" sz="2800" spc="-65" dirty="0">
                <a:effectLst/>
                <a:latin typeface="Times New Roman" panose="02020603050405020304" pitchFamily="18" charset="0"/>
                <a:ea typeface="Arial" panose="020B0604020202020204" pitchFamily="34" charset="0"/>
              </a:rPr>
              <a:t> </a:t>
            </a:r>
            <a:r>
              <a:rPr lang="vi-VN" sz="2800" dirty="0">
                <a:effectLst/>
                <a:latin typeface="Times New Roman" panose="02020603050405020304" pitchFamily="18" charset="0"/>
                <a:ea typeface="Arial" panose="020B0604020202020204" pitchFamily="34" charset="0"/>
              </a:rPr>
              <a:t>mạnh</a:t>
            </a:r>
            <a:r>
              <a:rPr lang="vi-VN" sz="2800" spc="-65" dirty="0">
                <a:effectLst/>
                <a:latin typeface="Times New Roman" panose="02020603050405020304" pitchFamily="18" charset="0"/>
                <a:ea typeface="Arial" panose="020B0604020202020204" pitchFamily="34" charset="0"/>
              </a:rPr>
              <a:t> </a:t>
            </a:r>
            <a:r>
              <a:rPr lang="vi-VN" sz="2800" dirty="0">
                <a:effectLst/>
                <a:latin typeface="Times New Roman" panose="02020603050405020304" pitchFamily="18" charset="0"/>
                <a:ea typeface="Arial" panose="020B0604020202020204" pitchFamily="34" charset="0"/>
              </a:rPr>
              <a:t>mối</a:t>
            </a:r>
            <a:r>
              <a:rPr lang="vi-VN" sz="2800" spc="-65" dirty="0">
                <a:effectLst/>
                <a:latin typeface="Times New Roman" panose="02020603050405020304" pitchFamily="18" charset="0"/>
                <a:ea typeface="Arial" panose="020B0604020202020204" pitchFamily="34" charset="0"/>
              </a:rPr>
              <a:t> </a:t>
            </a:r>
            <a:r>
              <a:rPr lang="vi-VN" sz="2800" dirty="0">
                <a:effectLst/>
                <a:latin typeface="Times New Roman" panose="02020603050405020304" pitchFamily="18" charset="0"/>
                <a:ea typeface="Arial" panose="020B0604020202020204" pitchFamily="34" charset="0"/>
              </a:rPr>
              <a:t>quan</a:t>
            </a:r>
            <a:r>
              <a:rPr lang="vi-VN" sz="2800" spc="-65" dirty="0">
                <a:effectLst/>
                <a:latin typeface="Times New Roman" panose="02020603050405020304" pitchFamily="18" charset="0"/>
                <a:ea typeface="Arial" panose="020B0604020202020204" pitchFamily="34" charset="0"/>
              </a:rPr>
              <a:t> </a:t>
            </a:r>
            <a:r>
              <a:rPr lang="vi-VN" sz="2800" dirty="0">
                <a:effectLst/>
                <a:latin typeface="Times New Roman" panose="02020603050405020304" pitchFamily="18" charset="0"/>
                <a:ea typeface="Arial" panose="020B0604020202020204" pitchFamily="34" charset="0"/>
              </a:rPr>
              <a:t>hệ</a:t>
            </a:r>
            <a:r>
              <a:rPr lang="vi-VN" sz="2800" spc="-65" dirty="0">
                <a:effectLst/>
                <a:latin typeface="Times New Roman" panose="02020603050405020304" pitchFamily="18" charset="0"/>
                <a:ea typeface="Arial" panose="020B0604020202020204" pitchFamily="34" charset="0"/>
              </a:rPr>
              <a:t> </a:t>
            </a:r>
            <a:r>
              <a:rPr lang="vi-VN" sz="2800" dirty="0">
                <a:effectLst/>
                <a:latin typeface="Times New Roman" panose="02020603050405020304" pitchFamily="18" charset="0"/>
                <a:ea typeface="Arial" panose="020B0604020202020204" pitchFamily="34" charset="0"/>
              </a:rPr>
              <a:t>giữa</a:t>
            </a:r>
            <a:r>
              <a:rPr lang="vi-VN" sz="2800" spc="-65" dirty="0">
                <a:effectLst/>
                <a:latin typeface="Times New Roman" panose="02020603050405020304" pitchFamily="18" charset="0"/>
                <a:ea typeface="Arial" panose="020B0604020202020204" pitchFamily="34" charset="0"/>
              </a:rPr>
              <a:t> </a:t>
            </a:r>
            <a:r>
              <a:rPr lang="vi-VN" sz="2800" dirty="0">
                <a:effectLst/>
                <a:latin typeface="Times New Roman" panose="02020603050405020304" pitchFamily="18" charset="0"/>
                <a:ea typeface="Arial" panose="020B0604020202020204" pitchFamily="34" charset="0"/>
              </a:rPr>
              <a:t>các</a:t>
            </a:r>
            <a:r>
              <a:rPr lang="vi-VN" sz="2800" spc="-65" dirty="0">
                <a:effectLst/>
                <a:latin typeface="Times New Roman" panose="02020603050405020304" pitchFamily="18" charset="0"/>
                <a:ea typeface="Arial" panose="020B0604020202020204" pitchFamily="34" charset="0"/>
              </a:rPr>
              <a:t> </a:t>
            </a:r>
            <a:r>
              <a:rPr lang="vi-VN" sz="2800" dirty="0">
                <a:effectLst/>
                <a:latin typeface="Times New Roman" panose="02020603050405020304" pitchFamily="18" charset="0"/>
                <a:ea typeface="Arial" panose="020B0604020202020204" pitchFamily="34" charset="0"/>
              </a:rPr>
              <a:t>sự việc đó thì sử dụng câu ghép.</a:t>
            </a:r>
            <a:endParaRPr lang="vi-VN" sz="2800" dirty="0"/>
          </a:p>
        </p:txBody>
      </p:sp>
    </p:spTree>
    <p:extLst>
      <p:ext uri="{BB962C8B-B14F-4D97-AF65-F5344CB8AC3E}">
        <p14:creationId xmlns:p14="http://schemas.microsoft.com/office/powerpoint/2010/main" val="3443554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arn(inVertical)">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down)">
                                      <p:cBhvr>
                                        <p:cTn id="12" dur="500"/>
                                        <p:tgtEl>
                                          <p:spTgt spid="7">
                                            <p:txEl>
                                              <p:pRg st="1" end="1"/>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wipe(down)">
                                      <p:cBhvr>
                                        <p:cTn id="15" dur="500"/>
                                        <p:tgtEl>
                                          <p:spTgt spid="7">
                                            <p:txEl>
                                              <p:pRg st="2" end="2"/>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7">
                                            <p:txEl>
                                              <p:pRg st="3" end="3"/>
                                            </p:txEl>
                                          </p:spTgt>
                                        </p:tgtEl>
                                        <p:attrNameLst>
                                          <p:attrName>style.visibility</p:attrName>
                                        </p:attrNameLst>
                                      </p:cBhvr>
                                      <p:to>
                                        <p:strVal val="visible"/>
                                      </p:to>
                                    </p:set>
                                    <p:animEffect transition="in" filter="wipe(down)">
                                      <p:cBhvr>
                                        <p:cTn id="18"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ame 4"/>
          <p:cNvSpPr/>
          <p:nvPr/>
        </p:nvSpPr>
        <p:spPr>
          <a:xfrm>
            <a:off x="331122" y="1028700"/>
            <a:ext cx="11517055" cy="5545394"/>
          </a:xfrm>
          <a:prstGeom prst="frame">
            <a:avLst>
              <a:gd name="adj1" fmla="val 1596"/>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r="100000" b="100000"/>
            </a:path>
            <a:tileRect l="-100000" t="-100000"/>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10"/>
          <p:cNvSpPr/>
          <p:nvPr/>
        </p:nvSpPr>
        <p:spPr>
          <a:xfrm>
            <a:off x="889200" y="154858"/>
            <a:ext cx="10427519" cy="523568"/>
          </a:xfrm>
          <a:custGeom>
            <a:avLst/>
            <a:gdLst>
              <a:gd name="connsiteX0" fmla="*/ 260542 w 10427519"/>
              <a:gd name="connsiteY0" fmla="*/ 0 h 523568"/>
              <a:gd name="connsiteX1" fmla="*/ 10166977 w 10427519"/>
              <a:gd name="connsiteY1" fmla="*/ 0 h 523568"/>
              <a:gd name="connsiteX2" fmla="*/ 10427519 w 10427519"/>
              <a:gd name="connsiteY2" fmla="*/ 260542 h 523568"/>
              <a:gd name="connsiteX3" fmla="*/ 10427519 w 10427519"/>
              <a:gd name="connsiteY3" fmla="*/ 381013 h 523568"/>
              <a:gd name="connsiteX4" fmla="*/ 10407044 w 10427519"/>
              <a:gd name="connsiteY4" fmla="*/ 482428 h 523568"/>
              <a:gd name="connsiteX5" fmla="*/ 10384713 w 10427519"/>
              <a:gd name="connsiteY5" fmla="*/ 523568 h 523568"/>
              <a:gd name="connsiteX6" fmla="*/ 42806 w 10427519"/>
              <a:gd name="connsiteY6" fmla="*/ 523568 h 523568"/>
              <a:gd name="connsiteX7" fmla="*/ 20475 w 10427519"/>
              <a:gd name="connsiteY7" fmla="*/ 482428 h 523568"/>
              <a:gd name="connsiteX8" fmla="*/ 0 w 10427519"/>
              <a:gd name="connsiteY8" fmla="*/ 381013 h 523568"/>
              <a:gd name="connsiteX9" fmla="*/ 0 w 10427519"/>
              <a:gd name="connsiteY9" fmla="*/ 260542 h 523568"/>
              <a:gd name="connsiteX10" fmla="*/ 260542 w 10427519"/>
              <a:gd name="connsiteY10" fmla="*/ 0 h 5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27519" h="523568">
                <a:moveTo>
                  <a:pt x="260542" y="0"/>
                </a:moveTo>
                <a:lnTo>
                  <a:pt x="10166977" y="0"/>
                </a:lnTo>
                <a:cubicBezTo>
                  <a:pt x="10310870" y="0"/>
                  <a:pt x="10427519" y="116649"/>
                  <a:pt x="10427519" y="260542"/>
                </a:cubicBezTo>
                <a:lnTo>
                  <a:pt x="10427519" y="381013"/>
                </a:lnTo>
                <a:cubicBezTo>
                  <a:pt x="10427519" y="416986"/>
                  <a:pt x="10420228" y="451257"/>
                  <a:pt x="10407044" y="482428"/>
                </a:cubicBezTo>
                <a:lnTo>
                  <a:pt x="10384713" y="523568"/>
                </a:lnTo>
                <a:lnTo>
                  <a:pt x="42806" y="523568"/>
                </a:lnTo>
                <a:lnTo>
                  <a:pt x="20475" y="482428"/>
                </a:lnTo>
                <a:cubicBezTo>
                  <a:pt x="7291" y="451257"/>
                  <a:pt x="0" y="416986"/>
                  <a:pt x="0" y="381013"/>
                </a:cubicBezTo>
                <a:lnTo>
                  <a:pt x="0" y="260542"/>
                </a:lnTo>
                <a:cubicBezTo>
                  <a:pt x="0" y="116649"/>
                  <a:pt x="116649" y="0"/>
                  <a:pt x="260542"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9"/>
          <p:cNvSpPr/>
          <p:nvPr/>
        </p:nvSpPr>
        <p:spPr>
          <a:xfrm>
            <a:off x="-1" y="-1"/>
            <a:ext cx="12192000" cy="678426"/>
          </a:xfrm>
          <a:custGeom>
            <a:avLst/>
            <a:gdLst>
              <a:gd name="connsiteX0" fmla="*/ 0 w 12192000"/>
              <a:gd name="connsiteY0" fmla="*/ 0 h 678426"/>
              <a:gd name="connsiteX1" fmla="*/ 12192000 w 12192000"/>
              <a:gd name="connsiteY1" fmla="*/ 0 h 678426"/>
              <a:gd name="connsiteX2" fmla="*/ 12192000 w 12192000"/>
              <a:gd name="connsiteY2" fmla="*/ 678426 h 678426"/>
              <a:gd name="connsiteX3" fmla="*/ 11260603 w 12192000"/>
              <a:gd name="connsiteY3" fmla="*/ 678426 h 678426"/>
              <a:gd name="connsiteX4" fmla="*/ 11282934 w 12192000"/>
              <a:gd name="connsiteY4" fmla="*/ 637286 h 678426"/>
              <a:gd name="connsiteX5" fmla="*/ 11303409 w 12192000"/>
              <a:gd name="connsiteY5" fmla="*/ 535871 h 678426"/>
              <a:gd name="connsiteX6" fmla="*/ 11303409 w 12192000"/>
              <a:gd name="connsiteY6" fmla="*/ 415400 h 678426"/>
              <a:gd name="connsiteX7" fmla="*/ 11042867 w 12192000"/>
              <a:gd name="connsiteY7" fmla="*/ 154858 h 678426"/>
              <a:gd name="connsiteX8" fmla="*/ 1136432 w 12192000"/>
              <a:gd name="connsiteY8" fmla="*/ 154858 h 678426"/>
              <a:gd name="connsiteX9" fmla="*/ 875890 w 12192000"/>
              <a:gd name="connsiteY9" fmla="*/ 415400 h 678426"/>
              <a:gd name="connsiteX10" fmla="*/ 875890 w 12192000"/>
              <a:gd name="connsiteY10" fmla="*/ 535871 h 678426"/>
              <a:gd name="connsiteX11" fmla="*/ 896365 w 12192000"/>
              <a:gd name="connsiteY11" fmla="*/ 637286 h 678426"/>
              <a:gd name="connsiteX12" fmla="*/ 918696 w 12192000"/>
              <a:gd name="connsiteY12" fmla="*/ 678426 h 678426"/>
              <a:gd name="connsiteX13" fmla="*/ 0 w 12192000"/>
              <a:gd name="connsiteY13" fmla="*/ 678426 h 678426"/>
              <a:gd name="connsiteX14" fmla="*/ 0 w 12192000"/>
              <a:gd name="connsiteY14" fmla="*/ 0 h 678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678426">
                <a:moveTo>
                  <a:pt x="0" y="0"/>
                </a:moveTo>
                <a:lnTo>
                  <a:pt x="12192000" y="0"/>
                </a:lnTo>
                <a:lnTo>
                  <a:pt x="12192000" y="678426"/>
                </a:lnTo>
                <a:lnTo>
                  <a:pt x="11260603" y="678426"/>
                </a:lnTo>
                <a:lnTo>
                  <a:pt x="11282934" y="637286"/>
                </a:lnTo>
                <a:cubicBezTo>
                  <a:pt x="11296118" y="606115"/>
                  <a:pt x="11303409" y="571844"/>
                  <a:pt x="11303409" y="535871"/>
                </a:cubicBezTo>
                <a:lnTo>
                  <a:pt x="11303409" y="415400"/>
                </a:lnTo>
                <a:cubicBezTo>
                  <a:pt x="11303409" y="271507"/>
                  <a:pt x="11186760" y="154858"/>
                  <a:pt x="11042867" y="154858"/>
                </a:cubicBezTo>
                <a:lnTo>
                  <a:pt x="1136432" y="154858"/>
                </a:lnTo>
                <a:cubicBezTo>
                  <a:pt x="992539" y="154858"/>
                  <a:pt x="875890" y="271507"/>
                  <a:pt x="875890" y="415400"/>
                </a:cubicBezTo>
                <a:lnTo>
                  <a:pt x="875890" y="535871"/>
                </a:lnTo>
                <a:cubicBezTo>
                  <a:pt x="875890" y="571844"/>
                  <a:pt x="883181" y="606115"/>
                  <a:pt x="896365" y="637286"/>
                </a:cubicBezTo>
                <a:lnTo>
                  <a:pt x="918696" y="678426"/>
                </a:lnTo>
                <a:lnTo>
                  <a:pt x="0" y="678426"/>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8"/>
          <p:cNvSpPr/>
          <p:nvPr/>
        </p:nvSpPr>
        <p:spPr>
          <a:xfrm>
            <a:off x="918696" y="678426"/>
            <a:ext cx="10341907" cy="117987"/>
          </a:xfrm>
          <a:custGeom>
            <a:avLst/>
            <a:gdLst>
              <a:gd name="connsiteX0" fmla="*/ 0 w 10341907"/>
              <a:gd name="connsiteY0" fmla="*/ 0 h 117987"/>
              <a:gd name="connsiteX1" fmla="*/ 10341907 w 10341907"/>
              <a:gd name="connsiteY1" fmla="*/ 0 h 117987"/>
              <a:gd name="connsiteX2" fmla="*/ 10340216 w 10341907"/>
              <a:gd name="connsiteY2" fmla="*/ 3116 h 117987"/>
              <a:gd name="connsiteX3" fmla="*/ 10124171 w 10341907"/>
              <a:gd name="connsiteY3" fmla="*/ 117987 h 117987"/>
              <a:gd name="connsiteX4" fmla="*/ 217736 w 10341907"/>
              <a:gd name="connsiteY4" fmla="*/ 117987 h 117987"/>
              <a:gd name="connsiteX5" fmla="*/ 1691 w 10341907"/>
              <a:gd name="connsiteY5" fmla="*/ 3116 h 117987"/>
              <a:gd name="connsiteX6" fmla="*/ 0 w 10341907"/>
              <a:gd name="connsiteY6" fmla="*/ 0 h 117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41907" h="117987">
                <a:moveTo>
                  <a:pt x="0" y="0"/>
                </a:moveTo>
                <a:lnTo>
                  <a:pt x="10341907" y="0"/>
                </a:lnTo>
                <a:lnTo>
                  <a:pt x="10340216" y="3116"/>
                </a:lnTo>
                <a:cubicBezTo>
                  <a:pt x="10293395" y="72421"/>
                  <a:pt x="10214104" y="117987"/>
                  <a:pt x="10124171" y="117987"/>
                </a:cubicBezTo>
                <a:lnTo>
                  <a:pt x="217736" y="117987"/>
                </a:lnTo>
                <a:cubicBezTo>
                  <a:pt x="127803" y="117987"/>
                  <a:pt x="48512" y="72421"/>
                  <a:pt x="1691" y="3116"/>
                </a:cubicBezTo>
                <a:lnTo>
                  <a:pt x="0" y="0"/>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an 11"/>
          <p:cNvSpPr/>
          <p:nvPr/>
        </p:nvSpPr>
        <p:spPr>
          <a:xfrm>
            <a:off x="-1" y="-2"/>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an 12"/>
          <p:cNvSpPr/>
          <p:nvPr/>
        </p:nvSpPr>
        <p:spPr>
          <a:xfrm>
            <a:off x="11890372" y="-3"/>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9"/>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3758516" y="818537"/>
            <a:ext cx="4662268" cy="568104"/>
          </a:xfrm>
          <a:prstGeom prst="rect">
            <a:avLst/>
          </a:prstGeom>
        </p:spPr>
      </p:pic>
      <p:sp>
        <p:nvSpPr>
          <p:cNvPr id="22" name="4-Point Star 21"/>
          <p:cNvSpPr/>
          <p:nvPr/>
        </p:nvSpPr>
        <p:spPr>
          <a:xfrm>
            <a:off x="403270" y="160880"/>
            <a:ext cx="398207" cy="427703"/>
          </a:xfrm>
          <a:prstGeom prst="star4">
            <a:avLst>
              <a:gd name="adj" fmla="val 1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6" name="Picture 25"/>
          <p:cNvPicPr>
            <a:picLocks noChangeAspect="1"/>
          </p:cNvPicPr>
          <p:nvPr/>
        </p:nvPicPr>
        <p:blipFill>
          <a:blip r:embed="rId4"/>
          <a:srcRect l="31230" t="-4849" r="66223" b="100000"/>
          <a:stretch>
            <a:fillRect/>
          </a:stretch>
        </p:blipFill>
        <p:spPr>
          <a:xfrm>
            <a:off x="4346224" y="2521974"/>
            <a:ext cx="225776" cy="180754"/>
          </a:xfrm>
          <a:custGeom>
            <a:avLst/>
            <a:gdLst>
              <a:gd name="connsiteX0" fmla="*/ 0 w 225776"/>
              <a:gd name="connsiteY0" fmla="*/ 0 h 180754"/>
              <a:gd name="connsiteX1" fmla="*/ 225776 w 225776"/>
              <a:gd name="connsiteY1" fmla="*/ 0 h 180754"/>
              <a:gd name="connsiteX2" fmla="*/ 225776 w 225776"/>
              <a:gd name="connsiteY2" fmla="*/ 180754 h 180754"/>
              <a:gd name="connsiteX3" fmla="*/ 0 w 225776"/>
              <a:gd name="connsiteY3" fmla="*/ 180754 h 180754"/>
              <a:gd name="connsiteX4" fmla="*/ 0 w 225776"/>
              <a:gd name="connsiteY4" fmla="*/ 0 h 180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180754">
                <a:moveTo>
                  <a:pt x="0" y="0"/>
                </a:moveTo>
                <a:lnTo>
                  <a:pt x="225776" y="0"/>
                </a:lnTo>
                <a:lnTo>
                  <a:pt x="225776" y="180754"/>
                </a:lnTo>
                <a:lnTo>
                  <a:pt x="0" y="180754"/>
                </a:lnTo>
                <a:lnTo>
                  <a:pt x="0" y="0"/>
                </a:lnTo>
                <a:close/>
              </a:path>
            </a:pathLst>
          </a:custGeom>
        </p:spPr>
      </p:pic>
      <p:pic>
        <p:nvPicPr>
          <p:cNvPr id="23" name="Picture 22"/>
          <p:cNvPicPr>
            <a:picLocks noChangeAspect="1"/>
          </p:cNvPicPr>
          <p:nvPr/>
        </p:nvPicPr>
        <p:blipFill>
          <a:blip r:embed="rId4"/>
          <a:srcRect l="31230" t="100000" r="66223" b="-8896"/>
          <a:stretch>
            <a:fillRect/>
          </a:stretch>
        </p:blipFill>
        <p:spPr>
          <a:xfrm>
            <a:off x="4346224" y="6430297"/>
            <a:ext cx="225776" cy="331600"/>
          </a:xfrm>
          <a:custGeom>
            <a:avLst/>
            <a:gdLst>
              <a:gd name="connsiteX0" fmla="*/ 0 w 225776"/>
              <a:gd name="connsiteY0" fmla="*/ 0 h 331600"/>
              <a:gd name="connsiteX1" fmla="*/ 225776 w 225776"/>
              <a:gd name="connsiteY1" fmla="*/ 0 h 331600"/>
              <a:gd name="connsiteX2" fmla="*/ 225776 w 225776"/>
              <a:gd name="connsiteY2" fmla="*/ 331600 h 331600"/>
              <a:gd name="connsiteX3" fmla="*/ 0 w 225776"/>
              <a:gd name="connsiteY3" fmla="*/ 331600 h 331600"/>
              <a:gd name="connsiteX4" fmla="*/ 0 w 225776"/>
              <a:gd name="connsiteY4" fmla="*/ 0 h 33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331600">
                <a:moveTo>
                  <a:pt x="0" y="0"/>
                </a:moveTo>
                <a:lnTo>
                  <a:pt x="225776" y="0"/>
                </a:lnTo>
                <a:lnTo>
                  <a:pt x="225776" y="331600"/>
                </a:lnTo>
                <a:lnTo>
                  <a:pt x="0" y="331600"/>
                </a:lnTo>
                <a:lnTo>
                  <a:pt x="0" y="0"/>
                </a:lnTo>
                <a:close/>
              </a:path>
            </a:pathLst>
          </a:custGeom>
        </p:spPr>
      </p:pic>
      <p:pic>
        <p:nvPicPr>
          <p:cNvPr id="48" name="Picture 47"/>
          <p:cNvPicPr>
            <a:picLocks noChangeAspect="1"/>
          </p:cNvPicPr>
          <p:nvPr/>
        </p:nvPicPr>
        <p:blipFill>
          <a:blip r:embed="rId5"/>
          <a:srcRect l="-6510" t="67413" r="100000" b="26074"/>
          <a:stretch>
            <a:fillRect/>
          </a:stretch>
        </p:blipFill>
        <p:spPr>
          <a:xfrm>
            <a:off x="801478" y="5987845"/>
            <a:ext cx="590333" cy="442452"/>
          </a:xfrm>
          <a:custGeom>
            <a:avLst/>
            <a:gdLst>
              <a:gd name="connsiteX0" fmla="*/ 0 w 590333"/>
              <a:gd name="connsiteY0" fmla="*/ 0 h 442452"/>
              <a:gd name="connsiteX1" fmla="*/ 590333 w 590333"/>
              <a:gd name="connsiteY1" fmla="*/ 0 h 442452"/>
              <a:gd name="connsiteX2" fmla="*/ 590333 w 590333"/>
              <a:gd name="connsiteY2" fmla="*/ 442452 h 442452"/>
              <a:gd name="connsiteX3" fmla="*/ 0 w 590333"/>
              <a:gd name="connsiteY3" fmla="*/ 442452 h 442452"/>
              <a:gd name="connsiteX4" fmla="*/ 0 w 590333"/>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333" h="442452">
                <a:moveTo>
                  <a:pt x="0" y="0"/>
                </a:moveTo>
                <a:lnTo>
                  <a:pt x="590333" y="0"/>
                </a:lnTo>
                <a:lnTo>
                  <a:pt x="590333" y="442452"/>
                </a:lnTo>
                <a:lnTo>
                  <a:pt x="0" y="442452"/>
                </a:lnTo>
                <a:lnTo>
                  <a:pt x="0" y="0"/>
                </a:lnTo>
                <a:close/>
              </a:path>
            </a:pathLst>
          </a:custGeom>
        </p:spPr>
      </p:pic>
      <p:pic>
        <p:nvPicPr>
          <p:cNvPr id="47" name="Picture 46"/>
          <p:cNvPicPr>
            <a:picLocks noChangeAspect="1"/>
          </p:cNvPicPr>
          <p:nvPr/>
        </p:nvPicPr>
        <p:blipFill>
          <a:blip r:embed="rId5"/>
          <a:srcRect l="100000" t="67413" r="-7154" b="26074"/>
          <a:stretch>
            <a:fillRect/>
          </a:stretch>
        </p:blipFill>
        <p:spPr>
          <a:xfrm>
            <a:off x="10460296" y="5987845"/>
            <a:ext cx="648778" cy="442452"/>
          </a:xfrm>
          <a:custGeom>
            <a:avLst/>
            <a:gdLst>
              <a:gd name="connsiteX0" fmla="*/ 0 w 648778"/>
              <a:gd name="connsiteY0" fmla="*/ 0 h 442452"/>
              <a:gd name="connsiteX1" fmla="*/ 648778 w 648778"/>
              <a:gd name="connsiteY1" fmla="*/ 0 h 442452"/>
              <a:gd name="connsiteX2" fmla="*/ 648778 w 648778"/>
              <a:gd name="connsiteY2" fmla="*/ 442452 h 442452"/>
              <a:gd name="connsiteX3" fmla="*/ 0 w 648778"/>
              <a:gd name="connsiteY3" fmla="*/ 442452 h 442452"/>
              <a:gd name="connsiteX4" fmla="*/ 0 w 648778"/>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778" h="442452">
                <a:moveTo>
                  <a:pt x="0" y="0"/>
                </a:moveTo>
                <a:lnTo>
                  <a:pt x="648778" y="0"/>
                </a:lnTo>
                <a:lnTo>
                  <a:pt x="648778" y="442452"/>
                </a:lnTo>
                <a:lnTo>
                  <a:pt x="0" y="442452"/>
                </a:lnTo>
                <a:lnTo>
                  <a:pt x="0" y="0"/>
                </a:lnTo>
                <a:close/>
              </a:path>
            </a:pathLst>
          </a:custGeom>
        </p:spPr>
      </p:pic>
      <p:sp>
        <p:nvSpPr>
          <p:cNvPr id="3" name="Rectangle 2"/>
          <p:cNvSpPr/>
          <p:nvPr/>
        </p:nvSpPr>
        <p:spPr>
          <a:xfrm>
            <a:off x="3776483" y="155204"/>
            <a:ext cx="461363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p:cNvSpPr/>
          <p:nvPr/>
        </p:nvSpPr>
        <p:spPr>
          <a:xfrm>
            <a:off x="5197102" y="810722"/>
            <a:ext cx="2210862" cy="522259"/>
          </a:xfrm>
          <a:prstGeom prst="rect">
            <a:avLst/>
          </a:prstGeom>
        </p:spPr>
        <p:txBody>
          <a:bodyPr wrap="none">
            <a:spAutoFit/>
          </a:bodyPr>
          <a:lstStyle/>
          <a:p>
            <a:pPr marL="0" marR="0" lvl="0" indent="0" algn="l" defTabSz="914400" rtl="0" eaLnBrk="1" fontAlgn="auto" latinLnBrk="0" hangingPunct="1">
              <a:lnSpc>
                <a:spcPct val="107000"/>
              </a:lnSpc>
              <a:spcBef>
                <a:spcPts val="0"/>
              </a:spcBef>
              <a:spcAft>
                <a:spcPts val="0"/>
              </a:spcAft>
              <a:buClrTx/>
              <a:buSzTx/>
              <a:buFontTx/>
              <a:buNone/>
              <a:tabLst>
                <a:tab pos="1386840" algn="l"/>
              </a:tabLst>
              <a:defRPr/>
            </a:pPr>
            <a:r>
              <a:rPr kumimoji="0" lang="vi-VN" sz="2800" b="1" i="0" u="none" strike="noStrike" kern="1200" cap="none" spc="0" normalizeH="0" baseline="0" noProof="0" dirty="0">
                <a:ln>
                  <a:noFill/>
                </a:ln>
                <a:solidFill>
                  <a:srgbClr val="0000FF"/>
                </a:solidFill>
                <a:effectLst/>
                <a:uLnTx/>
                <a:uFillTx/>
                <a:latin typeface="Times New Roman" panose="02020603050405020304" pitchFamily="18" charset="0"/>
                <a:ea typeface="MS Mincho"/>
                <a:cs typeface="Times New Roman" panose="02020603050405020304" pitchFamily="18" charset="0"/>
              </a:rPr>
              <a:t>II. Luyện tập</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Hộp Văn bản 3">
            <a:extLst>
              <a:ext uri="{FF2B5EF4-FFF2-40B4-BE49-F238E27FC236}">
                <a16:creationId xmlns:a16="http://schemas.microsoft.com/office/drawing/2014/main" xmlns="" id="{A76B8964-0AD4-27B3-6580-6E5BAEE514A2}"/>
              </a:ext>
            </a:extLst>
          </p:cNvPr>
          <p:cNvSpPr txBox="1"/>
          <p:nvPr/>
        </p:nvSpPr>
        <p:spPr>
          <a:xfrm>
            <a:off x="602372" y="1543144"/>
            <a:ext cx="11095357" cy="3970318"/>
          </a:xfrm>
          <a:prstGeom prst="rect">
            <a:avLst/>
          </a:prstGeom>
          <a:noFill/>
        </p:spPr>
        <p:txBody>
          <a:bodyPr wrap="square">
            <a:spAutoFit/>
          </a:bodyPr>
          <a:lstStyle/>
          <a:p>
            <a:pPr algn="just"/>
            <a:r>
              <a:rPr lang="vi-VN" sz="2800" b="1" dirty="0">
                <a:effectLst/>
                <a:latin typeface="Times New Roman" panose="02020603050405020304" pitchFamily="18" charset="0"/>
                <a:ea typeface="Times New Roman" panose="02020603050405020304" pitchFamily="18" charset="0"/>
                <a:cs typeface="Times New Roman" panose="02020603050405020304" pitchFamily="18" charset="0"/>
              </a:rPr>
              <a:t>Bài tập 1</a:t>
            </a:r>
            <a:endParaRPr lang="vi-VN" sz="2800" dirty="0">
              <a:effectLst/>
              <a:latin typeface="VNI-Times"/>
              <a:ea typeface="Times New Roman" panose="02020603050405020304" pitchFamily="18" charset="0"/>
              <a:cs typeface="Times New Roman" panose="02020603050405020304" pitchFamily="18" charset="0"/>
            </a:endParaRPr>
          </a:p>
          <a:p>
            <a:pPr algn="just"/>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a. Các vế câu có quan hệ liệt kê, tăng cấp. </a:t>
            </a:r>
            <a:endParaRPr lang="vi-VN" sz="2800" dirty="0">
              <a:effectLst/>
              <a:latin typeface="VNI-Times"/>
              <a:ea typeface="Times New Roman" panose="02020603050405020304" pitchFamily="18" charset="0"/>
              <a:cs typeface="Times New Roman" panose="02020603050405020304" pitchFamily="18" charset="0"/>
            </a:endParaRPr>
          </a:p>
          <a:p>
            <a:pPr algn="just"/>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Không nên tách mỗi vế câu thành câu đơn vì ý nghĩa của các vế câu có quan hệ chặt chẽ với nhau.</a:t>
            </a:r>
            <a:endParaRPr lang="vi-VN" sz="2800" dirty="0">
              <a:effectLst/>
              <a:latin typeface="VNI-Times"/>
              <a:ea typeface="Times New Roman" panose="02020603050405020304" pitchFamily="18" charset="0"/>
              <a:cs typeface="Times New Roman" panose="02020603050405020304" pitchFamily="18" charset="0"/>
            </a:endParaRPr>
          </a:p>
          <a:p>
            <a:pPr algn="just"/>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b. Các vế câu có quan hệ giả thiết – hệ quả. Trong vế nêu giả thiết </a:t>
            </a:r>
            <a:r>
              <a:rPr lang="vi-VN" sz="2800" i="1" dirty="0">
                <a:effectLst/>
                <a:latin typeface="Times New Roman" panose="02020603050405020304" pitchFamily="18" charset="0"/>
                <a:ea typeface="Times New Roman" panose="02020603050405020304" pitchFamily="18" charset="0"/>
                <a:cs typeface="Times New Roman" panose="02020603050405020304" pitchFamily="18" charset="0"/>
              </a:rPr>
              <a:t>(Nếu con chưa đi, cụ Nghị chưa giao tiền cho, u chưa có tiền nộp sưu) </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có ba vế thể hiện ba sự việc tiếp nối nhau theo trật tự thời gian, có quan hệ nguyên nhân – kết quả. </a:t>
            </a:r>
            <a:endParaRPr lang="vi-VN" sz="2800" dirty="0">
              <a:effectLst/>
              <a:latin typeface="VNI-Times"/>
              <a:ea typeface="Times New Roman" panose="02020603050405020304" pitchFamily="18" charset="0"/>
              <a:cs typeface="Times New Roman" panose="02020603050405020304" pitchFamily="18" charset="0"/>
            </a:endParaRPr>
          </a:p>
          <a:p>
            <a:pPr algn="just"/>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Không thể tách mỗi vế của câu ghép thành</a:t>
            </a:r>
            <a:r>
              <a:rPr lang="vi-VN" sz="2800" dirty="0">
                <a:latin typeface="VNI-Times"/>
                <a:ea typeface="Times New Roman" panose="02020603050405020304" pitchFamily="18" charset="0"/>
                <a:cs typeface="Times New Roman" panose="02020603050405020304" pitchFamily="18" charset="0"/>
              </a:rPr>
              <a:t> </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một câu đơn.</a:t>
            </a:r>
            <a:endParaRPr lang="vi-VN" sz="2800" dirty="0">
              <a:effectLst/>
              <a:latin typeface="VNI-Time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4005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1000"/>
                                        <p:tgtEl>
                                          <p:spTgt spid="4">
                                            <p:txEl>
                                              <p:pRg st="2" end="2"/>
                                            </p:txEl>
                                          </p:spTgt>
                                        </p:tgtEl>
                                      </p:cBhvr>
                                    </p:animEffect>
                                    <p:anim calcmode="lin" valueType="num">
                                      <p:cBhvr>
                                        <p:cTn id="2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Effect transition="in" filter="fade">
                                      <p:cBhvr>
                                        <p:cTn id="26" dur="1000"/>
                                        <p:tgtEl>
                                          <p:spTgt spid="4">
                                            <p:txEl>
                                              <p:pRg st="3" end="3"/>
                                            </p:txEl>
                                          </p:spTgt>
                                        </p:tgtEl>
                                      </p:cBhvr>
                                    </p:animEffect>
                                    <p:anim calcmode="lin" valueType="num">
                                      <p:cBhvr>
                                        <p:cTn id="27"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Effect transition="in" filter="fade">
                                      <p:cBhvr>
                                        <p:cTn id="31" dur="1000"/>
                                        <p:tgtEl>
                                          <p:spTgt spid="4">
                                            <p:txEl>
                                              <p:pRg st="4" end="4"/>
                                            </p:txEl>
                                          </p:spTgt>
                                        </p:tgtEl>
                                      </p:cBhvr>
                                    </p:animEffect>
                                    <p:anim calcmode="lin" valueType="num">
                                      <p:cBhvr>
                                        <p:cTn id="32"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ame 4"/>
          <p:cNvSpPr/>
          <p:nvPr/>
        </p:nvSpPr>
        <p:spPr>
          <a:xfrm>
            <a:off x="331122" y="1028700"/>
            <a:ext cx="11517055" cy="5545394"/>
          </a:xfrm>
          <a:prstGeom prst="frame">
            <a:avLst>
              <a:gd name="adj1" fmla="val 1596"/>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r="100000" b="100000"/>
            </a:path>
            <a:tileRect l="-100000" t="-100000"/>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10"/>
          <p:cNvSpPr/>
          <p:nvPr/>
        </p:nvSpPr>
        <p:spPr>
          <a:xfrm>
            <a:off x="889200" y="154858"/>
            <a:ext cx="10427519" cy="523568"/>
          </a:xfrm>
          <a:custGeom>
            <a:avLst/>
            <a:gdLst>
              <a:gd name="connsiteX0" fmla="*/ 260542 w 10427519"/>
              <a:gd name="connsiteY0" fmla="*/ 0 h 523568"/>
              <a:gd name="connsiteX1" fmla="*/ 10166977 w 10427519"/>
              <a:gd name="connsiteY1" fmla="*/ 0 h 523568"/>
              <a:gd name="connsiteX2" fmla="*/ 10427519 w 10427519"/>
              <a:gd name="connsiteY2" fmla="*/ 260542 h 523568"/>
              <a:gd name="connsiteX3" fmla="*/ 10427519 w 10427519"/>
              <a:gd name="connsiteY3" fmla="*/ 381013 h 523568"/>
              <a:gd name="connsiteX4" fmla="*/ 10407044 w 10427519"/>
              <a:gd name="connsiteY4" fmla="*/ 482428 h 523568"/>
              <a:gd name="connsiteX5" fmla="*/ 10384713 w 10427519"/>
              <a:gd name="connsiteY5" fmla="*/ 523568 h 523568"/>
              <a:gd name="connsiteX6" fmla="*/ 42806 w 10427519"/>
              <a:gd name="connsiteY6" fmla="*/ 523568 h 523568"/>
              <a:gd name="connsiteX7" fmla="*/ 20475 w 10427519"/>
              <a:gd name="connsiteY7" fmla="*/ 482428 h 523568"/>
              <a:gd name="connsiteX8" fmla="*/ 0 w 10427519"/>
              <a:gd name="connsiteY8" fmla="*/ 381013 h 523568"/>
              <a:gd name="connsiteX9" fmla="*/ 0 w 10427519"/>
              <a:gd name="connsiteY9" fmla="*/ 260542 h 523568"/>
              <a:gd name="connsiteX10" fmla="*/ 260542 w 10427519"/>
              <a:gd name="connsiteY10" fmla="*/ 0 h 5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27519" h="523568">
                <a:moveTo>
                  <a:pt x="260542" y="0"/>
                </a:moveTo>
                <a:lnTo>
                  <a:pt x="10166977" y="0"/>
                </a:lnTo>
                <a:cubicBezTo>
                  <a:pt x="10310870" y="0"/>
                  <a:pt x="10427519" y="116649"/>
                  <a:pt x="10427519" y="260542"/>
                </a:cubicBezTo>
                <a:lnTo>
                  <a:pt x="10427519" y="381013"/>
                </a:lnTo>
                <a:cubicBezTo>
                  <a:pt x="10427519" y="416986"/>
                  <a:pt x="10420228" y="451257"/>
                  <a:pt x="10407044" y="482428"/>
                </a:cubicBezTo>
                <a:lnTo>
                  <a:pt x="10384713" y="523568"/>
                </a:lnTo>
                <a:lnTo>
                  <a:pt x="42806" y="523568"/>
                </a:lnTo>
                <a:lnTo>
                  <a:pt x="20475" y="482428"/>
                </a:lnTo>
                <a:cubicBezTo>
                  <a:pt x="7291" y="451257"/>
                  <a:pt x="0" y="416986"/>
                  <a:pt x="0" y="381013"/>
                </a:cubicBezTo>
                <a:lnTo>
                  <a:pt x="0" y="260542"/>
                </a:lnTo>
                <a:cubicBezTo>
                  <a:pt x="0" y="116649"/>
                  <a:pt x="116649" y="0"/>
                  <a:pt x="260542"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9"/>
          <p:cNvSpPr/>
          <p:nvPr/>
        </p:nvSpPr>
        <p:spPr>
          <a:xfrm>
            <a:off x="-1" y="-1"/>
            <a:ext cx="12192000" cy="678426"/>
          </a:xfrm>
          <a:custGeom>
            <a:avLst/>
            <a:gdLst>
              <a:gd name="connsiteX0" fmla="*/ 0 w 12192000"/>
              <a:gd name="connsiteY0" fmla="*/ 0 h 678426"/>
              <a:gd name="connsiteX1" fmla="*/ 12192000 w 12192000"/>
              <a:gd name="connsiteY1" fmla="*/ 0 h 678426"/>
              <a:gd name="connsiteX2" fmla="*/ 12192000 w 12192000"/>
              <a:gd name="connsiteY2" fmla="*/ 678426 h 678426"/>
              <a:gd name="connsiteX3" fmla="*/ 11260603 w 12192000"/>
              <a:gd name="connsiteY3" fmla="*/ 678426 h 678426"/>
              <a:gd name="connsiteX4" fmla="*/ 11282934 w 12192000"/>
              <a:gd name="connsiteY4" fmla="*/ 637286 h 678426"/>
              <a:gd name="connsiteX5" fmla="*/ 11303409 w 12192000"/>
              <a:gd name="connsiteY5" fmla="*/ 535871 h 678426"/>
              <a:gd name="connsiteX6" fmla="*/ 11303409 w 12192000"/>
              <a:gd name="connsiteY6" fmla="*/ 415400 h 678426"/>
              <a:gd name="connsiteX7" fmla="*/ 11042867 w 12192000"/>
              <a:gd name="connsiteY7" fmla="*/ 154858 h 678426"/>
              <a:gd name="connsiteX8" fmla="*/ 1136432 w 12192000"/>
              <a:gd name="connsiteY8" fmla="*/ 154858 h 678426"/>
              <a:gd name="connsiteX9" fmla="*/ 875890 w 12192000"/>
              <a:gd name="connsiteY9" fmla="*/ 415400 h 678426"/>
              <a:gd name="connsiteX10" fmla="*/ 875890 w 12192000"/>
              <a:gd name="connsiteY10" fmla="*/ 535871 h 678426"/>
              <a:gd name="connsiteX11" fmla="*/ 896365 w 12192000"/>
              <a:gd name="connsiteY11" fmla="*/ 637286 h 678426"/>
              <a:gd name="connsiteX12" fmla="*/ 918696 w 12192000"/>
              <a:gd name="connsiteY12" fmla="*/ 678426 h 678426"/>
              <a:gd name="connsiteX13" fmla="*/ 0 w 12192000"/>
              <a:gd name="connsiteY13" fmla="*/ 678426 h 678426"/>
              <a:gd name="connsiteX14" fmla="*/ 0 w 12192000"/>
              <a:gd name="connsiteY14" fmla="*/ 0 h 678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678426">
                <a:moveTo>
                  <a:pt x="0" y="0"/>
                </a:moveTo>
                <a:lnTo>
                  <a:pt x="12192000" y="0"/>
                </a:lnTo>
                <a:lnTo>
                  <a:pt x="12192000" y="678426"/>
                </a:lnTo>
                <a:lnTo>
                  <a:pt x="11260603" y="678426"/>
                </a:lnTo>
                <a:lnTo>
                  <a:pt x="11282934" y="637286"/>
                </a:lnTo>
                <a:cubicBezTo>
                  <a:pt x="11296118" y="606115"/>
                  <a:pt x="11303409" y="571844"/>
                  <a:pt x="11303409" y="535871"/>
                </a:cubicBezTo>
                <a:lnTo>
                  <a:pt x="11303409" y="415400"/>
                </a:lnTo>
                <a:cubicBezTo>
                  <a:pt x="11303409" y="271507"/>
                  <a:pt x="11186760" y="154858"/>
                  <a:pt x="11042867" y="154858"/>
                </a:cubicBezTo>
                <a:lnTo>
                  <a:pt x="1136432" y="154858"/>
                </a:lnTo>
                <a:cubicBezTo>
                  <a:pt x="992539" y="154858"/>
                  <a:pt x="875890" y="271507"/>
                  <a:pt x="875890" y="415400"/>
                </a:cubicBezTo>
                <a:lnTo>
                  <a:pt x="875890" y="535871"/>
                </a:lnTo>
                <a:cubicBezTo>
                  <a:pt x="875890" y="571844"/>
                  <a:pt x="883181" y="606115"/>
                  <a:pt x="896365" y="637286"/>
                </a:cubicBezTo>
                <a:lnTo>
                  <a:pt x="918696" y="678426"/>
                </a:lnTo>
                <a:lnTo>
                  <a:pt x="0" y="678426"/>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8"/>
          <p:cNvSpPr/>
          <p:nvPr/>
        </p:nvSpPr>
        <p:spPr>
          <a:xfrm>
            <a:off x="918696" y="678426"/>
            <a:ext cx="10341907" cy="117987"/>
          </a:xfrm>
          <a:custGeom>
            <a:avLst/>
            <a:gdLst>
              <a:gd name="connsiteX0" fmla="*/ 0 w 10341907"/>
              <a:gd name="connsiteY0" fmla="*/ 0 h 117987"/>
              <a:gd name="connsiteX1" fmla="*/ 10341907 w 10341907"/>
              <a:gd name="connsiteY1" fmla="*/ 0 h 117987"/>
              <a:gd name="connsiteX2" fmla="*/ 10340216 w 10341907"/>
              <a:gd name="connsiteY2" fmla="*/ 3116 h 117987"/>
              <a:gd name="connsiteX3" fmla="*/ 10124171 w 10341907"/>
              <a:gd name="connsiteY3" fmla="*/ 117987 h 117987"/>
              <a:gd name="connsiteX4" fmla="*/ 217736 w 10341907"/>
              <a:gd name="connsiteY4" fmla="*/ 117987 h 117987"/>
              <a:gd name="connsiteX5" fmla="*/ 1691 w 10341907"/>
              <a:gd name="connsiteY5" fmla="*/ 3116 h 117987"/>
              <a:gd name="connsiteX6" fmla="*/ 0 w 10341907"/>
              <a:gd name="connsiteY6" fmla="*/ 0 h 117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41907" h="117987">
                <a:moveTo>
                  <a:pt x="0" y="0"/>
                </a:moveTo>
                <a:lnTo>
                  <a:pt x="10341907" y="0"/>
                </a:lnTo>
                <a:lnTo>
                  <a:pt x="10340216" y="3116"/>
                </a:lnTo>
                <a:cubicBezTo>
                  <a:pt x="10293395" y="72421"/>
                  <a:pt x="10214104" y="117987"/>
                  <a:pt x="10124171" y="117987"/>
                </a:cubicBezTo>
                <a:lnTo>
                  <a:pt x="217736" y="117987"/>
                </a:lnTo>
                <a:cubicBezTo>
                  <a:pt x="127803" y="117987"/>
                  <a:pt x="48512" y="72421"/>
                  <a:pt x="1691" y="3116"/>
                </a:cubicBezTo>
                <a:lnTo>
                  <a:pt x="0" y="0"/>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an 11"/>
          <p:cNvSpPr/>
          <p:nvPr/>
        </p:nvSpPr>
        <p:spPr>
          <a:xfrm>
            <a:off x="-1" y="-2"/>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an 12"/>
          <p:cNvSpPr/>
          <p:nvPr/>
        </p:nvSpPr>
        <p:spPr>
          <a:xfrm>
            <a:off x="11890372" y="-3"/>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9"/>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3758516" y="818537"/>
            <a:ext cx="4662268" cy="568104"/>
          </a:xfrm>
          <a:prstGeom prst="rect">
            <a:avLst/>
          </a:prstGeom>
        </p:spPr>
      </p:pic>
      <p:sp>
        <p:nvSpPr>
          <p:cNvPr id="22" name="4-Point Star 21"/>
          <p:cNvSpPr/>
          <p:nvPr/>
        </p:nvSpPr>
        <p:spPr>
          <a:xfrm>
            <a:off x="403270" y="160880"/>
            <a:ext cx="398207" cy="427703"/>
          </a:xfrm>
          <a:prstGeom prst="star4">
            <a:avLst>
              <a:gd name="adj" fmla="val 1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6" name="Picture 25"/>
          <p:cNvPicPr>
            <a:picLocks noChangeAspect="1"/>
          </p:cNvPicPr>
          <p:nvPr/>
        </p:nvPicPr>
        <p:blipFill>
          <a:blip r:embed="rId4"/>
          <a:srcRect l="31230" t="-4849" r="66223" b="100000"/>
          <a:stretch>
            <a:fillRect/>
          </a:stretch>
        </p:blipFill>
        <p:spPr>
          <a:xfrm>
            <a:off x="4346224" y="2521974"/>
            <a:ext cx="225776" cy="180754"/>
          </a:xfrm>
          <a:custGeom>
            <a:avLst/>
            <a:gdLst>
              <a:gd name="connsiteX0" fmla="*/ 0 w 225776"/>
              <a:gd name="connsiteY0" fmla="*/ 0 h 180754"/>
              <a:gd name="connsiteX1" fmla="*/ 225776 w 225776"/>
              <a:gd name="connsiteY1" fmla="*/ 0 h 180754"/>
              <a:gd name="connsiteX2" fmla="*/ 225776 w 225776"/>
              <a:gd name="connsiteY2" fmla="*/ 180754 h 180754"/>
              <a:gd name="connsiteX3" fmla="*/ 0 w 225776"/>
              <a:gd name="connsiteY3" fmla="*/ 180754 h 180754"/>
              <a:gd name="connsiteX4" fmla="*/ 0 w 225776"/>
              <a:gd name="connsiteY4" fmla="*/ 0 h 180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180754">
                <a:moveTo>
                  <a:pt x="0" y="0"/>
                </a:moveTo>
                <a:lnTo>
                  <a:pt x="225776" y="0"/>
                </a:lnTo>
                <a:lnTo>
                  <a:pt x="225776" y="180754"/>
                </a:lnTo>
                <a:lnTo>
                  <a:pt x="0" y="180754"/>
                </a:lnTo>
                <a:lnTo>
                  <a:pt x="0" y="0"/>
                </a:lnTo>
                <a:close/>
              </a:path>
            </a:pathLst>
          </a:custGeom>
        </p:spPr>
      </p:pic>
      <p:pic>
        <p:nvPicPr>
          <p:cNvPr id="23" name="Picture 22"/>
          <p:cNvPicPr>
            <a:picLocks noChangeAspect="1"/>
          </p:cNvPicPr>
          <p:nvPr/>
        </p:nvPicPr>
        <p:blipFill>
          <a:blip r:embed="rId4"/>
          <a:srcRect l="31230" t="100000" r="66223" b="-8896"/>
          <a:stretch>
            <a:fillRect/>
          </a:stretch>
        </p:blipFill>
        <p:spPr>
          <a:xfrm>
            <a:off x="4346224" y="6430297"/>
            <a:ext cx="225776" cy="331600"/>
          </a:xfrm>
          <a:custGeom>
            <a:avLst/>
            <a:gdLst>
              <a:gd name="connsiteX0" fmla="*/ 0 w 225776"/>
              <a:gd name="connsiteY0" fmla="*/ 0 h 331600"/>
              <a:gd name="connsiteX1" fmla="*/ 225776 w 225776"/>
              <a:gd name="connsiteY1" fmla="*/ 0 h 331600"/>
              <a:gd name="connsiteX2" fmla="*/ 225776 w 225776"/>
              <a:gd name="connsiteY2" fmla="*/ 331600 h 331600"/>
              <a:gd name="connsiteX3" fmla="*/ 0 w 225776"/>
              <a:gd name="connsiteY3" fmla="*/ 331600 h 331600"/>
              <a:gd name="connsiteX4" fmla="*/ 0 w 225776"/>
              <a:gd name="connsiteY4" fmla="*/ 0 h 33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331600">
                <a:moveTo>
                  <a:pt x="0" y="0"/>
                </a:moveTo>
                <a:lnTo>
                  <a:pt x="225776" y="0"/>
                </a:lnTo>
                <a:lnTo>
                  <a:pt x="225776" y="331600"/>
                </a:lnTo>
                <a:lnTo>
                  <a:pt x="0" y="331600"/>
                </a:lnTo>
                <a:lnTo>
                  <a:pt x="0" y="0"/>
                </a:lnTo>
                <a:close/>
              </a:path>
            </a:pathLst>
          </a:custGeom>
        </p:spPr>
      </p:pic>
      <p:pic>
        <p:nvPicPr>
          <p:cNvPr id="48" name="Picture 47"/>
          <p:cNvPicPr>
            <a:picLocks noChangeAspect="1"/>
          </p:cNvPicPr>
          <p:nvPr/>
        </p:nvPicPr>
        <p:blipFill>
          <a:blip r:embed="rId5"/>
          <a:srcRect l="-6510" t="67413" r="100000" b="26074"/>
          <a:stretch>
            <a:fillRect/>
          </a:stretch>
        </p:blipFill>
        <p:spPr>
          <a:xfrm>
            <a:off x="801478" y="5987845"/>
            <a:ext cx="590333" cy="442452"/>
          </a:xfrm>
          <a:custGeom>
            <a:avLst/>
            <a:gdLst>
              <a:gd name="connsiteX0" fmla="*/ 0 w 590333"/>
              <a:gd name="connsiteY0" fmla="*/ 0 h 442452"/>
              <a:gd name="connsiteX1" fmla="*/ 590333 w 590333"/>
              <a:gd name="connsiteY1" fmla="*/ 0 h 442452"/>
              <a:gd name="connsiteX2" fmla="*/ 590333 w 590333"/>
              <a:gd name="connsiteY2" fmla="*/ 442452 h 442452"/>
              <a:gd name="connsiteX3" fmla="*/ 0 w 590333"/>
              <a:gd name="connsiteY3" fmla="*/ 442452 h 442452"/>
              <a:gd name="connsiteX4" fmla="*/ 0 w 590333"/>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333" h="442452">
                <a:moveTo>
                  <a:pt x="0" y="0"/>
                </a:moveTo>
                <a:lnTo>
                  <a:pt x="590333" y="0"/>
                </a:lnTo>
                <a:lnTo>
                  <a:pt x="590333" y="442452"/>
                </a:lnTo>
                <a:lnTo>
                  <a:pt x="0" y="442452"/>
                </a:lnTo>
                <a:lnTo>
                  <a:pt x="0" y="0"/>
                </a:lnTo>
                <a:close/>
              </a:path>
            </a:pathLst>
          </a:custGeom>
        </p:spPr>
      </p:pic>
      <p:pic>
        <p:nvPicPr>
          <p:cNvPr id="47" name="Picture 46"/>
          <p:cNvPicPr>
            <a:picLocks noChangeAspect="1"/>
          </p:cNvPicPr>
          <p:nvPr/>
        </p:nvPicPr>
        <p:blipFill>
          <a:blip r:embed="rId5"/>
          <a:srcRect l="100000" t="67413" r="-7154" b="26074"/>
          <a:stretch>
            <a:fillRect/>
          </a:stretch>
        </p:blipFill>
        <p:spPr>
          <a:xfrm>
            <a:off x="10460296" y="5987845"/>
            <a:ext cx="648778" cy="442452"/>
          </a:xfrm>
          <a:custGeom>
            <a:avLst/>
            <a:gdLst>
              <a:gd name="connsiteX0" fmla="*/ 0 w 648778"/>
              <a:gd name="connsiteY0" fmla="*/ 0 h 442452"/>
              <a:gd name="connsiteX1" fmla="*/ 648778 w 648778"/>
              <a:gd name="connsiteY1" fmla="*/ 0 h 442452"/>
              <a:gd name="connsiteX2" fmla="*/ 648778 w 648778"/>
              <a:gd name="connsiteY2" fmla="*/ 442452 h 442452"/>
              <a:gd name="connsiteX3" fmla="*/ 0 w 648778"/>
              <a:gd name="connsiteY3" fmla="*/ 442452 h 442452"/>
              <a:gd name="connsiteX4" fmla="*/ 0 w 648778"/>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778" h="442452">
                <a:moveTo>
                  <a:pt x="0" y="0"/>
                </a:moveTo>
                <a:lnTo>
                  <a:pt x="648778" y="0"/>
                </a:lnTo>
                <a:lnTo>
                  <a:pt x="648778" y="442452"/>
                </a:lnTo>
                <a:lnTo>
                  <a:pt x="0" y="442452"/>
                </a:lnTo>
                <a:lnTo>
                  <a:pt x="0" y="0"/>
                </a:lnTo>
                <a:close/>
              </a:path>
            </a:pathLst>
          </a:custGeom>
        </p:spPr>
      </p:pic>
      <p:sp>
        <p:nvSpPr>
          <p:cNvPr id="3" name="Rectangle 2"/>
          <p:cNvSpPr/>
          <p:nvPr/>
        </p:nvSpPr>
        <p:spPr>
          <a:xfrm>
            <a:off x="3776483" y="155204"/>
            <a:ext cx="461363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p:cNvSpPr/>
          <p:nvPr/>
        </p:nvSpPr>
        <p:spPr>
          <a:xfrm>
            <a:off x="5197102" y="810722"/>
            <a:ext cx="2210862" cy="522259"/>
          </a:xfrm>
          <a:prstGeom prst="rect">
            <a:avLst/>
          </a:prstGeom>
        </p:spPr>
        <p:txBody>
          <a:bodyPr wrap="none">
            <a:spAutoFit/>
          </a:bodyPr>
          <a:lstStyle/>
          <a:p>
            <a:pPr marL="0" marR="0" lvl="0" indent="0" algn="l" defTabSz="914400" rtl="0" eaLnBrk="1" fontAlgn="auto" latinLnBrk="0" hangingPunct="1">
              <a:lnSpc>
                <a:spcPct val="107000"/>
              </a:lnSpc>
              <a:spcBef>
                <a:spcPts val="0"/>
              </a:spcBef>
              <a:spcAft>
                <a:spcPts val="0"/>
              </a:spcAft>
              <a:buClrTx/>
              <a:buSzTx/>
              <a:buFontTx/>
              <a:buNone/>
              <a:tabLst>
                <a:tab pos="1386840" algn="l"/>
              </a:tabLst>
              <a:defRPr/>
            </a:pPr>
            <a:r>
              <a:rPr kumimoji="0" lang="vi-VN" sz="2800" b="1" i="0" u="none" strike="noStrike" kern="1200" cap="none" spc="0" normalizeH="0" baseline="0" noProof="0" dirty="0">
                <a:ln>
                  <a:noFill/>
                </a:ln>
                <a:solidFill>
                  <a:srgbClr val="0000FF"/>
                </a:solidFill>
                <a:effectLst/>
                <a:uLnTx/>
                <a:uFillTx/>
                <a:latin typeface="Times New Roman" panose="02020603050405020304" pitchFamily="18" charset="0"/>
                <a:ea typeface="MS Mincho"/>
                <a:cs typeface="Times New Roman" panose="02020603050405020304" pitchFamily="18" charset="0"/>
              </a:rPr>
              <a:t>II. Luyện tập</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Hộp Văn bản 3">
            <a:extLst>
              <a:ext uri="{FF2B5EF4-FFF2-40B4-BE49-F238E27FC236}">
                <a16:creationId xmlns:a16="http://schemas.microsoft.com/office/drawing/2014/main" xmlns="" id="{F3A15750-74A7-8E4E-3C7B-C0F4698F343E}"/>
              </a:ext>
            </a:extLst>
          </p:cNvPr>
          <p:cNvSpPr txBox="1"/>
          <p:nvPr/>
        </p:nvSpPr>
        <p:spPr>
          <a:xfrm>
            <a:off x="702279" y="1565268"/>
            <a:ext cx="10946024" cy="4708981"/>
          </a:xfrm>
          <a:prstGeom prst="rect">
            <a:avLst/>
          </a:prstGeom>
          <a:noFill/>
        </p:spPr>
        <p:txBody>
          <a:bodyPr wrap="square">
            <a:spAutoFit/>
          </a:bodyPr>
          <a:lstStyle/>
          <a:p>
            <a:pPr algn="just"/>
            <a:r>
              <a:rPr lang="vi-VN" sz="2000" b="1" dirty="0">
                <a:effectLst/>
                <a:latin typeface="Times New Roman" panose="02020603050405020304" pitchFamily="18" charset="0"/>
                <a:ea typeface="Times New Roman" panose="02020603050405020304" pitchFamily="18" charset="0"/>
                <a:cs typeface="Times New Roman" panose="02020603050405020304" pitchFamily="18" charset="0"/>
              </a:rPr>
              <a:t>Bài tập 2:</a:t>
            </a:r>
            <a:endParaRPr lang="vi-VN" sz="2000" dirty="0">
              <a:effectLst/>
              <a:latin typeface="VNI-Times"/>
              <a:ea typeface="Times New Roman" panose="02020603050405020304" pitchFamily="18" charset="0"/>
              <a:cs typeface="Times New Roman" panose="02020603050405020304" pitchFamily="18" charset="0"/>
            </a:endParaRPr>
          </a:p>
          <a:p>
            <a:pPr marR="42545" algn="just">
              <a:tabLst>
                <a:tab pos="229870" algn="l"/>
              </a:tabLst>
            </a:pPr>
            <a:r>
              <a:rPr lang="vi-VN" sz="2000" dirty="0">
                <a:effectLst/>
                <a:latin typeface="Times New Roman" panose="02020603050405020304" pitchFamily="18" charset="0"/>
                <a:ea typeface="Arial" panose="020B0604020202020204" pitchFamily="34" charset="0"/>
                <a:cs typeface="Times New Roman" panose="02020603050405020304" pitchFamily="18" charset="0"/>
              </a:rPr>
              <a:t>a. Chuyển đổi câu: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Rõ ràng Phạm Xuân Ẩn có cuộc đời</a:t>
            </a:r>
            <a:r>
              <a:rPr lang="vi-VN" sz="2000" i="1" spc="2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của</a:t>
            </a:r>
            <a:r>
              <a:rPr lang="vi-VN" sz="2000" i="1" spc="2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nhân</a:t>
            </a:r>
            <a:r>
              <a:rPr lang="vi-VN" sz="2000" i="1" spc="2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vật</a:t>
            </a:r>
            <a:r>
              <a:rPr lang="vi-VN" sz="2000" i="1" spc="2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tiểu</a:t>
            </a:r>
            <a:r>
              <a:rPr lang="vi-VN" sz="2000" i="1" spc="2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thuyết</a:t>
            </a:r>
            <a:r>
              <a:rPr lang="vi-VN" sz="2000" i="1" spc="2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nhưng</a:t>
            </a:r>
            <a:r>
              <a:rPr lang="vi-VN" sz="2000" i="1" spc="2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các</a:t>
            </a:r>
            <a:r>
              <a:rPr lang="vi-VN" sz="2000" i="1" spc="2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nhà</a:t>
            </a:r>
            <a:r>
              <a:rPr lang="vi-VN" sz="2000" i="1" spc="2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báo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Việt</a:t>
            </a:r>
            <a:r>
              <a:rPr lang="vi-VN" sz="2000" i="1" spc="-7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Nam</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cũng</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như</a:t>
            </a:r>
            <a:r>
              <a:rPr lang="vi-VN" sz="2000" i="1" spc="-7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nhà</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báo</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nước</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ngoài</a:t>
            </a:r>
            <a:r>
              <a:rPr lang="vi-VN" sz="2000" i="1" spc="-7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mới</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chỉ</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có</a:t>
            </a:r>
            <a:r>
              <a:rPr lang="vi-VN" sz="2000" i="1" spc="-7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được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“vài</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chớp</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đèn</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err="1">
                <a:effectLst/>
                <a:latin typeface="Times New Roman" panose="02020603050405020304" pitchFamily="18" charset="0"/>
                <a:ea typeface="Arial" panose="020B0604020202020204" pitchFamily="34" charset="0"/>
                <a:cs typeface="Times New Roman" panose="02020603050405020304" pitchFamily="18" charset="0"/>
              </a:rPr>
              <a:t>flash</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nắm</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bắt</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những</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nét</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thoảng</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qua</a:t>
            </a:r>
            <a:r>
              <a:rPr lang="vi-VN" sz="2000" i="1"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nào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đó</a:t>
            </a:r>
            <a:r>
              <a:rPr lang="vi-VN" sz="2000" i="1" spc="-8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của</a:t>
            </a:r>
            <a:r>
              <a:rPr lang="vi-VN" sz="2000" i="1" spc="-8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cuộc</a:t>
            </a:r>
            <a:r>
              <a:rPr lang="vi-VN" sz="2000" i="1" spc="-8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đời</a:t>
            </a:r>
            <a:r>
              <a:rPr lang="vi-VN" sz="2000" i="1" spc="-8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ông</a:t>
            </a:r>
            <a:r>
              <a:rPr lang="vi-VN" sz="2000" i="1" spc="-8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theo</a:t>
            </a:r>
            <a:r>
              <a:rPr lang="vi-VN" sz="2000" i="1" spc="-8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một</a:t>
            </a:r>
            <a:r>
              <a:rPr lang="vi-VN" sz="2000" i="1" spc="-8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số</a:t>
            </a:r>
            <a:r>
              <a:rPr lang="vi-VN" sz="2000" i="1" spc="-8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sự</a:t>
            </a:r>
            <a:r>
              <a:rPr lang="vi-VN" sz="2000" i="1" spc="-8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kiện</a:t>
            </a:r>
            <a:r>
              <a:rPr lang="vi-VN" sz="2000" i="1" spc="-8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lịch</a:t>
            </a:r>
            <a:r>
              <a:rPr lang="vi-VN" sz="2000" i="1" spc="-8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sử</a:t>
            </a:r>
            <a:r>
              <a:rPr lang="vi-VN" sz="2000" i="1" spc="-8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lớn</a:t>
            </a:r>
            <a:r>
              <a:rPr lang="vi-VN" sz="2000" i="1" spc="-8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lao.</a:t>
            </a:r>
            <a:endParaRPr lang="vi-VN" sz="2000" dirty="0">
              <a:effectLst/>
              <a:latin typeface="VNI-Times"/>
              <a:ea typeface="Times New Roman" panose="02020603050405020304" pitchFamily="18" charset="0"/>
              <a:cs typeface="Times New Roman" panose="02020603050405020304" pitchFamily="18" charset="0"/>
            </a:endParaRPr>
          </a:p>
          <a:p>
            <a:pPr marL="50800" marR="42545" algn="just">
              <a:spcAft>
                <a:spcPts val="0"/>
              </a:spcAft>
            </a:pPr>
            <a:r>
              <a:rPr lang="vi-VN" sz="2000" dirty="0">
                <a:effectLst/>
                <a:latin typeface="Times New Roman" panose="02020603050405020304" pitchFamily="18" charset="0"/>
                <a:ea typeface="Arial" panose="020B0604020202020204" pitchFamily="34" charset="0"/>
                <a:cs typeface="Times New Roman" panose="02020603050405020304" pitchFamily="18" charset="0"/>
              </a:rPr>
              <a:t>-So với việc diễn đạt bằng một câu ghép, diễn đạt bằng các câu đơn có tác dụng nhấn mạnh hơn thông tin: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các nhà báo nước ngoài mới chỉ nắm bắt được vài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nét</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ít</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ỏi</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về</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Phạm</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Xuân</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Ẩn,</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trong</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khi</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cuộc</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đời</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ông</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10" dirty="0">
                <a:effectLst/>
                <a:latin typeface="Times New Roman" panose="02020603050405020304" pitchFamily="18" charset="0"/>
                <a:ea typeface="Arial" panose="020B0604020202020204" pitchFamily="34" charset="0"/>
                <a:cs typeface="Times New Roman" panose="02020603050405020304" pitchFamily="18" charset="0"/>
              </a:rPr>
              <a:t>phong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phú, hấp dẫn như một nhân vật tiểu thuyết.</a:t>
            </a:r>
            <a:endParaRPr lang="vi-VN" sz="2000" dirty="0">
              <a:effectLst/>
              <a:latin typeface="VNI-Times"/>
              <a:ea typeface="Times New Roman" panose="02020603050405020304" pitchFamily="18" charset="0"/>
              <a:cs typeface="Times New Roman" panose="02020603050405020304" pitchFamily="18" charset="0"/>
            </a:endParaRPr>
          </a:p>
          <a:p>
            <a:pPr marR="42545" algn="just">
              <a:tabLst>
                <a:tab pos="195580" algn="l"/>
              </a:tabLst>
            </a:pPr>
            <a:r>
              <a:rPr lang="vi-VN" sz="2000" spc="-20" dirty="0">
                <a:effectLst/>
                <a:latin typeface="Times New Roman" panose="02020603050405020304" pitchFamily="18" charset="0"/>
                <a:ea typeface="Arial" panose="020B0604020202020204" pitchFamily="34" charset="0"/>
                <a:cs typeface="Times New Roman" panose="02020603050405020304" pitchFamily="18" charset="0"/>
              </a:rPr>
              <a:t>b. Chuyển</a:t>
            </a:r>
            <a:r>
              <a:rPr lang="vi-VN" sz="2000" spc="-4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spc="-20" dirty="0">
                <a:effectLst/>
                <a:latin typeface="Times New Roman" panose="02020603050405020304" pitchFamily="18" charset="0"/>
                <a:ea typeface="Arial" panose="020B0604020202020204" pitchFamily="34" charset="0"/>
                <a:cs typeface="Times New Roman" panose="02020603050405020304" pitchFamily="18" charset="0"/>
              </a:rPr>
              <a:t>đổi câu: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Thầy</a:t>
            </a:r>
            <a:r>
              <a:rPr lang="vi-VN" sz="2000" i="1" spc="-6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dạy</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rất</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ân</a:t>
            </a:r>
            <a:r>
              <a:rPr lang="vi-VN" sz="2000" i="1" spc="-6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cần,</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tỉ</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mỉ,</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chỉ</a:t>
            </a:r>
            <a:r>
              <a:rPr lang="vi-VN" sz="2000" i="1" spc="-6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bảo</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cho chúng</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tôi</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từng</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li</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từng</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tí:</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cách</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tô</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màu,</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đánh</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bóng,</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cả</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cách </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gọt</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bút</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chì</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thế</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nào</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cho</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đẹp</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và</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dễ</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vẽ</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nhưng</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thú</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vị</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hơn</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cả</a:t>
            </a:r>
            <a:r>
              <a:rPr lang="vi-VN" sz="2000" i="1" spc="-2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là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những</a:t>
            </a:r>
            <a:r>
              <a:rPr lang="vi-VN" sz="2000" i="1"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câu</a:t>
            </a:r>
            <a:r>
              <a:rPr lang="vi-VN" sz="2000" i="1"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chuyện</a:t>
            </a:r>
            <a:r>
              <a:rPr lang="vi-VN" sz="2000" i="1"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của</a:t>
            </a:r>
            <a:r>
              <a:rPr lang="vi-VN" sz="2000" i="1"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thầy.</a:t>
            </a:r>
            <a:endParaRPr lang="vi-VN" sz="2000" dirty="0">
              <a:effectLst/>
              <a:latin typeface="VNI-Times"/>
              <a:ea typeface="Times New Roman" panose="02020603050405020304" pitchFamily="18" charset="0"/>
              <a:cs typeface="Times New Roman" panose="02020603050405020304" pitchFamily="18" charset="0"/>
            </a:endParaRPr>
          </a:p>
          <a:p>
            <a:pPr marR="42545" algn="just"/>
            <a:r>
              <a:rPr lang="vi-VN" sz="2000" dirty="0">
                <a:effectLst/>
                <a:latin typeface="Times New Roman" panose="02020603050405020304" pitchFamily="18" charset="0"/>
                <a:ea typeface="Arial" panose="020B0604020202020204" pitchFamily="34" charset="0"/>
                <a:cs typeface="Times New Roman" panose="02020603050405020304" pitchFamily="18" charset="0"/>
              </a:rPr>
              <a:t>- So với việc diễn đạt bằng một câu ghép, diễn đạt bằng các câu đơn có tác dụng nhấn mạnh hơn thông tin: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những câu chuyện của thầy thú vị hơn cả.</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spc="-30" dirty="0">
                <a:effectLst/>
                <a:latin typeface="Times New Roman" panose="02020603050405020304" pitchFamily="18" charset="0"/>
                <a:ea typeface="Arial" panose="020B0604020202020204" pitchFamily="34" charset="0"/>
                <a:cs typeface="Times New Roman" panose="02020603050405020304" pitchFamily="18" charset="0"/>
              </a:rPr>
              <a:t>Chuyển</a:t>
            </a:r>
            <a:r>
              <a:rPr lang="vi-VN" sz="2000" spc="-5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spc="-30" dirty="0">
                <a:effectLst/>
                <a:latin typeface="Times New Roman" panose="02020603050405020304" pitchFamily="18" charset="0"/>
                <a:ea typeface="Arial" panose="020B0604020202020204" pitchFamily="34" charset="0"/>
                <a:cs typeface="Times New Roman" panose="02020603050405020304" pitchFamily="18" charset="0"/>
              </a:rPr>
              <a:t>đổi</a:t>
            </a:r>
            <a:r>
              <a:rPr lang="vi-VN" sz="2000"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spc="-30" dirty="0">
                <a:effectLst/>
                <a:latin typeface="Times New Roman" panose="02020603050405020304" pitchFamily="18" charset="0"/>
                <a:ea typeface="Arial" panose="020B0604020202020204" pitchFamily="34" charset="0"/>
                <a:cs typeface="Times New Roman" panose="02020603050405020304" pitchFamily="18" charset="0"/>
              </a:rPr>
              <a:t>câu:</a:t>
            </a:r>
            <a:r>
              <a:rPr lang="vi-VN" sz="2000"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30" dirty="0">
                <a:effectLst/>
                <a:latin typeface="Times New Roman" panose="02020603050405020304" pitchFamily="18" charset="0"/>
                <a:ea typeface="Arial" panose="020B0604020202020204" pitchFamily="34" charset="0"/>
                <a:cs typeface="Times New Roman" panose="02020603050405020304" pitchFamily="18" charset="0"/>
              </a:rPr>
              <a:t>Chắc</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30" dirty="0">
                <a:effectLst/>
                <a:latin typeface="Times New Roman" panose="02020603050405020304" pitchFamily="18" charset="0"/>
                <a:ea typeface="Arial" panose="020B0604020202020204" pitchFamily="34" charset="0"/>
                <a:cs typeface="Times New Roman" panose="02020603050405020304" pitchFamily="18" charset="0"/>
              </a:rPr>
              <a:t>cô</a:t>
            </a:r>
            <a:r>
              <a:rPr lang="vi-VN" sz="2000" i="1"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30" dirty="0">
                <a:effectLst/>
                <a:latin typeface="Times New Roman" panose="02020603050405020304" pitchFamily="18" charset="0"/>
                <a:ea typeface="Arial" panose="020B0604020202020204" pitchFamily="34" charset="0"/>
                <a:cs typeface="Times New Roman" panose="02020603050405020304" pitchFamily="18" charset="0"/>
              </a:rPr>
              <a:t>giáo</a:t>
            </a:r>
            <a:r>
              <a:rPr lang="vi-VN" sz="2000" i="1"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30" dirty="0">
                <a:effectLst/>
                <a:latin typeface="Times New Roman" panose="02020603050405020304" pitchFamily="18" charset="0"/>
                <a:ea typeface="Arial" panose="020B0604020202020204" pitchFamily="34" charset="0"/>
                <a:cs typeface="Times New Roman" panose="02020603050405020304" pitchFamily="18" charset="0"/>
              </a:rPr>
              <a:t>rất</a:t>
            </a:r>
            <a:r>
              <a:rPr lang="vi-VN" sz="2000" i="1"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30" dirty="0">
                <a:effectLst/>
                <a:latin typeface="Times New Roman" panose="02020603050405020304" pitchFamily="18" charset="0"/>
                <a:ea typeface="Arial" panose="020B0604020202020204" pitchFamily="34" charset="0"/>
                <a:cs typeface="Times New Roman" panose="02020603050405020304" pitchFamily="18" charset="0"/>
              </a:rPr>
              <a:t>vui</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30" dirty="0">
                <a:effectLst/>
                <a:latin typeface="Times New Roman" panose="02020603050405020304" pitchFamily="18" charset="0"/>
                <a:ea typeface="Arial" panose="020B0604020202020204" pitchFamily="34" charset="0"/>
                <a:cs typeface="Times New Roman" panose="02020603050405020304" pitchFamily="18" charset="0"/>
              </a:rPr>
              <a:t>trước</a:t>
            </a:r>
            <a:r>
              <a:rPr lang="vi-VN" sz="2000" i="1"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30" dirty="0">
                <a:effectLst/>
                <a:latin typeface="Times New Roman" panose="02020603050405020304" pitchFamily="18" charset="0"/>
                <a:ea typeface="Arial" panose="020B0604020202020204" pitchFamily="34" charset="0"/>
                <a:cs typeface="Times New Roman" panose="02020603050405020304" pitchFamily="18" charset="0"/>
              </a:rPr>
              <a:t>món</a:t>
            </a:r>
            <a:r>
              <a:rPr lang="vi-VN" sz="2000" i="1" spc="-4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30" dirty="0">
                <a:effectLst/>
                <a:latin typeface="Times New Roman" panose="02020603050405020304" pitchFamily="18" charset="0"/>
                <a:ea typeface="Arial" panose="020B0604020202020204" pitchFamily="34" charset="0"/>
                <a:cs typeface="Times New Roman" panose="02020603050405020304" pitchFamily="18" charset="0"/>
              </a:rPr>
              <a:t>quà</a:t>
            </a:r>
            <a:r>
              <a:rPr lang="vi-VN" sz="2000" i="1" spc="-5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30" dirty="0">
                <a:effectLst/>
                <a:latin typeface="Times New Roman" panose="02020603050405020304" pitchFamily="18" charset="0"/>
                <a:ea typeface="Arial" panose="020B0604020202020204" pitchFamily="34" charset="0"/>
                <a:cs typeface="Times New Roman" panose="02020603050405020304" pitchFamily="18" charset="0"/>
              </a:rPr>
              <a:t>của </a:t>
            </a:r>
            <a:r>
              <a:rPr lang="vi-VN" sz="2000" i="1" spc="-40" dirty="0">
                <a:effectLst/>
                <a:latin typeface="Times New Roman" panose="02020603050405020304" pitchFamily="18" charset="0"/>
                <a:ea typeface="Arial" panose="020B0604020202020204" pitchFamily="34" charset="0"/>
                <a:cs typeface="Times New Roman" panose="02020603050405020304" pitchFamily="18" charset="0"/>
              </a:rPr>
              <a:t>em, giữa</a:t>
            </a:r>
            <a:r>
              <a:rPr lang="vi-VN" sz="2000" i="1" spc="-3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40" dirty="0">
                <a:effectLst/>
                <a:latin typeface="Times New Roman" panose="02020603050405020304" pitchFamily="18" charset="0"/>
                <a:ea typeface="Arial" panose="020B0604020202020204" pitchFamily="34" charset="0"/>
                <a:cs typeface="Times New Roman" panose="02020603050405020304" pitchFamily="18" charset="0"/>
              </a:rPr>
              <a:t>bao</a:t>
            </a:r>
            <a:r>
              <a:rPr lang="vi-VN" sz="2000" i="1" spc="-3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40" dirty="0">
                <a:effectLst/>
                <a:latin typeface="Times New Roman" panose="02020603050405020304" pitchFamily="18" charset="0"/>
                <a:ea typeface="Arial" panose="020B0604020202020204" pitchFamily="34" charset="0"/>
                <a:cs typeface="Times New Roman" panose="02020603050405020304" pitchFamily="18" charset="0"/>
              </a:rPr>
              <a:t>món quà</a:t>
            </a:r>
            <a:r>
              <a:rPr lang="vi-VN" sz="2000" i="1" spc="-3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40" dirty="0">
                <a:effectLst/>
                <a:latin typeface="Times New Roman" panose="02020603050405020304" pitchFamily="18" charset="0"/>
                <a:ea typeface="Arial" panose="020B0604020202020204" pitchFamily="34" charset="0"/>
                <a:cs typeface="Times New Roman" panose="02020603050405020304" pitchFamily="18" charset="0"/>
              </a:rPr>
              <a:t>của</a:t>
            </a:r>
            <a:r>
              <a:rPr lang="vi-VN" sz="2000" i="1" spc="-3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40" dirty="0">
                <a:effectLst/>
                <a:latin typeface="Times New Roman" panose="02020603050405020304" pitchFamily="18" charset="0"/>
                <a:ea typeface="Arial" panose="020B0604020202020204" pitchFamily="34" charset="0"/>
                <a:cs typeface="Times New Roman" panose="02020603050405020304" pitchFamily="18" charset="0"/>
              </a:rPr>
              <a:t>các</a:t>
            </a:r>
            <a:r>
              <a:rPr lang="vi-VN" sz="2000" i="1" spc="-3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40" dirty="0">
                <a:effectLst/>
                <a:latin typeface="Times New Roman" panose="02020603050405020304" pitchFamily="18" charset="0"/>
                <a:ea typeface="Arial" panose="020B0604020202020204" pitchFamily="34" charset="0"/>
                <a:cs typeface="Times New Roman" panose="02020603050405020304" pitchFamily="18" charset="0"/>
              </a:rPr>
              <a:t>bạn và</a:t>
            </a:r>
            <a:r>
              <a:rPr lang="vi-VN" sz="2000" i="1" spc="-3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40" dirty="0">
                <a:effectLst/>
                <a:latin typeface="Times New Roman" panose="02020603050405020304" pitchFamily="18" charset="0"/>
                <a:ea typeface="Arial" panose="020B0604020202020204" pitchFamily="34" charset="0"/>
                <a:cs typeface="Times New Roman" panose="02020603050405020304" pitchFamily="18" charset="0"/>
              </a:rPr>
              <a:t>em</a:t>
            </a:r>
            <a:r>
              <a:rPr lang="vi-VN" sz="2000" i="1" spc="-3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40" dirty="0">
                <a:effectLst/>
                <a:latin typeface="Times New Roman" panose="02020603050405020304" pitchFamily="18" charset="0"/>
                <a:ea typeface="Arial" panose="020B0604020202020204" pitchFamily="34" charset="0"/>
                <a:cs typeface="Times New Roman" panose="02020603050405020304" pitchFamily="18" charset="0"/>
              </a:rPr>
              <a:t>sẽ không</a:t>
            </a:r>
            <a:r>
              <a:rPr lang="vi-VN" sz="2000" i="1" spc="-3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40" dirty="0">
                <a:effectLst/>
                <a:latin typeface="Times New Roman" panose="02020603050405020304" pitchFamily="18" charset="0"/>
                <a:ea typeface="Arial" panose="020B0604020202020204" pitchFamily="34" charset="0"/>
                <a:cs typeface="Times New Roman" panose="02020603050405020304" pitchFamily="18" charset="0"/>
              </a:rPr>
              <a:t>để</a:t>
            </a:r>
            <a:r>
              <a:rPr lang="vi-VN" sz="2000" i="1" spc="-3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spc="-40" dirty="0">
                <a:effectLst/>
                <a:latin typeface="Times New Roman" panose="02020603050405020304" pitchFamily="18" charset="0"/>
                <a:ea typeface="Arial" panose="020B0604020202020204" pitchFamily="34" charset="0"/>
                <a:cs typeface="Times New Roman" panose="02020603050405020304" pitchFamily="18" charset="0"/>
              </a:rPr>
              <a:t>tên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mình</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tên</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người</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mang</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cánh</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buồm</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tặng</a:t>
            </a:r>
            <a:r>
              <a:rPr lang="vi-VN" sz="2000" i="1" spc="-5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000" i="1" dirty="0">
                <a:effectLst/>
                <a:latin typeface="Times New Roman" panose="02020603050405020304" pitchFamily="18" charset="0"/>
                <a:ea typeface="Arial" panose="020B0604020202020204" pitchFamily="34" charset="0"/>
                <a:cs typeface="Times New Roman" panose="02020603050405020304" pitchFamily="18" charset="0"/>
              </a:rPr>
              <a:t>cô.</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-So với việc diễn đạt bằng một câu ghép, diễn đạt bằng các câu đơn có tác dụng nhấn mạnh hơn thông tin: </a:t>
            </a:r>
            <a:r>
              <a:rPr lang="vi-VN" sz="2000" i="1" dirty="0">
                <a:effectLst/>
                <a:latin typeface="Times New Roman" panose="02020603050405020304" pitchFamily="18" charset="0"/>
                <a:ea typeface="Times New Roman" panose="02020603050405020304" pitchFamily="18" charset="0"/>
                <a:cs typeface="Times New Roman" panose="02020603050405020304" pitchFamily="18" charset="0"/>
              </a:rPr>
              <a:t>“em” sẽ không để tên mình trên món quà tặng cô.</a:t>
            </a:r>
            <a:endParaRPr lang="vi-VN" sz="2000" dirty="0">
              <a:effectLst/>
              <a:latin typeface="VNI-Time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1077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wipe(down)">
                                      <p:cBhvr>
                                        <p:cTn id="13" dur="500"/>
                                        <p:tgtEl>
                                          <p:spTgt spid="4">
                                            <p:txEl>
                                              <p:pRg st="1" end="1"/>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Effect transition="in" filter="wipe(down)">
                                      <p:cBhvr>
                                        <p:cTn id="16" dur="500"/>
                                        <p:tgtEl>
                                          <p:spTgt spid="4">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barn(inVertical)">
                                      <p:cBhvr>
                                        <p:cTn id="21" dur="500"/>
                                        <p:tgtEl>
                                          <p:spTgt spid="4">
                                            <p:txEl>
                                              <p:pRg st="3" end="3"/>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Effect transition="in" filter="barn(inVertical)">
                                      <p:cBhvr>
                                        <p:cTn id="24" dur="500"/>
                                        <p:tgtEl>
                                          <p:spTgt spid="4">
                                            <p:txEl>
                                              <p:pRg st="4" end="4"/>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barn(inVertical)">
                                      <p:cBhvr>
                                        <p:cTn id="27" dur="500"/>
                                        <p:tgtEl>
                                          <p:spTgt spid="4">
                                            <p:txEl>
                                              <p:pRg st="5" end="5"/>
                                            </p:txEl>
                                          </p:spTgt>
                                        </p:tgtEl>
                                      </p:cBhvr>
                                    </p:animEffect>
                                  </p:childTnLst>
                                </p:cTn>
                              </p:par>
                              <p:par>
                                <p:cTn id="28" presetID="16" presetClass="entr" presetSubtype="21" fill="hold" nodeType="withEffect">
                                  <p:stCondLst>
                                    <p:cond delay="0"/>
                                  </p:stCondLst>
                                  <p:childTnLst>
                                    <p:set>
                                      <p:cBhvr>
                                        <p:cTn id="29" dur="1" fill="hold">
                                          <p:stCondLst>
                                            <p:cond delay="0"/>
                                          </p:stCondLst>
                                        </p:cTn>
                                        <p:tgtEl>
                                          <p:spTgt spid="4">
                                            <p:txEl>
                                              <p:pRg st="6" end="6"/>
                                            </p:txEl>
                                          </p:spTgt>
                                        </p:tgtEl>
                                        <p:attrNameLst>
                                          <p:attrName>style.visibility</p:attrName>
                                        </p:attrNameLst>
                                      </p:cBhvr>
                                      <p:to>
                                        <p:strVal val="visible"/>
                                      </p:to>
                                    </p:set>
                                    <p:animEffect transition="in" filter="barn(inVertical)">
                                      <p:cBhvr>
                                        <p:cTn id="30"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ame 4"/>
          <p:cNvSpPr/>
          <p:nvPr/>
        </p:nvSpPr>
        <p:spPr>
          <a:xfrm>
            <a:off x="331122" y="1028700"/>
            <a:ext cx="11517055" cy="5545394"/>
          </a:xfrm>
          <a:prstGeom prst="frame">
            <a:avLst>
              <a:gd name="adj1" fmla="val 1596"/>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r="100000" b="100000"/>
            </a:path>
            <a:tileRect l="-100000" t="-100000"/>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10"/>
          <p:cNvSpPr/>
          <p:nvPr/>
        </p:nvSpPr>
        <p:spPr>
          <a:xfrm>
            <a:off x="889200" y="154858"/>
            <a:ext cx="10427519" cy="523568"/>
          </a:xfrm>
          <a:custGeom>
            <a:avLst/>
            <a:gdLst>
              <a:gd name="connsiteX0" fmla="*/ 260542 w 10427519"/>
              <a:gd name="connsiteY0" fmla="*/ 0 h 523568"/>
              <a:gd name="connsiteX1" fmla="*/ 10166977 w 10427519"/>
              <a:gd name="connsiteY1" fmla="*/ 0 h 523568"/>
              <a:gd name="connsiteX2" fmla="*/ 10427519 w 10427519"/>
              <a:gd name="connsiteY2" fmla="*/ 260542 h 523568"/>
              <a:gd name="connsiteX3" fmla="*/ 10427519 w 10427519"/>
              <a:gd name="connsiteY3" fmla="*/ 381013 h 523568"/>
              <a:gd name="connsiteX4" fmla="*/ 10407044 w 10427519"/>
              <a:gd name="connsiteY4" fmla="*/ 482428 h 523568"/>
              <a:gd name="connsiteX5" fmla="*/ 10384713 w 10427519"/>
              <a:gd name="connsiteY5" fmla="*/ 523568 h 523568"/>
              <a:gd name="connsiteX6" fmla="*/ 42806 w 10427519"/>
              <a:gd name="connsiteY6" fmla="*/ 523568 h 523568"/>
              <a:gd name="connsiteX7" fmla="*/ 20475 w 10427519"/>
              <a:gd name="connsiteY7" fmla="*/ 482428 h 523568"/>
              <a:gd name="connsiteX8" fmla="*/ 0 w 10427519"/>
              <a:gd name="connsiteY8" fmla="*/ 381013 h 523568"/>
              <a:gd name="connsiteX9" fmla="*/ 0 w 10427519"/>
              <a:gd name="connsiteY9" fmla="*/ 260542 h 523568"/>
              <a:gd name="connsiteX10" fmla="*/ 260542 w 10427519"/>
              <a:gd name="connsiteY10" fmla="*/ 0 h 5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27519" h="523568">
                <a:moveTo>
                  <a:pt x="260542" y="0"/>
                </a:moveTo>
                <a:lnTo>
                  <a:pt x="10166977" y="0"/>
                </a:lnTo>
                <a:cubicBezTo>
                  <a:pt x="10310870" y="0"/>
                  <a:pt x="10427519" y="116649"/>
                  <a:pt x="10427519" y="260542"/>
                </a:cubicBezTo>
                <a:lnTo>
                  <a:pt x="10427519" y="381013"/>
                </a:lnTo>
                <a:cubicBezTo>
                  <a:pt x="10427519" y="416986"/>
                  <a:pt x="10420228" y="451257"/>
                  <a:pt x="10407044" y="482428"/>
                </a:cubicBezTo>
                <a:lnTo>
                  <a:pt x="10384713" y="523568"/>
                </a:lnTo>
                <a:lnTo>
                  <a:pt x="42806" y="523568"/>
                </a:lnTo>
                <a:lnTo>
                  <a:pt x="20475" y="482428"/>
                </a:lnTo>
                <a:cubicBezTo>
                  <a:pt x="7291" y="451257"/>
                  <a:pt x="0" y="416986"/>
                  <a:pt x="0" y="381013"/>
                </a:cubicBezTo>
                <a:lnTo>
                  <a:pt x="0" y="260542"/>
                </a:lnTo>
                <a:cubicBezTo>
                  <a:pt x="0" y="116649"/>
                  <a:pt x="116649" y="0"/>
                  <a:pt x="260542"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9"/>
          <p:cNvSpPr/>
          <p:nvPr/>
        </p:nvSpPr>
        <p:spPr>
          <a:xfrm>
            <a:off x="-1" y="-1"/>
            <a:ext cx="12192000" cy="678426"/>
          </a:xfrm>
          <a:custGeom>
            <a:avLst/>
            <a:gdLst>
              <a:gd name="connsiteX0" fmla="*/ 0 w 12192000"/>
              <a:gd name="connsiteY0" fmla="*/ 0 h 678426"/>
              <a:gd name="connsiteX1" fmla="*/ 12192000 w 12192000"/>
              <a:gd name="connsiteY1" fmla="*/ 0 h 678426"/>
              <a:gd name="connsiteX2" fmla="*/ 12192000 w 12192000"/>
              <a:gd name="connsiteY2" fmla="*/ 678426 h 678426"/>
              <a:gd name="connsiteX3" fmla="*/ 11260603 w 12192000"/>
              <a:gd name="connsiteY3" fmla="*/ 678426 h 678426"/>
              <a:gd name="connsiteX4" fmla="*/ 11282934 w 12192000"/>
              <a:gd name="connsiteY4" fmla="*/ 637286 h 678426"/>
              <a:gd name="connsiteX5" fmla="*/ 11303409 w 12192000"/>
              <a:gd name="connsiteY5" fmla="*/ 535871 h 678426"/>
              <a:gd name="connsiteX6" fmla="*/ 11303409 w 12192000"/>
              <a:gd name="connsiteY6" fmla="*/ 415400 h 678426"/>
              <a:gd name="connsiteX7" fmla="*/ 11042867 w 12192000"/>
              <a:gd name="connsiteY7" fmla="*/ 154858 h 678426"/>
              <a:gd name="connsiteX8" fmla="*/ 1136432 w 12192000"/>
              <a:gd name="connsiteY8" fmla="*/ 154858 h 678426"/>
              <a:gd name="connsiteX9" fmla="*/ 875890 w 12192000"/>
              <a:gd name="connsiteY9" fmla="*/ 415400 h 678426"/>
              <a:gd name="connsiteX10" fmla="*/ 875890 w 12192000"/>
              <a:gd name="connsiteY10" fmla="*/ 535871 h 678426"/>
              <a:gd name="connsiteX11" fmla="*/ 896365 w 12192000"/>
              <a:gd name="connsiteY11" fmla="*/ 637286 h 678426"/>
              <a:gd name="connsiteX12" fmla="*/ 918696 w 12192000"/>
              <a:gd name="connsiteY12" fmla="*/ 678426 h 678426"/>
              <a:gd name="connsiteX13" fmla="*/ 0 w 12192000"/>
              <a:gd name="connsiteY13" fmla="*/ 678426 h 678426"/>
              <a:gd name="connsiteX14" fmla="*/ 0 w 12192000"/>
              <a:gd name="connsiteY14" fmla="*/ 0 h 678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678426">
                <a:moveTo>
                  <a:pt x="0" y="0"/>
                </a:moveTo>
                <a:lnTo>
                  <a:pt x="12192000" y="0"/>
                </a:lnTo>
                <a:lnTo>
                  <a:pt x="12192000" y="678426"/>
                </a:lnTo>
                <a:lnTo>
                  <a:pt x="11260603" y="678426"/>
                </a:lnTo>
                <a:lnTo>
                  <a:pt x="11282934" y="637286"/>
                </a:lnTo>
                <a:cubicBezTo>
                  <a:pt x="11296118" y="606115"/>
                  <a:pt x="11303409" y="571844"/>
                  <a:pt x="11303409" y="535871"/>
                </a:cubicBezTo>
                <a:lnTo>
                  <a:pt x="11303409" y="415400"/>
                </a:lnTo>
                <a:cubicBezTo>
                  <a:pt x="11303409" y="271507"/>
                  <a:pt x="11186760" y="154858"/>
                  <a:pt x="11042867" y="154858"/>
                </a:cubicBezTo>
                <a:lnTo>
                  <a:pt x="1136432" y="154858"/>
                </a:lnTo>
                <a:cubicBezTo>
                  <a:pt x="992539" y="154858"/>
                  <a:pt x="875890" y="271507"/>
                  <a:pt x="875890" y="415400"/>
                </a:cubicBezTo>
                <a:lnTo>
                  <a:pt x="875890" y="535871"/>
                </a:lnTo>
                <a:cubicBezTo>
                  <a:pt x="875890" y="571844"/>
                  <a:pt x="883181" y="606115"/>
                  <a:pt x="896365" y="637286"/>
                </a:cubicBezTo>
                <a:lnTo>
                  <a:pt x="918696" y="678426"/>
                </a:lnTo>
                <a:lnTo>
                  <a:pt x="0" y="678426"/>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8"/>
          <p:cNvSpPr/>
          <p:nvPr/>
        </p:nvSpPr>
        <p:spPr>
          <a:xfrm>
            <a:off x="918696" y="678426"/>
            <a:ext cx="10341907" cy="117987"/>
          </a:xfrm>
          <a:custGeom>
            <a:avLst/>
            <a:gdLst>
              <a:gd name="connsiteX0" fmla="*/ 0 w 10341907"/>
              <a:gd name="connsiteY0" fmla="*/ 0 h 117987"/>
              <a:gd name="connsiteX1" fmla="*/ 10341907 w 10341907"/>
              <a:gd name="connsiteY1" fmla="*/ 0 h 117987"/>
              <a:gd name="connsiteX2" fmla="*/ 10340216 w 10341907"/>
              <a:gd name="connsiteY2" fmla="*/ 3116 h 117987"/>
              <a:gd name="connsiteX3" fmla="*/ 10124171 w 10341907"/>
              <a:gd name="connsiteY3" fmla="*/ 117987 h 117987"/>
              <a:gd name="connsiteX4" fmla="*/ 217736 w 10341907"/>
              <a:gd name="connsiteY4" fmla="*/ 117987 h 117987"/>
              <a:gd name="connsiteX5" fmla="*/ 1691 w 10341907"/>
              <a:gd name="connsiteY5" fmla="*/ 3116 h 117987"/>
              <a:gd name="connsiteX6" fmla="*/ 0 w 10341907"/>
              <a:gd name="connsiteY6" fmla="*/ 0 h 117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41907" h="117987">
                <a:moveTo>
                  <a:pt x="0" y="0"/>
                </a:moveTo>
                <a:lnTo>
                  <a:pt x="10341907" y="0"/>
                </a:lnTo>
                <a:lnTo>
                  <a:pt x="10340216" y="3116"/>
                </a:lnTo>
                <a:cubicBezTo>
                  <a:pt x="10293395" y="72421"/>
                  <a:pt x="10214104" y="117987"/>
                  <a:pt x="10124171" y="117987"/>
                </a:cubicBezTo>
                <a:lnTo>
                  <a:pt x="217736" y="117987"/>
                </a:lnTo>
                <a:cubicBezTo>
                  <a:pt x="127803" y="117987"/>
                  <a:pt x="48512" y="72421"/>
                  <a:pt x="1691" y="3116"/>
                </a:cubicBezTo>
                <a:lnTo>
                  <a:pt x="0" y="0"/>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an 11"/>
          <p:cNvSpPr/>
          <p:nvPr/>
        </p:nvSpPr>
        <p:spPr>
          <a:xfrm>
            <a:off x="-1" y="-2"/>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an 12"/>
          <p:cNvSpPr/>
          <p:nvPr/>
        </p:nvSpPr>
        <p:spPr>
          <a:xfrm>
            <a:off x="11890372" y="-3"/>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9"/>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3758516" y="818537"/>
            <a:ext cx="4662268" cy="568104"/>
          </a:xfrm>
          <a:prstGeom prst="rect">
            <a:avLst/>
          </a:prstGeom>
        </p:spPr>
      </p:pic>
      <p:sp>
        <p:nvSpPr>
          <p:cNvPr id="22" name="4-Point Star 21"/>
          <p:cNvSpPr/>
          <p:nvPr/>
        </p:nvSpPr>
        <p:spPr>
          <a:xfrm>
            <a:off x="403270" y="160880"/>
            <a:ext cx="398207" cy="427703"/>
          </a:xfrm>
          <a:prstGeom prst="star4">
            <a:avLst>
              <a:gd name="adj" fmla="val 1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6" name="Picture 25"/>
          <p:cNvPicPr>
            <a:picLocks noChangeAspect="1"/>
          </p:cNvPicPr>
          <p:nvPr/>
        </p:nvPicPr>
        <p:blipFill>
          <a:blip r:embed="rId4"/>
          <a:srcRect l="31230" t="-4849" r="66223" b="100000"/>
          <a:stretch>
            <a:fillRect/>
          </a:stretch>
        </p:blipFill>
        <p:spPr>
          <a:xfrm>
            <a:off x="4346224" y="2521974"/>
            <a:ext cx="225776" cy="180754"/>
          </a:xfrm>
          <a:custGeom>
            <a:avLst/>
            <a:gdLst>
              <a:gd name="connsiteX0" fmla="*/ 0 w 225776"/>
              <a:gd name="connsiteY0" fmla="*/ 0 h 180754"/>
              <a:gd name="connsiteX1" fmla="*/ 225776 w 225776"/>
              <a:gd name="connsiteY1" fmla="*/ 0 h 180754"/>
              <a:gd name="connsiteX2" fmla="*/ 225776 w 225776"/>
              <a:gd name="connsiteY2" fmla="*/ 180754 h 180754"/>
              <a:gd name="connsiteX3" fmla="*/ 0 w 225776"/>
              <a:gd name="connsiteY3" fmla="*/ 180754 h 180754"/>
              <a:gd name="connsiteX4" fmla="*/ 0 w 225776"/>
              <a:gd name="connsiteY4" fmla="*/ 0 h 180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180754">
                <a:moveTo>
                  <a:pt x="0" y="0"/>
                </a:moveTo>
                <a:lnTo>
                  <a:pt x="225776" y="0"/>
                </a:lnTo>
                <a:lnTo>
                  <a:pt x="225776" y="180754"/>
                </a:lnTo>
                <a:lnTo>
                  <a:pt x="0" y="180754"/>
                </a:lnTo>
                <a:lnTo>
                  <a:pt x="0" y="0"/>
                </a:lnTo>
                <a:close/>
              </a:path>
            </a:pathLst>
          </a:custGeom>
        </p:spPr>
      </p:pic>
      <p:pic>
        <p:nvPicPr>
          <p:cNvPr id="23" name="Picture 22"/>
          <p:cNvPicPr>
            <a:picLocks noChangeAspect="1"/>
          </p:cNvPicPr>
          <p:nvPr/>
        </p:nvPicPr>
        <p:blipFill>
          <a:blip r:embed="rId4"/>
          <a:srcRect l="31230" t="100000" r="66223" b="-8896"/>
          <a:stretch>
            <a:fillRect/>
          </a:stretch>
        </p:blipFill>
        <p:spPr>
          <a:xfrm>
            <a:off x="4346224" y="6430297"/>
            <a:ext cx="225776" cy="331600"/>
          </a:xfrm>
          <a:custGeom>
            <a:avLst/>
            <a:gdLst>
              <a:gd name="connsiteX0" fmla="*/ 0 w 225776"/>
              <a:gd name="connsiteY0" fmla="*/ 0 h 331600"/>
              <a:gd name="connsiteX1" fmla="*/ 225776 w 225776"/>
              <a:gd name="connsiteY1" fmla="*/ 0 h 331600"/>
              <a:gd name="connsiteX2" fmla="*/ 225776 w 225776"/>
              <a:gd name="connsiteY2" fmla="*/ 331600 h 331600"/>
              <a:gd name="connsiteX3" fmla="*/ 0 w 225776"/>
              <a:gd name="connsiteY3" fmla="*/ 331600 h 331600"/>
              <a:gd name="connsiteX4" fmla="*/ 0 w 225776"/>
              <a:gd name="connsiteY4" fmla="*/ 0 h 33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331600">
                <a:moveTo>
                  <a:pt x="0" y="0"/>
                </a:moveTo>
                <a:lnTo>
                  <a:pt x="225776" y="0"/>
                </a:lnTo>
                <a:lnTo>
                  <a:pt x="225776" y="331600"/>
                </a:lnTo>
                <a:lnTo>
                  <a:pt x="0" y="331600"/>
                </a:lnTo>
                <a:lnTo>
                  <a:pt x="0" y="0"/>
                </a:lnTo>
                <a:close/>
              </a:path>
            </a:pathLst>
          </a:custGeom>
        </p:spPr>
      </p:pic>
      <p:pic>
        <p:nvPicPr>
          <p:cNvPr id="48" name="Picture 47"/>
          <p:cNvPicPr>
            <a:picLocks noChangeAspect="1"/>
          </p:cNvPicPr>
          <p:nvPr/>
        </p:nvPicPr>
        <p:blipFill>
          <a:blip r:embed="rId5"/>
          <a:srcRect l="-6510" t="67413" r="100000" b="26074"/>
          <a:stretch>
            <a:fillRect/>
          </a:stretch>
        </p:blipFill>
        <p:spPr>
          <a:xfrm>
            <a:off x="801478" y="5987845"/>
            <a:ext cx="590333" cy="442452"/>
          </a:xfrm>
          <a:custGeom>
            <a:avLst/>
            <a:gdLst>
              <a:gd name="connsiteX0" fmla="*/ 0 w 590333"/>
              <a:gd name="connsiteY0" fmla="*/ 0 h 442452"/>
              <a:gd name="connsiteX1" fmla="*/ 590333 w 590333"/>
              <a:gd name="connsiteY1" fmla="*/ 0 h 442452"/>
              <a:gd name="connsiteX2" fmla="*/ 590333 w 590333"/>
              <a:gd name="connsiteY2" fmla="*/ 442452 h 442452"/>
              <a:gd name="connsiteX3" fmla="*/ 0 w 590333"/>
              <a:gd name="connsiteY3" fmla="*/ 442452 h 442452"/>
              <a:gd name="connsiteX4" fmla="*/ 0 w 590333"/>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333" h="442452">
                <a:moveTo>
                  <a:pt x="0" y="0"/>
                </a:moveTo>
                <a:lnTo>
                  <a:pt x="590333" y="0"/>
                </a:lnTo>
                <a:lnTo>
                  <a:pt x="590333" y="442452"/>
                </a:lnTo>
                <a:lnTo>
                  <a:pt x="0" y="442452"/>
                </a:lnTo>
                <a:lnTo>
                  <a:pt x="0" y="0"/>
                </a:lnTo>
                <a:close/>
              </a:path>
            </a:pathLst>
          </a:custGeom>
        </p:spPr>
      </p:pic>
      <p:pic>
        <p:nvPicPr>
          <p:cNvPr id="47" name="Picture 46"/>
          <p:cNvPicPr>
            <a:picLocks noChangeAspect="1"/>
          </p:cNvPicPr>
          <p:nvPr/>
        </p:nvPicPr>
        <p:blipFill>
          <a:blip r:embed="rId5"/>
          <a:srcRect l="100000" t="67413" r="-7154" b="26074"/>
          <a:stretch>
            <a:fillRect/>
          </a:stretch>
        </p:blipFill>
        <p:spPr>
          <a:xfrm>
            <a:off x="10460296" y="5987845"/>
            <a:ext cx="648778" cy="442452"/>
          </a:xfrm>
          <a:custGeom>
            <a:avLst/>
            <a:gdLst>
              <a:gd name="connsiteX0" fmla="*/ 0 w 648778"/>
              <a:gd name="connsiteY0" fmla="*/ 0 h 442452"/>
              <a:gd name="connsiteX1" fmla="*/ 648778 w 648778"/>
              <a:gd name="connsiteY1" fmla="*/ 0 h 442452"/>
              <a:gd name="connsiteX2" fmla="*/ 648778 w 648778"/>
              <a:gd name="connsiteY2" fmla="*/ 442452 h 442452"/>
              <a:gd name="connsiteX3" fmla="*/ 0 w 648778"/>
              <a:gd name="connsiteY3" fmla="*/ 442452 h 442452"/>
              <a:gd name="connsiteX4" fmla="*/ 0 w 648778"/>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778" h="442452">
                <a:moveTo>
                  <a:pt x="0" y="0"/>
                </a:moveTo>
                <a:lnTo>
                  <a:pt x="648778" y="0"/>
                </a:lnTo>
                <a:lnTo>
                  <a:pt x="648778" y="442452"/>
                </a:lnTo>
                <a:lnTo>
                  <a:pt x="0" y="442452"/>
                </a:lnTo>
                <a:lnTo>
                  <a:pt x="0" y="0"/>
                </a:lnTo>
                <a:close/>
              </a:path>
            </a:pathLst>
          </a:custGeom>
        </p:spPr>
      </p:pic>
      <p:sp>
        <p:nvSpPr>
          <p:cNvPr id="3" name="Rectangle 2"/>
          <p:cNvSpPr/>
          <p:nvPr/>
        </p:nvSpPr>
        <p:spPr>
          <a:xfrm>
            <a:off x="3776483" y="155204"/>
            <a:ext cx="461363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p:cNvSpPr/>
          <p:nvPr/>
        </p:nvSpPr>
        <p:spPr>
          <a:xfrm>
            <a:off x="5197102" y="810722"/>
            <a:ext cx="2210862" cy="522259"/>
          </a:xfrm>
          <a:prstGeom prst="rect">
            <a:avLst/>
          </a:prstGeom>
        </p:spPr>
        <p:txBody>
          <a:bodyPr wrap="none">
            <a:spAutoFit/>
          </a:bodyPr>
          <a:lstStyle/>
          <a:p>
            <a:pPr marL="0" marR="0" lvl="0" indent="0" algn="l" defTabSz="914400" rtl="0" eaLnBrk="1" fontAlgn="auto" latinLnBrk="0" hangingPunct="1">
              <a:lnSpc>
                <a:spcPct val="107000"/>
              </a:lnSpc>
              <a:spcBef>
                <a:spcPts val="0"/>
              </a:spcBef>
              <a:spcAft>
                <a:spcPts val="0"/>
              </a:spcAft>
              <a:buClrTx/>
              <a:buSzTx/>
              <a:buFontTx/>
              <a:buNone/>
              <a:tabLst>
                <a:tab pos="1386840" algn="l"/>
              </a:tabLst>
              <a:defRPr/>
            </a:pPr>
            <a:r>
              <a:rPr kumimoji="0" lang="vi-VN" sz="2800" b="1" i="0" u="none" strike="noStrike" kern="1200" cap="none" spc="0" normalizeH="0" baseline="0" noProof="0" dirty="0">
                <a:ln>
                  <a:noFill/>
                </a:ln>
                <a:solidFill>
                  <a:srgbClr val="0000FF"/>
                </a:solidFill>
                <a:effectLst/>
                <a:uLnTx/>
                <a:uFillTx/>
                <a:latin typeface="Times New Roman" panose="02020603050405020304" pitchFamily="18" charset="0"/>
                <a:ea typeface="MS Mincho"/>
                <a:cs typeface="Times New Roman" panose="02020603050405020304" pitchFamily="18" charset="0"/>
              </a:rPr>
              <a:t>II. Luyện tập</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Hộp Văn bản 3">
            <a:extLst>
              <a:ext uri="{FF2B5EF4-FFF2-40B4-BE49-F238E27FC236}">
                <a16:creationId xmlns:a16="http://schemas.microsoft.com/office/drawing/2014/main" xmlns="" id="{17646D27-DF7E-BD18-54E1-D05F37E53C47}"/>
              </a:ext>
            </a:extLst>
          </p:cNvPr>
          <p:cNvSpPr txBox="1"/>
          <p:nvPr/>
        </p:nvSpPr>
        <p:spPr>
          <a:xfrm>
            <a:off x="477795" y="1661344"/>
            <a:ext cx="11203459" cy="4093428"/>
          </a:xfrm>
          <a:prstGeom prst="rect">
            <a:avLst/>
          </a:prstGeom>
          <a:noFill/>
        </p:spPr>
        <p:txBody>
          <a:bodyPr wrap="square">
            <a:spAutoFit/>
          </a:bodyPr>
          <a:lstStyle/>
          <a:p>
            <a:pPr algn="just"/>
            <a:r>
              <a:rPr lang="vi-VN" sz="2000" b="1" dirty="0">
                <a:effectLst/>
                <a:latin typeface="Times New Roman" panose="02020603050405020304" pitchFamily="18" charset="0"/>
                <a:ea typeface="Times New Roman" panose="02020603050405020304" pitchFamily="18" charset="0"/>
                <a:cs typeface="Times New Roman" panose="02020603050405020304" pitchFamily="18" charset="0"/>
              </a:rPr>
              <a:t>Bài tập 3</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a. </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Câu 1 là câu ghép gồm hai vế diễn tả mong muốn (chúng ta muốn </a:t>
            </a:r>
            <a:r>
              <a:rPr lang="vi-VN" sz="2000" dirty="0" err="1">
                <a:effectLst/>
                <a:latin typeface="Times New Roman" panose="02020603050405020304" pitchFamily="18" charset="0"/>
                <a:ea typeface="Times New Roman" panose="02020603050405020304" pitchFamily="18" charset="0"/>
                <a:cs typeface="Times New Roman" panose="02020603050405020304" pitchFamily="18" charset="0"/>
              </a:rPr>
              <a:t>hoà</a:t>
            </a:r>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 bình) và thái độ của nhân dân Việt Nam đối với thực dân Pháp (chúng ta phải nhân nhượng).  </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Câu 2 là câu ghép có hai vế, trong đó, vế 1 nêu thực tế xảy ra (chúng ta càng nhân nhượng, thực dân Pháp ngày càng lấn tới), vế 2 giải thích nguyên nhân (vì chúng quyết tâm cướp nước ta lần nữa). Vế 1 tuy là một bộ phận của câu, nhưng có cấu trúc như một câu ghép gồm hai vế có quan hệ tăng cấp. </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Câu 3 là câu đặc biệt. </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Câu 4 là câu đơn thể hiện tinh thần quyết tâm đứng lên cứu nước của nhân dân ta.</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b.</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Câu 1 là câu ghép có quan hệ tương phản (đối lập) nhằm diễn tả ý nghĩa: thế giới biết rõ ông là tình báo nhưng người Mỹ vẫn tin tưởng, kính trọng ông. </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Câu 2, câu 3 là câu đơn khẳng định, ca ngợi con người và cuộc đời Phạm Xuân Ẩn.</a:t>
            </a:r>
            <a:endParaRPr lang="vi-VN" sz="2000" dirty="0">
              <a:effectLst/>
              <a:latin typeface="VNI-Time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6945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barn(inVertical)">
                                      <p:cBhvr>
                                        <p:cTn id="13" dur="500"/>
                                        <p:tgtEl>
                                          <p:spTgt spid="4">
                                            <p:txEl>
                                              <p:pRg st="1" end="1"/>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Effect transition="in" filter="barn(inVertical)">
                                      <p:cBhvr>
                                        <p:cTn id="16" dur="500"/>
                                        <p:tgtEl>
                                          <p:spTgt spid="4">
                                            <p:txEl>
                                              <p:pRg st="2" end="2"/>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barn(inVertical)">
                                      <p:cBhvr>
                                        <p:cTn id="19" dur="500"/>
                                        <p:tgtEl>
                                          <p:spTgt spid="4">
                                            <p:txEl>
                                              <p:pRg st="3" end="3"/>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barn(inVertical)">
                                      <p:cBhvr>
                                        <p:cTn id="22" dur="500"/>
                                        <p:tgtEl>
                                          <p:spTgt spid="4">
                                            <p:txEl>
                                              <p:pRg st="4" end="4"/>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Effect transition="in" filter="barn(inVertical)">
                                      <p:cBhvr>
                                        <p:cTn id="25" dur="500"/>
                                        <p:tgtEl>
                                          <p:spTgt spid="4">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4">
                                            <p:txEl>
                                              <p:pRg st="6" end="6"/>
                                            </p:txEl>
                                          </p:spTgt>
                                        </p:tgtEl>
                                        <p:attrNameLst>
                                          <p:attrName>style.visibility</p:attrName>
                                        </p:attrNameLst>
                                      </p:cBhvr>
                                      <p:to>
                                        <p:strVal val="visible"/>
                                      </p:to>
                                    </p:set>
                                    <p:animEffect transition="in" filter="fade">
                                      <p:cBhvr>
                                        <p:cTn id="30" dur="1000"/>
                                        <p:tgtEl>
                                          <p:spTgt spid="4">
                                            <p:txEl>
                                              <p:pRg st="6" end="6"/>
                                            </p:txEl>
                                          </p:spTgt>
                                        </p:tgtEl>
                                      </p:cBhvr>
                                    </p:animEffect>
                                    <p:anim calcmode="lin" valueType="num">
                                      <p:cBhvr>
                                        <p:cTn id="31"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32" dur="1000" fill="hold"/>
                                        <p:tgtEl>
                                          <p:spTgt spid="4">
                                            <p:txEl>
                                              <p:pRg st="6" end="6"/>
                                            </p:txEl>
                                          </p:spTgt>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Effect transition="in" filter="fade">
                                      <p:cBhvr>
                                        <p:cTn id="35" dur="1000"/>
                                        <p:tgtEl>
                                          <p:spTgt spid="4">
                                            <p:txEl>
                                              <p:pRg st="7" end="7"/>
                                            </p:txEl>
                                          </p:spTgt>
                                        </p:tgtEl>
                                      </p:cBhvr>
                                    </p:animEffect>
                                    <p:anim calcmode="lin" valueType="num">
                                      <p:cBhvr>
                                        <p:cTn id="36"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7" end="7"/>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4">
                                            <p:txEl>
                                              <p:pRg st="8" end="8"/>
                                            </p:txEl>
                                          </p:spTgt>
                                        </p:tgtEl>
                                        <p:attrNameLst>
                                          <p:attrName>style.visibility</p:attrName>
                                        </p:attrNameLst>
                                      </p:cBhvr>
                                      <p:to>
                                        <p:strVal val="visible"/>
                                      </p:to>
                                    </p:set>
                                    <p:animEffect transition="in" filter="fade">
                                      <p:cBhvr>
                                        <p:cTn id="40" dur="1000"/>
                                        <p:tgtEl>
                                          <p:spTgt spid="4">
                                            <p:txEl>
                                              <p:pRg st="8" end="8"/>
                                            </p:txEl>
                                          </p:spTgt>
                                        </p:tgtEl>
                                      </p:cBhvr>
                                    </p:animEffect>
                                    <p:anim calcmode="lin" valueType="num">
                                      <p:cBhvr>
                                        <p:cTn id="41"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42"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ame 4"/>
          <p:cNvSpPr/>
          <p:nvPr/>
        </p:nvSpPr>
        <p:spPr>
          <a:xfrm>
            <a:off x="331122" y="1028700"/>
            <a:ext cx="11517055" cy="5545394"/>
          </a:xfrm>
          <a:prstGeom prst="frame">
            <a:avLst>
              <a:gd name="adj1" fmla="val 1596"/>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r="100000" b="100000"/>
            </a:path>
            <a:tileRect l="-100000" t="-100000"/>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10"/>
          <p:cNvSpPr/>
          <p:nvPr/>
        </p:nvSpPr>
        <p:spPr>
          <a:xfrm>
            <a:off x="889200" y="154858"/>
            <a:ext cx="10427519" cy="523568"/>
          </a:xfrm>
          <a:custGeom>
            <a:avLst/>
            <a:gdLst>
              <a:gd name="connsiteX0" fmla="*/ 260542 w 10427519"/>
              <a:gd name="connsiteY0" fmla="*/ 0 h 523568"/>
              <a:gd name="connsiteX1" fmla="*/ 10166977 w 10427519"/>
              <a:gd name="connsiteY1" fmla="*/ 0 h 523568"/>
              <a:gd name="connsiteX2" fmla="*/ 10427519 w 10427519"/>
              <a:gd name="connsiteY2" fmla="*/ 260542 h 523568"/>
              <a:gd name="connsiteX3" fmla="*/ 10427519 w 10427519"/>
              <a:gd name="connsiteY3" fmla="*/ 381013 h 523568"/>
              <a:gd name="connsiteX4" fmla="*/ 10407044 w 10427519"/>
              <a:gd name="connsiteY4" fmla="*/ 482428 h 523568"/>
              <a:gd name="connsiteX5" fmla="*/ 10384713 w 10427519"/>
              <a:gd name="connsiteY5" fmla="*/ 523568 h 523568"/>
              <a:gd name="connsiteX6" fmla="*/ 42806 w 10427519"/>
              <a:gd name="connsiteY6" fmla="*/ 523568 h 523568"/>
              <a:gd name="connsiteX7" fmla="*/ 20475 w 10427519"/>
              <a:gd name="connsiteY7" fmla="*/ 482428 h 523568"/>
              <a:gd name="connsiteX8" fmla="*/ 0 w 10427519"/>
              <a:gd name="connsiteY8" fmla="*/ 381013 h 523568"/>
              <a:gd name="connsiteX9" fmla="*/ 0 w 10427519"/>
              <a:gd name="connsiteY9" fmla="*/ 260542 h 523568"/>
              <a:gd name="connsiteX10" fmla="*/ 260542 w 10427519"/>
              <a:gd name="connsiteY10" fmla="*/ 0 h 5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27519" h="523568">
                <a:moveTo>
                  <a:pt x="260542" y="0"/>
                </a:moveTo>
                <a:lnTo>
                  <a:pt x="10166977" y="0"/>
                </a:lnTo>
                <a:cubicBezTo>
                  <a:pt x="10310870" y="0"/>
                  <a:pt x="10427519" y="116649"/>
                  <a:pt x="10427519" y="260542"/>
                </a:cubicBezTo>
                <a:lnTo>
                  <a:pt x="10427519" y="381013"/>
                </a:lnTo>
                <a:cubicBezTo>
                  <a:pt x="10427519" y="416986"/>
                  <a:pt x="10420228" y="451257"/>
                  <a:pt x="10407044" y="482428"/>
                </a:cubicBezTo>
                <a:lnTo>
                  <a:pt x="10384713" y="523568"/>
                </a:lnTo>
                <a:lnTo>
                  <a:pt x="42806" y="523568"/>
                </a:lnTo>
                <a:lnTo>
                  <a:pt x="20475" y="482428"/>
                </a:lnTo>
                <a:cubicBezTo>
                  <a:pt x="7291" y="451257"/>
                  <a:pt x="0" y="416986"/>
                  <a:pt x="0" y="381013"/>
                </a:cubicBezTo>
                <a:lnTo>
                  <a:pt x="0" y="260542"/>
                </a:lnTo>
                <a:cubicBezTo>
                  <a:pt x="0" y="116649"/>
                  <a:pt x="116649" y="0"/>
                  <a:pt x="260542"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9"/>
          <p:cNvSpPr/>
          <p:nvPr/>
        </p:nvSpPr>
        <p:spPr>
          <a:xfrm>
            <a:off x="-1" y="-1"/>
            <a:ext cx="12192000" cy="678426"/>
          </a:xfrm>
          <a:custGeom>
            <a:avLst/>
            <a:gdLst>
              <a:gd name="connsiteX0" fmla="*/ 0 w 12192000"/>
              <a:gd name="connsiteY0" fmla="*/ 0 h 678426"/>
              <a:gd name="connsiteX1" fmla="*/ 12192000 w 12192000"/>
              <a:gd name="connsiteY1" fmla="*/ 0 h 678426"/>
              <a:gd name="connsiteX2" fmla="*/ 12192000 w 12192000"/>
              <a:gd name="connsiteY2" fmla="*/ 678426 h 678426"/>
              <a:gd name="connsiteX3" fmla="*/ 11260603 w 12192000"/>
              <a:gd name="connsiteY3" fmla="*/ 678426 h 678426"/>
              <a:gd name="connsiteX4" fmla="*/ 11282934 w 12192000"/>
              <a:gd name="connsiteY4" fmla="*/ 637286 h 678426"/>
              <a:gd name="connsiteX5" fmla="*/ 11303409 w 12192000"/>
              <a:gd name="connsiteY5" fmla="*/ 535871 h 678426"/>
              <a:gd name="connsiteX6" fmla="*/ 11303409 w 12192000"/>
              <a:gd name="connsiteY6" fmla="*/ 415400 h 678426"/>
              <a:gd name="connsiteX7" fmla="*/ 11042867 w 12192000"/>
              <a:gd name="connsiteY7" fmla="*/ 154858 h 678426"/>
              <a:gd name="connsiteX8" fmla="*/ 1136432 w 12192000"/>
              <a:gd name="connsiteY8" fmla="*/ 154858 h 678426"/>
              <a:gd name="connsiteX9" fmla="*/ 875890 w 12192000"/>
              <a:gd name="connsiteY9" fmla="*/ 415400 h 678426"/>
              <a:gd name="connsiteX10" fmla="*/ 875890 w 12192000"/>
              <a:gd name="connsiteY10" fmla="*/ 535871 h 678426"/>
              <a:gd name="connsiteX11" fmla="*/ 896365 w 12192000"/>
              <a:gd name="connsiteY11" fmla="*/ 637286 h 678426"/>
              <a:gd name="connsiteX12" fmla="*/ 918696 w 12192000"/>
              <a:gd name="connsiteY12" fmla="*/ 678426 h 678426"/>
              <a:gd name="connsiteX13" fmla="*/ 0 w 12192000"/>
              <a:gd name="connsiteY13" fmla="*/ 678426 h 678426"/>
              <a:gd name="connsiteX14" fmla="*/ 0 w 12192000"/>
              <a:gd name="connsiteY14" fmla="*/ 0 h 678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678426">
                <a:moveTo>
                  <a:pt x="0" y="0"/>
                </a:moveTo>
                <a:lnTo>
                  <a:pt x="12192000" y="0"/>
                </a:lnTo>
                <a:lnTo>
                  <a:pt x="12192000" y="678426"/>
                </a:lnTo>
                <a:lnTo>
                  <a:pt x="11260603" y="678426"/>
                </a:lnTo>
                <a:lnTo>
                  <a:pt x="11282934" y="637286"/>
                </a:lnTo>
                <a:cubicBezTo>
                  <a:pt x="11296118" y="606115"/>
                  <a:pt x="11303409" y="571844"/>
                  <a:pt x="11303409" y="535871"/>
                </a:cubicBezTo>
                <a:lnTo>
                  <a:pt x="11303409" y="415400"/>
                </a:lnTo>
                <a:cubicBezTo>
                  <a:pt x="11303409" y="271507"/>
                  <a:pt x="11186760" y="154858"/>
                  <a:pt x="11042867" y="154858"/>
                </a:cubicBezTo>
                <a:lnTo>
                  <a:pt x="1136432" y="154858"/>
                </a:lnTo>
                <a:cubicBezTo>
                  <a:pt x="992539" y="154858"/>
                  <a:pt x="875890" y="271507"/>
                  <a:pt x="875890" y="415400"/>
                </a:cubicBezTo>
                <a:lnTo>
                  <a:pt x="875890" y="535871"/>
                </a:lnTo>
                <a:cubicBezTo>
                  <a:pt x="875890" y="571844"/>
                  <a:pt x="883181" y="606115"/>
                  <a:pt x="896365" y="637286"/>
                </a:cubicBezTo>
                <a:lnTo>
                  <a:pt x="918696" y="678426"/>
                </a:lnTo>
                <a:lnTo>
                  <a:pt x="0" y="678426"/>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8"/>
          <p:cNvSpPr/>
          <p:nvPr/>
        </p:nvSpPr>
        <p:spPr>
          <a:xfrm>
            <a:off x="918696" y="678426"/>
            <a:ext cx="10341907" cy="117987"/>
          </a:xfrm>
          <a:custGeom>
            <a:avLst/>
            <a:gdLst>
              <a:gd name="connsiteX0" fmla="*/ 0 w 10341907"/>
              <a:gd name="connsiteY0" fmla="*/ 0 h 117987"/>
              <a:gd name="connsiteX1" fmla="*/ 10341907 w 10341907"/>
              <a:gd name="connsiteY1" fmla="*/ 0 h 117987"/>
              <a:gd name="connsiteX2" fmla="*/ 10340216 w 10341907"/>
              <a:gd name="connsiteY2" fmla="*/ 3116 h 117987"/>
              <a:gd name="connsiteX3" fmla="*/ 10124171 w 10341907"/>
              <a:gd name="connsiteY3" fmla="*/ 117987 h 117987"/>
              <a:gd name="connsiteX4" fmla="*/ 217736 w 10341907"/>
              <a:gd name="connsiteY4" fmla="*/ 117987 h 117987"/>
              <a:gd name="connsiteX5" fmla="*/ 1691 w 10341907"/>
              <a:gd name="connsiteY5" fmla="*/ 3116 h 117987"/>
              <a:gd name="connsiteX6" fmla="*/ 0 w 10341907"/>
              <a:gd name="connsiteY6" fmla="*/ 0 h 117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41907" h="117987">
                <a:moveTo>
                  <a:pt x="0" y="0"/>
                </a:moveTo>
                <a:lnTo>
                  <a:pt x="10341907" y="0"/>
                </a:lnTo>
                <a:lnTo>
                  <a:pt x="10340216" y="3116"/>
                </a:lnTo>
                <a:cubicBezTo>
                  <a:pt x="10293395" y="72421"/>
                  <a:pt x="10214104" y="117987"/>
                  <a:pt x="10124171" y="117987"/>
                </a:cubicBezTo>
                <a:lnTo>
                  <a:pt x="217736" y="117987"/>
                </a:lnTo>
                <a:cubicBezTo>
                  <a:pt x="127803" y="117987"/>
                  <a:pt x="48512" y="72421"/>
                  <a:pt x="1691" y="3116"/>
                </a:cubicBezTo>
                <a:lnTo>
                  <a:pt x="0" y="0"/>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an 11"/>
          <p:cNvSpPr/>
          <p:nvPr/>
        </p:nvSpPr>
        <p:spPr>
          <a:xfrm>
            <a:off x="-1" y="-2"/>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an 12"/>
          <p:cNvSpPr/>
          <p:nvPr/>
        </p:nvSpPr>
        <p:spPr>
          <a:xfrm>
            <a:off x="11890372" y="-3"/>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9"/>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3758516" y="818537"/>
            <a:ext cx="4662268" cy="568104"/>
          </a:xfrm>
          <a:prstGeom prst="rect">
            <a:avLst/>
          </a:prstGeom>
        </p:spPr>
      </p:pic>
      <p:sp>
        <p:nvSpPr>
          <p:cNvPr id="22" name="4-Point Star 21"/>
          <p:cNvSpPr/>
          <p:nvPr/>
        </p:nvSpPr>
        <p:spPr>
          <a:xfrm>
            <a:off x="403270" y="160880"/>
            <a:ext cx="398207" cy="427703"/>
          </a:xfrm>
          <a:prstGeom prst="star4">
            <a:avLst>
              <a:gd name="adj" fmla="val 1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6" name="Picture 25"/>
          <p:cNvPicPr>
            <a:picLocks noChangeAspect="1"/>
          </p:cNvPicPr>
          <p:nvPr/>
        </p:nvPicPr>
        <p:blipFill>
          <a:blip r:embed="rId4"/>
          <a:srcRect l="31230" t="-4849" r="66223" b="100000"/>
          <a:stretch>
            <a:fillRect/>
          </a:stretch>
        </p:blipFill>
        <p:spPr>
          <a:xfrm>
            <a:off x="4346224" y="2521974"/>
            <a:ext cx="225776" cy="180754"/>
          </a:xfrm>
          <a:custGeom>
            <a:avLst/>
            <a:gdLst>
              <a:gd name="connsiteX0" fmla="*/ 0 w 225776"/>
              <a:gd name="connsiteY0" fmla="*/ 0 h 180754"/>
              <a:gd name="connsiteX1" fmla="*/ 225776 w 225776"/>
              <a:gd name="connsiteY1" fmla="*/ 0 h 180754"/>
              <a:gd name="connsiteX2" fmla="*/ 225776 w 225776"/>
              <a:gd name="connsiteY2" fmla="*/ 180754 h 180754"/>
              <a:gd name="connsiteX3" fmla="*/ 0 w 225776"/>
              <a:gd name="connsiteY3" fmla="*/ 180754 h 180754"/>
              <a:gd name="connsiteX4" fmla="*/ 0 w 225776"/>
              <a:gd name="connsiteY4" fmla="*/ 0 h 180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180754">
                <a:moveTo>
                  <a:pt x="0" y="0"/>
                </a:moveTo>
                <a:lnTo>
                  <a:pt x="225776" y="0"/>
                </a:lnTo>
                <a:lnTo>
                  <a:pt x="225776" y="180754"/>
                </a:lnTo>
                <a:lnTo>
                  <a:pt x="0" y="180754"/>
                </a:lnTo>
                <a:lnTo>
                  <a:pt x="0" y="0"/>
                </a:lnTo>
                <a:close/>
              </a:path>
            </a:pathLst>
          </a:custGeom>
        </p:spPr>
      </p:pic>
      <p:pic>
        <p:nvPicPr>
          <p:cNvPr id="23" name="Picture 22"/>
          <p:cNvPicPr>
            <a:picLocks noChangeAspect="1"/>
          </p:cNvPicPr>
          <p:nvPr/>
        </p:nvPicPr>
        <p:blipFill>
          <a:blip r:embed="rId4"/>
          <a:srcRect l="31230" t="100000" r="66223" b="-8896"/>
          <a:stretch>
            <a:fillRect/>
          </a:stretch>
        </p:blipFill>
        <p:spPr>
          <a:xfrm>
            <a:off x="4346224" y="6430297"/>
            <a:ext cx="225776" cy="331600"/>
          </a:xfrm>
          <a:custGeom>
            <a:avLst/>
            <a:gdLst>
              <a:gd name="connsiteX0" fmla="*/ 0 w 225776"/>
              <a:gd name="connsiteY0" fmla="*/ 0 h 331600"/>
              <a:gd name="connsiteX1" fmla="*/ 225776 w 225776"/>
              <a:gd name="connsiteY1" fmla="*/ 0 h 331600"/>
              <a:gd name="connsiteX2" fmla="*/ 225776 w 225776"/>
              <a:gd name="connsiteY2" fmla="*/ 331600 h 331600"/>
              <a:gd name="connsiteX3" fmla="*/ 0 w 225776"/>
              <a:gd name="connsiteY3" fmla="*/ 331600 h 331600"/>
              <a:gd name="connsiteX4" fmla="*/ 0 w 225776"/>
              <a:gd name="connsiteY4" fmla="*/ 0 h 33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331600">
                <a:moveTo>
                  <a:pt x="0" y="0"/>
                </a:moveTo>
                <a:lnTo>
                  <a:pt x="225776" y="0"/>
                </a:lnTo>
                <a:lnTo>
                  <a:pt x="225776" y="331600"/>
                </a:lnTo>
                <a:lnTo>
                  <a:pt x="0" y="331600"/>
                </a:lnTo>
                <a:lnTo>
                  <a:pt x="0" y="0"/>
                </a:lnTo>
                <a:close/>
              </a:path>
            </a:pathLst>
          </a:custGeom>
        </p:spPr>
      </p:pic>
      <p:pic>
        <p:nvPicPr>
          <p:cNvPr id="48" name="Picture 47"/>
          <p:cNvPicPr>
            <a:picLocks noChangeAspect="1"/>
          </p:cNvPicPr>
          <p:nvPr/>
        </p:nvPicPr>
        <p:blipFill>
          <a:blip r:embed="rId5"/>
          <a:srcRect l="-6510" t="67413" r="100000" b="26074"/>
          <a:stretch>
            <a:fillRect/>
          </a:stretch>
        </p:blipFill>
        <p:spPr>
          <a:xfrm>
            <a:off x="801478" y="5987845"/>
            <a:ext cx="590333" cy="442452"/>
          </a:xfrm>
          <a:custGeom>
            <a:avLst/>
            <a:gdLst>
              <a:gd name="connsiteX0" fmla="*/ 0 w 590333"/>
              <a:gd name="connsiteY0" fmla="*/ 0 h 442452"/>
              <a:gd name="connsiteX1" fmla="*/ 590333 w 590333"/>
              <a:gd name="connsiteY1" fmla="*/ 0 h 442452"/>
              <a:gd name="connsiteX2" fmla="*/ 590333 w 590333"/>
              <a:gd name="connsiteY2" fmla="*/ 442452 h 442452"/>
              <a:gd name="connsiteX3" fmla="*/ 0 w 590333"/>
              <a:gd name="connsiteY3" fmla="*/ 442452 h 442452"/>
              <a:gd name="connsiteX4" fmla="*/ 0 w 590333"/>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333" h="442452">
                <a:moveTo>
                  <a:pt x="0" y="0"/>
                </a:moveTo>
                <a:lnTo>
                  <a:pt x="590333" y="0"/>
                </a:lnTo>
                <a:lnTo>
                  <a:pt x="590333" y="442452"/>
                </a:lnTo>
                <a:lnTo>
                  <a:pt x="0" y="442452"/>
                </a:lnTo>
                <a:lnTo>
                  <a:pt x="0" y="0"/>
                </a:lnTo>
                <a:close/>
              </a:path>
            </a:pathLst>
          </a:custGeom>
        </p:spPr>
      </p:pic>
      <p:pic>
        <p:nvPicPr>
          <p:cNvPr id="47" name="Picture 46"/>
          <p:cNvPicPr>
            <a:picLocks noChangeAspect="1"/>
          </p:cNvPicPr>
          <p:nvPr/>
        </p:nvPicPr>
        <p:blipFill>
          <a:blip r:embed="rId5"/>
          <a:srcRect l="100000" t="67413" r="-7154" b="26074"/>
          <a:stretch>
            <a:fillRect/>
          </a:stretch>
        </p:blipFill>
        <p:spPr>
          <a:xfrm>
            <a:off x="10460296" y="5987845"/>
            <a:ext cx="648778" cy="442452"/>
          </a:xfrm>
          <a:custGeom>
            <a:avLst/>
            <a:gdLst>
              <a:gd name="connsiteX0" fmla="*/ 0 w 648778"/>
              <a:gd name="connsiteY0" fmla="*/ 0 h 442452"/>
              <a:gd name="connsiteX1" fmla="*/ 648778 w 648778"/>
              <a:gd name="connsiteY1" fmla="*/ 0 h 442452"/>
              <a:gd name="connsiteX2" fmla="*/ 648778 w 648778"/>
              <a:gd name="connsiteY2" fmla="*/ 442452 h 442452"/>
              <a:gd name="connsiteX3" fmla="*/ 0 w 648778"/>
              <a:gd name="connsiteY3" fmla="*/ 442452 h 442452"/>
              <a:gd name="connsiteX4" fmla="*/ 0 w 648778"/>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778" h="442452">
                <a:moveTo>
                  <a:pt x="0" y="0"/>
                </a:moveTo>
                <a:lnTo>
                  <a:pt x="648778" y="0"/>
                </a:lnTo>
                <a:lnTo>
                  <a:pt x="648778" y="442452"/>
                </a:lnTo>
                <a:lnTo>
                  <a:pt x="0" y="442452"/>
                </a:lnTo>
                <a:lnTo>
                  <a:pt x="0" y="0"/>
                </a:lnTo>
                <a:close/>
              </a:path>
            </a:pathLst>
          </a:custGeom>
        </p:spPr>
      </p:pic>
      <p:sp>
        <p:nvSpPr>
          <p:cNvPr id="3" name="Rectangle 2"/>
          <p:cNvSpPr/>
          <p:nvPr/>
        </p:nvSpPr>
        <p:spPr>
          <a:xfrm>
            <a:off x="3776483" y="155204"/>
            <a:ext cx="461363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p:cNvSpPr/>
          <p:nvPr/>
        </p:nvSpPr>
        <p:spPr>
          <a:xfrm>
            <a:off x="5197102" y="810722"/>
            <a:ext cx="2210862" cy="522259"/>
          </a:xfrm>
          <a:prstGeom prst="rect">
            <a:avLst/>
          </a:prstGeom>
        </p:spPr>
        <p:txBody>
          <a:bodyPr wrap="none">
            <a:spAutoFit/>
          </a:bodyPr>
          <a:lstStyle/>
          <a:p>
            <a:pPr marL="0" marR="0" lvl="0" indent="0" algn="l" defTabSz="914400" rtl="0" eaLnBrk="1" fontAlgn="auto" latinLnBrk="0" hangingPunct="1">
              <a:lnSpc>
                <a:spcPct val="107000"/>
              </a:lnSpc>
              <a:spcBef>
                <a:spcPts val="0"/>
              </a:spcBef>
              <a:spcAft>
                <a:spcPts val="0"/>
              </a:spcAft>
              <a:buClrTx/>
              <a:buSzTx/>
              <a:buFontTx/>
              <a:buNone/>
              <a:tabLst>
                <a:tab pos="1386840" algn="l"/>
              </a:tabLst>
              <a:defRPr/>
            </a:pPr>
            <a:r>
              <a:rPr kumimoji="0" lang="vi-VN" sz="2800" b="1" i="0" u="none" strike="noStrike" kern="1200" cap="none" spc="0" normalizeH="0" baseline="0" noProof="0" dirty="0">
                <a:ln>
                  <a:noFill/>
                </a:ln>
                <a:solidFill>
                  <a:srgbClr val="0000FF"/>
                </a:solidFill>
                <a:effectLst/>
                <a:uLnTx/>
                <a:uFillTx/>
                <a:latin typeface="Times New Roman" panose="02020603050405020304" pitchFamily="18" charset="0"/>
                <a:ea typeface="MS Mincho"/>
                <a:cs typeface="Times New Roman" panose="02020603050405020304" pitchFamily="18" charset="0"/>
              </a:rPr>
              <a:t>II. Luyện tập</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Hộp Văn bản 3">
            <a:extLst>
              <a:ext uri="{FF2B5EF4-FFF2-40B4-BE49-F238E27FC236}">
                <a16:creationId xmlns:a16="http://schemas.microsoft.com/office/drawing/2014/main" xmlns="" id="{86236BD3-1FA1-C3F4-D779-1ECDCAB631FA}"/>
              </a:ext>
            </a:extLst>
          </p:cNvPr>
          <p:cNvSpPr txBox="1"/>
          <p:nvPr/>
        </p:nvSpPr>
        <p:spPr>
          <a:xfrm>
            <a:off x="602373" y="1840990"/>
            <a:ext cx="10905886" cy="1815882"/>
          </a:xfrm>
          <a:prstGeom prst="rect">
            <a:avLst/>
          </a:prstGeom>
          <a:noFill/>
        </p:spPr>
        <p:txBody>
          <a:bodyPr wrap="square">
            <a:spAutoFit/>
          </a:bodyPr>
          <a:lstStyle/>
          <a:p>
            <a:pPr algn="just"/>
            <a:r>
              <a:rPr lang="vi-VN" sz="2800" b="1" dirty="0">
                <a:effectLst/>
                <a:latin typeface="Times New Roman" panose="02020603050405020304" pitchFamily="18" charset="0"/>
                <a:ea typeface="Times New Roman" panose="02020603050405020304" pitchFamily="18" charset="0"/>
                <a:cs typeface="Times New Roman" panose="02020603050405020304" pitchFamily="18" charset="0"/>
              </a:rPr>
              <a:t>Bài tập 4</a:t>
            </a:r>
            <a:endParaRPr lang="vi-VN" sz="2800" dirty="0">
              <a:effectLst/>
              <a:latin typeface="VNI-Times"/>
              <a:ea typeface="Times New Roman" panose="02020603050405020304" pitchFamily="18" charset="0"/>
              <a:cs typeface="Times New Roman" panose="02020603050405020304" pitchFamily="18" charset="0"/>
            </a:endParaRPr>
          </a:p>
          <a:p>
            <a:pPr algn="just"/>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–Nội dung đoạn văn: trình bày cảm nghĩ về nhà tình báo Phạm Xuân Ẩn, trong đoạn văn có ít nhất một câu ghép.</a:t>
            </a:r>
            <a:endParaRPr lang="vi-VN" sz="2800" dirty="0">
              <a:effectLst/>
              <a:latin typeface="VNI-Times"/>
              <a:ea typeface="Times New Roman" panose="02020603050405020304" pitchFamily="18" charset="0"/>
              <a:cs typeface="Times New Roman" panose="02020603050405020304" pitchFamily="18" charset="0"/>
            </a:endParaRPr>
          </a:p>
          <a:p>
            <a:r>
              <a:rPr lang="vi-VN" sz="2800" dirty="0">
                <a:effectLst/>
                <a:latin typeface="Times New Roman" panose="02020603050405020304" pitchFamily="18" charset="0"/>
                <a:ea typeface="Times New Roman" panose="02020603050405020304" pitchFamily="18" charset="0"/>
              </a:rPr>
              <a:t>–Dung lượng: đoạn văn 5 – 7 câu.</a:t>
            </a:r>
            <a:endParaRPr lang="vi-VN" sz="2800" dirty="0"/>
          </a:p>
        </p:txBody>
      </p:sp>
    </p:spTree>
    <p:extLst>
      <p:ext uri="{BB962C8B-B14F-4D97-AF65-F5344CB8AC3E}">
        <p14:creationId xmlns:p14="http://schemas.microsoft.com/office/powerpoint/2010/main" val="2219716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ame 4"/>
          <p:cNvSpPr/>
          <p:nvPr/>
        </p:nvSpPr>
        <p:spPr>
          <a:xfrm>
            <a:off x="331122" y="833284"/>
            <a:ext cx="11517055" cy="5740810"/>
          </a:xfrm>
          <a:prstGeom prst="frame">
            <a:avLst>
              <a:gd name="adj1" fmla="val 1596"/>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r="100000" b="100000"/>
            </a:path>
            <a:tileRect l="-100000" t="-100000"/>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10"/>
          <p:cNvSpPr/>
          <p:nvPr/>
        </p:nvSpPr>
        <p:spPr>
          <a:xfrm>
            <a:off x="889200" y="154858"/>
            <a:ext cx="10427519" cy="523568"/>
          </a:xfrm>
          <a:custGeom>
            <a:avLst/>
            <a:gdLst>
              <a:gd name="connsiteX0" fmla="*/ 260542 w 10427519"/>
              <a:gd name="connsiteY0" fmla="*/ 0 h 523568"/>
              <a:gd name="connsiteX1" fmla="*/ 10166977 w 10427519"/>
              <a:gd name="connsiteY1" fmla="*/ 0 h 523568"/>
              <a:gd name="connsiteX2" fmla="*/ 10427519 w 10427519"/>
              <a:gd name="connsiteY2" fmla="*/ 260542 h 523568"/>
              <a:gd name="connsiteX3" fmla="*/ 10427519 w 10427519"/>
              <a:gd name="connsiteY3" fmla="*/ 381013 h 523568"/>
              <a:gd name="connsiteX4" fmla="*/ 10407044 w 10427519"/>
              <a:gd name="connsiteY4" fmla="*/ 482428 h 523568"/>
              <a:gd name="connsiteX5" fmla="*/ 10384713 w 10427519"/>
              <a:gd name="connsiteY5" fmla="*/ 523568 h 523568"/>
              <a:gd name="connsiteX6" fmla="*/ 42806 w 10427519"/>
              <a:gd name="connsiteY6" fmla="*/ 523568 h 523568"/>
              <a:gd name="connsiteX7" fmla="*/ 20475 w 10427519"/>
              <a:gd name="connsiteY7" fmla="*/ 482428 h 523568"/>
              <a:gd name="connsiteX8" fmla="*/ 0 w 10427519"/>
              <a:gd name="connsiteY8" fmla="*/ 381013 h 523568"/>
              <a:gd name="connsiteX9" fmla="*/ 0 w 10427519"/>
              <a:gd name="connsiteY9" fmla="*/ 260542 h 523568"/>
              <a:gd name="connsiteX10" fmla="*/ 260542 w 10427519"/>
              <a:gd name="connsiteY10" fmla="*/ 0 h 5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27519" h="523568">
                <a:moveTo>
                  <a:pt x="260542" y="0"/>
                </a:moveTo>
                <a:lnTo>
                  <a:pt x="10166977" y="0"/>
                </a:lnTo>
                <a:cubicBezTo>
                  <a:pt x="10310870" y="0"/>
                  <a:pt x="10427519" y="116649"/>
                  <a:pt x="10427519" y="260542"/>
                </a:cubicBezTo>
                <a:lnTo>
                  <a:pt x="10427519" y="381013"/>
                </a:lnTo>
                <a:cubicBezTo>
                  <a:pt x="10427519" y="416986"/>
                  <a:pt x="10420228" y="451257"/>
                  <a:pt x="10407044" y="482428"/>
                </a:cubicBezTo>
                <a:lnTo>
                  <a:pt x="10384713" y="523568"/>
                </a:lnTo>
                <a:lnTo>
                  <a:pt x="42806" y="523568"/>
                </a:lnTo>
                <a:lnTo>
                  <a:pt x="20475" y="482428"/>
                </a:lnTo>
                <a:cubicBezTo>
                  <a:pt x="7291" y="451257"/>
                  <a:pt x="0" y="416986"/>
                  <a:pt x="0" y="381013"/>
                </a:cubicBezTo>
                <a:lnTo>
                  <a:pt x="0" y="260542"/>
                </a:lnTo>
                <a:cubicBezTo>
                  <a:pt x="0" y="116649"/>
                  <a:pt x="116649" y="0"/>
                  <a:pt x="260542"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9"/>
          <p:cNvSpPr/>
          <p:nvPr/>
        </p:nvSpPr>
        <p:spPr>
          <a:xfrm>
            <a:off x="-1" y="-1"/>
            <a:ext cx="12192000" cy="678426"/>
          </a:xfrm>
          <a:custGeom>
            <a:avLst/>
            <a:gdLst>
              <a:gd name="connsiteX0" fmla="*/ 0 w 12192000"/>
              <a:gd name="connsiteY0" fmla="*/ 0 h 678426"/>
              <a:gd name="connsiteX1" fmla="*/ 12192000 w 12192000"/>
              <a:gd name="connsiteY1" fmla="*/ 0 h 678426"/>
              <a:gd name="connsiteX2" fmla="*/ 12192000 w 12192000"/>
              <a:gd name="connsiteY2" fmla="*/ 678426 h 678426"/>
              <a:gd name="connsiteX3" fmla="*/ 11260603 w 12192000"/>
              <a:gd name="connsiteY3" fmla="*/ 678426 h 678426"/>
              <a:gd name="connsiteX4" fmla="*/ 11282934 w 12192000"/>
              <a:gd name="connsiteY4" fmla="*/ 637286 h 678426"/>
              <a:gd name="connsiteX5" fmla="*/ 11303409 w 12192000"/>
              <a:gd name="connsiteY5" fmla="*/ 535871 h 678426"/>
              <a:gd name="connsiteX6" fmla="*/ 11303409 w 12192000"/>
              <a:gd name="connsiteY6" fmla="*/ 415400 h 678426"/>
              <a:gd name="connsiteX7" fmla="*/ 11042867 w 12192000"/>
              <a:gd name="connsiteY7" fmla="*/ 154858 h 678426"/>
              <a:gd name="connsiteX8" fmla="*/ 1136432 w 12192000"/>
              <a:gd name="connsiteY8" fmla="*/ 154858 h 678426"/>
              <a:gd name="connsiteX9" fmla="*/ 875890 w 12192000"/>
              <a:gd name="connsiteY9" fmla="*/ 415400 h 678426"/>
              <a:gd name="connsiteX10" fmla="*/ 875890 w 12192000"/>
              <a:gd name="connsiteY10" fmla="*/ 535871 h 678426"/>
              <a:gd name="connsiteX11" fmla="*/ 896365 w 12192000"/>
              <a:gd name="connsiteY11" fmla="*/ 637286 h 678426"/>
              <a:gd name="connsiteX12" fmla="*/ 918696 w 12192000"/>
              <a:gd name="connsiteY12" fmla="*/ 678426 h 678426"/>
              <a:gd name="connsiteX13" fmla="*/ 0 w 12192000"/>
              <a:gd name="connsiteY13" fmla="*/ 678426 h 678426"/>
              <a:gd name="connsiteX14" fmla="*/ 0 w 12192000"/>
              <a:gd name="connsiteY14" fmla="*/ 0 h 678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678426">
                <a:moveTo>
                  <a:pt x="0" y="0"/>
                </a:moveTo>
                <a:lnTo>
                  <a:pt x="12192000" y="0"/>
                </a:lnTo>
                <a:lnTo>
                  <a:pt x="12192000" y="678426"/>
                </a:lnTo>
                <a:lnTo>
                  <a:pt x="11260603" y="678426"/>
                </a:lnTo>
                <a:lnTo>
                  <a:pt x="11282934" y="637286"/>
                </a:lnTo>
                <a:cubicBezTo>
                  <a:pt x="11296118" y="606115"/>
                  <a:pt x="11303409" y="571844"/>
                  <a:pt x="11303409" y="535871"/>
                </a:cubicBezTo>
                <a:lnTo>
                  <a:pt x="11303409" y="415400"/>
                </a:lnTo>
                <a:cubicBezTo>
                  <a:pt x="11303409" y="271507"/>
                  <a:pt x="11186760" y="154858"/>
                  <a:pt x="11042867" y="154858"/>
                </a:cubicBezTo>
                <a:lnTo>
                  <a:pt x="1136432" y="154858"/>
                </a:lnTo>
                <a:cubicBezTo>
                  <a:pt x="992539" y="154858"/>
                  <a:pt x="875890" y="271507"/>
                  <a:pt x="875890" y="415400"/>
                </a:cubicBezTo>
                <a:lnTo>
                  <a:pt x="875890" y="535871"/>
                </a:lnTo>
                <a:cubicBezTo>
                  <a:pt x="875890" y="571844"/>
                  <a:pt x="883181" y="606115"/>
                  <a:pt x="896365" y="637286"/>
                </a:cubicBezTo>
                <a:lnTo>
                  <a:pt x="918696" y="678426"/>
                </a:lnTo>
                <a:lnTo>
                  <a:pt x="0" y="678426"/>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8"/>
          <p:cNvSpPr/>
          <p:nvPr/>
        </p:nvSpPr>
        <p:spPr>
          <a:xfrm>
            <a:off x="918696" y="678426"/>
            <a:ext cx="10341907" cy="117987"/>
          </a:xfrm>
          <a:custGeom>
            <a:avLst/>
            <a:gdLst>
              <a:gd name="connsiteX0" fmla="*/ 0 w 10341907"/>
              <a:gd name="connsiteY0" fmla="*/ 0 h 117987"/>
              <a:gd name="connsiteX1" fmla="*/ 10341907 w 10341907"/>
              <a:gd name="connsiteY1" fmla="*/ 0 h 117987"/>
              <a:gd name="connsiteX2" fmla="*/ 10340216 w 10341907"/>
              <a:gd name="connsiteY2" fmla="*/ 3116 h 117987"/>
              <a:gd name="connsiteX3" fmla="*/ 10124171 w 10341907"/>
              <a:gd name="connsiteY3" fmla="*/ 117987 h 117987"/>
              <a:gd name="connsiteX4" fmla="*/ 217736 w 10341907"/>
              <a:gd name="connsiteY4" fmla="*/ 117987 h 117987"/>
              <a:gd name="connsiteX5" fmla="*/ 1691 w 10341907"/>
              <a:gd name="connsiteY5" fmla="*/ 3116 h 117987"/>
              <a:gd name="connsiteX6" fmla="*/ 0 w 10341907"/>
              <a:gd name="connsiteY6" fmla="*/ 0 h 117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41907" h="117987">
                <a:moveTo>
                  <a:pt x="0" y="0"/>
                </a:moveTo>
                <a:lnTo>
                  <a:pt x="10341907" y="0"/>
                </a:lnTo>
                <a:lnTo>
                  <a:pt x="10340216" y="3116"/>
                </a:lnTo>
                <a:cubicBezTo>
                  <a:pt x="10293395" y="72421"/>
                  <a:pt x="10214104" y="117987"/>
                  <a:pt x="10124171" y="117987"/>
                </a:cubicBezTo>
                <a:lnTo>
                  <a:pt x="217736" y="117987"/>
                </a:lnTo>
                <a:cubicBezTo>
                  <a:pt x="127803" y="117987"/>
                  <a:pt x="48512" y="72421"/>
                  <a:pt x="1691" y="3116"/>
                </a:cubicBezTo>
                <a:lnTo>
                  <a:pt x="0" y="0"/>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an 11"/>
          <p:cNvSpPr/>
          <p:nvPr/>
        </p:nvSpPr>
        <p:spPr>
          <a:xfrm>
            <a:off x="-1" y="-2"/>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an 12"/>
          <p:cNvSpPr/>
          <p:nvPr/>
        </p:nvSpPr>
        <p:spPr>
          <a:xfrm>
            <a:off x="11890372" y="-3"/>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4-Point Star 21"/>
          <p:cNvSpPr/>
          <p:nvPr/>
        </p:nvSpPr>
        <p:spPr>
          <a:xfrm>
            <a:off x="403270" y="160880"/>
            <a:ext cx="398207" cy="427703"/>
          </a:xfrm>
          <a:prstGeom prst="star4">
            <a:avLst>
              <a:gd name="adj" fmla="val 1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6" name="Picture 25"/>
          <p:cNvPicPr>
            <a:picLocks noChangeAspect="1"/>
          </p:cNvPicPr>
          <p:nvPr/>
        </p:nvPicPr>
        <p:blipFill>
          <a:blip r:embed="rId2"/>
          <a:srcRect l="31230" t="-4849" r="66223" b="100000"/>
          <a:stretch>
            <a:fillRect/>
          </a:stretch>
        </p:blipFill>
        <p:spPr>
          <a:xfrm>
            <a:off x="4346224" y="2521974"/>
            <a:ext cx="225776" cy="180754"/>
          </a:xfrm>
          <a:custGeom>
            <a:avLst/>
            <a:gdLst>
              <a:gd name="connsiteX0" fmla="*/ 0 w 225776"/>
              <a:gd name="connsiteY0" fmla="*/ 0 h 180754"/>
              <a:gd name="connsiteX1" fmla="*/ 225776 w 225776"/>
              <a:gd name="connsiteY1" fmla="*/ 0 h 180754"/>
              <a:gd name="connsiteX2" fmla="*/ 225776 w 225776"/>
              <a:gd name="connsiteY2" fmla="*/ 180754 h 180754"/>
              <a:gd name="connsiteX3" fmla="*/ 0 w 225776"/>
              <a:gd name="connsiteY3" fmla="*/ 180754 h 180754"/>
              <a:gd name="connsiteX4" fmla="*/ 0 w 225776"/>
              <a:gd name="connsiteY4" fmla="*/ 0 h 180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180754">
                <a:moveTo>
                  <a:pt x="0" y="0"/>
                </a:moveTo>
                <a:lnTo>
                  <a:pt x="225776" y="0"/>
                </a:lnTo>
                <a:lnTo>
                  <a:pt x="225776" y="180754"/>
                </a:lnTo>
                <a:lnTo>
                  <a:pt x="0" y="180754"/>
                </a:lnTo>
                <a:lnTo>
                  <a:pt x="0" y="0"/>
                </a:lnTo>
                <a:close/>
              </a:path>
            </a:pathLst>
          </a:custGeom>
        </p:spPr>
      </p:pic>
      <p:pic>
        <p:nvPicPr>
          <p:cNvPr id="23" name="Picture 22"/>
          <p:cNvPicPr>
            <a:picLocks noChangeAspect="1"/>
          </p:cNvPicPr>
          <p:nvPr/>
        </p:nvPicPr>
        <p:blipFill>
          <a:blip r:embed="rId2"/>
          <a:srcRect l="31230" t="100000" r="66223" b="-8896"/>
          <a:stretch>
            <a:fillRect/>
          </a:stretch>
        </p:blipFill>
        <p:spPr>
          <a:xfrm>
            <a:off x="4346224" y="6430297"/>
            <a:ext cx="225776" cy="331600"/>
          </a:xfrm>
          <a:custGeom>
            <a:avLst/>
            <a:gdLst>
              <a:gd name="connsiteX0" fmla="*/ 0 w 225776"/>
              <a:gd name="connsiteY0" fmla="*/ 0 h 331600"/>
              <a:gd name="connsiteX1" fmla="*/ 225776 w 225776"/>
              <a:gd name="connsiteY1" fmla="*/ 0 h 331600"/>
              <a:gd name="connsiteX2" fmla="*/ 225776 w 225776"/>
              <a:gd name="connsiteY2" fmla="*/ 331600 h 331600"/>
              <a:gd name="connsiteX3" fmla="*/ 0 w 225776"/>
              <a:gd name="connsiteY3" fmla="*/ 331600 h 331600"/>
              <a:gd name="connsiteX4" fmla="*/ 0 w 225776"/>
              <a:gd name="connsiteY4" fmla="*/ 0 h 33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331600">
                <a:moveTo>
                  <a:pt x="0" y="0"/>
                </a:moveTo>
                <a:lnTo>
                  <a:pt x="225776" y="0"/>
                </a:lnTo>
                <a:lnTo>
                  <a:pt x="225776" y="331600"/>
                </a:lnTo>
                <a:lnTo>
                  <a:pt x="0" y="331600"/>
                </a:lnTo>
                <a:lnTo>
                  <a:pt x="0" y="0"/>
                </a:lnTo>
                <a:close/>
              </a:path>
            </a:pathLst>
          </a:custGeom>
        </p:spPr>
      </p:pic>
      <p:pic>
        <p:nvPicPr>
          <p:cNvPr id="48" name="Picture 47"/>
          <p:cNvPicPr>
            <a:picLocks noChangeAspect="1"/>
          </p:cNvPicPr>
          <p:nvPr/>
        </p:nvPicPr>
        <p:blipFill>
          <a:blip r:embed="rId3"/>
          <a:srcRect l="-6510" t="67413" r="100000" b="26074"/>
          <a:stretch>
            <a:fillRect/>
          </a:stretch>
        </p:blipFill>
        <p:spPr>
          <a:xfrm>
            <a:off x="801478" y="5987845"/>
            <a:ext cx="590333" cy="442452"/>
          </a:xfrm>
          <a:custGeom>
            <a:avLst/>
            <a:gdLst>
              <a:gd name="connsiteX0" fmla="*/ 0 w 590333"/>
              <a:gd name="connsiteY0" fmla="*/ 0 h 442452"/>
              <a:gd name="connsiteX1" fmla="*/ 590333 w 590333"/>
              <a:gd name="connsiteY1" fmla="*/ 0 h 442452"/>
              <a:gd name="connsiteX2" fmla="*/ 590333 w 590333"/>
              <a:gd name="connsiteY2" fmla="*/ 442452 h 442452"/>
              <a:gd name="connsiteX3" fmla="*/ 0 w 590333"/>
              <a:gd name="connsiteY3" fmla="*/ 442452 h 442452"/>
              <a:gd name="connsiteX4" fmla="*/ 0 w 590333"/>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333" h="442452">
                <a:moveTo>
                  <a:pt x="0" y="0"/>
                </a:moveTo>
                <a:lnTo>
                  <a:pt x="590333" y="0"/>
                </a:lnTo>
                <a:lnTo>
                  <a:pt x="590333" y="442452"/>
                </a:lnTo>
                <a:lnTo>
                  <a:pt x="0" y="442452"/>
                </a:lnTo>
                <a:lnTo>
                  <a:pt x="0" y="0"/>
                </a:lnTo>
                <a:close/>
              </a:path>
            </a:pathLst>
          </a:custGeom>
        </p:spPr>
      </p:pic>
      <p:pic>
        <p:nvPicPr>
          <p:cNvPr id="47" name="Picture 46"/>
          <p:cNvPicPr>
            <a:picLocks noChangeAspect="1"/>
          </p:cNvPicPr>
          <p:nvPr/>
        </p:nvPicPr>
        <p:blipFill>
          <a:blip r:embed="rId3"/>
          <a:srcRect l="100000" t="67413" r="-7154" b="26074"/>
          <a:stretch>
            <a:fillRect/>
          </a:stretch>
        </p:blipFill>
        <p:spPr>
          <a:xfrm>
            <a:off x="10460296" y="5987845"/>
            <a:ext cx="648778" cy="442452"/>
          </a:xfrm>
          <a:custGeom>
            <a:avLst/>
            <a:gdLst>
              <a:gd name="connsiteX0" fmla="*/ 0 w 648778"/>
              <a:gd name="connsiteY0" fmla="*/ 0 h 442452"/>
              <a:gd name="connsiteX1" fmla="*/ 648778 w 648778"/>
              <a:gd name="connsiteY1" fmla="*/ 0 h 442452"/>
              <a:gd name="connsiteX2" fmla="*/ 648778 w 648778"/>
              <a:gd name="connsiteY2" fmla="*/ 442452 h 442452"/>
              <a:gd name="connsiteX3" fmla="*/ 0 w 648778"/>
              <a:gd name="connsiteY3" fmla="*/ 442452 h 442452"/>
              <a:gd name="connsiteX4" fmla="*/ 0 w 648778"/>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778" h="442452">
                <a:moveTo>
                  <a:pt x="0" y="0"/>
                </a:moveTo>
                <a:lnTo>
                  <a:pt x="648778" y="0"/>
                </a:lnTo>
                <a:lnTo>
                  <a:pt x="648778" y="442452"/>
                </a:lnTo>
                <a:lnTo>
                  <a:pt x="0" y="442452"/>
                </a:lnTo>
                <a:lnTo>
                  <a:pt x="0" y="0"/>
                </a:lnTo>
                <a:close/>
              </a:path>
            </a:pathLst>
          </a:custGeom>
        </p:spPr>
      </p:pic>
      <p:sp>
        <p:nvSpPr>
          <p:cNvPr id="3" name="Rectangle 2"/>
          <p:cNvSpPr/>
          <p:nvPr/>
        </p:nvSpPr>
        <p:spPr>
          <a:xfrm>
            <a:off x="3776483" y="155204"/>
            <a:ext cx="461363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7" name="Picture 6"/>
          <p:cNvPicPr>
            <a:picLocks noChangeAspect="1"/>
          </p:cNvPicPr>
          <p:nvPr/>
        </p:nvPicPr>
        <p:blipFill>
          <a:blip r:embed="rId4"/>
          <a:stretch>
            <a:fillRect/>
          </a:stretch>
        </p:blipFill>
        <p:spPr>
          <a:xfrm>
            <a:off x="801477" y="2320195"/>
            <a:ext cx="4479164" cy="3586900"/>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16" name="Right Arrow 15"/>
          <p:cNvSpPr/>
          <p:nvPr/>
        </p:nvSpPr>
        <p:spPr>
          <a:xfrm>
            <a:off x="5427406" y="2799813"/>
            <a:ext cx="958646" cy="2787445"/>
          </a:xfrm>
          <a:prstGeom prst="rightArrow">
            <a:avLst>
              <a:gd name="adj1" fmla="val 59524"/>
              <a:gd name="adj2" fmla="val 50000"/>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pic>
        <p:nvPicPr>
          <p:cNvPr id="27" name="Picture 26"/>
          <p:cNvPicPr>
            <a:picLocks noChangeAspect="1"/>
          </p:cNvPicPr>
          <p:nvPr/>
        </p:nvPicPr>
        <p:blipFill>
          <a:blip r:embed="rId5"/>
          <a:stretch>
            <a:fillRect/>
          </a:stretch>
        </p:blipFill>
        <p:spPr>
          <a:xfrm>
            <a:off x="6524943" y="2628040"/>
            <a:ext cx="4981257" cy="3279055"/>
          </a:xfrm>
          <a:prstGeom prst="rect">
            <a:avLst/>
          </a:prstGeom>
        </p:spPr>
      </p:pic>
      <p:sp>
        <p:nvSpPr>
          <p:cNvPr id="28" name="Snip Diagonal Corner Rectangle 27"/>
          <p:cNvSpPr/>
          <p:nvPr/>
        </p:nvSpPr>
        <p:spPr>
          <a:xfrm>
            <a:off x="4346224" y="1437883"/>
            <a:ext cx="4188542" cy="539790"/>
          </a:xfrm>
          <a:prstGeom prst="snip2DiagRect">
            <a:avLst>
              <a:gd name="adj1" fmla="val 0"/>
              <a:gd name="adj2" fmla="val 50000"/>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Vận dụng</a:t>
            </a:r>
            <a:endParaRPr kumimoji="0" lang="en-US" sz="28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4" name="Hộp Văn bản 3">
            <a:extLst>
              <a:ext uri="{FF2B5EF4-FFF2-40B4-BE49-F238E27FC236}">
                <a16:creationId xmlns:a16="http://schemas.microsoft.com/office/drawing/2014/main" xmlns="" id="{4FDC9894-22BE-D1C1-6B55-6478DF55CCA1}"/>
              </a:ext>
            </a:extLst>
          </p:cNvPr>
          <p:cNvSpPr txBox="1"/>
          <p:nvPr/>
        </p:nvSpPr>
        <p:spPr>
          <a:xfrm>
            <a:off x="6774646" y="3275111"/>
            <a:ext cx="3514413" cy="1569660"/>
          </a:xfrm>
          <a:prstGeom prst="rect">
            <a:avLst/>
          </a:prstGeom>
          <a:noFill/>
        </p:spPr>
        <p:txBody>
          <a:bodyPr wrap="square">
            <a:spAutoFit/>
          </a:bodyPr>
          <a:lstStyle/>
          <a:p>
            <a:r>
              <a:rPr lang="vi-VN" sz="2400" dirty="0">
                <a:effectLst/>
                <a:latin typeface="Times New Roman" panose="02020603050405020304" pitchFamily="18" charset="0"/>
                <a:ea typeface="Arial" panose="020B0604020202020204" pitchFamily="34" charset="0"/>
              </a:rPr>
              <a:t>Sưu tầm và phân tích được ngữ liệu trong đoạn văn có sử dụng câu đơn và câu ghép.</a:t>
            </a:r>
            <a:endParaRPr lang="vi-VN" sz="2400" dirty="0"/>
          </a:p>
        </p:txBody>
      </p:sp>
    </p:spTree>
    <p:extLst>
      <p:ext uri="{BB962C8B-B14F-4D97-AF65-F5344CB8AC3E}">
        <p14:creationId xmlns:p14="http://schemas.microsoft.com/office/powerpoint/2010/main" val="2505832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arn(outVertical)">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left)">
                                      <p:cBhvr>
                                        <p:cTn id="17" dur="500"/>
                                        <p:tgtEl>
                                          <p:spTgt spid="16"/>
                                        </p:tgtEl>
                                      </p:cBhvr>
                                    </p:animEffect>
                                  </p:childTnLst>
                                </p:cTn>
                              </p:par>
                              <p:par>
                                <p:cTn id="18" presetID="6" presetClass="entr" presetSubtype="16" fill="hold" nodeType="withEffect">
                                  <p:stCondLst>
                                    <p:cond delay="0"/>
                                  </p:stCondLst>
                                  <p:childTnLst>
                                    <p:set>
                                      <p:cBhvr>
                                        <p:cTn id="19" dur="1" fill="hold">
                                          <p:stCondLst>
                                            <p:cond delay="0"/>
                                          </p:stCondLst>
                                        </p:cTn>
                                        <p:tgtEl>
                                          <p:spTgt spid="27"/>
                                        </p:tgtEl>
                                        <p:attrNameLst>
                                          <p:attrName>style.visibility</p:attrName>
                                        </p:attrNameLst>
                                      </p:cBhvr>
                                      <p:to>
                                        <p:strVal val="visible"/>
                                      </p:to>
                                    </p:set>
                                    <p:animEffect transition="in" filter="circle(in)">
                                      <p:cBhvr>
                                        <p:cTn id="20" dur="2000"/>
                                        <p:tgtEl>
                                          <p:spTgt spid="27"/>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ame 4"/>
          <p:cNvSpPr/>
          <p:nvPr/>
        </p:nvSpPr>
        <p:spPr>
          <a:xfrm>
            <a:off x="331122" y="1028700"/>
            <a:ext cx="11517055" cy="5545394"/>
          </a:xfrm>
          <a:prstGeom prst="frame">
            <a:avLst>
              <a:gd name="adj1" fmla="val 1596"/>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r="100000" b="100000"/>
            </a:path>
            <a:tileRect l="-100000" t="-100000"/>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10"/>
          <p:cNvSpPr/>
          <p:nvPr/>
        </p:nvSpPr>
        <p:spPr>
          <a:xfrm>
            <a:off x="889200" y="154858"/>
            <a:ext cx="10427519" cy="523568"/>
          </a:xfrm>
          <a:custGeom>
            <a:avLst/>
            <a:gdLst>
              <a:gd name="connsiteX0" fmla="*/ 260542 w 10427519"/>
              <a:gd name="connsiteY0" fmla="*/ 0 h 523568"/>
              <a:gd name="connsiteX1" fmla="*/ 10166977 w 10427519"/>
              <a:gd name="connsiteY1" fmla="*/ 0 h 523568"/>
              <a:gd name="connsiteX2" fmla="*/ 10427519 w 10427519"/>
              <a:gd name="connsiteY2" fmla="*/ 260542 h 523568"/>
              <a:gd name="connsiteX3" fmla="*/ 10427519 w 10427519"/>
              <a:gd name="connsiteY3" fmla="*/ 381013 h 523568"/>
              <a:gd name="connsiteX4" fmla="*/ 10407044 w 10427519"/>
              <a:gd name="connsiteY4" fmla="*/ 482428 h 523568"/>
              <a:gd name="connsiteX5" fmla="*/ 10384713 w 10427519"/>
              <a:gd name="connsiteY5" fmla="*/ 523568 h 523568"/>
              <a:gd name="connsiteX6" fmla="*/ 42806 w 10427519"/>
              <a:gd name="connsiteY6" fmla="*/ 523568 h 523568"/>
              <a:gd name="connsiteX7" fmla="*/ 20475 w 10427519"/>
              <a:gd name="connsiteY7" fmla="*/ 482428 h 523568"/>
              <a:gd name="connsiteX8" fmla="*/ 0 w 10427519"/>
              <a:gd name="connsiteY8" fmla="*/ 381013 h 523568"/>
              <a:gd name="connsiteX9" fmla="*/ 0 w 10427519"/>
              <a:gd name="connsiteY9" fmla="*/ 260542 h 523568"/>
              <a:gd name="connsiteX10" fmla="*/ 260542 w 10427519"/>
              <a:gd name="connsiteY10" fmla="*/ 0 h 5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27519" h="523568">
                <a:moveTo>
                  <a:pt x="260542" y="0"/>
                </a:moveTo>
                <a:lnTo>
                  <a:pt x="10166977" y="0"/>
                </a:lnTo>
                <a:cubicBezTo>
                  <a:pt x="10310870" y="0"/>
                  <a:pt x="10427519" y="116649"/>
                  <a:pt x="10427519" y="260542"/>
                </a:cubicBezTo>
                <a:lnTo>
                  <a:pt x="10427519" y="381013"/>
                </a:lnTo>
                <a:cubicBezTo>
                  <a:pt x="10427519" y="416986"/>
                  <a:pt x="10420228" y="451257"/>
                  <a:pt x="10407044" y="482428"/>
                </a:cubicBezTo>
                <a:lnTo>
                  <a:pt x="10384713" y="523568"/>
                </a:lnTo>
                <a:lnTo>
                  <a:pt x="42806" y="523568"/>
                </a:lnTo>
                <a:lnTo>
                  <a:pt x="20475" y="482428"/>
                </a:lnTo>
                <a:cubicBezTo>
                  <a:pt x="7291" y="451257"/>
                  <a:pt x="0" y="416986"/>
                  <a:pt x="0" y="381013"/>
                </a:cubicBezTo>
                <a:lnTo>
                  <a:pt x="0" y="260542"/>
                </a:lnTo>
                <a:cubicBezTo>
                  <a:pt x="0" y="116649"/>
                  <a:pt x="116649" y="0"/>
                  <a:pt x="260542"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9"/>
          <p:cNvSpPr/>
          <p:nvPr/>
        </p:nvSpPr>
        <p:spPr>
          <a:xfrm>
            <a:off x="-1" y="-1"/>
            <a:ext cx="12192000" cy="678426"/>
          </a:xfrm>
          <a:custGeom>
            <a:avLst/>
            <a:gdLst>
              <a:gd name="connsiteX0" fmla="*/ 0 w 12192000"/>
              <a:gd name="connsiteY0" fmla="*/ 0 h 678426"/>
              <a:gd name="connsiteX1" fmla="*/ 12192000 w 12192000"/>
              <a:gd name="connsiteY1" fmla="*/ 0 h 678426"/>
              <a:gd name="connsiteX2" fmla="*/ 12192000 w 12192000"/>
              <a:gd name="connsiteY2" fmla="*/ 678426 h 678426"/>
              <a:gd name="connsiteX3" fmla="*/ 11260603 w 12192000"/>
              <a:gd name="connsiteY3" fmla="*/ 678426 h 678426"/>
              <a:gd name="connsiteX4" fmla="*/ 11282934 w 12192000"/>
              <a:gd name="connsiteY4" fmla="*/ 637286 h 678426"/>
              <a:gd name="connsiteX5" fmla="*/ 11303409 w 12192000"/>
              <a:gd name="connsiteY5" fmla="*/ 535871 h 678426"/>
              <a:gd name="connsiteX6" fmla="*/ 11303409 w 12192000"/>
              <a:gd name="connsiteY6" fmla="*/ 415400 h 678426"/>
              <a:gd name="connsiteX7" fmla="*/ 11042867 w 12192000"/>
              <a:gd name="connsiteY7" fmla="*/ 154858 h 678426"/>
              <a:gd name="connsiteX8" fmla="*/ 1136432 w 12192000"/>
              <a:gd name="connsiteY8" fmla="*/ 154858 h 678426"/>
              <a:gd name="connsiteX9" fmla="*/ 875890 w 12192000"/>
              <a:gd name="connsiteY9" fmla="*/ 415400 h 678426"/>
              <a:gd name="connsiteX10" fmla="*/ 875890 w 12192000"/>
              <a:gd name="connsiteY10" fmla="*/ 535871 h 678426"/>
              <a:gd name="connsiteX11" fmla="*/ 896365 w 12192000"/>
              <a:gd name="connsiteY11" fmla="*/ 637286 h 678426"/>
              <a:gd name="connsiteX12" fmla="*/ 918696 w 12192000"/>
              <a:gd name="connsiteY12" fmla="*/ 678426 h 678426"/>
              <a:gd name="connsiteX13" fmla="*/ 0 w 12192000"/>
              <a:gd name="connsiteY13" fmla="*/ 678426 h 678426"/>
              <a:gd name="connsiteX14" fmla="*/ 0 w 12192000"/>
              <a:gd name="connsiteY14" fmla="*/ 0 h 678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678426">
                <a:moveTo>
                  <a:pt x="0" y="0"/>
                </a:moveTo>
                <a:lnTo>
                  <a:pt x="12192000" y="0"/>
                </a:lnTo>
                <a:lnTo>
                  <a:pt x="12192000" y="678426"/>
                </a:lnTo>
                <a:lnTo>
                  <a:pt x="11260603" y="678426"/>
                </a:lnTo>
                <a:lnTo>
                  <a:pt x="11282934" y="637286"/>
                </a:lnTo>
                <a:cubicBezTo>
                  <a:pt x="11296118" y="606115"/>
                  <a:pt x="11303409" y="571844"/>
                  <a:pt x="11303409" y="535871"/>
                </a:cubicBezTo>
                <a:lnTo>
                  <a:pt x="11303409" y="415400"/>
                </a:lnTo>
                <a:cubicBezTo>
                  <a:pt x="11303409" y="271507"/>
                  <a:pt x="11186760" y="154858"/>
                  <a:pt x="11042867" y="154858"/>
                </a:cubicBezTo>
                <a:lnTo>
                  <a:pt x="1136432" y="154858"/>
                </a:lnTo>
                <a:cubicBezTo>
                  <a:pt x="992539" y="154858"/>
                  <a:pt x="875890" y="271507"/>
                  <a:pt x="875890" y="415400"/>
                </a:cubicBezTo>
                <a:lnTo>
                  <a:pt x="875890" y="535871"/>
                </a:lnTo>
                <a:cubicBezTo>
                  <a:pt x="875890" y="571844"/>
                  <a:pt x="883181" y="606115"/>
                  <a:pt x="896365" y="637286"/>
                </a:cubicBezTo>
                <a:lnTo>
                  <a:pt x="918696" y="678426"/>
                </a:lnTo>
                <a:lnTo>
                  <a:pt x="0" y="678426"/>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8"/>
          <p:cNvSpPr/>
          <p:nvPr/>
        </p:nvSpPr>
        <p:spPr>
          <a:xfrm>
            <a:off x="918696" y="678426"/>
            <a:ext cx="10341907" cy="117987"/>
          </a:xfrm>
          <a:custGeom>
            <a:avLst/>
            <a:gdLst>
              <a:gd name="connsiteX0" fmla="*/ 0 w 10341907"/>
              <a:gd name="connsiteY0" fmla="*/ 0 h 117987"/>
              <a:gd name="connsiteX1" fmla="*/ 10341907 w 10341907"/>
              <a:gd name="connsiteY1" fmla="*/ 0 h 117987"/>
              <a:gd name="connsiteX2" fmla="*/ 10340216 w 10341907"/>
              <a:gd name="connsiteY2" fmla="*/ 3116 h 117987"/>
              <a:gd name="connsiteX3" fmla="*/ 10124171 w 10341907"/>
              <a:gd name="connsiteY3" fmla="*/ 117987 h 117987"/>
              <a:gd name="connsiteX4" fmla="*/ 217736 w 10341907"/>
              <a:gd name="connsiteY4" fmla="*/ 117987 h 117987"/>
              <a:gd name="connsiteX5" fmla="*/ 1691 w 10341907"/>
              <a:gd name="connsiteY5" fmla="*/ 3116 h 117987"/>
              <a:gd name="connsiteX6" fmla="*/ 0 w 10341907"/>
              <a:gd name="connsiteY6" fmla="*/ 0 h 117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41907" h="117987">
                <a:moveTo>
                  <a:pt x="0" y="0"/>
                </a:moveTo>
                <a:lnTo>
                  <a:pt x="10341907" y="0"/>
                </a:lnTo>
                <a:lnTo>
                  <a:pt x="10340216" y="3116"/>
                </a:lnTo>
                <a:cubicBezTo>
                  <a:pt x="10293395" y="72421"/>
                  <a:pt x="10214104" y="117987"/>
                  <a:pt x="10124171" y="117987"/>
                </a:cubicBezTo>
                <a:lnTo>
                  <a:pt x="217736" y="117987"/>
                </a:lnTo>
                <a:cubicBezTo>
                  <a:pt x="127803" y="117987"/>
                  <a:pt x="48512" y="72421"/>
                  <a:pt x="1691" y="3116"/>
                </a:cubicBezTo>
                <a:lnTo>
                  <a:pt x="0" y="0"/>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an 11"/>
          <p:cNvSpPr/>
          <p:nvPr/>
        </p:nvSpPr>
        <p:spPr>
          <a:xfrm>
            <a:off x="-1" y="-2"/>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an 12"/>
          <p:cNvSpPr/>
          <p:nvPr/>
        </p:nvSpPr>
        <p:spPr>
          <a:xfrm>
            <a:off x="11890372" y="-3"/>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9"/>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3758516" y="818537"/>
            <a:ext cx="4662268" cy="568104"/>
          </a:xfrm>
          <a:prstGeom prst="rect">
            <a:avLst/>
          </a:prstGeom>
        </p:spPr>
      </p:pic>
      <p:sp>
        <p:nvSpPr>
          <p:cNvPr id="22" name="4-Point Star 21"/>
          <p:cNvSpPr/>
          <p:nvPr/>
        </p:nvSpPr>
        <p:spPr>
          <a:xfrm>
            <a:off x="403270" y="160880"/>
            <a:ext cx="398207" cy="427703"/>
          </a:xfrm>
          <a:prstGeom prst="star4">
            <a:avLst>
              <a:gd name="adj" fmla="val 1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6" name="Picture 25"/>
          <p:cNvPicPr>
            <a:picLocks noChangeAspect="1"/>
          </p:cNvPicPr>
          <p:nvPr/>
        </p:nvPicPr>
        <p:blipFill>
          <a:blip r:embed="rId4"/>
          <a:srcRect l="31230" t="-4849" r="66223" b="100000"/>
          <a:stretch>
            <a:fillRect/>
          </a:stretch>
        </p:blipFill>
        <p:spPr>
          <a:xfrm>
            <a:off x="4346224" y="2521974"/>
            <a:ext cx="225776" cy="180754"/>
          </a:xfrm>
          <a:custGeom>
            <a:avLst/>
            <a:gdLst>
              <a:gd name="connsiteX0" fmla="*/ 0 w 225776"/>
              <a:gd name="connsiteY0" fmla="*/ 0 h 180754"/>
              <a:gd name="connsiteX1" fmla="*/ 225776 w 225776"/>
              <a:gd name="connsiteY1" fmla="*/ 0 h 180754"/>
              <a:gd name="connsiteX2" fmla="*/ 225776 w 225776"/>
              <a:gd name="connsiteY2" fmla="*/ 180754 h 180754"/>
              <a:gd name="connsiteX3" fmla="*/ 0 w 225776"/>
              <a:gd name="connsiteY3" fmla="*/ 180754 h 180754"/>
              <a:gd name="connsiteX4" fmla="*/ 0 w 225776"/>
              <a:gd name="connsiteY4" fmla="*/ 0 h 180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180754">
                <a:moveTo>
                  <a:pt x="0" y="0"/>
                </a:moveTo>
                <a:lnTo>
                  <a:pt x="225776" y="0"/>
                </a:lnTo>
                <a:lnTo>
                  <a:pt x="225776" y="180754"/>
                </a:lnTo>
                <a:lnTo>
                  <a:pt x="0" y="180754"/>
                </a:lnTo>
                <a:lnTo>
                  <a:pt x="0" y="0"/>
                </a:lnTo>
                <a:close/>
              </a:path>
            </a:pathLst>
          </a:custGeom>
        </p:spPr>
      </p:pic>
      <p:pic>
        <p:nvPicPr>
          <p:cNvPr id="23" name="Picture 22"/>
          <p:cNvPicPr>
            <a:picLocks noChangeAspect="1"/>
          </p:cNvPicPr>
          <p:nvPr/>
        </p:nvPicPr>
        <p:blipFill>
          <a:blip r:embed="rId4"/>
          <a:srcRect l="31230" t="100000" r="66223" b="-8896"/>
          <a:stretch>
            <a:fillRect/>
          </a:stretch>
        </p:blipFill>
        <p:spPr>
          <a:xfrm>
            <a:off x="4346224" y="6430297"/>
            <a:ext cx="225776" cy="331600"/>
          </a:xfrm>
          <a:custGeom>
            <a:avLst/>
            <a:gdLst>
              <a:gd name="connsiteX0" fmla="*/ 0 w 225776"/>
              <a:gd name="connsiteY0" fmla="*/ 0 h 331600"/>
              <a:gd name="connsiteX1" fmla="*/ 225776 w 225776"/>
              <a:gd name="connsiteY1" fmla="*/ 0 h 331600"/>
              <a:gd name="connsiteX2" fmla="*/ 225776 w 225776"/>
              <a:gd name="connsiteY2" fmla="*/ 331600 h 331600"/>
              <a:gd name="connsiteX3" fmla="*/ 0 w 225776"/>
              <a:gd name="connsiteY3" fmla="*/ 331600 h 331600"/>
              <a:gd name="connsiteX4" fmla="*/ 0 w 225776"/>
              <a:gd name="connsiteY4" fmla="*/ 0 h 33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331600">
                <a:moveTo>
                  <a:pt x="0" y="0"/>
                </a:moveTo>
                <a:lnTo>
                  <a:pt x="225776" y="0"/>
                </a:lnTo>
                <a:lnTo>
                  <a:pt x="225776" y="331600"/>
                </a:lnTo>
                <a:lnTo>
                  <a:pt x="0" y="331600"/>
                </a:lnTo>
                <a:lnTo>
                  <a:pt x="0" y="0"/>
                </a:lnTo>
                <a:close/>
              </a:path>
            </a:pathLst>
          </a:custGeom>
        </p:spPr>
      </p:pic>
      <p:pic>
        <p:nvPicPr>
          <p:cNvPr id="48" name="Picture 47"/>
          <p:cNvPicPr>
            <a:picLocks noChangeAspect="1"/>
          </p:cNvPicPr>
          <p:nvPr/>
        </p:nvPicPr>
        <p:blipFill>
          <a:blip r:embed="rId5"/>
          <a:srcRect l="-6510" t="67413" r="100000" b="26074"/>
          <a:stretch>
            <a:fillRect/>
          </a:stretch>
        </p:blipFill>
        <p:spPr>
          <a:xfrm>
            <a:off x="801478" y="5987845"/>
            <a:ext cx="590333" cy="442452"/>
          </a:xfrm>
          <a:custGeom>
            <a:avLst/>
            <a:gdLst>
              <a:gd name="connsiteX0" fmla="*/ 0 w 590333"/>
              <a:gd name="connsiteY0" fmla="*/ 0 h 442452"/>
              <a:gd name="connsiteX1" fmla="*/ 590333 w 590333"/>
              <a:gd name="connsiteY1" fmla="*/ 0 h 442452"/>
              <a:gd name="connsiteX2" fmla="*/ 590333 w 590333"/>
              <a:gd name="connsiteY2" fmla="*/ 442452 h 442452"/>
              <a:gd name="connsiteX3" fmla="*/ 0 w 590333"/>
              <a:gd name="connsiteY3" fmla="*/ 442452 h 442452"/>
              <a:gd name="connsiteX4" fmla="*/ 0 w 590333"/>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333" h="442452">
                <a:moveTo>
                  <a:pt x="0" y="0"/>
                </a:moveTo>
                <a:lnTo>
                  <a:pt x="590333" y="0"/>
                </a:lnTo>
                <a:lnTo>
                  <a:pt x="590333" y="442452"/>
                </a:lnTo>
                <a:lnTo>
                  <a:pt x="0" y="442452"/>
                </a:lnTo>
                <a:lnTo>
                  <a:pt x="0" y="0"/>
                </a:lnTo>
                <a:close/>
              </a:path>
            </a:pathLst>
          </a:custGeom>
        </p:spPr>
      </p:pic>
      <p:pic>
        <p:nvPicPr>
          <p:cNvPr id="47" name="Picture 46"/>
          <p:cNvPicPr>
            <a:picLocks noChangeAspect="1"/>
          </p:cNvPicPr>
          <p:nvPr/>
        </p:nvPicPr>
        <p:blipFill>
          <a:blip r:embed="rId5"/>
          <a:srcRect l="100000" t="67413" r="-7154" b="26074"/>
          <a:stretch>
            <a:fillRect/>
          </a:stretch>
        </p:blipFill>
        <p:spPr>
          <a:xfrm>
            <a:off x="10460296" y="5987845"/>
            <a:ext cx="648778" cy="442452"/>
          </a:xfrm>
          <a:custGeom>
            <a:avLst/>
            <a:gdLst>
              <a:gd name="connsiteX0" fmla="*/ 0 w 648778"/>
              <a:gd name="connsiteY0" fmla="*/ 0 h 442452"/>
              <a:gd name="connsiteX1" fmla="*/ 648778 w 648778"/>
              <a:gd name="connsiteY1" fmla="*/ 0 h 442452"/>
              <a:gd name="connsiteX2" fmla="*/ 648778 w 648778"/>
              <a:gd name="connsiteY2" fmla="*/ 442452 h 442452"/>
              <a:gd name="connsiteX3" fmla="*/ 0 w 648778"/>
              <a:gd name="connsiteY3" fmla="*/ 442452 h 442452"/>
              <a:gd name="connsiteX4" fmla="*/ 0 w 648778"/>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778" h="442452">
                <a:moveTo>
                  <a:pt x="0" y="0"/>
                </a:moveTo>
                <a:lnTo>
                  <a:pt x="648778" y="0"/>
                </a:lnTo>
                <a:lnTo>
                  <a:pt x="648778" y="442452"/>
                </a:lnTo>
                <a:lnTo>
                  <a:pt x="0" y="442452"/>
                </a:lnTo>
                <a:lnTo>
                  <a:pt x="0" y="0"/>
                </a:lnTo>
                <a:close/>
              </a:path>
            </a:pathLst>
          </a:custGeom>
        </p:spPr>
      </p:pic>
      <p:sp>
        <p:nvSpPr>
          <p:cNvPr id="3" name="Rectangle 2"/>
          <p:cNvSpPr/>
          <p:nvPr/>
        </p:nvSpPr>
        <p:spPr>
          <a:xfrm>
            <a:off x="3776483" y="155204"/>
            <a:ext cx="461363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p:cNvSpPr/>
          <p:nvPr/>
        </p:nvSpPr>
        <p:spPr>
          <a:xfrm>
            <a:off x="4275438" y="810722"/>
            <a:ext cx="4228980" cy="522259"/>
          </a:xfrm>
          <a:prstGeom prst="rect">
            <a:avLst/>
          </a:prstGeom>
        </p:spPr>
        <p:txBody>
          <a:bodyPr wrap="square">
            <a:spAutoFit/>
          </a:bodyPr>
          <a:lstStyle/>
          <a:p>
            <a:pPr marL="0" marR="0" lvl="0" indent="0" algn="l" defTabSz="914400" rtl="0" eaLnBrk="1" fontAlgn="auto" latinLnBrk="0" hangingPunct="1">
              <a:lnSpc>
                <a:spcPct val="107000"/>
              </a:lnSpc>
              <a:spcBef>
                <a:spcPts val="0"/>
              </a:spcBef>
              <a:spcAft>
                <a:spcPts val="0"/>
              </a:spcAft>
              <a:buClrTx/>
              <a:buSzTx/>
              <a:buFontTx/>
              <a:buNone/>
              <a:tabLst>
                <a:tab pos="1386840" algn="l"/>
              </a:tabLst>
              <a:defRPr/>
            </a:pPr>
            <a:r>
              <a:rPr kumimoji="0" lang="vi-VN" sz="2800" b="1" i="0" u="none" strike="noStrike" kern="1200" cap="none" spc="0" normalizeH="0" baseline="0" noProof="0" dirty="0">
                <a:ln>
                  <a:noFill/>
                </a:ln>
                <a:solidFill>
                  <a:srgbClr val="0000FF"/>
                </a:solidFill>
                <a:effectLst/>
                <a:uLnTx/>
                <a:uFillTx/>
                <a:latin typeface="Times New Roman" panose="02020603050405020304" pitchFamily="18" charset="0"/>
                <a:ea typeface="MS Mincho"/>
                <a:cs typeface="Times New Roman" panose="02020603050405020304" pitchFamily="18" charset="0"/>
              </a:rPr>
              <a:t>I. Các kiểu câu ghép</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Hộp Văn bản 3">
            <a:extLst>
              <a:ext uri="{FF2B5EF4-FFF2-40B4-BE49-F238E27FC236}">
                <a16:creationId xmlns:a16="http://schemas.microsoft.com/office/drawing/2014/main" xmlns="" id="{55DBDC62-0641-27D6-E442-4DE824EDEB9E}"/>
              </a:ext>
            </a:extLst>
          </p:cNvPr>
          <p:cNvSpPr txBox="1"/>
          <p:nvPr/>
        </p:nvSpPr>
        <p:spPr>
          <a:xfrm>
            <a:off x="602372" y="1565268"/>
            <a:ext cx="10988265" cy="4401205"/>
          </a:xfrm>
          <a:prstGeom prst="rect">
            <a:avLst/>
          </a:prstGeom>
          <a:noFill/>
        </p:spPr>
        <p:txBody>
          <a:bodyPr wrap="square">
            <a:spAutoFit/>
          </a:bodyPr>
          <a:lstStyle/>
          <a:p>
            <a:pPr marL="514350" indent="-514350" algn="just">
              <a:buAutoNum type="arabicPeriod"/>
            </a:pPr>
            <a:r>
              <a:rPr lang="vi-VN" sz="2800" b="1" dirty="0">
                <a:effectLst/>
                <a:latin typeface="Times New Roman" panose="02020603050405020304" pitchFamily="18" charset="0"/>
                <a:ea typeface="Arial" panose="020B0604020202020204" pitchFamily="34" charset="0"/>
                <a:cs typeface="Times New Roman" panose="02020603050405020304" pitchFamily="18" charset="0"/>
              </a:rPr>
              <a:t>Câu ghép đẳng lập</a:t>
            </a:r>
            <a:endParaRPr lang="vi-VN" sz="2800" b="1" dirty="0">
              <a:latin typeface="VNI-Times"/>
              <a:ea typeface="Arial" panose="020B0604020202020204" pitchFamily="34" charset="0"/>
              <a:cs typeface="Times New Roman" panose="02020603050405020304" pitchFamily="18" charset="0"/>
            </a:endParaRPr>
          </a:p>
          <a:p>
            <a:pPr algn="just"/>
            <a:r>
              <a:rPr lang="vi-VN" sz="2800" b="1" spc="0" dirty="0">
                <a:effectLst/>
                <a:latin typeface="VNI-Times"/>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Những</a:t>
            </a:r>
            <a:r>
              <a:rPr lang="vi-VN" sz="2800" spc="-8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quan</a:t>
            </a:r>
            <a:r>
              <a:rPr lang="vi-VN" sz="2800" spc="-7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hệ</a:t>
            </a:r>
            <a:r>
              <a:rPr lang="vi-VN" sz="2800" spc="-7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ý</a:t>
            </a:r>
            <a:r>
              <a:rPr lang="vi-VN" sz="2800" spc="-8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nghĩa</a:t>
            </a:r>
            <a:r>
              <a:rPr lang="vi-VN" sz="2800" spc="-7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thường gặp giữa các vế của câu ghép đẳng lập là: quan hệ thời gian, </a:t>
            </a:r>
            <a:r>
              <a:rPr lang="vi-VN" sz="2800" spc="-10" dirty="0">
                <a:effectLst/>
                <a:latin typeface="Times New Roman" panose="02020603050405020304" pitchFamily="18" charset="0"/>
                <a:ea typeface="Arial" panose="020B0604020202020204" pitchFamily="34" charset="0"/>
                <a:cs typeface="Times New Roman" panose="02020603050405020304" pitchFamily="18" charset="0"/>
              </a:rPr>
              <a:t>quan</a:t>
            </a:r>
            <a:r>
              <a:rPr lang="vi-VN" sz="2800" spc="-7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10" dirty="0">
                <a:effectLst/>
                <a:latin typeface="Times New Roman" panose="02020603050405020304" pitchFamily="18" charset="0"/>
                <a:ea typeface="Arial" panose="020B0604020202020204" pitchFamily="34" charset="0"/>
                <a:cs typeface="Times New Roman" panose="02020603050405020304" pitchFamily="18" charset="0"/>
              </a:rPr>
              <a:t>hệ</a:t>
            </a:r>
            <a:r>
              <a:rPr lang="vi-VN" sz="2800"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10" dirty="0">
                <a:effectLst/>
                <a:latin typeface="Times New Roman" panose="02020603050405020304" pitchFamily="18" charset="0"/>
                <a:ea typeface="Arial" panose="020B0604020202020204" pitchFamily="34" charset="0"/>
                <a:cs typeface="Times New Roman" panose="02020603050405020304" pitchFamily="18" charset="0"/>
              </a:rPr>
              <a:t>tương</a:t>
            </a:r>
            <a:r>
              <a:rPr lang="vi-VN" sz="2800"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10" dirty="0">
                <a:effectLst/>
                <a:latin typeface="Times New Roman" panose="02020603050405020304" pitchFamily="18" charset="0"/>
                <a:ea typeface="Arial" panose="020B0604020202020204" pitchFamily="34" charset="0"/>
                <a:cs typeface="Times New Roman" panose="02020603050405020304" pitchFamily="18" charset="0"/>
              </a:rPr>
              <a:t>phản,</a:t>
            </a:r>
            <a:r>
              <a:rPr lang="vi-VN" sz="2800" spc="-7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10" dirty="0">
                <a:effectLst/>
                <a:latin typeface="Times New Roman" panose="02020603050405020304" pitchFamily="18" charset="0"/>
                <a:ea typeface="Arial" panose="020B0604020202020204" pitchFamily="34" charset="0"/>
                <a:cs typeface="Times New Roman" panose="02020603050405020304" pitchFamily="18" charset="0"/>
              </a:rPr>
              <a:t>quan</a:t>
            </a:r>
            <a:r>
              <a:rPr lang="vi-VN" sz="2800"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10" dirty="0">
                <a:effectLst/>
                <a:latin typeface="Times New Roman" panose="02020603050405020304" pitchFamily="18" charset="0"/>
                <a:ea typeface="Arial" panose="020B0604020202020204" pitchFamily="34" charset="0"/>
                <a:cs typeface="Times New Roman" panose="02020603050405020304" pitchFamily="18" charset="0"/>
              </a:rPr>
              <a:t>hệ</a:t>
            </a:r>
            <a:r>
              <a:rPr lang="vi-VN" sz="2800" spc="-6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10" dirty="0">
                <a:effectLst/>
                <a:latin typeface="Times New Roman" panose="02020603050405020304" pitchFamily="18" charset="0"/>
                <a:ea typeface="Arial" panose="020B0604020202020204" pitchFamily="34" charset="0"/>
                <a:cs typeface="Times New Roman" panose="02020603050405020304" pitchFamily="18" charset="0"/>
              </a:rPr>
              <a:t>lựa chọn,…</a:t>
            </a:r>
            <a:endParaRPr lang="vi-VN" sz="2800" dirty="0">
              <a:latin typeface="VNI-Times"/>
              <a:ea typeface="Arial" panose="020B0604020202020204" pitchFamily="34" charset="0"/>
              <a:cs typeface="Times New Roman" panose="02020603050405020304" pitchFamily="18" charset="0"/>
            </a:endParaRPr>
          </a:p>
          <a:p>
            <a:pPr algn="just"/>
            <a:r>
              <a:rPr lang="vi-VN" sz="2800" spc="0" dirty="0">
                <a:effectLst/>
                <a:latin typeface="VNI-Times"/>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Phương</a:t>
            </a:r>
            <a:r>
              <a:rPr lang="vi-VN" sz="2800" spc="-7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tiện</a:t>
            </a:r>
            <a:r>
              <a:rPr lang="vi-VN" sz="2800" spc="-7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ngôn</a:t>
            </a:r>
            <a:r>
              <a:rPr lang="vi-VN" sz="2800" spc="-7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ngữ</a:t>
            </a:r>
            <a:r>
              <a:rPr lang="vi-VN" sz="2800" spc="-7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chủ</a:t>
            </a:r>
            <a:r>
              <a:rPr lang="vi-VN" sz="2800" spc="-7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yếu được</a:t>
            </a:r>
            <a:r>
              <a:rPr lang="vi-VN" sz="2800" spc="-8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dùng</a:t>
            </a:r>
            <a:r>
              <a:rPr lang="vi-VN" sz="2800" spc="-7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để</a:t>
            </a:r>
            <a:r>
              <a:rPr lang="vi-VN" sz="2800" spc="-7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nối</a:t>
            </a:r>
            <a:r>
              <a:rPr lang="vi-VN" sz="2800" spc="-8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các</a:t>
            </a:r>
            <a:r>
              <a:rPr lang="vi-VN" sz="2800" spc="-7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vế</a:t>
            </a:r>
            <a:r>
              <a:rPr lang="vi-VN" sz="2800" spc="-7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của</a:t>
            </a:r>
            <a:r>
              <a:rPr lang="vi-VN" sz="2800" spc="-75"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câu ghép</a:t>
            </a:r>
            <a:r>
              <a:rPr lang="vi-VN" sz="2800" spc="-4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đẳng</a:t>
            </a:r>
            <a:r>
              <a:rPr lang="vi-VN" sz="2800" spc="-4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lập</a:t>
            </a:r>
            <a:r>
              <a:rPr lang="vi-VN" sz="2800" spc="-4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là</a:t>
            </a:r>
            <a:r>
              <a:rPr lang="vi-VN" sz="2800" spc="-4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kết</a:t>
            </a:r>
            <a:r>
              <a:rPr lang="vi-VN" sz="2800" spc="-4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từ</a:t>
            </a:r>
            <a:r>
              <a:rPr lang="vi-VN" sz="2800" spc="-4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hoặc</a:t>
            </a:r>
            <a:r>
              <a:rPr lang="vi-VN" sz="2800" spc="-4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2800" spc="0" dirty="0">
                <a:effectLst/>
                <a:latin typeface="Times New Roman" panose="02020603050405020304" pitchFamily="18" charset="0"/>
                <a:ea typeface="Arial" panose="020B0604020202020204" pitchFamily="34" charset="0"/>
                <a:cs typeface="Times New Roman" panose="02020603050405020304" pitchFamily="18" charset="0"/>
              </a:rPr>
              <a:t>cặp từ hô ứng.</a:t>
            </a:r>
            <a:endParaRPr lang="vi-VN" sz="2800" spc="0" dirty="0">
              <a:effectLst/>
              <a:latin typeface="VNI-Times"/>
              <a:ea typeface="Arial" panose="020B0604020202020204" pitchFamily="34" charset="0"/>
              <a:cs typeface="Times New Roman" panose="02020603050405020304" pitchFamily="18" charset="0"/>
            </a:endParaRPr>
          </a:p>
          <a:p>
            <a:pPr marR="42545" algn="just">
              <a:spcAft>
                <a:spcPts val="0"/>
              </a:spcAft>
              <a:tabLst>
                <a:tab pos="158750" algn="l"/>
              </a:tabLst>
            </a:pPr>
            <a:r>
              <a:rPr lang="vi-VN" sz="2800" b="1" dirty="0">
                <a:effectLst/>
                <a:latin typeface="Times New Roman" panose="02020603050405020304" pitchFamily="18" charset="0"/>
                <a:ea typeface="Arial" panose="020B0604020202020204" pitchFamily="34" charset="0"/>
                <a:cs typeface="Times New Roman" panose="02020603050405020304" pitchFamily="18" charset="0"/>
              </a:rPr>
              <a:t>Chẳng hạn:</a:t>
            </a:r>
            <a:endParaRPr lang="vi-VN" sz="2800" dirty="0">
              <a:effectLst/>
              <a:latin typeface="VNI-Times"/>
              <a:ea typeface="Times New Roman" panose="02020603050405020304" pitchFamily="18" charset="0"/>
              <a:cs typeface="Times New Roman" panose="02020603050405020304" pitchFamily="18" charset="0"/>
            </a:endParaRPr>
          </a:p>
          <a:p>
            <a:pPr marL="50800" marR="42545" algn="just">
              <a:spcAft>
                <a:spcPts val="0"/>
              </a:spcAft>
              <a:tabLst>
                <a:tab pos="158750" algn="l"/>
              </a:tabLst>
            </a:pPr>
            <a:r>
              <a:rPr lang="vi-VN" sz="280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-Câu ghép đẳng lập: thể hiện sự đồng nhất giữa các thành phần.</a:t>
            </a:r>
            <a:endParaRPr lang="vi-VN" sz="2800" dirty="0">
              <a:effectLst/>
              <a:latin typeface="VNI-Times"/>
              <a:ea typeface="Times New Roman" panose="02020603050405020304" pitchFamily="18" charset="0"/>
              <a:cs typeface="Times New Roman" panose="02020603050405020304" pitchFamily="18" charset="0"/>
            </a:endParaRPr>
          </a:p>
          <a:p>
            <a:pPr marL="50800" marR="42545" algn="just">
              <a:spcAft>
                <a:spcPts val="0"/>
              </a:spcAft>
              <a:tabLst>
                <a:tab pos="158750" algn="l"/>
              </a:tabLst>
            </a:pPr>
            <a:r>
              <a:rPr lang="vi-VN" sz="280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Ví dụ</a:t>
            </a:r>
            <a:r>
              <a:rPr lang="vi-VN" sz="280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Hôm nay trời mưa, chúng tôi ở nhà</a:t>
            </a:r>
            <a:r>
              <a:rPr lang="vi-VN" sz="280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endParaRPr lang="vi-VN" sz="2800" dirty="0">
              <a:effectLst/>
              <a:latin typeface="VNI-Times"/>
              <a:ea typeface="Times New Roman" panose="02020603050405020304" pitchFamily="18" charset="0"/>
              <a:cs typeface="Times New Roman" panose="02020603050405020304" pitchFamily="18" charset="0"/>
            </a:endParaRPr>
          </a:p>
          <a:p>
            <a:pPr marL="50800" marR="42545" algn="just">
              <a:spcAft>
                <a:spcPts val="0"/>
              </a:spcAft>
              <a:tabLst>
                <a:tab pos="158750" algn="l"/>
              </a:tabLst>
            </a:pPr>
            <a:r>
              <a:rPr lang="vi-VN" sz="280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-Câu ghép liên tiếp: thể hiện trình tự diễn biến của các sự việc. </a:t>
            </a:r>
            <a:endParaRPr lang="vi-VN" sz="2800" dirty="0">
              <a:effectLst/>
              <a:latin typeface="VNI-Times"/>
              <a:ea typeface="Times New Roman" panose="02020603050405020304" pitchFamily="18" charset="0"/>
              <a:cs typeface="Times New Roman" panose="02020603050405020304" pitchFamily="18" charset="0"/>
            </a:endParaRPr>
          </a:p>
          <a:p>
            <a:pPr marL="50800" marR="42545" algn="just">
              <a:spcAft>
                <a:spcPts val="0"/>
              </a:spcAft>
              <a:tabLst>
                <a:tab pos="158750" algn="l"/>
              </a:tabLst>
            </a:pPr>
            <a:r>
              <a:rPr lang="vi-VN" sz="2800" b="1"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Ví dụ</a:t>
            </a:r>
            <a:r>
              <a:rPr lang="vi-VN" sz="280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Chúng tôi đi học, sau đó đi ăn trưa cùng nhau.</a:t>
            </a:r>
            <a:endParaRPr lang="vi-VN" sz="2800" dirty="0">
              <a:effectLst/>
              <a:latin typeface="VNI-Time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3994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additive="base">
                                        <p:cTn id="14"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 calcmode="lin" valueType="num">
                                      <p:cBhvr additive="base">
                                        <p:cTn id="18"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 calcmode="lin" valueType="num">
                                      <p:cBhvr additive="base">
                                        <p:cTn id="24"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 calcmode="lin" valueType="num">
                                      <p:cBhvr additive="base">
                                        <p:cTn id="28"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4">
                                            <p:txEl>
                                              <p:pRg st="5" end="5"/>
                                            </p:txEl>
                                          </p:spTgt>
                                        </p:tgtEl>
                                        <p:attrNameLst>
                                          <p:attrName>style.visibility</p:attrName>
                                        </p:attrNameLst>
                                      </p:cBhvr>
                                      <p:to>
                                        <p:strVal val="visible"/>
                                      </p:to>
                                    </p:set>
                                    <p:animEffect transition="in" filter="barn(inVertical)">
                                      <p:cBhvr>
                                        <p:cTn id="34" dur="500"/>
                                        <p:tgtEl>
                                          <p:spTgt spid="4">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4">
                                            <p:txEl>
                                              <p:pRg st="6" end="6"/>
                                            </p:txEl>
                                          </p:spTgt>
                                        </p:tgtEl>
                                        <p:attrNameLst>
                                          <p:attrName>style.visibility</p:attrName>
                                        </p:attrNameLst>
                                      </p:cBhvr>
                                      <p:to>
                                        <p:strVal val="visible"/>
                                      </p:to>
                                    </p:set>
                                    <p:animEffect transition="in" filter="fade">
                                      <p:cBhvr>
                                        <p:cTn id="39" dur="1000"/>
                                        <p:tgtEl>
                                          <p:spTgt spid="4">
                                            <p:txEl>
                                              <p:pRg st="6" end="6"/>
                                            </p:txEl>
                                          </p:spTgt>
                                        </p:tgtEl>
                                      </p:cBhvr>
                                    </p:animEffect>
                                    <p:anim calcmode="lin" valueType="num">
                                      <p:cBhvr>
                                        <p:cTn id="40"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4">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4">
                                            <p:txEl>
                                              <p:pRg st="7" end="7"/>
                                            </p:txEl>
                                          </p:spTgt>
                                        </p:tgtEl>
                                        <p:attrNameLst>
                                          <p:attrName>style.visibility</p:attrName>
                                        </p:attrNameLst>
                                      </p:cBhvr>
                                      <p:to>
                                        <p:strVal val="visible"/>
                                      </p:to>
                                    </p:set>
                                    <p:animEffect transition="in" filter="fade">
                                      <p:cBhvr>
                                        <p:cTn id="44" dur="1000"/>
                                        <p:tgtEl>
                                          <p:spTgt spid="4">
                                            <p:txEl>
                                              <p:pRg st="7" end="7"/>
                                            </p:txEl>
                                          </p:spTgt>
                                        </p:tgtEl>
                                      </p:cBhvr>
                                    </p:animEffect>
                                    <p:anim calcmode="lin" valueType="num">
                                      <p:cBhvr>
                                        <p:cTn id="45"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ame 4"/>
          <p:cNvSpPr/>
          <p:nvPr/>
        </p:nvSpPr>
        <p:spPr>
          <a:xfrm>
            <a:off x="331122" y="1028700"/>
            <a:ext cx="11517055" cy="5545394"/>
          </a:xfrm>
          <a:prstGeom prst="frame">
            <a:avLst>
              <a:gd name="adj1" fmla="val 1596"/>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r="100000" b="100000"/>
            </a:path>
            <a:tileRect l="-100000" t="-100000"/>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10"/>
          <p:cNvSpPr/>
          <p:nvPr/>
        </p:nvSpPr>
        <p:spPr>
          <a:xfrm>
            <a:off x="889200" y="154858"/>
            <a:ext cx="10427519" cy="523568"/>
          </a:xfrm>
          <a:custGeom>
            <a:avLst/>
            <a:gdLst>
              <a:gd name="connsiteX0" fmla="*/ 260542 w 10427519"/>
              <a:gd name="connsiteY0" fmla="*/ 0 h 523568"/>
              <a:gd name="connsiteX1" fmla="*/ 10166977 w 10427519"/>
              <a:gd name="connsiteY1" fmla="*/ 0 h 523568"/>
              <a:gd name="connsiteX2" fmla="*/ 10427519 w 10427519"/>
              <a:gd name="connsiteY2" fmla="*/ 260542 h 523568"/>
              <a:gd name="connsiteX3" fmla="*/ 10427519 w 10427519"/>
              <a:gd name="connsiteY3" fmla="*/ 381013 h 523568"/>
              <a:gd name="connsiteX4" fmla="*/ 10407044 w 10427519"/>
              <a:gd name="connsiteY4" fmla="*/ 482428 h 523568"/>
              <a:gd name="connsiteX5" fmla="*/ 10384713 w 10427519"/>
              <a:gd name="connsiteY5" fmla="*/ 523568 h 523568"/>
              <a:gd name="connsiteX6" fmla="*/ 42806 w 10427519"/>
              <a:gd name="connsiteY6" fmla="*/ 523568 h 523568"/>
              <a:gd name="connsiteX7" fmla="*/ 20475 w 10427519"/>
              <a:gd name="connsiteY7" fmla="*/ 482428 h 523568"/>
              <a:gd name="connsiteX8" fmla="*/ 0 w 10427519"/>
              <a:gd name="connsiteY8" fmla="*/ 381013 h 523568"/>
              <a:gd name="connsiteX9" fmla="*/ 0 w 10427519"/>
              <a:gd name="connsiteY9" fmla="*/ 260542 h 523568"/>
              <a:gd name="connsiteX10" fmla="*/ 260542 w 10427519"/>
              <a:gd name="connsiteY10" fmla="*/ 0 h 5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27519" h="523568">
                <a:moveTo>
                  <a:pt x="260542" y="0"/>
                </a:moveTo>
                <a:lnTo>
                  <a:pt x="10166977" y="0"/>
                </a:lnTo>
                <a:cubicBezTo>
                  <a:pt x="10310870" y="0"/>
                  <a:pt x="10427519" y="116649"/>
                  <a:pt x="10427519" y="260542"/>
                </a:cubicBezTo>
                <a:lnTo>
                  <a:pt x="10427519" y="381013"/>
                </a:lnTo>
                <a:cubicBezTo>
                  <a:pt x="10427519" y="416986"/>
                  <a:pt x="10420228" y="451257"/>
                  <a:pt x="10407044" y="482428"/>
                </a:cubicBezTo>
                <a:lnTo>
                  <a:pt x="10384713" y="523568"/>
                </a:lnTo>
                <a:lnTo>
                  <a:pt x="42806" y="523568"/>
                </a:lnTo>
                <a:lnTo>
                  <a:pt x="20475" y="482428"/>
                </a:lnTo>
                <a:cubicBezTo>
                  <a:pt x="7291" y="451257"/>
                  <a:pt x="0" y="416986"/>
                  <a:pt x="0" y="381013"/>
                </a:cubicBezTo>
                <a:lnTo>
                  <a:pt x="0" y="260542"/>
                </a:lnTo>
                <a:cubicBezTo>
                  <a:pt x="0" y="116649"/>
                  <a:pt x="116649" y="0"/>
                  <a:pt x="260542"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9"/>
          <p:cNvSpPr/>
          <p:nvPr/>
        </p:nvSpPr>
        <p:spPr>
          <a:xfrm>
            <a:off x="-1" y="-1"/>
            <a:ext cx="12192000" cy="678426"/>
          </a:xfrm>
          <a:custGeom>
            <a:avLst/>
            <a:gdLst>
              <a:gd name="connsiteX0" fmla="*/ 0 w 12192000"/>
              <a:gd name="connsiteY0" fmla="*/ 0 h 678426"/>
              <a:gd name="connsiteX1" fmla="*/ 12192000 w 12192000"/>
              <a:gd name="connsiteY1" fmla="*/ 0 h 678426"/>
              <a:gd name="connsiteX2" fmla="*/ 12192000 w 12192000"/>
              <a:gd name="connsiteY2" fmla="*/ 678426 h 678426"/>
              <a:gd name="connsiteX3" fmla="*/ 11260603 w 12192000"/>
              <a:gd name="connsiteY3" fmla="*/ 678426 h 678426"/>
              <a:gd name="connsiteX4" fmla="*/ 11282934 w 12192000"/>
              <a:gd name="connsiteY4" fmla="*/ 637286 h 678426"/>
              <a:gd name="connsiteX5" fmla="*/ 11303409 w 12192000"/>
              <a:gd name="connsiteY5" fmla="*/ 535871 h 678426"/>
              <a:gd name="connsiteX6" fmla="*/ 11303409 w 12192000"/>
              <a:gd name="connsiteY6" fmla="*/ 415400 h 678426"/>
              <a:gd name="connsiteX7" fmla="*/ 11042867 w 12192000"/>
              <a:gd name="connsiteY7" fmla="*/ 154858 h 678426"/>
              <a:gd name="connsiteX8" fmla="*/ 1136432 w 12192000"/>
              <a:gd name="connsiteY8" fmla="*/ 154858 h 678426"/>
              <a:gd name="connsiteX9" fmla="*/ 875890 w 12192000"/>
              <a:gd name="connsiteY9" fmla="*/ 415400 h 678426"/>
              <a:gd name="connsiteX10" fmla="*/ 875890 w 12192000"/>
              <a:gd name="connsiteY10" fmla="*/ 535871 h 678426"/>
              <a:gd name="connsiteX11" fmla="*/ 896365 w 12192000"/>
              <a:gd name="connsiteY11" fmla="*/ 637286 h 678426"/>
              <a:gd name="connsiteX12" fmla="*/ 918696 w 12192000"/>
              <a:gd name="connsiteY12" fmla="*/ 678426 h 678426"/>
              <a:gd name="connsiteX13" fmla="*/ 0 w 12192000"/>
              <a:gd name="connsiteY13" fmla="*/ 678426 h 678426"/>
              <a:gd name="connsiteX14" fmla="*/ 0 w 12192000"/>
              <a:gd name="connsiteY14" fmla="*/ 0 h 678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678426">
                <a:moveTo>
                  <a:pt x="0" y="0"/>
                </a:moveTo>
                <a:lnTo>
                  <a:pt x="12192000" y="0"/>
                </a:lnTo>
                <a:lnTo>
                  <a:pt x="12192000" y="678426"/>
                </a:lnTo>
                <a:lnTo>
                  <a:pt x="11260603" y="678426"/>
                </a:lnTo>
                <a:lnTo>
                  <a:pt x="11282934" y="637286"/>
                </a:lnTo>
                <a:cubicBezTo>
                  <a:pt x="11296118" y="606115"/>
                  <a:pt x="11303409" y="571844"/>
                  <a:pt x="11303409" y="535871"/>
                </a:cubicBezTo>
                <a:lnTo>
                  <a:pt x="11303409" y="415400"/>
                </a:lnTo>
                <a:cubicBezTo>
                  <a:pt x="11303409" y="271507"/>
                  <a:pt x="11186760" y="154858"/>
                  <a:pt x="11042867" y="154858"/>
                </a:cubicBezTo>
                <a:lnTo>
                  <a:pt x="1136432" y="154858"/>
                </a:lnTo>
                <a:cubicBezTo>
                  <a:pt x="992539" y="154858"/>
                  <a:pt x="875890" y="271507"/>
                  <a:pt x="875890" y="415400"/>
                </a:cubicBezTo>
                <a:lnTo>
                  <a:pt x="875890" y="535871"/>
                </a:lnTo>
                <a:cubicBezTo>
                  <a:pt x="875890" y="571844"/>
                  <a:pt x="883181" y="606115"/>
                  <a:pt x="896365" y="637286"/>
                </a:cubicBezTo>
                <a:lnTo>
                  <a:pt x="918696" y="678426"/>
                </a:lnTo>
                <a:lnTo>
                  <a:pt x="0" y="678426"/>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8"/>
          <p:cNvSpPr/>
          <p:nvPr/>
        </p:nvSpPr>
        <p:spPr>
          <a:xfrm>
            <a:off x="918696" y="678426"/>
            <a:ext cx="10341907" cy="117987"/>
          </a:xfrm>
          <a:custGeom>
            <a:avLst/>
            <a:gdLst>
              <a:gd name="connsiteX0" fmla="*/ 0 w 10341907"/>
              <a:gd name="connsiteY0" fmla="*/ 0 h 117987"/>
              <a:gd name="connsiteX1" fmla="*/ 10341907 w 10341907"/>
              <a:gd name="connsiteY1" fmla="*/ 0 h 117987"/>
              <a:gd name="connsiteX2" fmla="*/ 10340216 w 10341907"/>
              <a:gd name="connsiteY2" fmla="*/ 3116 h 117987"/>
              <a:gd name="connsiteX3" fmla="*/ 10124171 w 10341907"/>
              <a:gd name="connsiteY3" fmla="*/ 117987 h 117987"/>
              <a:gd name="connsiteX4" fmla="*/ 217736 w 10341907"/>
              <a:gd name="connsiteY4" fmla="*/ 117987 h 117987"/>
              <a:gd name="connsiteX5" fmla="*/ 1691 w 10341907"/>
              <a:gd name="connsiteY5" fmla="*/ 3116 h 117987"/>
              <a:gd name="connsiteX6" fmla="*/ 0 w 10341907"/>
              <a:gd name="connsiteY6" fmla="*/ 0 h 117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41907" h="117987">
                <a:moveTo>
                  <a:pt x="0" y="0"/>
                </a:moveTo>
                <a:lnTo>
                  <a:pt x="10341907" y="0"/>
                </a:lnTo>
                <a:lnTo>
                  <a:pt x="10340216" y="3116"/>
                </a:lnTo>
                <a:cubicBezTo>
                  <a:pt x="10293395" y="72421"/>
                  <a:pt x="10214104" y="117987"/>
                  <a:pt x="10124171" y="117987"/>
                </a:cubicBezTo>
                <a:lnTo>
                  <a:pt x="217736" y="117987"/>
                </a:lnTo>
                <a:cubicBezTo>
                  <a:pt x="127803" y="117987"/>
                  <a:pt x="48512" y="72421"/>
                  <a:pt x="1691" y="3116"/>
                </a:cubicBezTo>
                <a:lnTo>
                  <a:pt x="0" y="0"/>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an 11"/>
          <p:cNvSpPr/>
          <p:nvPr/>
        </p:nvSpPr>
        <p:spPr>
          <a:xfrm>
            <a:off x="-1" y="-2"/>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an 12"/>
          <p:cNvSpPr/>
          <p:nvPr/>
        </p:nvSpPr>
        <p:spPr>
          <a:xfrm>
            <a:off x="11890372" y="-3"/>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9"/>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3758516" y="818537"/>
            <a:ext cx="4662268" cy="568104"/>
          </a:xfrm>
          <a:prstGeom prst="rect">
            <a:avLst/>
          </a:prstGeom>
        </p:spPr>
      </p:pic>
      <p:sp>
        <p:nvSpPr>
          <p:cNvPr id="22" name="4-Point Star 21"/>
          <p:cNvSpPr/>
          <p:nvPr/>
        </p:nvSpPr>
        <p:spPr>
          <a:xfrm>
            <a:off x="403270" y="160880"/>
            <a:ext cx="398207" cy="427703"/>
          </a:xfrm>
          <a:prstGeom prst="star4">
            <a:avLst>
              <a:gd name="adj" fmla="val 1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6" name="Picture 25"/>
          <p:cNvPicPr>
            <a:picLocks noChangeAspect="1"/>
          </p:cNvPicPr>
          <p:nvPr/>
        </p:nvPicPr>
        <p:blipFill>
          <a:blip r:embed="rId4"/>
          <a:srcRect l="31230" t="-4849" r="66223" b="100000"/>
          <a:stretch>
            <a:fillRect/>
          </a:stretch>
        </p:blipFill>
        <p:spPr>
          <a:xfrm>
            <a:off x="4346224" y="2521974"/>
            <a:ext cx="225776" cy="180754"/>
          </a:xfrm>
          <a:custGeom>
            <a:avLst/>
            <a:gdLst>
              <a:gd name="connsiteX0" fmla="*/ 0 w 225776"/>
              <a:gd name="connsiteY0" fmla="*/ 0 h 180754"/>
              <a:gd name="connsiteX1" fmla="*/ 225776 w 225776"/>
              <a:gd name="connsiteY1" fmla="*/ 0 h 180754"/>
              <a:gd name="connsiteX2" fmla="*/ 225776 w 225776"/>
              <a:gd name="connsiteY2" fmla="*/ 180754 h 180754"/>
              <a:gd name="connsiteX3" fmla="*/ 0 w 225776"/>
              <a:gd name="connsiteY3" fmla="*/ 180754 h 180754"/>
              <a:gd name="connsiteX4" fmla="*/ 0 w 225776"/>
              <a:gd name="connsiteY4" fmla="*/ 0 h 180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180754">
                <a:moveTo>
                  <a:pt x="0" y="0"/>
                </a:moveTo>
                <a:lnTo>
                  <a:pt x="225776" y="0"/>
                </a:lnTo>
                <a:lnTo>
                  <a:pt x="225776" y="180754"/>
                </a:lnTo>
                <a:lnTo>
                  <a:pt x="0" y="180754"/>
                </a:lnTo>
                <a:lnTo>
                  <a:pt x="0" y="0"/>
                </a:lnTo>
                <a:close/>
              </a:path>
            </a:pathLst>
          </a:custGeom>
        </p:spPr>
      </p:pic>
      <p:pic>
        <p:nvPicPr>
          <p:cNvPr id="23" name="Picture 22"/>
          <p:cNvPicPr>
            <a:picLocks noChangeAspect="1"/>
          </p:cNvPicPr>
          <p:nvPr/>
        </p:nvPicPr>
        <p:blipFill>
          <a:blip r:embed="rId4"/>
          <a:srcRect l="31230" t="100000" r="66223" b="-8896"/>
          <a:stretch>
            <a:fillRect/>
          </a:stretch>
        </p:blipFill>
        <p:spPr>
          <a:xfrm>
            <a:off x="4346224" y="6430297"/>
            <a:ext cx="225776" cy="331600"/>
          </a:xfrm>
          <a:custGeom>
            <a:avLst/>
            <a:gdLst>
              <a:gd name="connsiteX0" fmla="*/ 0 w 225776"/>
              <a:gd name="connsiteY0" fmla="*/ 0 h 331600"/>
              <a:gd name="connsiteX1" fmla="*/ 225776 w 225776"/>
              <a:gd name="connsiteY1" fmla="*/ 0 h 331600"/>
              <a:gd name="connsiteX2" fmla="*/ 225776 w 225776"/>
              <a:gd name="connsiteY2" fmla="*/ 331600 h 331600"/>
              <a:gd name="connsiteX3" fmla="*/ 0 w 225776"/>
              <a:gd name="connsiteY3" fmla="*/ 331600 h 331600"/>
              <a:gd name="connsiteX4" fmla="*/ 0 w 225776"/>
              <a:gd name="connsiteY4" fmla="*/ 0 h 33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331600">
                <a:moveTo>
                  <a:pt x="0" y="0"/>
                </a:moveTo>
                <a:lnTo>
                  <a:pt x="225776" y="0"/>
                </a:lnTo>
                <a:lnTo>
                  <a:pt x="225776" y="331600"/>
                </a:lnTo>
                <a:lnTo>
                  <a:pt x="0" y="331600"/>
                </a:lnTo>
                <a:lnTo>
                  <a:pt x="0" y="0"/>
                </a:lnTo>
                <a:close/>
              </a:path>
            </a:pathLst>
          </a:custGeom>
        </p:spPr>
      </p:pic>
      <p:pic>
        <p:nvPicPr>
          <p:cNvPr id="48" name="Picture 47"/>
          <p:cNvPicPr>
            <a:picLocks noChangeAspect="1"/>
          </p:cNvPicPr>
          <p:nvPr/>
        </p:nvPicPr>
        <p:blipFill>
          <a:blip r:embed="rId5"/>
          <a:srcRect l="-6510" t="67413" r="100000" b="26074"/>
          <a:stretch>
            <a:fillRect/>
          </a:stretch>
        </p:blipFill>
        <p:spPr>
          <a:xfrm>
            <a:off x="801478" y="5987845"/>
            <a:ext cx="590333" cy="442452"/>
          </a:xfrm>
          <a:custGeom>
            <a:avLst/>
            <a:gdLst>
              <a:gd name="connsiteX0" fmla="*/ 0 w 590333"/>
              <a:gd name="connsiteY0" fmla="*/ 0 h 442452"/>
              <a:gd name="connsiteX1" fmla="*/ 590333 w 590333"/>
              <a:gd name="connsiteY1" fmla="*/ 0 h 442452"/>
              <a:gd name="connsiteX2" fmla="*/ 590333 w 590333"/>
              <a:gd name="connsiteY2" fmla="*/ 442452 h 442452"/>
              <a:gd name="connsiteX3" fmla="*/ 0 w 590333"/>
              <a:gd name="connsiteY3" fmla="*/ 442452 h 442452"/>
              <a:gd name="connsiteX4" fmla="*/ 0 w 590333"/>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333" h="442452">
                <a:moveTo>
                  <a:pt x="0" y="0"/>
                </a:moveTo>
                <a:lnTo>
                  <a:pt x="590333" y="0"/>
                </a:lnTo>
                <a:lnTo>
                  <a:pt x="590333" y="442452"/>
                </a:lnTo>
                <a:lnTo>
                  <a:pt x="0" y="442452"/>
                </a:lnTo>
                <a:lnTo>
                  <a:pt x="0" y="0"/>
                </a:lnTo>
                <a:close/>
              </a:path>
            </a:pathLst>
          </a:custGeom>
        </p:spPr>
      </p:pic>
      <p:pic>
        <p:nvPicPr>
          <p:cNvPr id="47" name="Picture 46"/>
          <p:cNvPicPr>
            <a:picLocks noChangeAspect="1"/>
          </p:cNvPicPr>
          <p:nvPr/>
        </p:nvPicPr>
        <p:blipFill>
          <a:blip r:embed="rId5"/>
          <a:srcRect l="100000" t="67413" r="-7154" b="26074"/>
          <a:stretch>
            <a:fillRect/>
          </a:stretch>
        </p:blipFill>
        <p:spPr>
          <a:xfrm>
            <a:off x="10460296" y="5987845"/>
            <a:ext cx="648778" cy="442452"/>
          </a:xfrm>
          <a:custGeom>
            <a:avLst/>
            <a:gdLst>
              <a:gd name="connsiteX0" fmla="*/ 0 w 648778"/>
              <a:gd name="connsiteY0" fmla="*/ 0 h 442452"/>
              <a:gd name="connsiteX1" fmla="*/ 648778 w 648778"/>
              <a:gd name="connsiteY1" fmla="*/ 0 h 442452"/>
              <a:gd name="connsiteX2" fmla="*/ 648778 w 648778"/>
              <a:gd name="connsiteY2" fmla="*/ 442452 h 442452"/>
              <a:gd name="connsiteX3" fmla="*/ 0 w 648778"/>
              <a:gd name="connsiteY3" fmla="*/ 442452 h 442452"/>
              <a:gd name="connsiteX4" fmla="*/ 0 w 648778"/>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778" h="442452">
                <a:moveTo>
                  <a:pt x="0" y="0"/>
                </a:moveTo>
                <a:lnTo>
                  <a:pt x="648778" y="0"/>
                </a:lnTo>
                <a:lnTo>
                  <a:pt x="648778" y="442452"/>
                </a:lnTo>
                <a:lnTo>
                  <a:pt x="0" y="442452"/>
                </a:lnTo>
                <a:lnTo>
                  <a:pt x="0" y="0"/>
                </a:lnTo>
                <a:close/>
              </a:path>
            </a:pathLst>
          </a:custGeom>
        </p:spPr>
      </p:pic>
      <p:sp>
        <p:nvSpPr>
          <p:cNvPr id="3" name="Rectangle 2"/>
          <p:cNvSpPr/>
          <p:nvPr/>
        </p:nvSpPr>
        <p:spPr>
          <a:xfrm>
            <a:off x="3776483" y="155204"/>
            <a:ext cx="461363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p:cNvSpPr/>
          <p:nvPr/>
        </p:nvSpPr>
        <p:spPr>
          <a:xfrm>
            <a:off x="4346224" y="810722"/>
            <a:ext cx="4158194" cy="522259"/>
          </a:xfrm>
          <a:prstGeom prst="rect">
            <a:avLst/>
          </a:prstGeom>
        </p:spPr>
        <p:txBody>
          <a:bodyPr wrap="square">
            <a:spAutoFit/>
          </a:bodyPr>
          <a:lstStyle/>
          <a:p>
            <a:pPr marL="0" marR="0" lvl="0" indent="0" algn="l" defTabSz="914400" rtl="0" eaLnBrk="1" fontAlgn="auto" latinLnBrk="0" hangingPunct="1">
              <a:lnSpc>
                <a:spcPct val="107000"/>
              </a:lnSpc>
              <a:spcBef>
                <a:spcPts val="0"/>
              </a:spcBef>
              <a:spcAft>
                <a:spcPts val="0"/>
              </a:spcAft>
              <a:buClrTx/>
              <a:buSzTx/>
              <a:buFontTx/>
              <a:buNone/>
              <a:tabLst>
                <a:tab pos="1386840" algn="l"/>
              </a:tabLst>
              <a:defRPr/>
            </a:pPr>
            <a:r>
              <a:rPr kumimoji="0" lang="vi-VN" sz="2800" b="1" i="0" u="none" strike="noStrike" kern="1200" cap="none" spc="0" normalizeH="0" baseline="0" noProof="0" dirty="0">
                <a:ln>
                  <a:noFill/>
                </a:ln>
                <a:solidFill>
                  <a:srgbClr val="0000FF"/>
                </a:solidFill>
                <a:effectLst/>
                <a:uLnTx/>
                <a:uFillTx/>
                <a:latin typeface="Times New Roman" panose="02020603050405020304" pitchFamily="18" charset="0"/>
                <a:ea typeface="MS Mincho"/>
                <a:cs typeface="Times New Roman" panose="02020603050405020304" pitchFamily="18" charset="0"/>
              </a:rPr>
              <a:t>I. Các kiểu câu ghép</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Hộp Văn bản 3">
            <a:extLst>
              <a:ext uri="{FF2B5EF4-FFF2-40B4-BE49-F238E27FC236}">
                <a16:creationId xmlns:a16="http://schemas.microsoft.com/office/drawing/2014/main" xmlns="" id="{E8ADDCE6-9205-AB56-3A15-7FD6DC0D086A}"/>
              </a:ext>
            </a:extLst>
          </p:cNvPr>
          <p:cNvSpPr txBox="1"/>
          <p:nvPr/>
        </p:nvSpPr>
        <p:spPr>
          <a:xfrm>
            <a:off x="553717" y="1146687"/>
            <a:ext cx="11069872" cy="4832092"/>
          </a:xfrm>
          <a:prstGeom prst="rect">
            <a:avLst/>
          </a:prstGeom>
          <a:noFill/>
        </p:spPr>
        <p:txBody>
          <a:bodyPr wrap="square">
            <a:spAutoFit/>
          </a:bodyPr>
          <a:lstStyle/>
          <a:p>
            <a:pPr marL="50800" algn="just"/>
            <a:r>
              <a:rPr lang="vi-VN" sz="2800" b="1" dirty="0">
                <a:effectLst/>
                <a:latin typeface="+mj-lt"/>
                <a:ea typeface="Arial" panose="020B0604020202020204" pitchFamily="34" charset="0"/>
                <a:cs typeface="Times New Roman" panose="02020603050405020304" pitchFamily="18" charset="0"/>
              </a:rPr>
              <a:t>2.</a:t>
            </a:r>
            <a:r>
              <a:rPr lang="vi-VN" sz="2800" b="1" spc="-55" dirty="0">
                <a:effectLst/>
                <a:latin typeface="+mj-lt"/>
                <a:ea typeface="Arial" panose="020B0604020202020204" pitchFamily="34" charset="0"/>
                <a:cs typeface="Times New Roman" panose="02020603050405020304" pitchFamily="18" charset="0"/>
              </a:rPr>
              <a:t> </a:t>
            </a:r>
            <a:r>
              <a:rPr lang="vi-VN" sz="2800" b="1" dirty="0">
                <a:effectLst/>
                <a:latin typeface="+mj-lt"/>
                <a:ea typeface="Arial" panose="020B0604020202020204" pitchFamily="34" charset="0"/>
                <a:cs typeface="Times New Roman" panose="02020603050405020304" pitchFamily="18" charset="0"/>
              </a:rPr>
              <a:t>Câu</a:t>
            </a:r>
            <a:r>
              <a:rPr lang="vi-VN" sz="2800" b="1" spc="-55" dirty="0">
                <a:effectLst/>
                <a:latin typeface="+mj-lt"/>
                <a:ea typeface="Arial" panose="020B0604020202020204" pitchFamily="34" charset="0"/>
                <a:cs typeface="Times New Roman" panose="02020603050405020304" pitchFamily="18" charset="0"/>
              </a:rPr>
              <a:t> </a:t>
            </a:r>
            <a:r>
              <a:rPr lang="vi-VN" sz="2800" b="1" dirty="0">
                <a:effectLst/>
                <a:latin typeface="+mj-lt"/>
                <a:ea typeface="Arial" panose="020B0604020202020204" pitchFamily="34" charset="0"/>
                <a:cs typeface="Times New Roman" panose="02020603050405020304" pitchFamily="18" charset="0"/>
              </a:rPr>
              <a:t>ghép</a:t>
            </a:r>
            <a:r>
              <a:rPr lang="vi-VN" sz="2800" b="1" spc="-50" dirty="0">
                <a:effectLst/>
                <a:latin typeface="+mj-lt"/>
                <a:ea typeface="Arial" panose="020B0604020202020204" pitchFamily="34" charset="0"/>
                <a:cs typeface="Times New Roman" panose="02020603050405020304" pitchFamily="18" charset="0"/>
              </a:rPr>
              <a:t> </a:t>
            </a:r>
            <a:r>
              <a:rPr lang="vi-VN" sz="2800" b="1" dirty="0">
                <a:effectLst/>
                <a:latin typeface="+mj-lt"/>
                <a:ea typeface="Arial" panose="020B0604020202020204" pitchFamily="34" charset="0"/>
                <a:cs typeface="Times New Roman" panose="02020603050405020304" pitchFamily="18" charset="0"/>
              </a:rPr>
              <a:t>chính</a:t>
            </a:r>
            <a:r>
              <a:rPr lang="vi-VN" sz="2800" b="1" spc="-55" dirty="0">
                <a:effectLst/>
                <a:latin typeface="+mj-lt"/>
                <a:ea typeface="Arial" panose="020B0604020202020204" pitchFamily="34" charset="0"/>
                <a:cs typeface="Times New Roman" panose="02020603050405020304" pitchFamily="18" charset="0"/>
              </a:rPr>
              <a:t> </a:t>
            </a:r>
            <a:r>
              <a:rPr lang="vi-VN" sz="2800" b="1" spc="-25" dirty="0">
                <a:effectLst/>
                <a:latin typeface="+mj-lt"/>
                <a:ea typeface="Arial" panose="020B0604020202020204" pitchFamily="34" charset="0"/>
                <a:cs typeface="Times New Roman" panose="02020603050405020304" pitchFamily="18" charset="0"/>
              </a:rPr>
              <a:t>phụ</a:t>
            </a:r>
            <a:endParaRPr lang="vi-VN" sz="2800" dirty="0">
              <a:effectLst/>
              <a:latin typeface="+mj-lt"/>
              <a:ea typeface="Times New Roman" panose="02020603050405020304" pitchFamily="18" charset="0"/>
              <a:cs typeface="Times New Roman" panose="02020603050405020304" pitchFamily="18" charset="0"/>
            </a:endParaRPr>
          </a:p>
          <a:p>
            <a:pPr algn="just"/>
            <a:r>
              <a:rPr lang="vi-VN" sz="2800" spc="-10" dirty="0">
                <a:effectLst/>
                <a:latin typeface="+mj-lt"/>
                <a:ea typeface="Arial" panose="020B0604020202020204" pitchFamily="34" charset="0"/>
                <a:cs typeface="Times New Roman" panose="02020603050405020304" pitchFamily="18" charset="0"/>
              </a:rPr>
              <a:t>–</a:t>
            </a:r>
            <a:r>
              <a:rPr lang="vi-VN" sz="2800" spc="-65" dirty="0">
                <a:effectLst/>
                <a:latin typeface="+mj-lt"/>
                <a:ea typeface="Arial" panose="020B0604020202020204" pitchFamily="34" charset="0"/>
                <a:cs typeface="Times New Roman" panose="02020603050405020304" pitchFamily="18" charset="0"/>
              </a:rPr>
              <a:t> </a:t>
            </a:r>
            <a:r>
              <a:rPr lang="vi-VN" sz="2800" spc="-10" dirty="0">
                <a:effectLst/>
                <a:latin typeface="+mj-lt"/>
                <a:ea typeface="Arial" panose="020B0604020202020204" pitchFamily="34" charset="0"/>
                <a:cs typeface="Times New Roman" panose="02020603050405020304" pitchFamily="18" charset="0"/>
              </a:rPr>
              <a:t>Những</a:t>
            </a:r>
            <a:r>
              <a:rPr lang="vi-VN" sz="2800" spc="-65" dirty="0">
                <a:effectLst/>
                <a:latin typeface="+mj-lt"/>
                <a:ea typeface="Arial" panose="020B0604020202020204" pitchFamily="34" charset="0"/>
                <a:cs typeface="Times New Roman" panose="02020603050405020304" pitchFamily="18" charset="0"/>
              </a:rPr>
              <a:t> </a:t>
            </a:r>
            <a:r>
              <a:rPr lang="vi-VN" sz="2800" spc="-10" dirty="0">
                <a:effectLst/>
                <a:latin typeface="+mj-lt"/>
                <a:ea typeface="Arial" panose="020B0604020202020204" pitchFamily="34" charset="0"/>
                <a:cs typeface="Times New Roman" panose="02020603050405020304" pitchFamily="18" charset="0"/>
              </a:rPr>
              <a:t>quan</a:t>
            </a:r>
            <a:r>
              <a:rPr lang="vi-VN" sz="2800" spc="-65" dirty="0">
                <a:effectLst/>
                <a:latin typeface="+mj-lt"/>
                <a:ea typeface="Arial" panose="020B0604020202020204" pitchFamily="34" charset="0"/>
                <a:cs typeface="Times New Roman" panose="02020603050405020304" pitchFamily="18" charset="0"/>
              </a:rPr>
              <a:t> </a:t>
            </a:r>
            <a:r>
              <a:rPr lang="vi-VN" sz="2800" spc="-10" dirty="0">
                <a:effectLst/>
                <a:latin typeface="+mj-lt"/>
                <a:ea typeface="Arial" panose="020B0604020202020204" pitchFamily="34" charset="0"/>
                <a:cs typeface="Times New Roman" panose="02020603050405020304" pitchFamily="18" charset="0"/>
              </a:rPr>
              <a:t>hệ</a:t>
            </a:r>
            <a:r>
              <a:rPr lang="vi-VN" sz="2800" spc="-65" dirty="0">
                <a:effectLst/>
                <a:latin typeface="+mj-lt"/>
                <a:ea typeface="Arial" panose="020B0604020202020204" pitchFamily="34" charset="0"/>
                <a:cs typeface="Times New Roman" panose="02020603050405020304" pitchFamily="18" charset="0"/>
              </a:rPr>
              <a:t> </a:t>
            </a:r>
            <a:r>
              <a:rPr lang="vi-VN" sz="2800" spc="-10" dirty="0">
                <a:effectLst/>
                <a:latin typeface="+mj-lt"/>
                <a:ea typeface="Arial" panose="020B0604020202020204" pitchFamily="34" charset="0"/>
                <a:cs typeface="Times New Roman" panose="02020603050405020304" pitchFamily="18" charset="0"/>
              </a:rPr>
              <a:t>ý</a:t>
            </a:r>
            <a:r>
              <a:rPr lang="vi-VN" sz="2800" spc="-65" dirty="0">
                <a:effectLst/>
                <a:latin typeface="+mj-lt"/>
                <a:ea typeface="Arial" panose="020B0604020202020204" pitchFamily="34" charset="0"/>
                <a:cs typeface="Times New Roman" panose="02020603050405020304" pitchFamily="18" charset="0"/>
              </a:rPr>
              <a:t> </a:t>
            </a:r>
            <a:r>
              <a:rPr lang="vi-VN" sz="2800" spc="-10" dirty="0">
                <a:effectLst/>
                <a:latin typeface="+mj-lt"/>
                <a:ea typeface="Arial" panose="020B0604020202020204" pitchFamily="34" charset="0"/>
                <a:cs typeface="Times New Roman" panose="02020603050405020304" pitchFamily="18" charset="0"/>
              </a:rPr>
              <a:t>nghĩa</a:t>
            </a:r>
            <a:r>
              <a:rPr lang="vi-VN" sz="2800" spc="-65" dirty="0">
                <a:effectLst/>
                <a:latin typeface="+mj-lt"/>
                <a:ea typeface="Arial" panose="020B0604020202020204" pitchFamily="34" charset="0"/>
                <a:cs typeface="Times New Roman" panose="02020603050405020304" pitchFamily="18" charset="0"/>
              </a:rPr>
              <a:t> </a:t>
            </a:r>
            <a:r>
              <a:rPr lang="vi-VN" sz="2800" spc="-10" dirty="0">
                <a:effectLst/>
                <a:latin typeface="+mj-lt"/>
                <a:ea typeface="Arial" panose="020B0604020202020204" pitchFamily="34" charset="0"/>
                <a:cs typeface="Times New Roman" panose="02020603050405020304" pitchFamily="18" charset="0"/>
              </a:rPr>
              <a:t>thường </a:t>
            </a:r>
            <a:r>
              <a:rPr lang="vi-VN" sz="2800" dirty="0">
                <a:effectLst/>
                <a:latin typeface="+mj-lt"/>
                <a:ea typeface="Arial" panose="020B0604020202020204" pitchFamily="34" charset="0"/>
                <a:cs typeface="Times New Roman" panose="02020603050405020304" pitchFamily="18" charset="0"/>
              </a:rPr>
              <a:t>gặp giữa các vế của câu ghép chính phụ là: quan hệ nguyên nhân – kết quả; quan hệ điều kiện, giả thiết – hệ quả;…</a:t>
            </a:r>
            <a:endParaRPr lang="vi-VN" sz="2800" dirty="0">
              <a:effectLst/>
              <a:latin typeface="+mj-lt"/>
              <a:ea typeface="Times New Roman" panose="02020603050405020304" pitchFamily="18" charset="0"/>
              <a:cs typeface="Times New Roman" panose="02020603050405020304" pitchFamily="18" charset="0"/>
            </a:endParaRPr>
          </a:p>
          <a:p>
            <a:pPr algn="just"/>
            <a:r>
              <a:rPr lang="vi-VN" sz="2800" dirty="0">
                <a:effectLst/>
                <a:latin typeface="+mj-lt"/>
                <a:ea typeface="Arial" panose="020B0604020202020204" pitchFamily="34" charset="0"/>
                <a:cs typeface="Times New Roman" panose="02020603050405020304" pitchFamily="18" charset="0"/>
              </a:rPr>
              <a:t>– Phương tiện ngôn ngữ chủ yếu được dùng để nối các vế của câu ghép chính phụ là cặp kết từ hoặc một kết từ ở vế phụ hay vế chính.</a:t>
            </a:r>
            <a:endParaRPr lang="vi-VN" sz="2800" dirty="0">
              <a:effectLst/>
              <a:latin typeface="+mj-lt"/>
              <a:ea typeface="Times New Roman" panose="02020603050405020304" pitchFamily="18" charset="0"/>
              <a:cs typeface="Times New Roman" panose="02020603050405020304" pitchFamily="18" charset="0"/>
            </a:endParaRPr>
          </a:p>
          <a:p>
            <a:pPr algn="just" fontAlgn="base"/>
            <a:r>
              <a:rPr lang="vi-VN" sz="2800" b="1" dirty="0">
                <a:solidFill>
                  <a:srgbClr val="000000"/>
                </a:solidFill>
                <a:effectLst/>
                <a:highlight>
                  <a:srgbClr val="FFFFFF"/>
                </a:highlight>
                <a:latin typeface="+mj-lt"/>
                <a:ea typeface="Times New Roman" panose="02020603050405020304" pitchFamily="18" charset="0"/>
                <a:cs typeface="Times New Roman" panose="02020603050405020304" pitchFamily="18" charset="0"/>
              </a:rPr>
              <a:t>*Lưu ý</a:t>
            </a:r>
            <a:r>
              <a:rPr lang="vi-VN" sz="2800" dirty="0">
                <a:solidFill>
                  <a:srgbClr val="000000"/>
                </a:solidFill>
                <a:effectLst/>
                <a:highlight>
                  <a:srgbClr val="FFFFFF"/>
                </a:highlight>
                <a:latin typeface="+mj-lt"/>
                <a:ea typeface="Times New Roman" panose="02020603050405020304" pitchFamily="18" charset="0"/>
                <a:cs typeface="Times New Roman" panose="02020603050405020304" pitchFamily="18" charset="0"/>
              </a:rPr>
              <a:t>: Câu ghép do các câu ghép lại với nhau nên cần phải có sự liên kết một cách hợp lý. Các vế của câu ghép được nối với nhau bởi 03 cách:</a:t>
            </a:r>
            <a:endParaRPr lang="vi-VN" sz="2800" dirty="0">
              <a:effectLst/>
              <a:highlight>
                <a:srgbClr val="FFFFFF"/>
              </a:highlight>
              <a:latin typeface="+mj-lt"/>
              <a:ea typeface="Times New Roman" panose="02020603050405020304" pitchFamily="18" charset="0"/>
              <a:cs typeface="Times New Roman" panose="02020603050405020304" pitchFamily="18" charset="0"/>
            </a:endParaRPr>
          </a:p>
          <a:p>
            <a:pPr algn="just" fontAlgn="base"/>
            <a:r>
              <a:rPr lang="vi-VN" sz="2800" dirty="0">
                <a:solidFill>
                  <a:srgbClr val="000000"/>
                </a:solidFill>
                <a:effectLst/>
                <a:highlight>
                  <a:srgbClr val="FFFFFF"/>
                </a:highlight>
                <a:latin typeface="+mj-lt"/>
                <a:ea typeface="Times New Roman" panose="02020603050405020304" pitchFamily="18" charset="0"/>
                <a:cs typeface="Times New Roman" panose="02020603050405020304" pitchFamily="18" charset="0"/>
              </a:rPr>
              <a:t>-Sử dụng từ ngữ có tác dụng nối.</a:t>
            </a:r>
            <a:endParaRPr lang="vi-VN" sz="2800" dirty="0">
              <a:effectLst/>
              <a:highlight>
                <a:srgbClr val="FFFFFF"/>
              </a:highlight>
              <a:latin typeface="+mj-lt"/>
              <a:ea typeface="Times New Roman" panose="02020603050405020304" pitchFamily="18" charset="0"/>
              <a:cs typeface="Times New Roman" panose="02020603050405020304" pitchFamily="18" charset="0"/>
            </a:endParaRPr>
          </a:p>
          <a:p>
            <a:pPr algn="just" fontAlgn="base"/>
            <a:r>
              <a:rPr lang="vi-VN" sz="2800" dirty="0">
                <a:solidFill>
                  <a:srgbClr val="000000"/>
                </a:solidFill>
                <a:effectLst/>
                <a:highlight>
                  <a:srgbClr val="FFFFFF"/>
                </a:highlight>
                <a:latin typeface="+mj-lt"/>
                <a:ea typeface="Times New Roman" panose="02020603050405020304" pitchFamily="18" charset="0"/>
                <a:cs typeface="Times New Roman" panose="02020603050405020304" pitchFamily="18" charset="0"/>
              </a:rPr>
              <a:t>-Nối trực tiếp (sử dụng sử dụng các dấu: hai chấm, chấm phẩy và dấu phẩy).</a:t>
            </a:r>
            <a:endParaRPr lang="vi-VN" sz="2800" dirty="0">
              <a:effectLst/>
              <a:highlight>
                <a:srgbClr val="FFFFFF"/>
              </a:highlight>
              <a:latin typeface="+mj-lt"/>
              <a:ea typeface="Times New Roman" panose="02020603050405020304" pitchFamily="18" charset="0"/>
              <a:cs typeface="Times New Roman" panose="02020603050405020304" pitchFamily="18" charset="0"/>
            </a:endParaRPr>
          </a:p>
          <a:p>
            <a:r>
              <a:rPr lang="vi-VN" sz="2800" dirty="0">
                <a:effectLst/>
                <a:latin typeface="+mj-lt"/>
                <a:ea typeface="Times New Roman" panose="02020603050405020304" pitchFamily="18" charset="0"/>
              </a:rPr>
              <a:t>-Nối bằng quan hệ từ: Quan hệ từ: </a:t>
            </a:r>
            <a:r>
              <a:rPr lang="vi-VN" sz="2800" i="1" dirty="0">
                <a:effectLst/>
                <a:latin typeface="+mj-lt"/>
                <a:ea typeface="Times New Roman" panose="02020603050405020304" pitchFamily="18" charset="0"/>
              </a:rPr>
              <a:t>và, nhưng, hoặc, hay, thì,...</a:t>
            </a:r>
            <a:r>
              <a:rPr lang="vi-VN" sz="2800" dirty="0">
                <a:effectLst/>
                <a:latin typeface="+mj-lt"/>
                <a:ea typeface="Times New Roman" panose="02020603050405020304" pitchFamily="18" charset="0"/>
              </a:rPr>
              <a:t>; Cặp quan hệ từ: </a:t>
            </a:r>
            <a:r>
              <a:rPr lang="vi-VN" sz="2800" i="1" dirty="0">
                <a:effectLst/>
                <a:latin typeface="+mj-lt"/>
                <a:ea typeface="Times New Roman" panose="02020603050405020304" pitchFamily="18" charset="0"/>
              </a:rPr>
              <a:t>vì – nên, nếu – thì, tuy – nhưng…</a:t>
            </a:r>
            <a:endParaRPr lang="vi-VN" sz="2800" dirty="0">
              <a:latin typeface="+mj-lt"/>
            </a:endParaRPr>
          </a:p>
        </p:txBody>
      </p:sp>
    </p:spTree>
    <p:extLst>
      <p:ext uri="{BB962C8B-B14F-4D97-AF65-F5344CB8AC3E}">
        <p14:creationId xmlns:p14="http://schemas.microsoft.com/office/powerpoint/2010/main" val="1977894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wipe(down)">
                                      <p:cBhvr>
                                        <p:cTn id="15" dur="500"/>
                                        <p:tgtEl>
                                          <p:spTgt spid="4">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wipe(down)">
                                      <p:cBhvr>
                                        <p:cTn id="20" dur="500"/>
                                        <p:tgtEl>
                                          <p:spTgt spid="4">
                                            <p:txEl>
                                              <p:pRg st="3" end="3"/>
                                            </p:txEl>
                                          </p:spTgt>
                                        </p:tgtEl>
                                      </p:cBhvr>
                                    </p:animEffect>
                                  </p:childTnLst>
                                </p:cTn>
                              </p:par>
                              <p:par>
                                <p:cTn id="21" presetID="2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wipe(down)">
                                      <p:cBhvr>
                                        <p:cTn id="23" dur="500"/>
                                        <p:tgtEl>
                                          <p:spTgt spid="4">
                                            <p:txEl>
                                              <p:pRg st="4" end="4"/>
                                            </p:txEl>
                                          </p:spTgt>
                                        </p:tgtEl>
                                      </p:cBhvr>
                                    </p:animEffect>
                                  </p:childTnLst>
                                </p:cTn>
                              </p:par>
                              <p:par>
                                <p:cTn id="24" presetID="22" presetClass="entr" presetSubtype="4" fill="hold" nodeType="withEffect">
                                  <p:stCondLst>
                                    <p:cond delay="0"/>
                                  </p:stCondLst>
                                  <p:childTnLst>
                                    <p:set>
                                      <p:cBhvr>
                                        <p:cTn id="25" dur="1" fill="hold">
                                          <p:stCondLst>
                                            <p:cond delay="0"/>
                                          </p:stCondLst>
                                        </p:cTn>
                                        <p:tgtEl>
                                          <p:spTgt spid="4">
                                            <p:txEl>
                                              <p:pRg st="5" end="5"/>
                                            </p:txEl>
                                          </p:spTgt>
                                        </p:tgtEl>
                                        <p:attrNameLst>
                                          <p:attrName>style.visibility</p:attrName>
                                        </p:attrNameLst>
                                      </p:cBhvr>
                                      <p:to>
                                        <p:strVal val="visible"/>
                                      </p:to>
                                    </p:set>
                                    <p:animEffect transition="in" filter="wipe(down)">
                                      <p:cBhvr>
                                        <p:cTn id="26" dur="500"/>
                                        <p:tgtEl>
                                          <p:spTgt spid="4">
                                            <p:txEl>
                                              <p:pRg st="5" end="5"/>
                                            </p:txEl>
                                          </p:spTgt>
                                        </p:tgtEl>
                                      </p:cBhvr>
                                    </p:animEffect>
                                  </p:childTnLst>
                                </p:cTn>
                              </p:par>
                              <p:par>
                                <p:cTn id="27" presetID="22" presetClass="entr" presetSubtype="4" fill="hold" nodeType="withEffect">
                                  <p:stCondLst>
                                    <p:cond delay="0"/>
                                  </p:stCondLst>
                                  <p:childTnLst>
                                    <p:set>
                                      <p:cBhvr>
                                        <p:cTn id="28" dur="1" fill="hold">
                                          <p:stCondLst>
                                            <p:cond delay="0"/>
                                          </p:stCondLst>
                                        </p:cTn>
                                        <p:tgtEl>
                                          <p:spTgt spid="4">
                                            <p:txEl>
                                              <p:pRg st="6" end="6"/>
                                            </p:txEl>
                                          </p:spTgt>
                                        </p:tgtEl>
                                        <p:attrNameLst>
                                          <p:attrName>style.visibility</p:attrName>
                                        </p:attrNameLst>
                                      </p:cBhvr>
                                      <p:to>
                                        <p:strVal val="visible"/>
                                      </p:to>
                                    </p:set>
                                    <p:animEffect transition="in" filter="wipe(down)">
                                      <p:cBhvr>
                                        <p:cTn id="29"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ame 4"/>
          <p:cNvSpPr/>
          <p:nvPr/>
        </p:nvSpPr>
        <p:spPr>
          <a:xfrm>
            <a:off x="331122" y="1028700"/>
            <a:ext cx="11517055" cy="5545394"/>
          </a:xfrm>
          <a:prstGeom prst="frame">
            <a:avLst>
              <a:gd name="adj1" fmla="val 1596"/>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r="100000" b="100000"/>
            </a:path>
            <a:tileRect l="-100000" t="-100000"/>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10"/>
          <p:cNvSpPr/>
          <p:nvPr/>
        </p:nvSpPr>
        <p:spPr>
          <a:xfrm>
            <a:off x="889200" y="154858"/>
            <a:ext cx="10427519" cy="523568"/>
          </a:xfrm>
          <a:custGeom>
            <a:avLst/>
            <a:gdLst>
              <a:gd name="connsiteX0" fmla="*/ 260542 w 10427519"/>
              <a:gd name="connsiteY0" fmla="*/ 0 h 523568"/>
              <a:gd name="connsiteX1" fmla="*/ 10166977 w 10427519"/>
              <a:gd name="connsiteY1" fmla="*/ 0 h 523568"/>
              <a:gd name="connsiteX2" fmla="*/ 10427519 w 10427519"/>
              <a:gd name="connsiteY2" fmla="*/ 260542 h 523568"/>
              <a:gd name="connsiteX3" fmla="*/ 10427519 w 10427519"/>
              <a:gd name="connsiteY3" fmla="*/ 381013 h 523568"/>
              <a:gd name="connsiteX4" fmla="*/ 10407044 w 10427519"/>
              <a:gd name="connsiteY4" fmla="*/ 482428 h 523568"/>
              <a:gd name="connsiteX5" fmla="*/ 10384713 w 10427519"/>
              <a:gd name="connsiteY5" fmla="*/ 523568 h 523568"/>
              <a:gd name="connsiteX6" fmla="*/ 42806 w 10427519"/>
              <a:gd name="connsiteY6" fmla="*/ 523568 h 523568"/>
              <a:gd name="connsiteX7" fmla="*/ 20475 w 10427519"/>
              <a:gd name="connsiteY7" fmla="*/ 482428 h 523568"/>
              <a:gd name="connsiteX8" fmla="*/ 0 w 10427519"/>
              <a:gd name="connsiteY8" fmla="*/ 381013 h 523568"/>
              <a:gd name="connsiteX9" fmla="*/ 0 w 10427519"/>
              <a:gd name="connsiteY9" fmla="*/ 260542 h 523568"/>
              <a:gd name="connsiteX10" fmla="*/ 260542 w 10427519"/>
              <a:gd name="connsiteY10" fmla="*/ 0 h 5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27519" h="523568">
                <a:moveTo>
                  <a:pt x="260542" y="0"/>
                </a:moveTo>
                <a:lnTo>
                  <a:pt x="10166977" y="0"/>
                </a:lnTo>
                <a:cubicBezTo>
                  <a:pt x="10310870" y="0"/>
                  <a:pt x="10427519" y="116649"/>
                  <a:pt x="10427519" y="260542"/>
                </a:cubicBezTo>
                <a:lnTo>
                  <a:pt x="10427519" y="381013"/>
                </a:lnTo>
                <a:cubicBezTo>
                  <a:pt x="10427519" y="416986"/>
                  <a:pt x="10420228" y="451257"/>
                  <a:pt x="10407044" y="482428"/>
                </a:cubicBezTo>
                <a:lnTo>
                  <a:pt x="10384713" y="523568"/>
                </a:lnTo>
                <a:lnTo>
                  <a:pt x="42806" y="523568"/>
                </a:lnTo>
                <a:lnTo>
                  <a:pt x="20475" y="482428"/>
                </a:lnTo>
                <a:cubicBezTo>
                  <a:pt x="7291" y="451257"/>
                  <a:pt x="0" y="416986"/>
                  <a:pt x="0" y="381013"/>
                </a:cubicBezTo>
                <a:lnTo>
                  <a:pt x="0" y="260542"/>
                </a:lnTo>
                <a:cubicBezTo>
                  <a:pt x="0" y="116649"/>
                  <a:pt x="116649" y="0"/>
                  <a:pt x="260542"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9"/>
          <p:cNvSpPr/>
          <p:nvPr/>
        </p:nvSpPr>
        <p:spPr>
          <a:xfrm>
            <a:off x="-1" y="-1"/>
            <a:ext cx="12192000" cy="678426"/>
          </a:xfrm>
          <a:custGeom>
            <a:avLst/>
            <a:gdLst>
              <a:gd name="connsiteX0" fmla="*/ 0 w 12192000"/>
              <a:gd name="connsiteY0" fmla="*/ 0 h 678426"/>
              <a:gd name="connsiteX1" fmla="*/ 12192000 w 12192000"/>
              <a:gd name="connsiteY1" fmla="*/ 0 h 678426"/>
              <a:gd name="connsiteX2" fmla="*/ 12192000 w 12192000"/>
              <a:gd name="connsiteY2" fmla="*/ 678426 h 678426"/>
              <a:gd name="connsiteX3" fmla="*/ 11260603 w 12192000"/>
              <a:gd name="connsiteY3" fmla="*/ 678426 h 678426"/>
              <a:gd name="connsiteX4" fmla="*/ 11282934 w 12192000"/>
              <a:gd name="connsiteY4" fmla="*/ 637286 h 678426"/>
              <a:gd name="connsiteX5" fmla="*/ 11303409 w 12192000"/>
              <a:gd name="connsiteY5" fmla="*/ 535871 h 678426"/>
              <a:gd name="connsiteX6" fmla="*/ 11303409 w 12192000"/>
              <a:gd name="connsiteY6" fmla="*/ 415400 h 678426"/>
              <a:gd name="connsiteX7" fmla="*/ 11042867 w 12192000"/>
              <a:gd name="connsiteY7" fmla="*/ 154858 h 678426"/>
              <a:gd name="connsiteX8" fmla="*/ 1136432 w 12192000"/>
              <a:gd name="connsiteY8" fmla="*/ 154858 h 678426"/>
              <a:gd name="connsiteX9" fmla="*/ 875890 w 12192000"/>
              <a:gd name="connsiteY9" fmla="*/ 415400 h 678426"/>
              <a:gd name="connsiteX10" fmla="*/ 875890 w 12192000"/>
              <a:gd name="connsiteY10" fmla="*/ 535871 h 678426"/>
              <a:gd name="connsiteX11" fmla="*/ 896365 w 12192000"/>
              <a:gd name="connsiteY11" fmla="*/ 637286 h 678426"/>
              <a:gd name="connsiteX12" fmla="*/ 918696 w 12192000"/>
              <a:gd name="connsiteY12" fmla="*/ 678426 h 678426"/>
              <a:gd name="connsiteX13" fmla="*/ 0 w 12192000"/>
              <a:gd name="connsiteY13" fmla="*/ 678426 h 678426"/>
              <a:gd name="connsiteX14" fmla="*/ 0 w 12192000"/>
              <a:gd name="connsiteY14" fmla="*/ 0 h 678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678426">
                <a:moveTo>
                  <a:pt x="0" y="0"/>
                </a:moveTo>
                <a:lnTo>
                  <a:pt x="12192000" y="0"/>
                </a:lnTo>
                <a:lnTo>
                  <a:pt x="12192000" y="678426"/>
                </a:lnTo>
                <a:lnTo>
                  <a:pt x="11260603" y="678426"/>
                </a:lnTo>
                <a:lnTo>
                  <a:pt x="11282934" y="637286"/>
                </a:lnTo>
                <a:cubicBezTo>
                  <a:pt x="11296118" y="606115"/>
                  <a:pt x="11303409" y="571844"/>
                  <a:pt x="11303409" y="535871"/>
                </a:cubicBezTo>
                <a:lnTo>
                  <a:pt x="11303409" y="415400"/>
                </a:lnTo>
                <a:cubicBezTo>
                  <a:pt x="11303409" y="271507"/>
                  <a:pt x="11186760" y="154858"/>
                  <a:pt x="11042867" y="154858"/>
                </a:cubicBezTo>
                <a:lnTo>
                  <a:pt x="1136432" y="154858"/>
                </a:lnTo>
                <a:cubicBezTo>
                  <a:pt x="992539" y="154858"/>
                  <a:pt x="875890" y="271507"/>
                  <a:pt x="875890" y="415400"/>
                </a:cubicBezTo>
                <a:lnTo>
                  <a:pt x="875890" y="535871"/>
                </a:lnTo>
                <a:cubicBezTo>
                  <a:pt x="875890" y="571844"/>
                  <a:pt x="883181" y="606115"/>
                  <a:pt x="896365" y="637286"/>
                </a:cubicBezTo>
                <a:lnTo>
                  <a:pt x="918696" y="678426"/>
                </a:lnTo>
                <a:lnTo>
                  <a:pt x="0" y="678426"/>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8"/>
          <p:cNvSpPr/>
          <p:nvPr/>
        </p:nvSpPr>
        <p:spPr>
          <a:xfrm>
            <a:off x="918696" y="678426"/>
            <a:ext cx="10341907" cy="117987"/>
          </a:xfrm>
          <a:custGeom>
            <a:avLst/>
            <a:gdLst>
              <a:gd name="connsiteX0" fmla="*/ 0 w 10341907"/>
              <a:gd name="connsiteY0" fmla="*/ 0 h 117987"/>
              <a:gd name="connsiteX1" fmla="*/ 10341907 w 10341907"/>
              <a:gd name="connsiteY1" fmla="*/ 0 h 117987"/>
              <a:gd name="connsiteX2" fmla="*/ 10340216 w 10341907"/>
              <a:gd name="connsiteY2" fmla="*/ 3116 h 117987"/>
              <a:gd name="connsiteX3" fmla="*/ 10124171 w 10341907"/>
              <a:gd name="connsiteY3" fmla="*/ 117987 h 117987"/>
              <a:gd name="connsiteX4" fmla="*/ 217736 w 10341907"/>
              <a:gd name="connsiteY4" fmla="*/ 117987 h 117987"/>
              <a:gd name="connsiteX5" fmla="*/ 1691 w 10341907"/>
              <a:gd name="connsiteY5" fmla="*/ 3116 h 117987"/>
              <a:gd name="connsiteX6" fmla="*/ 0 w 10341907"/>
              <a:gd name="connsiteY6" fmla="*/ 0 h 117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41907" h="117987">
                <a:moveTo>
                  <a:pt x="0" y="0"/>
                </a:moveTo>
                <a:lnTo>
                  <a:pt x="10341907" y="0"/>
                </a:lnTo>
                <a:lnTo>
                  <a:pt x="10340216" y="3116"/>
                </a:lnTo>
                <a:cubicBezTo>
                  <a:pt x="10293395" y="72421"/>
                  <a:pt x="10214104" y="117987"/>
                  <a:pt x="10124171" y="117987"/>
                </a:cubicBezTo>
                <a:lnTo>
                  <a:pt x="217736" y="117987"/>
                </a:lnTo>
                <a:cubicBezTo>
                  <a:pt x="127803" y="117987"/>
                  <a:pt x="48512" y="72421"/>
                  <a:pt x="1691" y="3116"/>
                </a:cubicBezTo>
                <a:lnTo>
                  <a:pt x="0" y="0"/>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an 11"/>
          <p:cNvSpPr/>
          <p:nvPr/>
        </p:nvSpPr>
        <p:spPr>
          <a:xfrm>
            <a:off x="-1" y="-2"/>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an 12"/>
          <p:cNvSpPr/>
          <p:nvPr/>
        </p:nvSpPr>
        <p:spPr>
          <a:xfrm>
            <a:off x="11890372" y="-3"/>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9"/>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3758516" y="818537"/>
            <a:ext cx="4662268" cy="568104"/>
          </a:xfrm>
          <a:prstGeom prst="rect">
            <a:avLst/>
          </a:prstGeom>
        </p:spPr>
      </p:pic>
      <p:sp>
        <p:nvSpPr>
          <p:cNvPr id="22" name="4-Point Star 21"/>
          <p:cNvSpPr/>
          <p:nvPr/>
        </p:nvSpPr>
        <p:spPr>
          <a:xfrm>
            <a:off x="403270" y="160880"/>
            <a:ext cx="398207" cy="427703"/>
          </a:xfrm>
          <a:prstGeom prst="star4">
            <a:avLst>
              <a:gd name="adj" fmla="val 1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6" name="Picture 25"/>
          <p:cNvPicPr>
            <a:picLocks noChangeAspect="1"/>
          </p:cNvPicPr>
          <p:nvPr/>
        </p:nvPicPr>
        <p:blipFill>
          <a:blip r:embed="rId4"/>
          <a:srcRect l="31230" t="-4849" r="66223" b="100000"/>
          <a:stretch>
            <a:fillRect/>
          </a:stretch>
        </p:blipFill>
        <p:spPr>
          <a:xfrm>
            <a:off x="4346224" y="2521974"/>
            <a:ext cx="225776" cy="180754"/>
          </a:xfrm>
          <a:custGeom>
            <a:avLst/>
            <a:gdLst>
              <a:gd name="connsiteX0" fmla="*/ 0 w 225776"/>
              <a:gd name="connsiteY0" fmla="*/ 0 h 180754"/>
              <a:gd name="connsiteX1" fmla="*/ 225776 w 225776"/>
              <a:gd name="connsiteY1" fmla="*/ 0 h 180754"/>
              <a:gd name="connsiteX2" fmla="*/ 225776 w 225776"/>
              <a:gd name="connsiteY2" fmla="*/ 180754 h 180754"/>
              <a:gd name="connsiteX3" fmla="*/ 0 w 225776"/>
              <a:gd name="connsiteY3" fmla="*/ 180754 h 180754"/>
              <a:gd name="connsiteX4" fmla="*/ 0 w 225776"/>
              <a:gd name="connsiteY4" fmla="*/ 0 h 180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180754">
                <a:moveTo>
                  <a:pt x="0" y="0"/>
                </a:moveTo>
                <a:lnTo>
                  <a:pt x="225776" y="0"/>
                </a:lnTo>
                <a:lnTo>
                  <a:pt x="225776" y="180754"/>
                </a:lnTo>
                <a:lnTo>
                  <a:pt x="0" y="180754"/>
                </a:lnTo>
                <a:lnTo>
                  <a:pt x="0" y="0"/>
                </a:lnTo>
                <a:close/>
              </a:path>
            </a:pathLst>
          </a:custGeom>
        </p:spPr>
      </p:pic>
      <p:pic>
        <p:nvPicPr>
          <p:cNvPr id="23" name="Picture 22"/>
          <p:cNvPicPr>
            <a:picLocks noChangeAspect="1"/>
          </p:cNvPicPr>
          <p:nvPr/>
        </p:nvPicPr>
        <p:blipFill>
          <a:blip r:embed="rId4"/>
          <a:srcRect l="31230" t="100000" r="66223" b="-8896"/>
          <a:stretch>
            <a:fillRect/>
          </a:stretch>
        </p:blipFill>
        <p:spPr>
          <a:xfrm>
            <a:off x="4346224" y="6430297"/>
            <a:ext cx="225776" cy="331600"/>
          </a:xfrm>
          <a:custGeom>
            <a:avLst/>
            <a:gdLst>
              <a:gd name="connsiteX0" fmla="*/ 0 w 225776"/>
              <a:gd name="connsiteY0" fmla="*/ 0 h 331600"/>
              <a:gd name="connsiteX1" fmla="*/ 225776 w 225776"/>
              <a:gd name="connsiteY1" fmla="*/ 0 h 331600"/>
              <a:gd name="connsiteX2" fmla="*/ 225776 w 225776"/>
              <a:gd name="connsiteY2" fmla="*/ 331600 h 331600"/>
              <a:gd name="connsiteX3" fmla="*/ 0 w 225776"/>
              <a:gd name="connsiteY3" fmla="*/ 331600 h 331600"/>
              <a:gd name="connsiteX4" fmla="*/ 0 w 225776"/>
              <a:gd name="connsiteY4" fmla="*/ 0 h 33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331600">
                <a:moveTo>
                  <a:pt x="0" y="0"/>
                </a:moveTo>
                <a:lnTo>
                  <a:pt x="225776" y="0"/>
                </a:lnTo>
                <a:lnTo>
                  <a:pt x="225776" y="331600"/>
                </a:lnTo>
                <a:lnTo>
                  <a:pt x="0" y="331600"/>
                </a:lnTo>
                <a:lnTo>
                  <a:pt x="0" y="0"/>
                </a:lnTo>
                <a:close/>
              </a:path>
            </a:pathLst>
          </a:custGeom>
        </p:spPr>
      </p:pic>
      <p:pic>
        <p:nvPicPr>
          <p:cNvPr id="48" name="Picture 47"/>
          <p:cNvPicPr>
            <a:picLocks noChangeAspect="1"/>
          </p:cNvPicPr>
          <p:nvPr/>
        </p:nvPicPr>
        <p:blipFill>
          <a:blip r:embed="rId5"/>
          <a:srcRect l="-6510" t="67413" r="100000" b="26074"/>
          <a:stretch>
            <a:fillRect/>
          </a:stretch>
        </p:blipFill>
        <p:spPr>
          <a:xfrm>
            <a:off x="801478" y="5987845"/>
            <a:ext cx="590333" cy="442452"/>
          </a:xfrm>
          <a:custGeom>
            <a:avLst/>
            <a:gdLst>
              <a:gd name="connsiteX0" fmla="*/ 0 w 590333"/>
              <a:gd name="connsiteY0" fmla="*/ 0 h 442452"/>
              <a:gd name="connsiteX1" fmla="*/ 590333 w 590333"/>
              <a:gd name="connsiteY1" fmla="*/ 0 h 442452"/>
              <a:gd name="connsiteX2" fmla="*/ 590333 w 590333"/>
              <a:gd name="connsiteY2" fmla="*/ 442452 h 442452"/>
              <a:gd name="connsiteX3" fmla="*/ 0 w 590333"/>
              <a:gd name="connsiteY3" fmla="*/ 442452 h 442452"/>
              <a:gd name="connsiteX4" fmla="*/ 0 w 590333"/>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333" h="442452">
                <a:moveTo>
                  <a:pt x="0" y="0"/>
                </a:moveTo>
                <a:lnTo>
                  <a:pt x="590333" y="0"/>
                </a:lnTo>
                <a:lnTo>
                  <a:pt x="590333" y="442452"/>
                </a:lnTo>
                <a:lnTo>
                  <a:pt x="0" y="442452"/>
                </a:lnTo>
                <a:lnTo>
                  <a:pt x="0" y="0"/>
                </a:lnTo>
                <a:close/>
              </a:path>
            </a:pathLst>
          </a:custGeom>
        </p:spPr>
      </p:pic>
      <p:pic>
        <p:nvPicPr>
          <p:cNvPr id="47" name="Picture 46"/>
          <p:cNvPicPr>
            <a:picLocks noChangeAspect="1"/>
          </p:cNvPicPr>
          <p:nvPr/>
        </p:nvPicPr>
        <p:blipFill>
          <a:blip r:embed="rId5"/>
          <a:srcRect l="100000" t="67413" r="-7154" b="26074"/>
          <a:stretch>
            <a:fillRect/>
          </a:stretch>
        </p:blipFill>
        <p:spPr>
          <a:xfrm>
            <a:off x="10460296" y="5987845"/>
            <a:ext cx="648778" cy="442452"/>
          </a:xfrm>
          <a:custGeom>
            <a:avLst/>
            <a:gdLst>
              <a:gd name="connsiteX0" fmla="*/ 0 w 648778"/>
              <a:gd name="connsiteY0" fmla="*/ 0 h 442452"/>
              <a:gd name="connsiteX1" fmla="*/ 648778 w 648778"/>
              <a:gd name="connsiteY1" fmla="*/ 0 h 442452"/>
              <a:gd name="connsiteX2" fmla="*/ 648778 w 648778"/>
              <a:gd name="connsiteY2" fmla="*/ 442452 h 442452"/>
              <a:gd name="connsiteX3" fmla="*/ 0 w 648778"/>
              <a:gd name="connsiteY3" fmla="*/ 442452 h 442452"/>
              <a:gd name="connsiteX4" fmla="*/ 0 w 648778"/>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778" h="442452">
                <a:moveTo>
                  <a:pt x="0" y="0"/>
                </a:moveTo>
                <a:lnTo>
                  <a:pt x="648778" y="0"/>
                </a:lnTo>
                <a:lnTo>
                  <a:pt x="648778" y="442452"/>
                </a:lnTo>
                <a:lnTo>
                  <a:pt x="0" y="442452"/>
                </a:lnTo>
                <a:lnTo>
                  <a:pt x="0" y="0"/>
                </a:lnTo>
                <a:close/>
              </a:path>
            </a:pathLst>
          </a:custGeom>
        </p:spPr>
      </p:pic>
      <p:sp>
        <p:nvSpPr>
          <p:cNvPr id="3" name="Rectangle 2"/>
          <p:cNvSpPr/>
          <p:nvPr/>
        </p:nvSpPr>
        <p:spPr>
          <a:xfrm>
            <a:off x="3776483" y="155204"/>
            <a:ext cx="461363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p:cNvSpPr/>
          <p:nvPr/>
        </p:nvSpPr>
        <p:spPr>
          <a:xfrm>
            <a:off x="5197102" y="810722"/>
            <a:ext cx="2210862" cy="522259"/>
          </a:xfrm>
          <a:prstGeom prst="rect">
            <a:avLst/>
          </a:prstGeom>
        </p:spPr>
        <p:txBody>
          <a:bodyPr wrap="none">
            <a:spAutoFit/>
          </a:bodyPr>
          <a:lstStyle/>
          <a:p>
            <a:pPr marL="0" marR="0" lvl="0" indent="0" algn="l" defTabSz="914400" rtl="0" eaLnBrk="1" fontAlgn="auto" latinLnBrk="0" hangingPunct="1">
              <a:lnSpc>
                <a:spcPct val="107000"/>
              </a:lnSpc>
              <a:spcBef>
                <a:spcPts val="0"/>
              </a:spcBef>
              <a:spcAft>
                <a:spcPts val="0"/>
              </a:spcAft>
              <a:buClrTx/>
              <a:buSzTx/>
              <a:buFontTx/>
              <a:buNone/>
              <a:tabLst>
                <a:tab pos="1386840" algn="l"/>
              </a:tabLst>
              <a:defRPr/>
            </a:pPr>
            <a:r>
              <a:rPr kumimoji="0" lang="vi-VN" sz="2800" b="1" i="0" u="none" strike="noStrike" kern="1200" cap="none" spc="0" normalizeH="0" baseline="0" noProof="0" dirty="0">
                <a:ln>
                  <a:noFill/>
                </a:ln>
                <a:solidFill>
                  <a:srgbClr val="0000FF"/>
                </a:solidFill>
                <a:effectLst/>
                <a:uLnTx/>
                <a:uFillTx/>
                <a:latin typeface="Times New Roman" panose="02020603050405020304" pitchFamily="18" charset="0"/>
                <a:ea typeface="MS Mincho"/>
                <a:cs typeface="Times New Roman" panose="02020603050405020304" pitchFamily="18" charset="0"/>
              </a:rPr>
              <a:t>II. Luyện tập</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Hộp Văn bản 3">
            <a:extLst>
              <a:ext uri="{FF2B5EF4-FFF2-40B4-BE49-F238E27FC236}">
                <a16:creationId xmlns:a16="http://schemas.microsoft.com/office/drawing/2014/main" xmlns="" id="{3B4FCC9B-C0BF-9C54-4665-13F9A9620F78}"/>
              </a:ext>
            </a:extLst>
          </p:cNvPr>
          <p:cNvSpPr txBox="1"/>
          <p:nvPr/>
        </p:nvSpPr>
        <p:spPr>
          <a:xfrm>
            <a:off x="918696" y="1933245"/>
            <a:ext cx="6112474" cy="1384995"/>
          </a:xfrm>
          <a:prstGeom prst="rect">
            <a:avLst/>
          </a:prstGeom>
          <a:noFill/>
        </p:spPr>
        <p:txBody>
          <a:bodyPr wrap="square">
            <a:spAutoFit/>
          </a:bodyPr>
          <a:lstStyle/>
          <a:p>
            <a:pPr algn="just"/>
            <a:r>
              <a:rPr lang="vi-VN" sz="2800" b="1" dirty="0">
                <a:effectLst/>
                <a:latin typeface="Times New Roman" panose="02020603050405020304" pitchFamily="18" charset="0"/>
                <a:ea typeface="Times New Roman" panose="02020603050405020304" pitchFamily="18" charset="0"/>
                <a:cs typeface="Times New Roman" panose="02020603050405020304" pitchFamily="18" charset="0"/>
              </a:rPr>
              <a:t>Bài tập 1</a:t>
            </a:r>
            <a:endParaRPr lang="vi-VN" sz="2800" dirty="0">
              <a:effectLst/>
              <a:latin typeface="VNI-Times"/>
              <a:ea typeface="Times New Roman" panose="02020603050405020304" pitchFamily="18" charset="0"/>
              <a:cs typeface="Times New Roman" panose="02020603050405020304" pitchFamily="18" charset="0"/>
            </a:endParaRPr>
          </a:p>
          <a:p>
            <a:pPr algn="just"/>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–Câu ghép đẳng lập: a, d.</a:t>
            </a:r>
            <a:endParaRPr lang="vi-VN" sz="2800" dirty="0">
              <a:effectLst/>
              <a:latin typeface="VNI-Times"/>
              <a:ea typeface="Times New Roman" panose="02020603050405020304" pitchFamily="18" charset="0"/>
              <a:cs typeface="Times New Roman" panose="02020603050405020304" pitchFamily="18" charset="0"/>
            </a:endParaRPr>
          </a:p>
          <a:p>
            <a:pPr algn="just"/>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–Câu ghép chính phụ: b, c.</a:t>
            </a:r>
            <a:endParaRPr lang="vi-VN" sz="2800" dirty="0">
              <a:effectLst/>
              <a:latin typeface="VNI-Time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5780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anim calcmode="lin" valueType="num">
                                      <p:cBhvr>
                                        <p:cTn id="1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ame 4"/>
          <p:cNvSpPr/>
          <p:nvPr/>
        </p:nvSpPr>
        <p:spPr>
          <a:xfrm>
            <a:off x="331122" y="1028700"/>
            <a:ext cx="11517055" cy="5545394"/>
          </a:xfrm>
          <a:prstGeom prst="frame">
            <a:avLst>
              <a:gd name="adj1" fmla="val 1596"/>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r="100000" b="100000"/>
            </a:path>
            <a:tileRect l="-100000" t="-100000"/>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10"/>
          <p:cNvSpPr/>
          <p:nvPr/>
        </p:nvSpPr>
        <p:spPr>
          <a:xfrm>
            <a:off x="889200" y="154858"/>
            <a:ext cx="10427519" cy="523568"/>
          </a:xfrm>
          <a:custGeom>
            <a:avLst/>
            <a:gdLst>
              <a:gd name="connsiteX0" fmla="*/ 260542 w 10427519"/>
              <a:gd name="connsiteY0" fmla="*/ 0 h 523568"/>
              <a:gd name="connsiteX1" fmla="*/ 10166977 w 10427519"/>
              <a:gd name="connsiteY1" fmla="*/ 0 h 523568"/>
              <a:gd name="connsiteX2" fmla="*/ 10427519 w 10427519"/>
              <a:gd name="connsiteY2" fmla="*/ 260542 h 523568"/>
              <a:gd name="connsiteX3" fmla="*/ 10427519 w 10427519"/>
              <a:gd name="connsiteY3" fmla="*/ 381013 h 523568"/>
              <a:gd name="connsiteX4" fmla="*/ 10407044 w 10427519"/>
              <a:gd name="connsiteY4" fmla="*/ 482428 h 523568"/>
              <a:gd name="connsiteX5" fmla="*/ 10384713 w 10427519"/>
              <a:gd name="connsiteY5" fmla="*/ 523568 h 523568"/>
              <a:gd name="connsiteX6" fmla="*/ 42806 w 10427519"/>
              <a:gd name="connsiteY6" fmla="*/ 523568 h 523568"/>
              <a:gd name="connsiteX7" fmla="*/ 20475 w 10427519"/>
              <a:gd name="connsiteY7" fmla="*/ 482428 h 523568"/>
              <a:gd name="connsiteX8" fmla="*/ 0 w 10427519"/>
              <a:gd name="connsiteY8" fmla="*/ 381013 h 523568"/>
              <a:gd name="connsiteX9" fmla="*/ 0 w 10427519"/>
              <a:gd name="connsiteY9" fmla="*/ 260542 h 523568"/>
              <a:gd name="connsiteX10" fmla="*/ 260542 w 10427519"/>
              <a:gd name="connsiteY10" fmla="*/ 0 h 5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27519" h="523568">
                <a:moveTo>
                  <a:pt x="260542" y="0"/>
                </a:moveTo>
                <a:lnTo>
                  <a:pt x="10166977" y="0"/>
                </a:lnTo>
                <a:cubicBezTo>
                  <a:pt x="10310870" y="0"/>
                  <a:pt x="10427519" y="116649"/>
                  <a:pt x="10427519" y="260542"/>
                </a:cubicBezTo>
                <a:lnTo>
                  <a:pt x="10427519" y="381013"/>
                </a:lnTo>
                <a:cubicBezTo>
                  <a:pt x="10427519" y="416986"/>
                  <a:pt x="10420228" y="451257"/>
                  <a:pt x="10407044" y="482428"/>
                </a:cubicBezTo>
                <a:lnTo>
                  <a:pt x="10384713" y="523568"/>
                </a:lnTo>
                <a:lnTo>
                  <a:pt x="42806" y="523568"/>
                </a:lnTo>
                <a:lnTo>
                  <a:pt x="20475" y="482428"/>
                </a:lnTo>
                <a:cubicBezTo>
                  <a:pt x="7291" y="451257"/>
                  <a:pt x="0" y="416986"/>
                  <a:pt x="0" y="381013"/>
                </a:cubicBezTo>
                <a:lnTo>
                  <a:pt x="0" y="260542"/>
                </a:lnTo>
                <a:cubicBezTo>
                  <a:pt x="0" y="116649"/>
                  <a:pt x="116649" y="0"/>
                  <a:pt x="260542"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9"/>
          <p:cNvSpPr/>
          <p:nvPr/>
        </p:nvSpPr>
        <p:spPr>
          <a:xfrm>
            <a:off x="-1" y="-1"/>
            <a:ext cx="12192000" cy="678426"/>
          </a:xfrm>
          <a:custGeom>
            <a:avLst/>
            <a:gdLst>
              <a:gd name="connsiteX0" fmla="*/ 0 w 12192000"/>
              <a:gd name="connsiteY0" fmla="*/ 0 h 678426"/>
              <a:gd name="connsiteX1" fmla="*/ 12192000 w 12192000"/>
              <a:gd name="connsiteY1" fmla="*/ 0 h 678426"/>
              <a:gd name="connsiteX2" fmla="*/ 12192000 w 12192000"/>
              <a:gd name="connsiteY2" fmla="*/ 678426 h 678426"/>
              <a:gd name="connsiteX3" fmla="*/ 11260603 w 12192000"/>
              <a:gd name="connsiteY3" fmla="*/ 678426 h 678426"/>
              <a:gd name="connsiteX4" fmla="*/ 11282934 w 12192000"/>
              <a:gd name="connsiteY4" fmla="*/ 637286 h 678426"/>
              <a:gd name="connsiteX5" fmla="*/ 11303409 w 12192000"/>
              <a:gd name="connsiteY5" fmla="*/ 535871 h 678426"/>
              <a:gd name="connsiteX6" fmla="*/ 11303409 w 12192000"/>
              <a:gd name="connsiteY6" fmla="*/ 415400 h 678426"/>
              <a:gd name="connsiteX7" fmla="*/ 11042867 w 12192000"/>
              <a:gd name="connsiteY7" fmla="*/ 154858 h 678426"/>
              <a:gd name="connsiteX8" fmla="*/ 1136432 w 12192000"/>
              <a:gd name="connsiteY8" fmla="*/ 154858 h 678426"/>
              <a:gd name="connsiteX9" fmla="*/ 875890 w 12192000"/>
              <a:gd name="connsiteY9" fmla="*/ 415400 h 678426"/>
              <a:gd name="connsiteX10" fmla="*/ 875890 w 12192000"/>
              <a:gd name="connsiteY10" fmla="*/ 535871 h 678426"/>
              <a:gd name="connsiteX11" fmla="*/ 896365 w 12192000"/>
              <a:gd name="connsiteY11" fmla="*/ 637286 h 678426"/>
              <a:gd name="connsiteX12" fmla="*/ 918696 w 12192000"/>
              <a:gd name="connsiteY12" fmla="*/ 678426 h 678426"/>
              <a:gd name="connsiteX13" fmla="*/ 0 w 12192000"/>
              <a:gd name="connsiteY13" fmla="*/ 678426 h 678426"/>
              <a:gd name="connsiteX14" fmla="*/ 0 w 12192000"/>
              <a:gd name="connsiteY14" fmla="*/ 0 h 678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678426">
                <a:moveTo>
                  <a:pt x="0" y="0"/>
                </a:moveTo>
                <a:lnTo>
                  <a:pt x="12192000" y="0"/>
                </a:lnTo>
                <a:lnTo>
                  <a:pt x="12192000" y="678426"/>
                </a:lnTo>
                <a:lnTo>
                  <a:pt x="11260603" y="678426"/>
                </a:lnTo>
                <a:lnTo>
                  <a:pt x="11282934" y="637286"/>
                </a:lnTo>
                <a:cubicBezTo>
                  <a:pt x="11296118" y="606115"/>
                  <a:pt x="11303409" y="571844"/>
                  <a:pt x="11303409" y="535871"/>
                </a:cubicBezTo>
                <a:lnTo>
                  <a:pt x="11303409" y="415400"/>
                </a:lnTo>
                <a:cubicBezTo>
                  <a:pt x="11303409" y="271507"/>
                  <a:pt x="11186760" y="154858"/>
                  <a:pt x="11042867" y="154858"/>
                </a:cubicBezTo>
                <a:lnTo>
                  <a:pt x="1136432" y="154858"/>
                </a:lnTo>
                <a:cubicBezTo>
                  <a:pt x="992539" y="154858"/>
                  <a:pt x="875890" y="271507"/>
                  <a:pt x="875890" y="415400"/>
                </a:cubicBezTo>
                <a:lnTo>
                  <a:pt x="875890" y="535871"/>
                </a:lnTo>
                <a:cubicBezTo>
                  <a:pt x="875890" y="571844"/>
                  <a:pt x="883181" y="606115"/>
                  <a:pt x="896365" y="637286"/>
                </a:cubicBezTo>
                <a:lnTo>
                  <a:pt x="918696" y="678426"/>
                </a:lnTo>
                <a:lnTo>
                  <a:pt x="0" y="678426"/>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8"/>
          <p:cNvSpPr/>
          <p:nvPr/>
        </p:nvSpPr>
        <p:spPr>
          <a:xfrm>
            <a:off x="918696" y="678426"/>
            <a:ext cx="10341907" cy="117987"/>
          </a:xfrm>
          <a:custGeom>
            <a:avLst/>
            <a:gdLst>
              <a:gd name="connsiteX0" fmla="*/ 0 w 10341907"/>
              <a:gd name="connsiteY0" fmla="*/ 0 h 117987"/>
              <a:gd name="connsiteX1" fmla="*/ 10341907 w 10341907"/>
              <a:gd name="connsiteY1" fmla="*/ 0 h 117987"/>
              <a:gd name="connsiteX2" fmla="*/ 10340216 w 10341907"/>
              <a:gd name="connsiteY2" fmla="*/ 3116 h 117987"/>
              <a:gd name="connsiteX3" fmla="*/ 10124171 w 10341907"/>
              <a:gd name="connsiteY3" fmla="*/ 117987 h 117987"/>
              <a:gd name="connsiteX4" fmla="*/ 217736 w 10341907"/>
              <a:gd name="connsiteY4" fmla="*/ 117987 h 117987"/>
              <a:gd name="connsiteX5" fmla="*/ 1691 w 10341907"/>
              <a:gd name="connsiteY5" fmla="*/ 3116 h 117987"/>
              <a:gd name="connsiteX6" fmla="*/ 0 w 10341907"/>
              <a:gd name="connsiteY6" fmla="*/ 0 h 117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41907" h="117987">
                <a:moveTo>
                  <a:pt x="0" y="0"/>
                </a:moveTo>
                <a:lnTo>
                  <a:pt x="10341907" y="0"/>
                </a:lnTo>
                <a:lnTo>
                  <a:pt x="10340216" y="3116"/>
                </a:lnTo>
                <a:cubicBezTo>
                  <a:pt x="10293395" y="72421"/>
                  <a:pt x="10214104" y="117987"/>
                  <a:pt x="10124171" y="117987"/>
                </a:cubicBezTo>
                <a:lnTo>
                  <a:pt x="217736" y="117987"/>
                </a:lnTo>
                <a:cubicBezTo>
                  <a:pt x="127803" y="117987"/>
                  <a:pt x="48512" y="72421"/>
                  <a:pt x="1691" y="3116"/>
                </a:cubicBezTo>
                <a:lnTo>
                  <a:pt x="0" y="0"/>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an 11"/>
          <p:cNvSpPr/>
          <p:nvPr/>
        </p:nvSpPr>
        <p:spPr>
          <a:xfrm>
            <a:off x="-1" y="-2"/>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an 12"/>
          <p:cNvSpPr/>
          <p:nvPr/>
        </p:nvSpPr>
        <p:spPr>
          <a:xfrm>
            <a:off x="11890372" y="-3"/>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9"/>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3776483" y="737419"/>
            <a:ext cx="4662268" cy="568104"/>
          </a:xfrm>
          <a:prstGeom prst="rect">
            <a:avLst/>
          </a:prstGeom>
        </p:spPr>
      </p:pic>
      <p:sp>
        <p:nvSpPr>
          <p:cNvPr id="22" name="4-Point Star 21"/>
          <p:cNvSpPr/>
          <p:nvPr/>
        </p:nvSpPr>
        <p:spPr>
          <a:xfrm>
            <a:off x="403270" y="160880"/>
            <a:ext cx="398207" cy="427703"/>
          </a:xfrm>
          <a:prstGeom prst="star4">
            <a:avLst>
              <a:gd name="adj" fmla="val 1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6" name="Picture 25"/>
          <p:cNvPicPr>
            <a:picLocks noChangeAspect="1"/>
          </p:cNvPicPr>
          <p:nvPr/>
        </p:nvPicPr>
        <p:blipFill>
          <a:blip r:embed="rId4"/>
          <a:srcRect l="31230" t="-4849" r="66223" b="100000"/>
          <a:stretch>
            <a:fillRect/>
          </a:stretch>
        </p:blipFill>
        <p:spPr>
          <a:xfrm>
            <a:off x="4346224" y="2521974"/>
            <a:ext cx="225776" cy="180754"/>
          </a:xfrm>
          <a:custGeom>
            <a:avLst/>
            <a:gdLst>
              <a:gd name="connsiteX0" fmla="*/ 0 w 225776"/>
              <a:gd name="connsiteY0" fmla="*/ 0 h 180754"/>
              <a:gd name="connsiteX1" fmla="*/ 225776 w 225776"/>
              <a:gd name="connsiteY1" fmla="*/ 0 h 180754"/>
              <a:gd name="connsiteX2" fmla="*/ 225776 w 225776"/>
              <a:gd name="connsiteY2" fmla="*/ 180754 h 180754"/>
              <a:gd name="connsiteX3" fmla="*/ 0 w 225776"/>
              <a:gd name="connsiteY3" fmla="*/ 180754 h 180754"/>
              <a:gd name="connsiteX4" fmla="*/ 0 w 225776"/>
              <a:gd name="connsiteY4" fmla="*/ 0 h 180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180754">
                <a:moveTo>
                  <a:pt x="0" y="0"/>
                </a:moveTo>
                <a:lnTo>
                  <a:pt x="225776" y="0"/>
                </a:lnTo>
                <a:lnTo>
                  <a:pt x="225776" y="180754"/>
                </a:lnTo>
                <a:lnTo>
                  <a:pt x="0" y="180754"/>
                </a:lnTo>
                <a:lnTo>
                  <a:pt x="0" y="0"/>
                </a:lnTo>
                <a:close/>
              </a:path>
            </a:pathLst>
          </a:custGeom>
        </p:spPr>
      </p:pic>
      <p:pic>
        <p:nvPicPr>
          <p:cNvPr id="23" name="Picture 22"/>
          <p:cNvPicPr>
            <a:picLocks noChangeAspect="1"/>
          </p:cNvPicPr>
          <p:nvPr/>
        </p:nvPicPr>
        <p:blipFill>
          <a:blip r:embed="rId4"/>
          <a:srcRect l="31230" t="100000" r="66223" b="-8896"/>
          <a:stretch>
            <a:fillRect/>
          </a:stretch>
        </p:blipFill>
        <p:spPr>
          <a:xfrm>
            <a:off x="4346224" y="6430297"/>
            <a:ext cx="225776" cy="331600"/>
          </a:xfrm>
          <a:custGeom>
            <a:avLst/>
            <a:gdLst>
              <a:gd name="connsiteX0" fmla="*/ 0 w 225776"/>
              <a:gd name="connsiteY0" fmla="*/ 0 h 331600"/>
              <a:gd name="connsiteX1" fmla="*/ 225776 w 225776"/>
              <a:gd name="connsiteY1" fmla="*/ 0 h 331600"/>
              <a:gd name="connsiteX2" fmla="*/ 225776 w 225776"/>
              <a:gd name="connsiteY2" fmla="*/ 331600 h 331600"/>
              <a:gd name="connsiteX3" fmla="*/ 0 w 225776"/>
              <a:gd name="connsiteY3" fmla="*/ 331600 h 331600"/>
              <a:gd name="connsiteX4" fmla="*/ 0 w 225776"/>
              <a:gd name="connsiteY4" fmla="*/ 0 h 33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331600">
                <a:moveTo>
                  <a:pt x="0" y="0"/>
                </a:moveTo>
                <a:lnTo>
                  <a:pt x="225776" y="0"/>
                </a:lnTo>
                <a:lnTo>
                  <a:pt x="225776" y="331600"/>
                </a:lnTo>
                <a:lnTo>
                  <a:pt x="0" y="331600"/>
                </a:lnTo>
                <a:lnTo>
                  <a:pt x="0" y="0"/>
                </a:lnTo>
                <a:close/>
              </a:path>
            </a:pathLst>
          </a:custGeom>
        </p:spPr>
      </p:pic>
      <p:pic>
        <p:nvPicPr>
          <p:cNvPr id="48" name="Picture 47"/>
          <p:cNvPicPr>
            <a:picLocks noChangeAspect="1"/>
          </p:cNvPicPr>
          <p:nvPr/>
        </p:nvPicPr>
        <p:blipFill>
          <a:blip r:embed="rId5"/>
          <a:srcRect l="-6510" t="67413" r="100000" b="26074"/>
          <a:stretch>
            <a:fillRect/>
          </a:stretch>
        </p:blipFill>
        <p:spPr>
          <a:xfrm>
            <a:off x="801478" y="5987845"/>
            <a:ext cx="590333" cy="442452"/>
          </a:xfrm>
          <a:custGeom>
            <a:avLst/>
            <a:gdLst>
              <a:gd name="connsiteX0" fmla="*/ 0 w 590333"/>
              <a:gd name="connsiteY0" fmla="*/ 0 h 442452"/>
              <a:gd name="connsiteX1" fmla="*/ 590333 w 590333"/>
              <a:gd name="connsiteY1" fmla="*/ 0 h 442452"/>
              <a:gd name="connsiteX2" fmla="*/ 590333 w 590333"/>
              <a:gd name="connsiteY2" fmla="*/ 442452 h 442452"/>
              <a:gd name="connsiteX3" fmla="*/ 0 w 590333"/>
              <a:gd name="connsiteY3" fmla="*/ 442452 h 442452"/>
              <a:gd name="connsiteX4" fmla="*/ 0 w 590333"/>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333" h="442452">
                <a:moveTo>
                  <a:pt x="0" y="0"/>
                </a:moveTo>
                <a:lnTo>
                  <a:pt x="590333" y="0"/>
                </a:lnTo>
                <a:lnTo>
                  <a:pt x="590333" y="442452"/>
                </a:lnTo>
                <a:lnTo>
                  <a:pt x="0" y="442452"/>
                </a:lnTo>
                <a:lnTo>
                  <a:pt x="0" y="0"/>
                </a:lnTo>
                <a:close/>
              </a:path>
            </a:pathLst>
          </a:custGeom>
        </p:spPr>
      </p:pic>
      <p:pic>
        <p:nvPicPr>
          <p:cNvPr id="47" name="Picture 46"/>
          <p:cNvPicPr>
            <a:picLocks noChangeAspect="1"/>
          </p:cNvPicPr>
          <p:nvPr/>
        </p:nvPicPr>
        <p:blipFill>
          <a:blip r:embed="rId5"/>
          <a:srcRect l="100000" t="67413" r="-7154" b="26074"/>
          <a:stretch>
            <a:fillRect/>
          </a:stretch>
        </p:blipFill>
        <p:spPr>
          <a:xfrm>
            <a:off x="10460296" y="5987845"/>
            <a:ext cx="648778" cy="442452"/>
          </a:xfrm>
          <a:custGeom>
            <a:avLst/>
            <a:gdLst>
              <a:gd name="connsiteX0" fmla="*/ 0 w 648778"/>
              <a:gd name="connsiteY0" fmla="*/ 0 h 442452"/>
              <a:gd name="connsiteX1" fmla="*/ 648778 w 648778"/>
              <a:gd name="connsiteY1" fmla="*/ 0 h 442452"/>
              <a:gd name="connsiteX2" fmla="*/ 648778 w 648778"/>
              <a:gd name="connsiteY2" fmla="*/ 442452 h 442452"/>
              <a:gd name="connsiteX3" fmla="*/ 0 w 648778"/>
              <a:gd name="connsiteY3" fmla="*/ 442452 h 442452"/>
              <a:gd name="connsiteX4" fmla="*/ 0 w 648778"/>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778" h="442452">
                <a:moveTo>
                  <a:pt x="0" y="0"/>
                </a:moveTo>
                <a:lnTo>
                  <a:pt x="648778" y="0"/>
                </a:lnTo>
                <a:lnTo>
                  <a:pt x="648778" y="442452"/>
                </a:lnTo>
                <a:lnTo>
                  <a:pt x="0" y="442452"/>
                </a:lnTo>
                <a:lnTo>
                  <a:pt x="0" y="0"/>
                </a:lnTo>
                <a:close/>
              </a:path>
            </a:pathLst>
          </a:custGeom>
        </p:spPr>
      </p:pic>
      <p:sp>
        <p:nvSpPr>
          <p:cNvPr id="3" name="Rectangle 2"/>
          <p:cNvSpPr/>
          <p:nvPr/>
        </p:nvSpPr>
        <p:spPr>
          <a:xfrm>
            <a:off x="3776483" y="155204"/>
            <a:ext cx="461363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p:cNvSpPr/>
          <p:nvPr/>
        </p:nvSpPr>
        <p:spPr>
          <a:xfrm>
            <a:off x="5197102" y="810722"/>
            <a:ext cx="2210862" cy="522259"/>
          </a:xfrm>
          <a:prstGeom prst="rect">
            <a:avLst/>
          </a:prstGeom>
        </p:spPr>
        <p:txBody>
          <a:bodyPr wrap="none">
            <a:spAutoFit/>
          </a:bodyPr>
          <a:lstStyle/>
          <a:p>
            <a:pPr marL="0" marR="0" lvl="0" indent="0" algn="l" defTabSz="914400" rtl="0" eaLnBrk="1" fontAlgn="auto" latinLnBrk="0" hangingPunct="1">
              <a:lnSpc>
                <a:spcPct val="107000"/>
              </a:lnSpc>
              <a:spcBef>
                <a:spcPts val="0"/>
              </a:spcBef>
              <a:spcAft>
                <a:spcPts val="0"/>
              </a:spcAft>
              <a:buClrTx/>
              <a:buSzTx/>
              <a:buFontTx/>
              <a:buNone/>
              <a:tabLst>
                <a:tab pos="1386840" algn="l"/>
              </a:tabLst>
              <a:defRPr/>
            </a:pPr>
            <a:r>
              <a:rPr kumimoji="0" lang="vi-VN" sz="2800" b="1" i="0" u="none" strike="noStrike" kern="1200" cap="none" spc="0" normalizeH="0" baseline="0" noProof="0" dirty="0">
                <a:ln>
                  <a:noFill/>
                </a:ln>
                <a:solidFill>
                  <a:srgbClr val="0000FF"/>
                </a:solidFill>
                <a:effectLst/>
                <a:uLnTx/>
                <a:uFillTx/>
                <a:latin typeface="Times New Roman" panose="02020603050405020304" pitchFamily="18" charset="0"/>
                <a:ea typeface="MS Mincho"/>
                <a:cs typeface="Times New Roman" panose="02020603050405020304" pitchFamily="18" charset="0"/>
              </a:rPr>
              <a:t>II. Luyện tập</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Hộp Văn bản 3">
            <a:extLst>
              <a:ext uri="{FF2B5EF4-FFF2-40B4-BE49-F238E27FC236}">
                <a16:creationId xmlns:a16="http://schemas.microsoft.com/office/drawing/2014/main" xmlns="" id="{70DF1707-0269-F60D-BBF6-47F4487DA3A9}"/>
              </a:ext>
            </a:extLst>
          </p:cNvPr>
          <p:cNvSpPr txBox="1"/>
          <p:nvPr/>
        </p:nvSpPr>
        <p:spPr>
          <a:xfrm>
            <a:off x="459386" y="1565268"/>
            <a:ext cx="11287771" cy="3970318"/>
          </a:xfrm>
          <a:prstGeom prst="rect">
            <a:avLst/>
          </a:prstGeom>
          <a:noFill/>
        </p:spPr>
        <p:txBody>
          <a:bodyPr wrap="square">
            <a:spAutoFit/>
          </a:bodyPr>
          <a:lstStyle/>
          <a:p>
            <a:pPr algn="just"/>
            <a:r>
              <a:rPr lang="vi-VN" sz="2800" b="1" dirty="0">
                <a:effectLst/>
                <a:latin typeface="Times New Roman" panose="02020603050405020304" pitchFamily="18" charset="0"/>
                <a:ea typeface="Times New Roman" panose="02020603050405020304" pitchFamily="18" charset="0"/>
                <a:cs typeface="Times New Roman" panose="02020603050405020304" pitchFamily="18" charset="0"/>
              </a:rPr>
              <a:t>Bài tập 2</a:t>
            </a:r>
            <a:endParaRPr lang="vi-VN" sz="2800" dirty="0">
              <a:effectLst/>
              <a:latin typeface="VNI-Times"/>
              <a:ea typeface="Times New Roman" panose="02020603050405020304" pitchFamily="18" charset="0"/>
              <a:cs typeface="Times New Roman" panose="02020603050405020304" pitchFamily="18" charset="0"/>
            </a:endParaRPr>
          </a:p>
          <a:p>
            <a:pPr algn="just"/>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a. Quan hệ ý nghĩa giữa các vế câu ghép là quan hệ nguyên nhân – kết quả. Các vế câu ghép được nối với nhau bằng cặp kết từ </a:t>
            </a:r>
            <a:r>
              <a:rPr lang="vi-VN" sz="28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vì ... nên ...</a:t>
            </a:r>
            <a:endParaRPr lang="vi-VN" sz="2800" i="1" dirty="0">
              <a:solidFill>
                <a:srgbClr val="FF0000"/>
              </a:solidFill>
              <a:effectLst/>
              <a:latin typeface="VNI-Times"/>
              <a:ea typeface="Times New Roman" panose="02020603050405020304" pitchFamily="18" charset="0"/>
              <a:cs typeface="Times New Roman" panose="02020603050405020304" pitchFamily="18" charset="0"/>
            </a:endParaRPr>
          </a:p>
          <a:p>
            <a:pPr algn="just"/>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b. Quan hệ ý nghĩa giữa các vế câu ghép là quan hệ liệt kê. Các vế câu ghép được nối với nhau bằng kết từ </a:t>
            </a:r>
            <a:r>
              <a:rPr lang="vi-VN" sz="28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vi-VN"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800" dirty="0">
              <a:solidFill>
                <a:srgbClr val="FF0000"/>
              </a:solidFill>
              <a:effectLst/>
              <a:latin typeface="VNI-Times"/>
              <a:ea typeface="Times New Roman" panose="02020603050405020304" pitchFamily="18" charset="0"/>
              <a:cs typeface="Times New Roman" panose="02020603050405020304" pitchFamily="18" charset="0"/>
            </a:endParaRPr>
          </a:p>
          <a:p>
            <a:pPr algn="just"/>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c. Quan hệ ý nghĩa giữa các vế câu ghép là quan hệ mục đích – sự kiện. Các vế câu ghép được nối với nhau bằng kết từ </a:t>
            </a:r>
            <a:r>
              <a:rPr lang="vi-VN" sz="28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 ở</a:t>
            </a:r>
            <a:r>
              <a:rPr lang="vi-VN" sz="2800" dirty="0">
                <a:latin typeface="VNI-Times"/>
                <a:ea typeface="Times New Roman" panose="02020603050405020304" pitchFamily="18" charset="0"/>
                <a:cs typeface="Times New Roman" panose="02020603050405020304" pitchFamily="18" charset="0"/>
              </a:rPr>
              <a:t> </a:t>
            </a:r>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vế phụ.</a:t>
            </a:r>
            <a:endParaRPr lang="vi-VN" sz="2800" dirty="0">
              <a:effectLst/>
              <a:latin typeface="VNI-Times"/>
              <a:ea typeface="Times New Roman" panose="02020603050405020304" pitchFamily="18" charset="0"/>
              <a:cs typeface="Times New Roman" panose="02020603050405020304" pitchFamily="18" charset="0"/>
            </a:endParaRPr>
          </a:p>
          <a:p>
            <a:pPr algn="just"/>
            <a:r>
              <a:rPr lang="vi-VN" sz="2800" dirty="0">
                <a:effectLst/>
                <a:latin typeface="Times New Roman" panose="02020603050405020304" pitchFamily="18" charset="0"/>
                <a:ea typeface="Times New Roman" panose="02020603050405020304" pitchFamily="18" charset="0"/>
                <a:cs typeface="Times New Roman" panose="02020603050405020304" pitchFamily="18" charset="0"/>
              </a:rPr>
              <a:t>d. Quan hệ ý nghĩa giữa các vế câu ghép là quan hệ tăng cấp. Các vế câu ghép được nối với nhau bằng cặp từ hô ứng ... </a:t>
            </a:r>
            <a:r>
              <a:rPr lang="vi-VN" sz="28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càng ... càng ...</a:t>
            </a:r>
            <a:endParaRPr lang="vi-VN" sz="2800" i="1" dirty="0">
              <a:solidFill>
                <a:srgbClr val="FF0000"/>
              </a:solidFill>
              <a:effectLst/>
              <a:latin typeface="VNI-Time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93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fade">
                                      <p:cBhvr>
                                        <p:cTn id="11" dur="1000"/>
                                        <p:tgtEl>
                                          <p:spTgt spid="4">
                                            <p:txEl>
                                              <p:pRg st="1" end="1"/>
                                            </p:txEl>
                                          </p:spTgt>
                                        </p:tgtEl>
                                      </p:cBhvr>
                                    </p:animEffect>
                                    <p:anim calcmode="lin" valueType="num">
                                      <p:cBhvr>
                                        <p:cTn id="1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Effect transition="in" filter="barn(inVertical)">
                                      <p:cBhvr>
                                        <p:cTn id="18" dur="500"/>
                                        <p:tgtEl>
                                          <p:spTgt spid="4">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Effect transition="in" filter="wheel(1)">
                                      <p:cBhvr>
                                        <p:cTn id="23" dur="2000"/>
                                        <p:tgtEl>
                                          <p:spTgt spid="4">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 calcmode="lin" valueType="num">
                                      <p:cBhvr additive="base">
                                        <p:cTn id="28"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ame 4"/>
          <p:cNvSpPr/>
          <p:nvPr/>
        </p:nvSpPr>
        <p:spPr>
          <a:xfrm>
            <a:off x="331122" y="1028700"/>
            <a:ext cx="11517055" cy="5545394"/>
          </a:xfrm>
          <a:prstGeom prst="frame">
            <a:avLst>
              <a:gd name="adj1" fmla="val 1596"/>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r="100000" b="100000"/>
            </a:path>
            <a:tileRect l="-100000" t="-100000"/>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10"/>
          <p:cNvSpPr/>
          <p:nvPr/>
        </p:nvSpPr>
        <p:spPr>
          <a:xfrm>
            <a:off x="889200" y="154858"/>
            <a:ext cx="10427519" cy="523568"/>
          </a:xfrm>
          <a:custGeom>
            <a:avLst/>
            <a:gdLst>
              <a:gd name="connsiteX0" fmla="*/ 260542 w 10427519"/>
              <a:gd name="connsiteY0" fmla="*/ 0 h 523568"/>
              <a:gd name="connsiteX1" fmla="*/ 10166977 w 10427519"/>
              <a:gd name="connsiteY1" fmla="*/ 0 h 523568"/>
              <a:gd name="connsiteX2" fmla="*/ 10427519 w 10427519"/>
              <a:gd name="connsiteY2" fmla="*/ 260542 h 523568"/>
              <a:gd name="connsiteX3" fmla="*/ 10427519 w 10427519"/>
              <a:gd name="connsiteY3" fmla="*/ 381013 h 523568"/>
              <a:gd name="connsiteX4" fmla="*/ 10407044 w 10427519"/>
              <a:gd name="connsiteY4" fmla="*/ 482428 h 523568"/>
              <a:gd name="connsiteX5" fmla="*/ 10384713 w 10427519"/>
              <a:gd name="connsiteY5" fmla="*/ 523568 h 523568"/>
              <a:gd name="connsiteX6" fmla="*/ 42806 w 10427519"/>
              <a:gd name="connsiteY6" fmla="*/ 523568 h 523568"/>
              <a:gd name="connsiteX7" fmla="*/ 20475 w 10427519"/>
              <a:gd name="connsiteY7" fmla="*/ 482428 h 523568"/>
              <a:gd name="connsiteX8" fmla="*/ 0 w 10427519"/>
              <a:gd name="connsiteY8" fmla="*/ 381013 h 523568"/>
              <a:gd name="connsiteX9" fmla="*/ 0 w 10427519"/>
              <a:gd name="connsiteY9" fmla="*/ 260542 h 523568"/>
              <a:gd name="connsiteX10" fmla="*/ 260542 w 10427519"/>
              <a:gd name="connsiteY10" fmla="*/ 0 h 5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27519" h="523568">
                <a:moveTo>
                  <a:pt x="260542" y="0"/>
                </a:moveTo>
                <a:lnTo>
                  <a:pt x="10166977" y="0"/>
                </a:lnTo>
                <a:cubicBezTo>
                  <a:pt x="10310870" y="0"/>
                  <a:pt x="10427519" y="116649"/>
                  <a:pt x="10427519" y="260542"/>
                </a:cubicBezTo>
                <a:lnTo>
                  <a:pt x="10427519" y="381013"/>
                </a:lnTo>
                <a:cubicBezTo>
                  <a:pt x="10427519" y="416986"/>
                  <a:pt x="10420228" y="451257"/>
                  <a:pt x="10407044" y="482428"/>
                </a:cubicBezTo>
                <a:lnTo>
                  <a:pt x="10384713" y="523568"/>
                </a:lnTo>
                <a:lnTo>
                  <a:pt x="42806" y="523568"/>
                </a:lnTo>
                <a:lnTo>
                  <a:pt x="20475" y="482428"/>
                </a:lnTo>
                <a:cubicBezTo>
                  <a:pt x="7291" y="451257"/>
                  <a:pt x="0" y="416986"/>
                  <a:pt x="0" y="381013"/>
                </a:cubicBezTo>
                <a:lnTo>
                  <a:pt x="0" y="260542"/>
                </a:lnTo>
                <a:cubicBezTo>
                  <a:pt x="0" y="116649"/>
                  <a:pt x="116649" y="0"/>
                  <a:pt x="260542"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9"/>
          <p:cNvSpPr/>
          <p:nvPr/>
        </p:nvSpPr>
        <p:spPr>
          <a:xfrm>
            <a:off x="-1" y="-1"/>
            <a:ext cx="12192000" cy="678426"/>
          </a:xfrm>
          <a:custGeom>
            <a:avLst/>
            <a:gdLst>
              <a:gd name="connsiteX0" fmla="*/ 0 w 12192000"/>
              <a:gd name="connsiteY0" fmla="*/ 0 h 678426"/>
              <a:gd name="connsiteX1" fmla="*/ 12192000 w 12192000"/>
              <a:gd name="connsiteY1" fmla="*/ 0 h 678426"/>
              <a:gd name="connsiteX2" fmla="*/ 12192000 w 12192000"/>
              <a:gd name="connsiteY2" fmla="*/ 678426 h 678426"/>
              <a:gd name="connsiteX3" fmla="*/ 11260603 w 12192000"/>
              <a:gd name="connsiteY3" fmla="*/ 678426 h 678426"/>
              <a:gd name="connsiteX4" fmla="*/ 11282934 w 12192000"/>
              <a:gd name="connsiteY4" fmla="*/ 637286 h 678426"/>
              <a:gd name="connsiteX5" fmla="*/ 11303409 w 12192000"/>
              <a:gd name="connsiteY5" fmla="*/ 535871 h 678426"/>
              <a:gd name="connsiteX6" fmla="*/ 11303409 w 12192000"/>
              <a:gd name="connsiteY6" fmla="*/ 415400 h 678426"/>
              <a:gd name="connsiteX7" fmla="*/ 11042867 w 12192000"/>
              <a:gd name="connsiteY7" fmla="*/ 154858 h 678426"/>
              <a:gd name="connsiteX8" fmla="*/ 1136432 w 12192000"/>
              <a:gd name="connsiteY8" fmla="*/ 154858 h 678426"/>
              <a:gd name="connsiteX9" fmla="*/ 875890 w 12192000"/>
              <a:gd name="connsiteY9" fmla="*/ 415400 h 678426"/>
              <a:gd name="connsiteX10" fmla="*/ 875890 w 12192000"/>
              <a:gd name="connsiteY10" fmla="*/ 535871 h 678426"/>
              <a:gd name="connsiteX11" fmla="*/ 896365 w 12192000"/>
              <a:gd name="connsiteY11" fmla="*/ 637286 h 678426"/>
              <a:gd name="connsiteX12" fmla="*/ 918696 w 12192000"/>
              <a:gd name="connsiteY12" fmla="*/ 678426 h 678426"/>
              <a:gd name="connsiteX13" fmla="*/ 0 w 12192000"/>
              <a:gd name="connsiteY13" fmla="*/ 678426 h 678426"/>
              <a:gd name="connsiteX14" fmla="*/ 0 w 12192000"/>
              <a:gd name="connsiteY14" fmla="*/ 0 h 678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678426">
                <a:moveTo>
                  <a:pt x="0" y="0"/>
                </a:moveTo>
                <a:lnTo>
                  <a:pt x="12192000" y="0"/>
                </a:lnTo>
                <a:lnTo>
                  <a:pt x="12192000" y="678426"/>
                </a:lnTo>
                <a:lnTo>
                  <a:pt x="11260603" y="678426"/>
                </a:lnTo>
                <a:lnTo>
                  <a:pt x="11282934" y="637286"/>
                </a:lnTo>
                <a:cubicBezTo>
                  <a:pt x="11296118" y="606115"/>
                  <a:pt x="11303409" y="571844"/>
                  <a:pt x="11303409" y="535871"/>
                </a:cubicBezTo>
                <a:lnTo>
                  <a:pt x="11303409" y="415400"/>
                </a:lnTo>
                <a:cubicBezTo>
                  <a:pt x="11303409" y="271507"/>
                  <a:pt x="11186760" y="154858"/>
                  <a:pt x="11042867" y="154858"/>
                </a:cubicBezTo>
                <a:lnTo>
                  <a:pt x="1136432" y="154858"/>
                </a:lnTo>
                <a:cubicBezTo>
                  <a:pt x="992539" y="154858"/>
                  <a:pt x="875890" y="271507"/>
                  <a:pt x="875890" y="415400"/>
                </a:cubicBezTo>
                <a:lnTo>
                  <a:pt x="875890" y="535871"/>
                </a:lnTo>
                <a:cubicBezTo>
                  <a:pt x="875890" y="571844"/>
                  <a:pt x="883181" y="606115"/>
                  <a:pt x="896365" y="637286"/>
                </a:cubicBezTo>
                <a:lnTo>
                  <a:pt x="918696" y="678426"/>
                </a:lnTo>
                <a:lnTo>
                  <a:pt x="0" y="678426"/>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8"/>
          <p:cNvSpPr/>
          <p:nvPr/>
        </p:nvSpPr>
        <p:spPr>
          <a:xfrm>
            <a:off x="918696" y="678426"/>
            <a:ext cx="10341907" cy="117987"/>
          </a:xfrm>
          <a:custGeom>
            <a:avLst/>
            <a:gdLst>
              <a:gd name="connsiteX0" fmla="*/ 0 w 10341907"/>
              <a:gd name="connsiteY0" fmla="*/ 0 h 117987"/>
              <a:gd name="connsiteX1" fmla="*/ 10341907 w 10341907"/>
              <a:gd name="connsiteY1" fmla="*/ 0 h 117987"/>
              <a:gd name="connsiteX2" fmla="*/ 10340216 w 10341907"/>
              <a:gd name="connsiteY2" fmla="*/ 3116 h 117987"/>
              <a:gd name="connsiteX3" fmla="*/ 10124171 w 10341907"/>
              <a:gd name="connsiteY3" fmla="*/ 117987 h 117987"/>
              <a:gd name="connsiteX4" fmla="*/ 217736 w 10341907"/>
              <a:gd name="connsiteY4" fmla="*/ 117987 h 117987"/>
              <a:gd name="connsiteX5" fmla="*/ 1691 w 10341907"/>
              <a:gd name="connsiteY5" fmla="*/ 3116 h 117987"/>
              <a:gd name="connsiteX6" fmla="*/ 0 w 10341907"/>
              <a:gd name="connsiteY6" fmla="*/ 0 h 117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41907" h="117987">
                <a:moveTo>
                  <a:pt x="0" y="0"/>
                </a:moveTo>
                <a:lnTo>
                  <a:pt x="10341907" y="0"/>
                </a:lnTo>
                <a:lnTo>
                  <a:pt x="10340216" y="3116"/>
                </a:lnTo>
                <a:cubicBezTo>
                  <a:pt x="10293395" y="72421"/>
                  <a:pt x="10214104" y="117987"/>
                  <a:pt x="10124171" y="117987"/>
                </a:cubicBezTo>
                <a:lnTo>
                  <a:pt x="217736" y="117987"/>
                </a:lnTo>
                <a:cubicBezTo>
                  <a:pt x="127803" y="117987"/>
                  <a:pt x="48512" y="72421"/>
                  <a:pt x="1691" y="3116"/>
                </a:cubicBezTo>
                <a:lnTo>
                  <a:pt x="0" y="0"/>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an 11"/>
          <p:cNvSpPr/>
          <p:nvPr/>
        </p:nvSpPr>
        <p:spPr>
          <a:xfrm>
            <a:off x="-1" y="-2"/>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an 12"/>
          <p:cNvSpPr/>
          <p:nvPr/>
        </p:nvSpPr>
        <p:spPr>
          <a:xfrm>
            <a:off x="11890372" y="-3"/>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9"/>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3758516" y="818537"/>
            <a:ext cx="4662268" cy="568104"/>
          </a:xfrm>
          <a:prstGeom prst="rect">
            <a:avLst/>
          </a:prstGeom>
        </p:spPr>
      </p:pic>
      <p:sp>
        <p:nvSpPr>
          <p:cNvPr id="22" name="4-Point Star 21"/>
          <p:cNvSpPr/>
          <p:nvPr/>
        </p:nvSpPr>
        <p:spPr>
          <a:xfrm>
            <a:off x="403270" y="160880"/>
            <a:ext cx="398207" cy="427703"/>
          </a:xfrm>
          <a:prstGeom prst="star4">
            <a:avLst>
              <a:gd name="adj" fmla="val 1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6" name="Picture 25"/>
          <p:cNvPicPr>
            <a:picLocks noChangeAspect="1"/>
          </p:cNvPicPr>
          <p:nvPr/>
        </p:nvPicPr>
        <p:blipFill>
          <a:blip r:embed="rId4"/>
          <a:srcRect l="31230" t="-4849" r="66223" b="100000"/>
          <a:stretch>
            <a:fillRect/>
          </a:stretch>
        </p:blipFill>
        <p:spPr>
          <a:xfrm>
            <a:off x="4346224" y="2521974"/>
            <a:ext cx="225776" cy="180754"/>
          </a:xfrm>
          <a:custGeom>
            <a:avLst/>
            <a:gdLst>
              <a:gd name="connsiteX0" fmla="*/ 0 w 225776"/>
              <a:gd name="connsiteY0" fmla="*/ 0 h 180754"/>
              <a:gd name="connsiteX1" fmla="*/ 225776 w 225776"/>
              <a:gd name="connsiteY1" fmla="*/ 0 h 180754"/>
              <a:gd name="connsiteX2" fmla="*/ 225776 w 225776"/>
              <a:gd name="connsiteY2" fmla="*/ 180754 h 180754"/>
              <a:gd name="connsiteX3" fmla="*/ 0 w 225776"/>
              <a:gd name="connsiteY3" fmla="*/ 180754 h 180754"/>
              <a:gd name="connsiteX4" fmla="*/ 0 w 225776"/>
              <a:gd name="connsiteY4" fmla="*/ 0 h 180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180754">
                <a:moveTo>
                  <a:pt x="0" y="0"/>
                </a:moveTo>
                <a:lnTo>
                  <a:pt x="225776" y="0"/>
                </a:lnTo>
                <a:lnTo>
                  <a:pt x="225776" y="180754"/>
                </a:lnTo>
                <a:lnTo>
                  <a:pt x="0" y="180754"/>
                </a:lnTo>
                <a:lnTo>
                  <a:pt x="0" y="0"/>
                </a:lnTo>
                <a:close/>
              </a:path>
            </a:pathLst>
          </a:custGeom>
        </p:spPr>
      </p:pic>
      <p:pic>
        <p:nvPicPr>
          <p:cNvPr id="23" name="Picture 22"/>
          <p:cNvPicPr>
            <a:picLocks noChangeAspect="1"/>
          </p:cNvPicPr>
          <p:nvPr/>
        </p:nvPicPr>
        <p:blipFill>
          <a:blip r:embed="rId4"/>
          <a:srcRect l="31230" t="100000" r="66223" b="-8896"/>
          <a:stretch>
            <a:fillRect/>
          </a:stretch>
        </p:blipFill>
        <p:spPr>
          <a:xfrm>
            <a:off x="4346224" y="6430297"/>
            <a:ext cx="225776" cy="331600"/>
          </a:xfrm>
          <a:custGeom>
            <a:avLst/>
            <a:gdLst>
              <a:gd name="connsiteX0" fmla="*/ 0 w 225776"/>
              <a:gd name="connsiteY0" fmla="*/ 0 h 331600"/>
              <a:gd name="connsiteX1" fmla="*/ 225776 w 225776"/>
              <a:gd name="connsiteY1" fmla="*/ 0 h 331600"/>
              <a:gd name="connsiteX2" fmla="*/ 225776 w 225776"/>
              <a:gd name="connsiteY2" fmla="*/ 331600 h 331600"/>
              <a:gd name="connsiteX3" fmla="*/ 0 w 225776"/>
              <a:gd name="connsiteY3" fmla="*/ 331600 h 331600"/>
              <a:gd name="connsiteX4" fmla="*/ 0 w 225776"/>
              <a:gd name="connsiteY4" fmla="*/ 0 h 33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331600">
                <a:moveTo>
                  <a:pt x="0" y="0"/>
                </a:moveTo>
                <a:lnTo>
                  <a:pt x="225776" y="0"/>
                </a:lnTo>
                <a:lnTo>
                  <a:pt x="225776" y="331600"/>
                </a:lnTo>
                <a:lnTo>
                  <a:pt x="0" y="331600"/>
                </a:lnTo>
                <a:lnTo>
                  <a:pt x="0" y="0"/>
                </a:lnTo>
                <a:close/>
              </a:path>
            </a:pathLst>
          </a:custGeom>
        </p:spPr>
      </p:pic>
      <p:pic>
        <p:nvPicPr>
          <p:cNvPr id="48" name="Picture 47"/>
          <p:cNvPicPr>
            <a:picLocks noChangeAspect="1"/>
          </p:cNvPicPr>
          <p:nvPr/>
        </p:nvPicPr>
        <p:blipFill>
          <a:blip r:embed="rId5"/>
          <a:srcRect l="-6510" t="67413" r="100000" b="26074"/>
          <a:stretch>
            <a:fillRect/>
          </a:stretch>
        </p:blipFill>
        <p:spPr>
          <a:xfrm>
            <a:off x="801478" y="5987845"/>
            <a:ext cx="590333" cy="442452"/>
          </a:xfrm>
          <a:custGeom>
            <a:avLst/>
            <a:gdLst>
              <a:gd name="connsiteX0" fmla="*/ 0 w 590333"/>
              <a:gd name="connsiteY0" fmla="*/ 0 h 442452"/>
              <a:gd name="connsiteX1" fmla="*/ 590333 w 590333"/>
              <a:gd name="connsiteY1" fmla="*/ 0 h 442452"/>
              <a:gd name="connsiteX2" fmla="*/ 590333 w 590333"/>
              <a:gd name="connsiteY2" fmla="*/ 442452 h 442452"/>
              <a:gd name="connsiteX3" fmla="*/ 0 w 590333"/>
              <a:gd name="connsiteY3" fmla="*/ 442452 h 442452"/>
              <a:gd name="connsiteX4" fmla="*/ 0 w 590333"/>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333" h="442452">
                <a:moveTo>
                  <a:pt x="0" y="0"/>
                </a:moveTo>
                <a:lnTo>
                  <a:pt x="590333" y="0"/>
                </a:lnTo>
                <a:lnTo>
                  <a:pt x="590333" y="442452"/>
                </a:lnTo>
                <a:lnTo>
                  <a:pt x="0" y="442452"/>
                </a:lnTo>
                <a:lnTo>
                  <a:pt x="0" y="0"/>
                </a:lnTo>
                <a:close/>
              </a:path>
            </a:pathLst>
          </a:custGeom>
        </p:spPr>
      </p:pic>
      <p:pic>
        <p:nvPicPr>
          <p:cNvPr id="47" name="Picture 46"/>
          <p:cNvPicPr>
            <a:picLocks noChangeAspect="1"/>
          </p:cNvPicPr>
          <p:nvPr/>
        </p:nvPicPr>
        <p:blipFill>
          <a:blip r:embed="rId5"/>
          <a:srcRect l="100000" t="67413" r="-7154" b="26074"/>
          <a:stretch>
            <a:fillRect/>
          </a:stretch>
        </p:blipFill>
        <p:spPr>
          <a:xfrm>
            <a:off x="10460296" y="5987845"/>
            <a:ext cx="648778" cy="442452"/>
          </a:xfrm>
          <a:custGeom>
            <a:avLst/>
            <a:gdLst>
              <a:gd name="connsiteX0" fmla="*/ 0 w 648778"/>
              <a:gd name="connsiteY0" fmla="*/ 0 h 442452"/>
              <a:gd name="connsiteX1" fmla="*/ 648778 w 648778"/>
              <a:gd name="connsiteY1" fmla="*/ 0 h 442452"/>
              <a:gd name="connsiteX2" fmla="*/ 648778 w 648778"/>
              <a:gd name="connsiteY2" fmla="*/ 442452 h 442452"/>
              <a:gd name="connsiteX3" fmla="*/ 0 w 648778"/>
              <a:gd name="connsiteY3" fmla="*/ 442452 h 442452"/>
              <a:gd name="connsiteX4" fmla="*/ 0 w 648778"/>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778" h="442452">
                <a:moveTo>
                  <a:pt x="0" y="0"/>
                </a:moveTo>
                <a:lnTo>
                  <a:pt x="648778" y="0"/>
                </a:lnTo>
                <a:lnTo>
                  <a:pt x="648778" y="442452"/>
                </a:lnTo>
                <a:lnTo>
                  <a:pt x="0" y="442452"/>
                </a:lnTo>
                <a:lnTo>
                  <a:pt x="0" y="0"/>
                </a:lnTo>
                <a:close/>
              </a:path>
            </a:pathLst>
          </a:custGeom>
        </p:spPr>
      </p:pic>
      <p:sp>
        <p:nvSpPr>
          <p:cNvPr id="3" name="Rectangle 2"/>
          <p:cNvSpPr/>
          <p:nvPr/>
        </p:nvSpPr>
        <p:spPr>
          <a:xfrm>
            <a:off x="3776483" y="155204"/>
            <a:ext cx="461363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p:cNvSpPr/>
          <p:nvPr/>
        </p:nvSpPr>
        <p:spPr>
          <a:xfrm>
            <a:off x="5197102" y="810722"/>
            <a:ext cx="2210862" cy="522259"/>
          </a:xfrm>
          <a:prstGeom prst="rect">
            <a:avLst/>
          </a:prstGeom>
        </p:spPr>
        <p:txBody>
          <a:bodyPr wrap="none">
            <a:spAutoFit/>
          </a:bodyPr>
          <a:lstStyle/>
          <a:p>
            <a:pPr marL="0" marR="0" lvl="0" indent="0" algn="l" defTabSz="914400" rtl="0" eaLnBrk="1" fontAlgn="auto" latinLnBrk="0" hangingPunct="1">
              <a:lnSpc>
                <a:spcPct val="107000"/>
              </a:lnSpc>
              <a:spcBef>
                <a:spcPts val="0"/>
              </a:spcBef>
              <a:spcAft>
                <a:spcPts val="0"/>
              </a:spcAft>
              <a:buClrTx/>
              <a:buSzTx/>
              <a:buFontTx/>
              <a:buNone/>
              <a:tabLst>
                <a:tab pos="1386840" algn="l"/>
              </a:tabLst>
              <a:defRPr/>
            </a:pPr>
            <a:r>
              <a:rPr kumimoji="0" lang="vi-VN" sz="2800" b="1" i="0" u="none" strike="noStrike" kern="1200" cap="none" spc="0" normalizeH="0" baseline="0" noProof="0" dirty="0">
                <a:ln>
                  <a:noFill/>
                </a:ln>
                <a:solidFill>
                  <a:srgbClr val="0000FF"/>
                </a:solidFill>
                <a:effectLst/>
                <a:uLnTx/>
                <a:uFillTx/>
                <a:latin typeface="Times New Roman" panose="02020603050405020304" pitchFamily="18" charset="0"/>
                <a:ea typeface="MS Mincho"/>
                <a:cs typeface="Times New Roman" panose="02020603050405020304" pitchFamily="18" charset="0"/>
              </a:rPr>
              <a:t>II. Luyện tập</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Hộp Văn bản 6">
            <a:extLst>
              <a:ext uri="{FF2B5EF4-FFF2-40B4-BE49-F238E27FC236}">
                <a16:creationId xmlns:a16="http://schemas.microsoft.com/office/drawing/2014/main" xmlns="" id="{34111E5C-EAB8-ED5F-7993-197D6F9070A3}"/>
              </a:ext>
            </a:extLst>
          </p:cNvPr>
          <p:cNvSpPr txBox="1"/>
          <p:nvPr/>
        </p:nvSpPr>
        <p:spPr>
          <a:xfrm>
            <a:off x="728020" y="1386641"/>
            <a:ext cx="10953233" cy="4093428"/>
          </a:xfrm>
          <a:prstGeom prst="rect">
            <a:avLst/>
          </a:prstGeom>
          <a:noFill/>
        </p:spPr>
        <p:txBody>
          <a:bodyPr wrap="square">
            <a:spAutoFit/>
          </a:bodyPr>
          <a:lstStyle/>
          <a:p>
            <a:pPr algn="just"/>
            <a:r>
              <a:rPr lang="vi-VN" sz="2000" b="1" dirty="0">
                <a:effectLst/>
                <a:latin typeface="Times New Roman" panose="02020603050405020304" pitchFamily="18" charset="0"/>
                <a:ea typeface="Times New Roman" panose="02020603050405020304" pitchFamily="18" charset="0"/>
                <a:cs typeface="Times New Roman" panose="02020603050405020304" pitchFamily="18" charset="0"/>
              </a:rPr>
              <a:t>Bài tập 3</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a. </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 Câu “Thu nhập tốt nhưng chỗ làm hơi xa.” nhấn mạnh thông tin chỗ làm xa, đi lại không được thuận lợi.</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 Câu “Chỗ làm hơi xa nhưng thu nhập tốt.” nhấn mạnh thông tin thu nhập tốt, có ý nhấn mạnh đến mặt tích cực.</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b. </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 Câu “Vì Hà chăm chỉ và luôn cố gắng trong học tập nên bạn ấy đạt điểm rất cao trong kì thi vừa qua.” nhấn mạnh thông tin kết quả học tập của Hà (đạt điểm rất cao trong kì thi vừa qua).</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 Câu “Hà đạt điểm rất cao trong kì thi vừa qua vì bạn ấy chăm chỉ và luôn cố gắng trong học tập.” nhấn mạnh thông tin nguyên nhân Hà có kết quả học tập tốt (chăm chỉ và luôn cố gắng trong học tập).</a:t>
            </a:r>
            <a:endParaRPr lang="vi-VN" sz="2000" dirty="0">
              <a:effectLst/>
              <a:latin typeface="VNI-Times"/>
              <a:ea typeface="Times New Roman" panose="02020603050405020304" pitchFamily="18" charset="0"/>
              <a:cs typeface="Times New Roman" panose="02020603050405020304" pitchFamily="18" charset="0"/>
            </a:endParaRPr>
          </a:p>
          <a:p>
            <a:pPr algn="just"/>
            <a:r>
              <a:rPr lang="vi-VN" sz="2000" dirty="0">
                <a:effectLst/>
                <a:latin typeface="Times New Roman" panose="02020603050405020304" pitchFamily="18" charset="0"/>
                <a:ea typeface="Times New Roman" panose="02020603050405020304" pitchFamily="18" charset="0"/>
                <a:cs typeface="Times New Roman" panose="02020603050405020304" pitchFamily="18" charset="0"/>
              </a:rPr>
              <a:t>-&gt; Việc lựa chọn trật tự của các vế câu đóng vai trò quan trọng để tạo điểm nhấn thông tin và có thể chi phối ý nghĩa của cả câu.</a:t>
            </a:r>
            <a:endParaRPr lang="vi-VN" sz="2000" dirty="0">
              <a:effectLst/>
              <a:latin typeface="VNI-Time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0041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 calcmode="lin" valueType="num">
                                      <p:cBhvr additive="base">
                                        <p:cTn id="14"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7">
                                            <p:txEl>
                                              <p:pRg st="1" end="1"/>
                                            </p:txEl>
                                          </p:spTgt>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7">
                                            <p:txEl>
                                              <p:pRg st="2" end="2"/>
                                            </p:txEl>
                                          </p:spTgt>
                                        </p:tgtEl>
                                        <p:attrNameLst>
                                          <p:attrName>style.visibility</p:attrName>
                                        </p:attrNameLst>
                                      </p:cBhvr>
                                      <p:to>
                                        <p:strVal val="visible"/>
                                      </p:to>
                                    </p:set>
                                    <p:anim calcmode="lin" valueType="num">
                                      <p:cBhvr additive="base">
                                        <p:cTn id="18"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7">
                                            <p:txEl>
                                              <p:pRg st="2" end="2"/>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 calcmode="lin" valueType="num">
                                      <p:cBhvr additive="base">
                                        <p:cTn id="22"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4" end="4"/>
                                            </p:txEl>
                                          </p:spTgt>
                                        </p:tgtEl>
                                        <p:attrNameLst>
                                          <p:attrName>style.visibility</p:attrName>
                                        </p:attrNameLst>
                                      </p:cBhvr>
                                      <p:to>
                                        <p:strVal val="visible"/>
                                      </p:to>
                                    </p:set>
                                    <p:animEffect transition="in" filter="fade">
                                      <p:cBhvr>
                                        <p:cTn id="28" dur="1000"/>
                                        <p:tgtEl>
                                          <p:spTgt spid="7">
                                            <p:txEl>
                                              <p:pRg st="4" end="4"/>
                                            </p:txEl>
                                          </p:spTgt>
                                        </p:tgtEl>
                                      </p:cBhvr>
                                    </p:animEffect>
                                    <p:anim calcmode="lin" valueType="num">
                                      <p:cBhvr>
                                        <p:cTn id="29"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4" end="4"/>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7">
                                            <p:txEl>
                                              <p:pRg st="5" end="5"/>
                                            </p:txEl>
                                          </p:spTgt>
                                        </p:tgtEl>
                                        <p:attrNameLst>
                                          <p:attrName>style.visibility</p:attrName>
                                        </p:attrNameLst>
                                      </p:cBhvr>
                                      <p:to>
                                        <p:strVal val="visible"/>
                                      </p:to>
                                    </p:set>
                                    <p:animEffect transition="in" filter="fade">
                                      <p:cBhvr>
                                        <p:cTn id="33" dur="1000"/>
                                        <p:tgtEl>
                                          <p:spTgt spid="7">
                                            <p:txEl>
                                              <p:pRg st="5" end="5"/>
                                            </p:txEl>
                                          </p:spTgt>
                                        </p:tgtEl>
                                      </p:cBhvr>
                                    </p:animEffect>
                                    <p:anim calcmode="lin" valueType="num">
                                      <p:cBhvr>
                                        <p:cTn id="34"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7">
                                            <p:txEl>
                                              <p:pRg st="5" end="5"/>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7">
                                            <p:txEl>
                                              <p:pRg st="6" end="6"/>
                                            </p:txEl>
                                          </p:spTgt>
                                        </p:tgtEl>
                                        <p:attrNameLst>
                                          <p:attrName>style.visibility</p:attrName>
                                        </p:attrNameLst>
                                      </p:cBhvr>
                                      <p:to>
                                        <p:strVal val="visible"/>
                                      </p:to>
                                    </p:set>
                                    <p:animEffect transition="in" filter="fade">
                                      <p:cBhvr>
                                        <p:cTn id="38" dur="1000"/>
                                        <p:tgtEl>
                                          <p:spTgt spid="7">
                                            <p:txEl>
                                              <p:pRg st="6" end="6"/>
                                            </p:txEl>
                                          </p:spTgt>
                                        </p:tgtEl>
                                      </p:cBhvr>
                                    </p:animEffect>
                                    <p:anim calcmode="lin" valueType="num">
                                      <p:cBhvr>
                                        <p:cTn id="39"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7">
                                            <p:txEl>
                                              <p:pRg st="6" end="6"/>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7">
                                            <p:txEl>
                                              <p:pRg st="7" end="7"/>
                                            </p:txEl>
                                          </p:spTgt>
                                        </p:tgtEl>
                                        <p:attrNameLst>
                                          <p:attrName>style.visibility</p:attrName>
                                        </p:attrNameLst>
                                      </p:cBhvr>
                                      <p:to>
                                        <p:strVal val="visible"/>
                                      </p:to>
                                    </p:set>
                                    <p:animEffect transition="in" filter="fade">
                                      <p:cBhvr>
                                        <p:cTn id="43" dur="1000"/>
                                        <p:tgtEl>
                                          <p:spTgt spid="7">
                                            <p:txEl>
                                              <p:pRg st="7" end="7"/>
                                            </p:txEl>
                                          </p:spTgt>
                                        </p:tgtEl>
                                      </p:cBhvr>
                                    </p:animEffect>
                                    <p:anim calcmode="lin" valueType="num">
                                      <p:cBhvr>
                                        <p:cTn id="44"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45" dur="1000" fill="hold"/>
                                        <p:tgtEl>
                                          <p:spTgt spid="7">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ame 4"/>
          <p:cNvSpPr/>
          <p:nvPr/>
        </p:nvSpPr>
        <p:spPr>
          <a:xfrm>
            <a:off x="331122" y="1028700"/>
            <a:ext cx="11517055" cy="5545394"/>
          </a:xfrm>
          <a:prstGeom prst="frame">
            <a:avLst>
              <a:gd name="adj1" fmla="val 1596"/>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r="100000" b="100000"/>
            </a:path>
            <a:tileRect l="-100000" t="-100000"/>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10"/>
          <p:cNvSpPr/>
          <p:nvPr/>
        </p:nvSpPr>
        <p:spPr>
          <a:xfrm>
            <a:off x="889200" y="154858"/>
            <a:ext cx="10427519" cy="523568"/>
          </a:xfrm>
          <a:custGeom>
            <a:avLst/>
            <a:gdLst>
              <a:gd name="connsiteX0" fmla="*/ 260542 w 10427519"/>
              <a:gd name="connsiteY0" fmla="*/ 0 h 523568"/>
              <a:gd name="connsiteX1" fmla="*/ 10166977 w 10427519"/>
              <a:gd name="connsiteY1" fmla="*/ 0 h 523568"/>
              <a:gd name="connsiteX2" fmla="*/ 10427519 w 10427519"/>
              <a:gd name="connsiteY2" fmla="*/ 260542 h 523568"/>
              <a:gd name="connsiteX3" fmla="*/ 10427519 w 10427519"/>
              <a:gd name="connsiteY3" fmla="*/ 381013 h 523568"/>
              <a:gd name="connsiteX4" fmla="*/ 10407044 w 10427519"/>
              <a:gd name="connsiteY4" fmla="*/ 482428 h 523568"/>
              <a:gd name="connsiteX5" fmla="*/ 10384713 w 10427519"/>
              <a:gd name="connsiteY5" fmla="*/ 523568 h 523568"/>
              <a:gd name="connsiteX6" fmla="*/ 42806 w 10427519"/>
              <a:gd name="connsiteY6" fmla="*/ 523568 h 523568"/>
              <a:gd name="connsiteX7" fmla="*/ 20475 w 10427519"/>
              <a:gd name="connsiteY7" fmla="*/ 482428 h 523568"/>
              <a:gd name="connsiteX8" fmla="*/ 0 w 10427519"/>
              <a:gd name="connsiteY8" fmla="*/ 381013 h 523568"/>
              <a:gd name="connsiteX9" fmla="*/ 0 w 10427519"/>
              <a:gd name="connsiteY9" fmla="*/ 260542 h 523568"/>
              <a:gd name="connsiteX10" fmla="*/ 260542 w 10427519"/>
              <a:gd name="connsiteY10" fmla="*/ 0 h 5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27519" h="523568">
                <a:moveTo>
                  <a:pt x="260542" y="0"/>
                </a:moveTo>
                <a:lnTo>
                  <a:pt x="10166977" y="0"/>
                </a:lnTo>
                <a:cubicBezTo>
                  <a:pt x="10310870" y="0"/>
                  <a:pt x="10427519" y="116649"/>
                  <a:pt x="10427519" y="260542"/>
                </a:cubicBezTo>
                <a:lnTo>
                  <a:pt x="10427519" y="381013"/>
                </a:lnTo>
                <a:cubicBezTo>
                  <a:pt x="10427519" y="416986"/>
                  <a:pt x="10420228" y="451257"/>
                  <a:pt x="10407044" y="482428"/>
                </a:cubicBezTo>
                <a:lnTo>
                  <a:pt x="10384713" y="523568"/>
                </a:lnTo>
                <a:lnTo>
                  <a:pt x="42806" y="523568"/>
                </a:lnTo>
                <a:lnTo>
                  <a:pt x="20475" y="482428"/>
                </a:lnTo>
                <a:cubicBezTo>
                  <a:pt x="7291" y="451257"/>
                  <a:pt x="0" y="416986"/>
                  <a:pt x="0" y="381013"/>
                </a:cubicBezTo>
                <a:lnTo>
                  <a:pt x="0" y="260542"/>
                </a:lnTo>
                <a:cubicBezTo>
                  <a:pt x="0" y="116649"/>
                  <a:pt x="116649" y="0"/>
                  <a:pt x="260542"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9"/>
          <p:cNvSpPr/>
          <p:nvPr/>
        </p:nvSpPr>
        <p:spPr>
          <a:xfrm>
            <a:off x="-1" y="-1"/>
            <a:ext cx="12192000" cy="678426"/>
          </a:xfrm>
          <a:custGeom>
            <a:avLst/>
            <a:gdLst>
              <a:gd name="connsiteX0" fmla="*/ 0 w 12192000"/>
              <a:gd name="connsiteY0" fmla="*/ 0 h 678426"/>
              <a:gd name="connsiteX1" fmla="*/ 12192000 w 12192000"/>
              <a:gd name="connsiteY1" fmla="*/ 0 h 678426"/>
              <a:gd name="connsiteX2" fmla="*/ 12192000 w 12192000"/>
              <a:gd name="connsiteY2" fmla="*/ 678426 h 678426"/>
              <a:gd name="connsiteX3" fmla="*/ 11260603 w 12192000"/>
              <a:gd name="connsiteY3" fmla="*/ 678426 h 678426"/>
              <a:gd name="connsiteX4" fmla="*/ 11282934 w 12192000"/>
              <a:gd name="connsiteY4" fmla="*/ 637286 h 678426"/>
              <a:gd name="connsiteX5" fmla="*/ 11303409 w 12192000"/>
              <a:gd name="connsiteY5" fmla="*/ 535871 h 678426"/>
              <a:gd name="connsiteX6" fmla="*/ 11303409 w 12192000"/>
              <a:gd name="connsiteY6" fmla="*/ 415400 h 678426"/>
              <a:gd name="connsiteX7" fmla="*/ 11042867 w 12192000"/>
              <a:gd name="connsiteY7" fmla="*/ 154858 h 678426"/>
              <a:gd name="connsiteX8" fmla="*/ 1136432 w 12192000"/>
              <a:gd name="connsiteY8" fmla="*/ 154858 h 678426"/>
              <a:gd name="connsiteX9" fmla="*/ 875890 w 12192000"/>
              <a:gd name="connsiteY9" fmla="*/ 415400 h 678426"/>
              <a:gd name="connsiteX10" fmla="*/ 875890 w 12192000"/>
              <a:gd name="connsiteY10" fmla="*/ 535871 h 678426"/>
              <a:gd name="connsiteX11" fmla="*/ 896365 w 12192000"/>
              <a:gd name="connsiteY11" fmla="*/ 637286 h 678426"/>
              <a:gd name="connsiteX12" fmla="*/ 918696 w 12192000"/>
              <a:gd name="connsiteY12" fmla="*/ 678426 h 678426"/>
              <a:gd name="connsiteX13" fmla="*/ 0 w 12192000"/>
              <a:gd name="connsiteY13" fmla="*/ 678426 h 678426"/>
              <a:gd name="connsiteX14" fmla="*/ 0 w 12192000"/>
              <a:gd name="connsiteY14" fmla="*/ 0 h 678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678426">
                <a:moveTo>
                  <a:pt x="0" y="0"/>
                </a:moveTo>
                <a:lnTo>
                  <a:pt x="12192000" y="0"/>
                </a:lnTo>
                <a:lnTo>
                  <a:pt x="12192000" y="678426"/>
                </a:lnTo>
                <a:lnTo>
                  <a:pt x="11260603" y="678426"/>
                </a:lnTo>
                <a:lnTo>
                  <a:pt x="11282934" y="637286"/>
                </a:lnTo>
                <a:cubicBezTo>
                  <a:pt x="11296118" y="606115"/>
                  <a:pt x="11303409" y="571844"/>
                  <a:pt x="11303409" y="535871"/>
                </a:cubicBezTo>
                <a:lnTo>
                  <a:pt x="11303409" y="415400"/>
                </a:lnTo>
                <a:cubicBezTo>
                  <a:pt x="11303409" y="271507"/>
                  <a:pt x="11186760" y="154858"/>
                  <a:pt x="11042867" y="154858"/>
                </a:cubicBezTo>
                <a:lnTo>
                  <a:pt x="1136432" y="154858"/>
                </a:lnTo>
                <a:cubicBezTo>
                  <a:pt x="992539" y="154858"/>
                  <a:pt x="875890" y="271507"/>
                  <a:pt x="875890" y="415400"/>
                </a:cubicBezTo>
                <a:lnTo>
                  <a:pt x="875890" y="535871"/>
                </a:lnTo>
                <a:cubicBezTo>
                  <a:pt x="875890" y="571844"/>
                  <a:pt x="883181" y="606115"/>
                  <a:pt x="896365" y="637286"/>
                </a:cubicBezTo>
                <a:lnTo>
                  <a:pt x="918696" y="678426"/>
                </a:lnTo>
                <a:lnTo>
                  <a:pt x="0" y="678426"/>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8"/>
          <p:cNvSpPr/>
          <p:nvPr/>
        </p:nvSpPr>
        <p:spPr>
          <a:xfrm>
            <a:off x="918696" y="678426"/>
            <a:ext cx="10341907" cy="117987"/>
          </a:xfrm>
          <a:custGeom>
            <a:avLst/>
            <a:gdLst>
              <a:gd name="connsiteX0" fmla="*/ 0 w 10341907"/>
              <a:gd name="connsiteY0" fmla="*/ 0 h 117987"/>
              <a:gd name="connsiteX1" fmla="*/ 10341907 w 10341907"/>
              <a:gd name="connsiteY1" fmla="*/ 0 h 117987"/>
              <a:gd name="connsiteX2" fmla="*/ 10340216 w 10341907"/>
              <a:gd name="connsiteY2" fmla="*/ 3116 h 117987"/>
              <a:gd name="connsiteX3" fmla="*/ 10124171 w 10341907"/>
              <a:gd name="connsiteY3" fmla="*/ 117987 h 117987"/>
              <a:gd name="connsiteX4" fmla="*/ 217736 w 10341907"/>
              <a:gd name="connsiteY4" fmla="*/ 117987 h 117987"/>
              <a:gd name="connsiteX5" fmla="*/ 1691 w 10341907"/>
              <a:gd name="connsiteY5" fmla="*/ 3116 h 117987"/>
              <a:gd name="connsiteX6" fmla="*/ 0 w 10341907"/>
              <a:gd name="connsiteY6" fmla="*/ 0 h 117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41907" h="117987">
                <a:moveTo>
                  <a:pt x="0" y="0"/>
                </a:moveTo>
                <a:lnTo>
                  <a:pt x="10341907" y="0"/>
                </a:lnTo>
                <a:lnTo>
                  <a:pt x="10340216" y="3116"/>
                </a:lnTo>
                <a:cubicBezTo>
                  <a:pt x="10293395" y="72421"/>
                  <a:pt x="10214104" y="117987"/>
                  <a:pt x="10124171" y="117987"/>
                </a:cubicBezTo>
                <a:lnTo>
                  <a:pt x="217736" y="117987"/>
                </a:lnTo>
                <a:cubicBezTo>
                  <a:pt x="127803" y="117987"/>
                  <a:pt x="48512" y="72421"/>
                  <a:pt x="1691" y="3116"/>
                </a:cubicBezTo>
                <a:lnTo>
                  <a:pt x="0" y="0"/>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an 11"/>
          <p:cNvSpPr/>
          <p:nvPr/>
        </p:nvSpPr>
        <p:spPr>
          <a:xfrm>
            <a:off x="-1" y="-2"/>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an 12"/>
          <p:cNvSpPr/>
          <p:nvPr/>
        </p:nvSpPr>
        <p:spPr>
          <a:xfrm>
            <a:off x="11890372" y="-3"/>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9"/>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3758516" y="818537"/>
            <a:ext cx="4662268" cy="568104"/>
          </a:xfrm>
          <a:prstGeom prst="rect">
            <a:avLst/>
          </a:prstGeom>
        </p:spPr>
      </p:pic>
      <p:sp>
        <p:nvSpPr>
          <p:cNvPr id="22" name="4-Point Star 21"/>
          <p:cNvSpPr/>
          <p:nvPr/>
        </p:nvSpPr>
        <p:spPr>
          <a:xfrm>
            <a:off x="403270" y="160880"/>
            <a:ext cx="398207" cy="427703"/>
          </a:xfrm>
          <a:prstGeom prst="star4">
            <a:avLst>
              <a:gd name="adj" fmla="val 1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6" name="Picture 25"/>
          <p:cNvPicPr>
            <a:picLocks noChangeAspect="1"/>
          </p:cNvPicPr>
          <p:nvPr/>
        </p:nvPicPr>
        <p:blipFill>
          <a:blip r:embed="rId4"/>
          <a:srcRect l="31230" t="-4849" r="66223" b="100000"/>
          <a:stretch>
            <a:fillRect/>
          </a:stretch>
        </p:blipFill>
        <p:spPr>
          <a:xfrm>
            <a:off x="4346224" y="2521974"/>
            <a:ext cx="225776" cy="180754"/>
          </a:xfrm>
          <a:custGeom>
            <a:avLst/>
            <a:gdLst>
              <a:gd name="connsiteX0" fmla="*/ 0 w 225776"/>
              <a:gd name="connsiteY0" fmla="*/ 0 h 180754"/>
              <a:gd name="connsiteX1" fmla="*/ 225776 w 225776"/>
              <a:gd name="connsiteY1" fmla="*/ 0 h 180754"/>
              <a:gd name="connsiteX2" fmla="*/ 225776 w 225776"/>
              <a:gd name="connsiteY2" fmla="*/ 180754 h 180754"/>
              <a:gd name="connsiteX3" fmla="*/ 0 w 225776"/>
              <a:gd name="connsiteY3" fmla="*/ 180754 h 180754"/>
              <a:gd name="connsiteX4" fmla="*/ 0 w 225776"/>
              <a:gd name="connsiteY4" fmla="*/ 0 h 180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180754">
                <a:moveTo>
                  <a:pt x="0" y="0"/>
                </a:moveTo>
                <a:lnTo>
                  <a:pt x="225776" y="0"/>
                </a:lnTo>
                <a:lnTo>
                  <a:pt x="225776" y="180754"/>
                </a:lnTo>
                <a:lnTo>
                  <a:pt x="0" y="180754"/>
                </a:lnTo>
                <a:lnTo>
                  <a:pt x="0" y="0"/>
                </a:lnTo>
                <a:close/>
              </a:path>
            </a:pathLst>
          </a:custGeom>
        </p:spPr>
      </p:pic>
      <p:pic>
        <p:nvPicPr>
          <p:cNvPr id="23" name="Picture 22"/>
          <p:cNvPicPr>
            <a:picLocks noChangeAspect="1"/>
          </p:cNvPicPr>
          <p:nvPr/>
        </p:nvPicPr>
        <p:blipFill>
          <a:blip r:embed="rId4"/>
          <a:srcRect l="31230" t="100000" r="66223" b="-8896"/>
          <a:stretch>
            <a:fillRect/>
          </a:stretch>
        </p:blipFill>
        <p:spPr>
          <a:xfrm>
            <a:off x="4346224" y="6430297"/>
            <a:ext cx="225776" cy="331600"/>
          </a:xfrm>
          <a:custGeom>
            <a:avLst/>
            <a:gdLst>
              <a:gd name="connsiteX0" fmla="*/ 0 w 225776"/>
              <a:gd name="connsiteY0" fmla="*/ 0 h 331600"/>
              <a:gd name="connsiteX1" fmla="*/ 225776 w 225776"/>
              <a:gd name="connsiteY1" fmla="*/ 0 h 331600"/>
              <a:gd name="connsiteX2" fmla="*/ 225776 w 225776"/>
              <a:gd name="connsiteY2" fmla="*/ 331600 h 331600"/>
              <a:gd name="connsiteX3" fmla="*/ 0 w 225776"/>
              <a:gd name="connsiteY3" fmla="*/ 331600 h 331600"/>
              <a:gd name="connsiteX4" fmla="*/ 0 w 225776"/>
              <a:gd name="connsiteY4" fmla="*/ 0 h 33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331600">
                <a:moveTo>
                  <a:pt x="0" y="0"/>
                </a:moveTo>
                <a:lnTo>
                  <a:pt x="225776" y="0"/>
                </a:lnTo>
                <a:lnTo>
                  <a:pt x="225776" y="331600"/>
                </a:lnTo>
                <a:lnTo>
                  <a:pt x="0" y="331600"/>
                </a:lnTo>
                <a:lnTo>
                  <a:pt x="0" y="0"/>
                </a:lnTo>
                <a:close/>
              </a:path>
            </a:pathLst>
          </a:custGeom>
        </p:spPr>
      </p:pic>
      <p:pic>
        <p:nvPicPr>
          <p:cNvPr id="48" name="Picture 47"/>
          <p:cNvPicPr>
            <a:picLocks noChangeAspect="1"/>
          </p:cNvPicPr>
          <p:nvPr/>
        </p:nvPicPr>
        <p:blipFill>
          <a:blip r:embed="rId5"/>
          <a:srcRect l="-6510" t="67413" r="100000" b="26074"/>
          <a:stretch>
            <a:fillRect/>
          </a:stretch>
        </p:blipFill>
        <p:spPr>
          <a:xfrm>
            <a:off x="801478" y="5987845"/>
            <a:ext cx="590333" cy="442452"/>
          </a:xfrm>
          <a:custGeom>
            <a:avLst/>
            <a:gdLst>
              <a:gd name="connsiteX0" fmla="*/ 0 w 590333"/>
              <a:gd name="connsiteY0" fmla="*/ 0 h 442452"/>
              <a:gd name="connsiteX1" fmla="*/ 590333 w 590333"/>
              <a:gd name="connsiteY1" fmla="*/ 0 h 442452"/>
              <a:gd name="connsiteX2" fmla="*/ 590333 w 590333"/>
              <a:gd name="connsiteY2" fmla="*/ 442452 h 442452"/>
              <a:gd name="connsiteX3" fmla="*/ 0 w 590333"/>
              <a:gd name="connsiteY3" fmla="*/ 442452 h 442452"/>
              <a:gd name="connsiteX4" fmla="*/ 0 w 590333"/>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333" h="442452">
                <a:moveTo>
                  <a:pt x="0" y="0"/>
                </a:moveTo>
                <a:lnTo>
                  <a:pt x="590333" y="0"/>
                </a:lnTo>
                <a:lnTo>
                  <a:pt x="590333" y="442452"/>
                </a:lnTo>
                <a:lnTo>
                  <a:pt x="0" y="442452"/>
                </a:lnTo>
                <a:lnTo>
                  <a:pt x="0" y="0"/>
                </a:lnTo>
                <a:close/>
              </a:path>
            </a:pathLst>
          </a:custGeom>
        </p:spPr>
      </p:pic>
      <p:pic>
        <p:nvPicPr>
          <p:cNvPr id="47" name="Picture 46"/>
          <p:cNvPicPr>
            <a:picLocks noChangeAspect="1"/>
          </p:cNvPicPr>
          <p:nvPr/>
        </p:nvPicPr>
        <p:blipFill>
          <a:blip r:embed="rId5"/>
          <a:srcRect l="100000" t="67413" r="-7154" b="26074"/>
          <a:stretch>
            <a:fillRect/>
          </a:stretch>
        </p:blipFill>
        <p:spPr>
          <a:xfrm>
            <a:off x="10460296" y="5987845"/>
            <a:ext cx="648778" cy="442452"/>
          </a:xfrm>
          <a:custGeom>
            <a:avLst/>
            <a:gdLst>
              <a:gd name="connsiteX0" fmla="*/ 0 w 648778"/>
              <a:gd name="connsiteY0" fmla="*/ 0 h 442452"/>
              <a:gd name="connsiteX1" fmla="*/ 648778 w 648778"/>
              <a:gd name="connsiteY1" fmla="*/ 0 h 442452"/>
              <a:gd name="connsiteX2" fmla="*/ 648778 w 648778"/>
              <a:gd name="connsiteY2" fmla="*/ 442452 h 442452"/>
              <a:gd name="connsiteX3" fmla="*/ 0 w 648778"/>
              <a:gd name="connsiteY3" fmla="*/ 442452 h 442452"/>
              <a:gd name="connsiteX4" fmla="*/ 0 w 648778"/>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778" h="442452">
                <a:moveTo>
                  <a:pt x="0" y="0"/>
                </a:moveTo>
                <a:lnTo>
                  <a:pt x="648778" y="0"/>
                </a:lnTo>
                <a:lnTo>
                  <a:pt x="648778" y="442452"/>
                </a:lnTo>
                <a:lnTo>
                  <a:pt x="0" y="442452"/>
                </a:lnTo>
                <a:lnTo>
                  <a:pt x="0" y="0"/>
                </a:lnTo>
                <a:close/>
              </a:path>
            </a:pathLst>
          </a:custGeom>
        </p:spPr>
      </p:pic>
      <p:sp>
        <p:nvSpPr>
          <p:cNvPr id="3" name="Rectangle 2"/>
          <p:cNvSpPr/>
          <p:nvPr/>
        </p:nvSpPr>
        <p:spPr>
          <a:xfrm>
            <a:off x="3776483" y="155204"/>
            <a:ext cx="461363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p:cNvSpPr/>
          <p:nvPr/>
        </p:nvSpPr>
        <p:spPr>
          <a:xfrm>
            <a:off x="5197102" y="810722"/>
            <a:ext cx="2210862" cy="522259"/>
          </a:xfrm>
          <a:prstGeom prst="rect">
            <a:avLst/>
          </a:prstGeom>
        </p:spPr>
        <p:txBody>
          <a:bodyPr wrap="none">
            <a:spAutoFit/>
          </a:bodyPr>
          <a:lstStyle/>
          <a:p>
            <a:pPr marL="0" marR="0" lvl="0" indent="0" algn="l" defTabSz="914400" rtl="0" eaLnBrk="1" fontAlgn="auto" latinLnBrk="0" hangingPunct="1">
              <a:lnSpc>
                <a:spcPct val="107000"/>
              </a:lnSpc>
              <a:spcBef>
                <a:spcPts val="0"/>
              </a:spcBef>
              <a:spcAft>
                <a:spcPts val="0"/>
              </a:spcAft>
              <a:buClrTx/>
              <a:buSzTx/>
              <a:buFontTx/>
              <a:buNone/>
              <a:tabLst>
                <a:tab pos="1386840" algn="l"/>
              </a:tabLst>
              <a:defRPr/>
            </a:pPr>
            <a:r>
              <a:rPr kumimoji="0" lang="vi-VN" sz="2800" b="1" i="0" u="none" strike="noStrike" kern="1200" cap="none" spc="0" normalizeH="0" baseline="0" noProof="0" dirty="0">
                <a:ln>
                  <a:noFill/>
                </a:ln>
                <a:solidFill>
                  <a:srgbClr val="0000FF"/>
                </a:solidFill>
                <a:effectLst/>
                <a:uLnTx/>
                <a:uFillTx/>
                <a:latin typeface="Times New Roman" panose="02020603050405020304" pitchFamily="18" charset="0"/>
                <a:ea typeface="MS Mincho"/>
                <a:cs typeface="Times New Roman" panose="02020603050405020304" pitchFamily="18" charset="0"/>
              </a:rPr>
              <a:t>II. Luyện tập</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Hộp Văn bản 6">
            <a:extLst>
              <a:ext uri="{FF2B5EF4-FFF2-40B4-BE49-F238E27FC236}">
                <a16:creationId xmlns:a16="http://schemas.microsoft.com/office/drawing/2014/main" xmlns="" id="{885F0C61-9307-985E-BB01-06A92715E3E9}"/>
              </a:ext>
            </a:extLst>
          </p:cNvPr>
          <p:cNvSpPr txBox="1"/>
          <p:nvPr/>
        </p:nvSpPr>
        <p:spPr>
          <a:xfrm>
            <a:off x="702279" y="1777316"/>
            <a:ext cx="10614440" cy="1938992"/>
          </a:xfrm>
          <a:prstGeom prst="rect">
            <a:avLst/>
          </a:prstGeom>
          <a:noFill/>
        </p:spPr>
        <p:txBody>
          <a:bodyPr wrap="square">
            <a:spAutoFit/>
          </a:bodyPr>
          <a:lstStyle/>
          <a:p>
            <a:pPr marL="71755" algn="just"/>
            <a:r>
              <a:rPr lang="vi-VN" sz="2400" b="1" dirty="0">
                <a:effectLst/>
                <a:latin typeface="+mj-lt"/>
                <a:ea typeface="Arial" panose="020B0604020202020204" pitchFamily="34" charset="0"/>
                <a:cs typeface="Times New Roman" panose="02020603050405020304" pitchFamily="18" charset="0"/>
              </a:rPr>
              <a:t>Bài</a:t>
            </a:r>
            <a:r>
              <a:rPr lang="vi-VN" sz="2400" b="1" spc="-25" dirty="0">
                <a:effectLst/>
                <a:latin typeface="+mj-lt"/>
                <a:ea typeface="Arial" panose="020B0604020202020204" pitchFamily="34" charset="0"/>
                <a:cs typeface="Times New Roman" panose="02020603050405020304" pitchFamily="18" charset="0"/>
              </a:rPr>
              <a:t> </a:t>
            </a:r>
            <a:r>
              <a:rPr lang="vi-VN" sz="2400" b="1" dirty="0">
                <a:effectLst/>
                <a:latin typeface="+mj-lt"/>
                <a:ea typeface="Arial" panose="020B0604020202020204" pitchFamily="34" charset="0"/>
                <a:cs typeface="Times New Roman" panose="02020603050405020304" pitchFamily="18" charset="0"/>
              </a:rPr>
              <a:t>tập</a:t>
            </a:r>
            <a:r>
              <a:rPr lang="vi-VN" sz="2400" b="1" spc="-20" dirty="0">
                <a:effectLst/>
                <a:latin typeface="+mj-lt"/>
                <a:ea typeface="Arial" panose="020B0604020202020204" pitchFamily="34" charset="0"/>
                <a:cs typeface="Times New Roman" panose="02020603050405020304" pitchFamily="18" charset="0"/>
              </a:rPr>
              <a:t> </a:t>
            </a:r>
            <a:r>
              <a:rPr lang="vi-VN" sz="2400" b="1" spc="-50" dirty="0">
                <a:effectLst/>
                <a:latin typeface="+mj-lt"/>
                <a:ea typeface="Arial" panose="020B0604020202020204" pitchFamily="34" charset="0"/>
                <a:cs typeface="Times New Roman" panose="02020603050405020304" pitchFamily="18" charset="0"/>
              </a:rPr>
              <a:t>4</a:t>
            </a:r>
            <a:endParaRPr lang="vi-VN" sz="2400" dirty="0">
              <a:effectLst/>
              <a:latin typeface="+mj-lt"/>
              <a:ea typeface="Times New Roman" panose="02020603050405020304" pitchFamily="18" charset="0"/>
              <a:cs typeface="Times New Roman" panose="02020603050405020304" pitchFamily="18" charset="0"/>
            </a:endParaRPr>
          </a:p>
          <a:p>
            <a:pPr marL="71755" marR="61595" algn="just">
              <a:spcAft>
                <a:spcPts val="0"/>
              </a:spcAft>
            </a:pPr>
            <a:r>
              <a:rPr lang="vi-VN" sz="2400" spc="-10" dirty="0">
                <a:effectLst/>
                <a:latin typeface="+mj-lt"/>
                <a:ea typeface="Arial" panose="020B0604020202020204" pitchFamily="34" charset="0"/>
                <a:cs typeface="Times New Roman" panose="02020603050405020304" pitchFamily="18" charset="0"/>
              </a:rPr>
              <a:t>Câu</a:t>
            </a:r>
            <a:r>
              <a:rPr lang="vi-VN" sz="2400" spc="-85" dirty="0">
                <a:effectLst/>
                <a:latin typeface="+mj-lt"/>
                <a:ea typeface="Arial" panose="020B0604020202020204" pitchFamily="34" charset="0"/>
                <a:cs typeface="Times New Roman" panose="02020603050405020304" pitchFamily="18" charset="0"/>
              </a:rPr>
              <a:t> </a:t>
            </a:r>
            <a:r>
              <a:rPr lang="vi-VN" sz="2400" spc="-10" dirty="0">
                <a:effectLst/>
                <a:latin typeface="+mj-lt"/>
                <a:ea typeface="Arial" panose="020B0604020202020204" pitchFamily="34" charset="0"/>
                <a:cs typeface="Times New Roman" panose="02020603050405020304" pitchFamily="18" charset="0"/>
              </a:rPr>
              <a:t>dùng</a:t>
            </a:r>
            <a:r>
              <a:rPr lang="vi-VN" sz="2400" spc="-85" dirty="0">
                <a:effectLst/>
                <a:latin typeface="+mj-lt"/>
                <a:ea typeface="Arial" panose="020B0604020202020204" pitchFamily="34" charset="0"/>
                <a:cs typeface="Times New Roman" panose="02020603050405020304" pitchFamily="18" charset="0"/>
              </a:rPr>
              <a:t> </a:t>
            </a:r>
            <a:r>
              <a:rPr lang="vi-VN" sz="2400" spc="-10" dirty="0">
                <a:effectLst/>
                <a:latin typeface="+mj-lt"/>
                <a:ea typeface="Arial" panose="020B0604020202020204" pitchFamily="34" charset="0"/>
                <a:cs typeface="Times New Roman" panose="02020603050405020304" pitchFamily="18" charset="0"/>
              </a:rPr>
              <a:t>sai</a:t>
            </a:r>
            <a:r>
              <a:rPr lang="vi-VN" sz="2400" spc="-85" dirty="0">
                <a:effectLst/>
                <a:latin typeface="+mj-lt"/>
                <a:ea typeface="Arial" panose="020B0604020202020204" pitchFamily="34" charset="0"/>
                <a:cs typeface="Times New Roman" panose="02020603050405020304" pitchFamily="18" charset="0"/>
              </a:rPr>
              <a:t> </a:t>
            </a:r>
            <a:r>
              <a:rPr lang="vi-VN" sz="2400" spc="-10" dirty="0">
                <a:effectLst/>
                <a:latin typeface="+mj-lt"/>
                <a:ea typeface="Arial" panose="020B0604020202020204" pitchFamily="34" charset="0"/>
                <a:cs typeface="Times New Roman" panose="02020603050405020304" pitchFamily="18" charset="0"/>
              </a:rPr>
              <a:t>phương</a:t>
            </a:r>
            <a:r>
              <a:rPr lang="vi-VN" sz="2400" spc="-85" dirty="0">
                <a:effectLst/>
                <a:latin typeface="+mj-lt"/>
                <a:ea typeface="Arial" panose="020B0604020202020204" pitchFamily="34" charset="0"/>
                <a:cs typeface="Times New Roman" panose="02020603050405020304" pitchFamily="18" charset="0"/>
              </a:rPr>
              <a:t> </a:t>
            </a:r>
            <a:r>
              <a:rPr lang="vi-VN" sz="2400" spc="-10" dirty="0">
                <a:effectLst/>
                <a:latin typeface="+mj-lt"/>
                <a:ea typeface="Arial" panose="020B0604020202020204" pitchFamily="34" charset="0"/>
                <a:cs typeface="Times New Roman" panose="02020603050405020304" pitchFamily="18" charset="0"/>
              </a:rPr>
              <a:t>tiện</a:t>
            </a:r>
            <a:r>
              <a:rPr lang="vi-VN" sz="2400" spc="-85" dirty="0">
                <a:effectLst/>
                <a:latin typeface="+mj-lt"/>
                <a:ea typeface="Arial" panose="020B0604020202020204" pitchFamily="34" charset="0"/>
                <a:cs typeface="Times New Roman" panose="02020603050405020304" pitchFamily="18" charset="0"/>
              </a:rPr>
              <a:t> </a:t>
            </a:r>
            <a:r>
              <a:rPr lang="vi-VN" sz="2400" spc="-10" dirty="0">
                <a:effectLst/>
                <a:latin typeface="+mj-lt"/>
                <a:ea typeface="Arial" panose="020B0604020202020204" pitchFamily="34" charset="0"/>
                <a:cs typeface="Times New Roman" panose="02020603050405020304" pitchFamily="18" charset="0"/>
              </a:rPr>
              <a:t>nối</a:t>
            </a:r>
            <a:r>
              <a:rPr lang="vi-VN" sz="2400" spc="-85" dirty="0">
                <a:effectLst/>
                <a:latin typeface="+mj-lt"/>
                <a:ea typeface="Arial" panose="020B0604020202020204" pitchFamily="34" charset="0"/>
                <a:cs typeface="Times New Roman" panose="02020603050405020304" pitchFamily="18" charset="0"/>
              </a:rPr>
              <a:t> </a:t>
            </a:r>
            <a:r>
              <a:rPr lang="vi-VN" sz="2400" spc="-10" dirty="0">
                <a:effectLst/>
                <a:latin typeface="+mj-lt"/>
                <a:ea typeface="Arial" panose="020B0604020202020204" pitchFamily="34" charset="0"/>
                <a:cs typeface="Times New Roman" panose="02020603050405020304" pitchFamily="18" charset="0"/>
              </a:rPr>
              <a:t>giữa</a:t>
            </a:r>
            <a:r>
              <a:rPr lang="vi-VN" sz="2400" spc="-85" dirty="0">
                <a:effectLst/>
                <a:latin typeface="+mj-lt"/>
                <a:ea typeface="Arial" panose="020B0604020202020204" pitchFamily="34" charset="0"/>
                <a:cs typeface="Times New Roman" panose="02020603050405020304" pitchFamily="18" charset="0"/>
              </a:rPr>
              <a:t> </a:t>
            </a:r>
            <a:r>
              <a:rPr lang="vi-VN" sz="2400" spc="-10" dirty="0">
                <a:effectLst/>
                <a:latin typeface="+mj-lt"/>
                <a:ea typeface="Arial" panose="020B0604020202020204" pitchFamily="34" charset="0"/>
                <a:cs typeface="Times New Roman" panose="02020603050405020304" pitchFamily="18" charset="0"/>
              </a:rPr>
              <a:t>các</a:t>
            </a:r>
            <a:r>
              <a:rPr lang="vi-VN" sz="2400" spc="-85" dirty="0">
                <a:effectLst/>
                <a:latin typeface="+mj-lt"/>
                <a:ea typeface="Arial" panose="020B0604020202020204" pitchFamily="34" charset="0"/>
                <a:cs typeface="Times New Roman" panose="02020603050405020304" pitchFamily="18" charset="0"/>
              </a:rPr>
              <a:t> </a:t>
            </a:r>
            <a:r>
              <a:rPr lang="vi-VN" sz="2400" spc="-10" dirty="0">
                <a:effectLst/>
                <a:latin typeface="+mj-lt"/>
                <a:ea typeface="Arial" panose="020B0604020202020204" pitchFamily="34" charset="0"/>
                <a:cs typeface="Times New Roman" panose="02020603050405020304" pitchFamily="18" charset="0"/>
              </a:rPr>
              <a:t>vế</a:t>
            </a:r>
            <a:r>
              <a:rPr lang="vi-VN" sz="2400" spc="-85" dirty="0">
                <a:effectLst/>
                <a:latin typeface="+mj-lt"/>
                <a:ea typeface="Arial" panose="020B0604020202020204" pitchFamily="34" charset="0"/>
                <a:cs typeface="Times New Roman" panose="02020603050405020304" pitchFamily="18" charset="0"/>
              </a:rPr>
              <a:t> </a:t>
            </a:r>
            <a:r>
              <a:rPr lang="vi-VN" sz="2400" spc="-10" dirty="0">
                <a:effectLst/>
                <a:latin typeface="+mj-lt"/>
                <a:ea typeface="Arial" panose="020B0604020202020204" pitchFamily="34" charset="0"/>
                <a:cs typeface="Times New Roman" panose="02020603050405020304" pitchFamily="18" charset="0"/>
              </a:rPr>
              <a:t>là </a:t>
            </a:r>
            <a:r>
              <a:rPr lang="vi-VN" sz="2400" dirty="0">
                <a:effectLst/>
                <a:latin typeface="+mj-lt"/>
                <a:ea typeface="Arial" panose="020B0604020202020204" pitchFamily="34" charset="0"/>
                <a:cs typeface="Times New Roman" panose="02020603050405020304" pitchFamily="18" charset="0"/>
              </a:rPr>
              <a:t>câu</a:t>
            </a:r>
            <a:r>
              <a:rPr lang="vi-VN" sz="2400" spc="-5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a,</a:t>
            </a:r>
            <a:r>
              <a:rPr lang="vi-VN" sz="2400" spc="-5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c,</a:t>
            </a:r>
            <a:r>
              <a:rPr lang="vi-VN" sz="2400" spc="-5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d.</a:t>
            </a:r>
            <a:r>
              <a:rPr lang="vi-VN" sz="2400" spc="-5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Có</a:t>
            </a:r>
            <a:r>
              <a:rPr lang="vi-VN" sz="2400" spc="-5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thể</a:t>
            </a:r>
            <a:r>
              <a:rPr lang="vi-VN" sz="2400" spc="-5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sửa</a:t>
            </a:r>
            <a:r>
              <a:rPr lang="vi-VN" sz="2400" spc="-5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lại:</a:t>
            </a:r>
            <a:endParaRPr lang="vi-VN" sz="2400" dirty="0">
              <a:effectLst/>
              <a:latin typeface="+mj-lt"/>
              <a:ea typeface="Times New Roman" panose="02020603050405020304" pitchFamily="18" charset="0"/>
              <a:cs typeface="Times New Roman" panose="02020603050405020304" pitchFamily="18" charset="0"/>
            </a:endParaRPr>
          </a:p>
          <a:p>
            <a:pPr marL="71755" algn="just"/>
            <a:r>
              <a:rPr lang="vi-VN" sz="2400" spc="-20" dirty="0">
                <a:effectLst/>
                <a:latin typeface="+mj-lt"/>
                <a:ea typeface="Arial" panose="020B0604020202020204" pitchFamily="34" charset="0"/>
                <a:cs typeface="Times New Roman" panose="02020603050405020304" pitchFamily="18" charset="0"/>
              </a:rPr>
              <a:t>a. Hà</a:t>
            </a:r>
            <a:r>
              <a:rPr lang="vi-VN" sz="2400" spc="-60" dirty="0">
                <a:effectLst/>
                <a:latin typeface="+mj-lt"/>
                <a:ea typeface="Arial" panose="020B0604020202020204" pitchFamily="34" charset="0"/>
                <a:cs typeface="Times New Roman" panose="02020603050405020304" pitchFamily="18" charset="0"/>
              </a:rPr>
              <a:t> </a:t>
            </a:r>
            <a:r>
              <a:rPr lang="vi-VN" sz="2400" spc="-20" dirty="0">
                <a:effectLst/>
                <a:latin typeface="+mj-lt"/>
                <a:ea typeface="Arial" panose="020B0604020202020204" pitchFamily="34" charset="0"/>
                <a:cs typeface="Times New Roman" panose="02020603050405020304" pitchFamily="18" charset="0"/>
              </a:rPr>
              <a:t>không</a:t>
            </a:r>
            <a:r>
              <a:rPr lang="vi-VN" sz="2400" spc="-60" dirty="0">
                <a:effectLst/>
                <a:latin typeface="+mj-lt"/>
                <a:ea typeface="Arial" panose="020B0604020202020204" pitchFamily="34" charset="0"/>
                <a:cs typeface="Times New Roman" panose="02020603050405020304" pitchFamily="18" charset="0"/>
              </a:rPr>
              <a:t> </a:t>
            </a:r>
            <a:r>
              <a:rPr lang="vi-VN" sz="2400" spc="-20" dirty="0">
                <a:effectLst/>
                <a:latin typeface="+mj-lt"/>
                <a:ea typeface="Arial" panose="020B0604020202020204" pitchFamily="34" charset="0"/>
                <a:cs typeface="Times New Roman" panose="02020603050405020304" pitchFamily="18" charset="0"/>
              </a:rPr>
              <a:t>những</a:t>
            </a:r>
            <a:r>
              <a:rPr lang="vi-VN" sz="2400" spc="-60" dirty="0">
                <a:effectLst/>
                <a:latin typeface="+mj-lt"/>
                <a:ea typeface="Arial" panose="020B0604020202020204" pitchFamily="34" charset="0"/>
                <a:cs typeface="Times New Roman" panose="02020603050405020304" pitchFamily="18" charset="0"/>
              </a:rPr>
              <a:t> </a:t>
            </a:r>
            <a:r>
              <a:rPr lang="vi-VN" sz="2400" spc="-20" dirty="0">
                <a:effectLst/>
                <a:latin typeface="+mj-lt"/>
                <a:ea typeface="Arial" panose="020B0604020202020204" pitchFamily="34" charset="0"/>
                <a:cs typeface="Times New Roman" panose="02020603050405020304" pitchFamily="18" charset="0"/>
              </a:rPr>
              <a:t>học</a:t>
            </a:r>
            <a:r>
              <a:rPr lang="vi-VN" sz="2400" spc="-60" dirty="0">
                <a:effectLst/>
                <a:latin typeface="+mj-lt"/>
                <a:ea typeface="Arial" panose="020B0604020202020204" pitchFamily="34" charset="0"/>
                <a:cs typeface="Times New Roman" panose="02020603050405020304" pitchFamily="18" charset="0"/>
              </a:rPr>
              <a:t> </a:t>
            </a:r>
            <a:r>
              <a:rPr lang="vi-VN" sz="2400" spc="-20" dirty="0">
                <a:effectLst/>
                <a:latin typeface="+mj-lt"/>
                <a:ea typeface="Arial" panose="020B0604020202020204" pitchFamily="34" charset="0"/>
                <a:cs typeface="Times New Roman" panose="02020603050405020304" pitchFamily="18" charset="0"/>
              </a:rPr>
              <a:t>tốt</a:t>
            </a:r>
            <a:r>
              <a:rPr lang="vi-VN" sz="2400" spc="-60" dirty="0">
                <a:effectLst/>
                <a:latin typeface="+mj-lt"/>
                <a:ea typeface="Arial" panose="020B0604020202020204" pitchFamily="34" charset="0"/>
                <a:cs typeface="Times New Roman" panose="02020603050405020304" pitchFamily="18" charset="0"/>
              </a:rPr>
              <a:t> </a:t>
            </a:r>
            <a:r>
              <a:rPr lang="vi-VN" sz="2400" spc="-20" dirty="0">
                <a:effectLst/>
                <a:latin typeface="+mj-lt"/>
                <a:ea typeface="Arial" panose="020B0604020202020204" pitchFamily="34" charset="0"/>
                <a:cs typeface="Times New Roman" panose="02020603050405020304" pitchFamily="18" charset="0"/>
              </a:rPr>
              <a:t>mà</a:t>
            </a:r>
            <a:r>
              <a:rPr lang="vi-VN" sz="2400" spc="-60" dirty="0">
                <a:effectLst/>
                <a:latin typeface="+mj-lt"/>
                <a:ea typeface="Arial" panose="020B0604020202020204" pitchFamily="34" charset="0"/>
                <a:cs typeface="Times New Roman" panose="02020603050405020304" pitchFamily="18" charset="0"/>
              </a:rPr>
              <a:t> </a:t>
            </a:r>
            <a:r>
              <a:rPr lang="vi-VN" sz="2400" spc="-20" dirty="0">
                <a:effectLst/>
                <a:latin typeface="+mj-lt"/>
                <a:ea typeface="Arial" panose="020B0604020202020204" pitchFamily="34" charset="0"/>
                <a:cs typeface="Times New Roman" panose="02020603050405020304" pitchFamily="18" charset="0"/>
              </a:rPr>
              <a:t>cô</a:t>
            </a:r>
            <a:r>
              <a:rPr lang="vi-VN" sz="2400" spc="-60" dirty="0">
                <a:effectLst/>
                <a:latin typeface="+mj-lt"/>
                <a:ea typeface="Arial" panose="020B0604020202020204" pitchFamily="34" charset="0"/>
                <a:cs typeface="Times New Roman" panose="02020603050405020304" pitchFamily="18" charset="0"/>
              </a:rPr>
              <a:t> </a:t>
            </a:r>
            <a:r>
              <a:rPr lang="vi-VN" sz="2400" spc="-20" dirty="0">
                <a:effectLst/>
                <a:latin typeface="+mj-lt"/>
                <a:ea typeface="Arial" panose="020B0604020202020204" pitchFamily="34" charset="0"/>
                <a:cs typeface="Times New Roman" panose="02020603050405020304" pitchFamily="18" charset="0"/>
              </a:rPr>
              <a:t>ấy</a:t>
            </a:r>
            <a:r>
              <a:rPr lang="vi-VN" sz="2400" spc="-60" dirty="0">
                <a:effectLst/>
                <a:latin typeface="+mj-lt"/>
                <a:ea typeface="Arial" panose="020B0604020202020204" pitchFamily="34" charset="0"/>
                <a:cs typeface="Times New Roman" panose="02020603050405020304" pitchFamily="18" charset="0"/>
              </a:rPr>
              <a:t> </a:t>
            </a:r>
            <a:r>
              <a:rPr lang="vi-VN" sz="2400" spc="-20" dirty="0">
                <a:effectLst/>
                <a:latin typeface="+mj-lt"/>
                <a:ea typeface="Arial" panose="020B0604020202020204" pitchFamily="34" charset="0"/>
                <a:cs typeface="Times New Roman" panose="02020603050405020304" pitchFamily="18" charset="0"/>
              </a:rPr>
              <a:t>còn</a:t>
            </a:r>
            <a:r>
              <a:rPr lang="vi-VN" sz="2400" spc="-60" dirty="0">
                <a:effectLst/>
                <a:latin typeface="+mj-lt"/>
                <a:ea typeface="Arial" panose="020B0604020202020204" pitchFamily="34" charset="0"/>
                <a:cs typeface="Times New Roman" panose="02020603050405020304" pitchFamily="18" charset="0"/>
              </a:rPr>
              <a:t> </a:t>
            </a:r>
            <a:r>
              <a:rPr lang="vi-VN" sz="2400" spc="-20" dirty="0">
                <a:effectLst/>
                <a:latin typeface="+mj-lt"/>
                <a:ea typeface="Arial" panose="020B0604020202020204" pitchFamily="34" charset="0"/>
                <a:cs typeface="Times New Roman" panose="02020603050405020304" pitchFamily="18" charset="0"/>
              </a:rPr>
              <a:t>hát hay.</a:t>
            </a:r>
            <a:endParaRPr lang="vi-VN" sz="2400" dirty="0">
              <a:effectLst/>
              <a:latin typeface="+mj-lt"/>
              <a:ea typeface="Times New Roman" panose="02020603050405020304" pitchFamily="18" charset="0"/>
              <a:cs typeface="Times New Roman" panose="02020603050405020304" pitchFamily="18" charset="0"/>
            </a:endParaRPr>
          </a:p>
          <a:p>
            <a:pPr marL="71755" algn="just"/>
            <a:r>
              <a:rPr lang="vi-VN" sz="2400" dirty="0">
                <a:effectLst/>
                <a:latin typeface="+mj-lt"/>
                <a:ea typeface="Arial" panose="020B0604020202020204" pitchFamily="34" charset="0"/>
                <a:cs typeface="Times New Roman" panose="02020603050405020304" pitchFamily="18" charset="0"/>
              </a:rPr>
              <a:t>c.</a:t>
            </a:r>
            <a:r>
              <a:rPr lang="vi-VN" sz="2400" spc="-4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Chúng</a:t>
            </a:r>
            <a:r>
              <a:rPr lang="vi-VN" sz="2400" spc="-7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ta</a:t>
            </a:r>
            <a:r>
              <a:rPr lang="vi-VN" sz="2400" spc="-7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càng</a:t>
            </a:r>
            <a:r>
              <a:rPr lang="vi-VN" sz="2400" spc="-80"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đọc</a:t>
            </a:r>
            <a:r>
              <a:rPr lang="vi-VN" sz="2400" spc="-7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nhiều</a:t>
            </a:r>
            <a:r>
              <a:rPr lang="vi-VN" sz="2400" spc="-7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sách,</a:t>
            </a:r>
            <a:r>
              <a:rPr lang="vi-VN" sz="2400" spc="-80"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kiến</a:t>
            </a:r>
            <a:r>
              <a:rPr lang="vi-VN" sz="2400" spc="-7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thức càng được mở rộng.</a:t>
            </a:r>
            <a:endParaRPr lang="vi-VN" sz="2400" dirty="0">
              <a:effectLst/>
              <a:latin typeface="+mj-lt"/>
              <a:ea typeface="Times New Roman" panose="02020603050405020304" pitchFamily="18" charset="0"/>
              <a:cs typeface="Times New Roman" panose="02020603050405020304" pitchFamily="18" charset="0"/>
            </a:endParaRPr>
          </a:p>
          <a:p>
            <a:pPr marL="71755" algn="just"/>
            <a:r>
              <a:rPr lang="vi-VN" sz="2400" dirty="0">
                <a:effectLst/>
                <a:latin typeface="+mj-lt"/>
                <a:ea typeface="Arial" panose="020B0604020202020204" pitchFamily="34" charset="0"/>
                <a:cs typeface="Times New Roman" panose="02020603050405020304" pitchFamily="18" charset="0"/>
              </a:rPr>
              <a:t>d.</a:t>
            </a:r>
            <a:r>
              <a:rPr lang="vi-VN" sz="2400" spc="20"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Mặc</a:t>
            </a:r>
            <a:r>
              <a:rPr lang="vi-VN" sz="2400" spc="-2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dù</a:t>
            </a:r>
            <a:r>
              <a:rPr lang="vi-VN" sz="2400" spc="-2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trời</a:t>
            </a:r>
            <a:r>
              <a:rPr lang="vi-VN" sz="2400" spc="-2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mưa</a:t>
            </a:r>
            <a:r>
              <a:rPr lang="vi-VN" sz="2400" spc="-2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rất</a:t>
            </a:r>
            <a:r>
              <a:rPr lang="vi-VN" sz="2400" spc="-2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to</a:t>
            </a:r>
            <a:r>
              <a:rPr lang="vi-VN" sz="2400" spc="-2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nhưng</a:t>
            </a:r>
            <a:r>
              <a:rPr lang="vi-VN" sz="2400" spc="-2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chị</a:t>
            </a:r>
            <a:r>
              <a:rPr lang="vi-VN" sz="2400" spc="-25" dirty="0">
                <a:effectLst/>
                <a:latin typeface="+mj-lt"/>
                <a:ea typeface="Arial" panose="020B0604020202020204" pitchFamily="34" charset="0"/>
                <a:cs typeface="Times New Roman" panose="02020603050405020304" pitchFamily="18" charset="0"/>
              </a:rPr>
              <a:t> </a:t>
            </a:r>
            <a:r>
              <a:rPr lang="vi-VN" sz="2400" dirty="0">
                <a:effectLst/>
                <a:latin typeface="+mj-lt"/>
                <a:ea typeface="Arial" panose="020B0604020202020204" pitchFamily="34" charset="0"/>
                <a:cs typeface="Times New Roman" panose="02020603050405020304" pitchFamily="18" charset="0"/>
              </a:rPr>
              <a:t>ấy</a:t>
            </a:r>
            <a:r>
              <a:rPr lang="vi-VN" sz="2400" spc="-25" dirty="0">
                <a:effectLst/>
                <a:latin typeface="+mj-lt"/>
                <a:ea typeface="Arial" panose="020B0604020202020204" pitchFamily="34" charset="0"/>
                <a:cs typeface="Times New Roman" panose="02020603050405020304" pitchFamily="18" charset="0"/>
              </a:rPr>
              <a:t> vẫn</a:t>
            </a:r>
            <a:r>
              <a:rPr lang="vi-VN" sz="2400" dirty="0">
                <a:latin typeface="+mj-lt"/>
                <a:ea typeface="Arial" panose="020B0604020202020204" pitchFamily="34" charset="0"/>
                <a:cs typeface="Times New Roman" panose="02020603050405020304" pitchFamily="18" charset="0"/>
              </a:rPr>
              <a:t> </a:t>
            </a:r>
            <a:r>
              <a:rPr lang="vi-VN" sz="2400" spc="-20" dirty="0">
                <a:effectLst/>
                <a:latin typeface="+mj-lt"/>
                <a:ea typeface="Arial" panose="020B0604020202020204" pitchFamily="34" charset="0"/>
              </a:rPr>
              <a:t>đến</a:t>
            </a:r>
            <a:r>
              <a:rPr lang="vi-VN" sz="2400" spc="-90" dirty="0">
                <a:effectLst/>
                <a:latin typeface="+mj-lt"/>
                <a:ea typeface="Arial" panose="020B0604020202020204" pitchFamily="34" charset="0"/>
              </a:rPr>
              <a:t> </a:t>
            </a:r>
            <a:r>
              <a:rPr lang="vi-VN" sz="2400" spc="-20" dirty="0">
                <a:effectLst/>
                <a:latin typeface="+mj-lt"/>
                <a:ea typeface="Arial" panose="020B0604020202020204" pitchFamily="34" charset="0"/>
              </a:rPr>
              <a:t>đúng</a:t>
            </a:r>
            <a:r>
              <a:rPr lang="vi-VN" sz="2400" spc="-90" dirty="0">
                <a:effectLst/>
                <a:latin typeface="+mj-lt"/>
                <a:ea typeface="Arial" panose="020B0604020202020204" pitchFamily="34" charset="0"/>
              </a:rPr>
              <a:t> </a:t>
            </a:r>
            <a:r>
              <a:rPr lang="vi-VN" sz="2400" spc="-20" dirty="0">
                <a:effectLst/>
                <a:latin typeface="+mj-lt"/>
                <a:ea typeface="Arial" panose="020B0604020202020204" pitchFamily="34" charset="0"/>
              </a:rPr>
              <a:t>giờ.</a:t>
            </a:r>
            <a:endParaRPr lang="vi-VN" sz="2400" dirty="0">
              <a:latin typeface="+mj-lt"/>
            </a:endParaRPr>
          </a:p>
        </p:txBody>
      </p:sp>
    </p:spTree>
    <p:extLst>
      <p:ext uri="{BB962C8B-B14F-4D97-AF65-F5344CB8AC3E}">
        <p14:creationId xmlns:p14="http://schemas.microsoft.com/office/powerpoint/2010/main" val="4179655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 calcmode="lin" valueType="num">
                                      <p:cBhvr additive="base">
                                        <p:cTn id="1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additive="base">
                                        <p:cTn id="17"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 calcmode="lin" valueType="num">
                                      <p:cBhvr additive="base">
                                        <p:cTn id="21"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7">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anim calcmode="lin" valueType="num">
                                      <p:cBhvr additive="base">
                                        <p:cTn id="25"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ame 4"/>
          <p:cNvSpPr/>
          <p:nvPr/>
        </p:nvSpPr>
        <p:spPr>
          <a:xfrm>
            <a:off x="331122" y="833284"/>
            <a:ext cx="11517055" cy="5740810"/>
          </a:xfrm>
          <a:prstGeom prst="frame">
            <a:avLst>
              <a:gd name="adj1" fmla="val 1596"/>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r="100000" b="100000"/>
            </a:path>
            <a:tileRect l="-100000" t="-100000"/>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10"/>
          <p:cNvSpPr/>
          <p:nvPr/>
        </p:nvSpPr>
        <p:spPr>
          <a:xfrm>
            <a:off x="889200" y="154858"/>
            <a:ext cx="10427519" cy="523568"/>
          </a:xfrm>
          <a:custGeom>
            <a:avLst/>
            <a:gdLst>
              <a:gd name="connsiteX0" fmla="*/ 260542 w 10427519"/>
              <a:gd name="connsiteY0" fmla="*/ 0 h 523568"/>
              <a:gd name="connsiteX1" fmla="*/ 10166977 w 10427519"/>
              <a:gd name="connsiteY1" fmla="*/ 0 h 523568"/>
              <a:gd name="connsiteX2" fmla="*/ 10427519 w 10427519"/>
              <a:gd name="connsiteY2" fmla="*/ 260542 h 523568"/>
              <a:gd name="connsiteX3" fmla="*/ 10427519 w 10427519"/>
              <a:gd name="connsiteY3" fmla="*/ 381013 h 523568"/>
              <a:gd name="connsiteX4" fmla="*/ 10407044 w 10427519"/>
              <a:gd name="connsiteY4" fmla="*/ 482428 h 523568"/>
              <a:gd name="connsiteX5" fmla="*/ 10384713 w 10427519"/>
              <a:gd name="connsiteY5" fmla="*/ 523568 h 523568"/>
              <a:gd name="connsiteX6" fmla="*/ 42806 w 10427519"/>
              <a:gd name="connsiteY6" fmla="*/ 523568 h 523568"/>
              <a:gd name="connsiteX7" fmla="*/ 20475 w 10427519"/>
              <a:gd name="connsiteY7" fmla="*/ 482428 h 523568"/>
              <a:gd name="connsiteX8" fmla="*/ 0 w 10427519"/>
              <a:gd name="connsiteY8" fmla="*/ 381013 h 523568"/>
              <a:gd name="connsiteX9" fmla="*/ 0 w 10427519"/>
              <a:gd name="connsiteY9" fmla="*/ 260542 h 523568"/>
              <a:gd name="connsiteX10" fmla="*/ 260542 w 10427519"/>
              <a:gd name="connsiteY10" fmla="*/ 0 h 5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27519" h="523568">
                <a:moveTo>
                  <a:pt x="260542" y="0"/>
                </a:moveTo>
                <a:lnTo>
                  <a:pt x="10166977" y="0"/>
                </a:lnTo>
                <a:cubicBezTo>
                  <a:pt x="10310870" y="0"/>
                  <a:pt x="10427519" y="116649"/>
                  <a:pt x="10427519" y="260542"/>
                </a:cubicBezTo>
                <a:lnTo>
                  <a:pt x="10427519" y="381013"/>
                </a:lnTo>
                <a:cubicBezTo>
                  <a:pt x="10427519" y="416986"/>
                  <a:pt x="10420228" y="451257"/>
                  <a:pt x="10407044" y="482428"/>
                </a:cubicBezTo>
                <a:lnTo>
                  <a:pt x="10384713" y="523568"/>
                </a:lnTo>
                <a:lnTo>
                  <a:pt x="42806" y="523568"/>
                </a:lnTo>
                <a:lnTo>
                  <a:pt x="20475" y="482428"/>
                </a:lnTo>
                <a:cubicBezTo>
                  <a:pt x="7291" y="451257"/>
                  <a:pt x="0" y="416986"/>
                  <a:pt x="0" y="381013"/>
                </a:cubicBezTo>
                <a:lnTo>
                  <a:pt x="0" y="260542"/>
                </a:lnTo>
                <a:cubicBezTo>
                  <a:pt x="0" y="116649"/>
                  <a:pt x="116649" y="0"/>
                  <a:pt x="260542"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9"/>
          <p:cNvSpPr/>
          <p:nvPr/>
        </p:nvSpPr>
        <p:spPr>
          <a:xfrm>
            <a:off x="-1" y="-1"/>
            <a:ext cx="12192000" cy="678426"/>
          </a:xfrm>
          <a:custGeom>
            <a:avLst/>
            <a:gdLst>
              <a:gd name="connsiteX0" fmla="*/ 0 w 12192000"/>
              <a:gd name="connsiteY0" fmla="*/ 0 h 678426"/>
              <a:gd name="connsiteX1" fmla="*/ 12192000 w 12192000"/>
              <a:gd name="connsiteY1" fmla="*/ 0 h 678426"/>
              <a:gd name="connsiteX2" fmla="*/ 12192000 w 12192000"/>
              <a:gd name="connsiteY2" fmla="*/ 678426 h 678426"/>
              <a:gd name="connsiteX3" fmla="*/ 11260603 w 12192000"/>
              <a:gd name="connsiteY3" fmla="*/ 678426 h 678426"/>
              <a:gd name="connsiteX4" fmla="*/ 11282934 w 12192000"/>
              <a:gd name="connsiteY4" fmla="*/ 637286 h 678426"/>
              <a:gd name="connsiteX5" fmla="*/ 11303409 w 12192000"/>
              <a:gd name="connsiteY5" fmla="*/ 535871 h 678426"/>
              <a:gd name="connsiteX6" fmla="*/ 11303409 w 12192000"/>
              <a:gd name="connsiteY6" fmla="*/ 415400 h 678426"/>
              <a:gd name="connsiteX7" fmla="*/ 11042867 w 12192000"/>
              <a:gd name="connsiteY7" fmla="*/ 154858 h 678426"/>
              <a:gd name="connsiteX8" fmla="*/ 1136432 w 12192000"/>
              <a:gd name="connsiteY8" fmla="*/ 154858 h 678426"/>
              <a:gd name="connsiteX9" fmla="*/ 875890 w 12192000"/>
              <a:gd name="connsiteY9" fmla="*/ 415400 h 678426"/>
              <a:gd name="connsiteX10" fmla="*/ 875890 w 12192000"/>
              <a:gd name="connsiteY10" fmla="*/ 535871 h 678426"/>
              <a:gd name="connsiteX11" fmla="*/ 896365 w 12192000"/>
              <a:gd name="connsiteY11" fmla="*/ 637286 h 678426"/>
              <a:gd name="connsiteX12" fmla="*/ 918696 w 12192000"/>
              <a:gd name="connsiteY12" fmla="*/ 678426 h 678426"/>
              <a:gd name="connsiteX13" fmla="*/ 0 w 12192000"/>
              <a:gd name="connsiteY13" fmla="*/ 678426 h 678426"/>
              <a:gd name="connsiteX14" fmla="*/ 0 w 12192000"/>
              <a:gd name="connsiteY14" fmla="*/ 0 h 678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678426">
                <a:moveTo>
                  <a:pt x="0" y="0"/>
                </a:moveTo>
                <a:lnTo>
                  <a:pt x="12192000" y="0"/>
                </a:lnTo>
                <a:lnTo>
                  <a:pt x="12192000" y="678426"/>
                </a:lnTo>
                <a:lnTo>
                  <a:pt x="11260603" y="678426"/>
                </a:lnTo>
                <a:lnTo>
                  <a:pt x="11282934" y="637286"/>
                </a:lnTo>
                <a:cubicBezTo>
                  <a:pt x="11296118" y="606115"/>
                  <a:pt x="11303409" y="571844"/>
                  <a:pt x="11303409" y="535871"/>
                </a:cubicBezTo>
                <a:lnTo>
                  <a:pt x="11303409" y="415400"/>
                </a:lnTo>
                <a:cubicBezTo>
                  <a:pt x="11303409" y="271507"/>
                  <a:pt x="11186760" y="154858"/>
                  <a:pt x="11042867" y="154858"/>
                </a:cubicBezTo>
                <a:lnTo>
                  <a:pt x="1136432" y="154858"/>
                </a:lnTo>
                <a:cubicBezTo>
                  <a:pt x="992539" y="154858"/>
                  <a:pt x="875890" y="271507"/>
                  <a:pt x="875890" y="415400"/>
                </a:cubicBezTo>
                <a:lnTo>
                  <a:pt x="875890" y="535871"/>
                </a:lnTo>
                <a:cubicBezTo>
                  <a:pt x="875890" y="571844"/>
                  <a:pt x="883181" y="606115"/>
                  <a:pt x="896365" y="637286"/>
                </a:cubicBezTo>
                <a:lnTo>
                  <a:pt x="918696" y="678426"/>
                </a:lnTo>
                <a:lnTo>
                  <a:pt x="0" y="678426"/>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8"/>
          <p:cNvSpPr/>
          <p:nvPr/>
        </p:nvSpPr>
        <p:spPr>
          <a:xfrm>
            <a:off x="918696" y="678426"/>
            <a:ext cx="10341907" cy="117987"/>
          </a:xfrm>
          <a:custGeom>
            <a:avLst/>
            <a:gdLst>
              <a:gd name="connsiteX0" fmla="*/ 0 w 10341907"/>
              <a:gd name="connsiteY0" fmla="*/ 0 h 117987"/>
              <a:gd name="connsiteX1" fmla="*/ 10341907 w 10341907"/>
              <a:gd name="connsiteY1" fmla="*/ 0 h 117987"/>
              <a:gd name="connsiteX2" fmla="*/ 10340216 w 10341907"/>
              <a:gd name="connsiteY2" fmla="*/ 3116 h 117987"/>
              <a:gd name="connsiteX3" fmla="*/ 10124171 w 10341907"/>
              <a:gd name="connsiteY3" fmla="*/ 117987 h 117987"/>
              <a:gd name="connsiteX4" fmla="*/ 217736 w 10341907"/>
              <a:gd name="connsiteY4" fmla="*/ 117987 h 117987"/>
              <a:gd name="connsiteX5" fmla="*/ 1691 w 10341907"/>
              <a:gd name="connsiteY5" fmla="*/ 3116 h 117987"/>
              <a:gd name="connsiteX6" fmla="*/ 0 w 10341907"/>
              <a:gd name="connsiteY6" fmla="*/ 0 h 117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41907" h="117987">
                <a:moveTo>
                  <a:pt x="0" y="0"/>
                </a:moveTo>
                <a:lnTo>
                  <a:pt x="10341907" y="0"/>
                </a:lnTo>
                <a:lnTo>
                  <a:pt x="10340216" y="3116"/>
                </a:lnTo>
                <a:cubicBezTo>
                  <a:pt x="10293395" y="72421"/>
                  <a:pt x="10214104" y="117987"/>
                  <a:pt x="10124171" y="117987"/>
                </a:cubicBezTo>
                <a:lnTo>
                  <a:pt x="217736" y="117987"/>
                </a:lnTo>
                <a:cubicBezTo>
                  <a:pt x="127803" y="117987"/>
                  <a:pt x="48512" y="72421"/>
                  <a:pt x="1691" y="3116"/>
                </a:cubicBezTo>
                <a:lnTo>
                  <a:pt x="0" y="0"/>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an 11"/>
          <p:cNvSpPr/>
          <p:nvPr/>
        </p:nvSpPr>
        <p:spPr>
          <a:xfrm>
            <a:off x="-1" y="-2"/>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an 12"/>
          <p:cNvSpPr/>
          <p:nvPr/>
        </p:nvSpPr>
        <p:spPr>
          <a:xfrm>
            <a:off x="11890372" y="-3"/>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4-Point Star 21"/>
          <p:cNvSpPr/>
          <p:nvPr/>
        </p:nvSpPr>
        <p:spPr>
          <a:xfrm>
            <a:off x="403270" y="160880"/>
            <a:ext cx="398207" cy="427703"/>
          </a:xfrm>
          <a:prstGeom prst="star4">
            <a:avLst>
              <a:gd name="adj" fmla="val 1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6" name="Picture 25"/>
          <p:cNvPicPr>
            <a:picLocks noChangeAspect="1"/>
          </p:cNvPicPr>
          <p:nvPr/>
        </p:nvPicPr>
        <p:blipFill>
          <a:blip r:embed="rId2"/>
          <a:srcRect l="31230" t="-4849" r="66223" b="100000"/>
          <a:stretch>
            <a:fillRect/>
          </a:stretch>
        </p:blipFill>
        <p:spPr>
          <a:xfrm>
            <a:off x="4346224" y="2521974"/>
            <a:ext cx="225776" cy="180754"/>
          </a:xfrm>
          <a:custGeom>
            <a:avLst/>
            <a:gdLst>
              <a:gd name="connsiteX0" fmla="*/ 0 w 225776"/>
              <a:gd name="connsiteY0" fmla="*/ 0 h 180754"/>
              <a:gd name="connsiteX1" fmla="*/ 225776 w 225776"/>
              <a:gd name="connsiteY1" fmla="*/ 0 h 180754"/>
              <a:gd name="connsiteX2" fmla="*/ 225776 w 225776"/>
              <a:gd name="connsiteY2" fmla="*/ 180754 h 180754"/>
              <a:gd name="connsiteX3" fmla="*/ 0 w 225776"/>
              <a:gd name="connsiteY3" fmla="*/ 180754 h 180754"/>
              <a:gd name="connsiteX4" fmla="*/ 0 w 225776"/>
              <a:gd name="connsiteY4" fmla="*/ 0 h 180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180754">
                <a:moveTo>
                  <a:pt x="0" y="0"/>
                </a:moveTo>
                <a:lnTo>
                  <a:pt x="225776" y="0"/>
                </a:lnTo>
                <a:lnTo>
                  <a:pt x="225776" y="180754"/>
                </a:lnTo>
                <a:lnTo>
                  <a:pt x="0" y="180754"/>
                </a:lnTo>
                <a:lnTo>
                  <a:pt x="0" y="0"/>
                </a:lnTo>
                <a:close/>
              </a:path>
            </a:pathLst>
          </a:custGeom>
        </p:spPr>
      </p:pic>
      <p:pic>
        <p:nvPicPr>
          <p:cNvPr id="23" name="Picture 22"/>
          <p:cNvPicPr>
            <a:picLocks noChangeAspect="1"/>
          </p:cNvPicPr>
          <p:nvPr/>
        </p:nvPicPr>
        <p:blipFill>
          <a:blip r:embed="rId2"/>
          <a:srcRect l="31230" t="100000" r="66223" b="-8896"/>
          <a:stretch>
            <a:fillRect/>
          </a:stretch>
        </p:blipFill>
        <p:spPr>
          <a:xfrm>
            <a:off x="4346224" y="6430297"/>
            <a:ext cx="225776" cy="331600"/>
          </a:xfrm>
          <a:custGeom>
            <a:avLst/>
            <a:gdLst>
              <a:gd name="connsiteX0" fmla="*/ 0 w 225776"/>
              <a:gd name="connsiteY0" fmla="*/ 0 h 331600"/>
              <a:gd name="connsiteX1" fmla="*/ 225776 w 225776"/>
              <a:gd name="connsiteY1" fmla="*/ 0 h 331600"/>
              <a:gd name="connsiteX2" fmla="*/ 225776 w 225776"/>
              <a:gd name="connsiteY2" fmla="*/ 331600 h 331600"/>
              <a:gd name="connsiteX3" fmla="*/ 0 w 225776"/>
              <a:gd name="connsiteY3" fmla="*/ 331600 h 331600"/>
              <a:gd name="connsiteX4" fmla="*/ 0 w 225776"/>
              <a:gd name="connsiteY4" fmla="*/ 0 h 33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331600">
                <a:moveTo>
                  <a:pt x="0" y="0"/>
                </a:moveTo>
                <a:lnTo>
                  <a:pt x="225776" y="0"/>
                </a:lnTo>
                <a:lnTo>
                  <a:pt x="225776" y="331600"/>
                </a:lnTo>
                <a:lnTo>
                  <a:pt x="0" y="331600"/>
                </a:lnTo>
                <a:lnTo>
                  <a:pt x="0" y="0"/>
                </a:lnTo>
                <a:close/>
              </a:path>
            </a:pathLst>
          </a:custGeom>
        </p:spPr>
      </p:pic>
      <p:pic>
        <p:nvPicPr>
          <p:cNvPr id="48" name="Picture 47"/>
          <p:cNvPicPr>
            <a:picLocks noChangeAspect="1"/>
          </p:cNvPicPr>
          <p:nvPr/>
        </p:nvPicPr>
        <p:blipFill>
          <a:blip r:embed="rId3"/>
          <a:srcRect l="-6510" t="67413" r="100000" b="26074"/>
          <a:stretch>
            <a:fillRect/>
          </a:stretch>
        </p:blipFill>
        <p:spPr>
          <a:xfrm>
            <a:off x="801478" y="5987845"/>
            <a:ext cx="590333" cy="442452"/>
          </a:xfrm>
          <a:custGeom>
            <a:avLst/>
            <a:gdLst>
              <a:gd name="connsiteX0" fmla="*/ 0 w 590333"/>
              <a:gd name="connsiteY0" fmla="*/ 0 h 442452"/>
              <a:gd name="connsiteX1" fmla="*/ 590333 w 590333"/>
              <a:gd name="connsiteY1" fmla="*/ 0 h 442452"/>
              <a:gd name="connsiteX2" fmla="*/ 590333 w 590333"/>
              <a:gd name="connsiteY2" fmla="*/ 442452 h 442452"/>
              <a:gd name="connsiteX3" fmla="*/ 0 w 590333"/>
              <a:gd name="connsiteY3" fmla="*/ 442452 h 442452"/>
              <a:gd name="connsiteX4" fmla="*/ 0 w 590333"/>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333" h="442452">
                <a:moveTo>
                  <a:pt x="0" y="0"/>
                </a:moveTo>
                <a:lnTo>
                  <a:pt x="590333" y="0"/>
                </a:lnTo>
                <a:lnTo>
                  <a:pt x="590333" y="442452"/>
                </a:lnTo>
                <a:lnTo>
                  <a:pt x="0" y="442452"/>
                </a:lnTo>
                <a:lnTo>
                  <a:pt x="0" y="0"/>
                </a:lnTo>
                <a:close/>
              </a:path>
            </a:pathLst>
          </a:custGeom>
        </p:spPr>
      </p:pic>
      <p:pic>
        <p:nvPicPr>
          <p:cNvPr id="47" name="Picture 46"/>
          <p:cNvPicPr>
            <a:picLocks noChangeAspect="1"/>
          </p:cNvPicPr>
          <p:nvPr/>
        </p:nvPicPr>
        <p:blipFill>
          <a:blip r:embed="rId3"/>
          <a:srcRect l="100000" t="67413" r="-7154" b="26074"/>
          <a:stretch>
            <a:fillRect/>
          </a:stretch>
        </p:blipFill>
        <p:spPr>
          <a:xfrm>
            <a:off x="10460296" y="5987845"/>
            <a:ext cx="648778" cy="442452"/>
          </a:xfrm>
          <a:custGeom>
            <a:avLst/>
            <a:gdLst>
              <a:gd name="connsiteX0" fmla="*/ 0 w 648778"/>
              <a:gd name="connsiteY0" fmla="*/ 0 h 442452"/>
              <a:gd name="connsiteX1" fmla="*/ 648778 w 648778"/>
              <a:gd name="connsiteY1" fmla="*/ 0 h 442452"/>
              <a:gd name="connsiteX2" fmla="*/ 648778 w 648778"/>
              <a:gd name="connsiteY2" fmla="*/ 442452 h 442452"/>
              <a:gd name="connsiteX3" fmla="*/ 0 w 648778"/>
              <a:gd name="connsiteY3" fmla="*/ 442452 h 442452"/>
              <a:gd name="connsiteX4" fmla="*/ 0 w 648778"/>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778" h="442452">
                <a:moveTo>
                  <a:pt x="0" y="0"/>
                </a:moveTo>
                <a:lnTo>
                  <a:pt x="648778" y="0"/>
                </a:lnTo>
                <a:lnTo>
                  <a:pt x="648778" y="442452"/>
                </a:lnTo>
                <a:lnTo>
                  <a:pt x="0" y="442452"/>
                </a:lnTo>
                <a:lnTo>
                  <a:pt x="0" y="0"/>
                </a:lnTo>
                <a:close/>
              </a:path>
            </a:pathLst>
          </a:custGeom>
        </p:spPr>
      </p:pic>
      <p:sp>
        <p:nvSpPr>
          <p:cNvPr id="3" name="Rectangle 2"/>
          <p:cNvSpPr/>
          <p:nvPr/>
        </p:nvSpPr>
        <p:spPr>
          <a:xfrm>
            <a:off x="3776483" y="155204"/>
            <a:ext cx="461363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7" name="Picture 6"/>
          <p:cNvPicPr>
            <a:picLocks noChangeAspect="1"/>
          </p:cNvPicPr>
          <p:nvPr/>
        </p:nvPicPr>
        <p:blipFill>
          <a:blip r:embed="rId4"/>
          <a:stretch>
            <a:fillRect/>
          </a:stretch>
        </p:blipFill>
        <p:spPr>
          <a:xfrm>
            <a:off x="801477" y="2320195"/>
            <a:ext cx="4479164" cy="3586900"/>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16" name="Right Arrow 15"/>
          <p:cNvSpPr/>
          <p:nvPr/>
        </p:nvSpPr>
        <p:spPr>
          <a:xfrm>
            <a:off x="5427406" y="2799813"/>
            <a:ext cx="958646" cy="2787445"/>
          </a:xfrm>
          <a:prstGeom prst="rightArrow">
            <a:avLst>
              <a:gd name="adj1" fmla="val 59524"/>
              <a:gd name="adj2" fmla="val 50000"/>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pic>
        <p:nvPicPr>
          <p:cNvPr id="27" name="Picture 26"/>
          <p:cNvPicPr>
            <a:picLocks noChangeAspect="1"/>
          </p:cNvPicPr>
          <p:nvPr/>
        </p:nvPicPr>
        <p:blipFill>
          <a:blip r:embed="rId5"/>
          <a:stretch>
            <a:fillRect/>
          </a:stretch>
        </p:blipFill>
        <p:spPr>
          <a:xfrm>
            <a:off x="6524943" y="2628040"/>
            <a:ext cx="4981257" cy="3279055"/>
          </a:xfrm>
          <a:prstGeom prst="rect">
            <a:avLst/>
          </a:prstGeom>
        </p:spPr>
      </p:pic>
      <p:sp>
        <p:nvSpPr>
          <p:cNvPr id="28" name="Snip Diagonal Corner Rectangle 27"/>
          <p:cNvSpPr/>
          <p:nvPr/>
        </p:nvSpPr>
        <p:spPr>
          <a:xfrm>
            <a:off x="4346224" y="1437883"/>
            <a:ext cx="4188542" cy="539790"/>
          </a:xfrm>
          <a:prstGeom prst="snip2DiagRect">
            <a:avLst>
              <a:gd name="adj1" fmla="val 0"/>
              <a:gd name="adj2" fmla="val 50000"/>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Vận dụng</a:t>
            </a:r>
            <a:endParaRPr kumimoji="0" lang="en-US" sz="28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4" name="Hộp Văn bản 3">
            <a:extLst>
              <a:ext uri="{FF2B5EF4-FFF2-40B4-BE49-F238E27FC236}">
                <a16:creationId xmlns:a16="http://schemas.microsoft.com/office/drawing/2014/main" xmlns="" id="{4FDC9894-22BE-D1C1-6B55-6478DF55CCA1}"/>
              </a:ext>
            </a:extLst>
          </p:cNvPr>
          <p:cNvSpPr txBox="1"/>
          <p:nvPr/>
        </p:nvSpPr>
        <p:spPr>
          <a:xfrm>
            <a:off x="6774646" y="3275111"/>
            <a:ext cx="3605030" cy="156966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400" b="0" i="0" u="none" strike="noStrike" kern="1200" cap="none" spc="0" normalizeH="0" baseline="0" noProof="0" dirty="0">
                <a:ln>
                  <a:noFill/>
                </a:ln>
                <a:solidFill>
                  <a:prstClr val="black"/>
                </a:solidFill>
                <a:effectLst/>
                <a:uLnTx/>
                <a:uFillTx/>
                <a:latin typeface="Times New Roman" panose="02020603050405020304" pitchFamily="18" charset="0"/>
                <a:ea typeface="Arial" panose="020B0604020202020204" pitchFamily="34" charset="0"/>
                <a:cs typeface="+mn-cs"/>
              </a:rPr>
              <a:t>Sưu tầm và phân tích được ngữ liệu trong đoạn văn có sử dụng câu ghép chính phụ và câu ghép đẳng lập.</a:t>
            </a:r>
            <a:endParaRPr kumimoji="0" lang="vi-VN"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285574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arn(outVertical)">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left)">
                                      <p:cBhvr>
                                        <p:cTn id="17" dur="500"/>
                                        <p:tgtEl>
                                          <p:spTgt spid="16"/>
                                        </p:tgtEl>
                                      </p:cBhvr>
                                    </p:animEffect>
                                  </p:childTnLst>
                                </p:cTn>
                              </p:par>
                              <p:par>
                                <p:cTn id="18" presetID="6" presetClass="entr" presetSubtype="16" fill="hold" nodeType="withEffect">
                                  <p:stCondLst>
                                    <p:cond delay="0"/>
                                  </p:stCondLst>
                                  <p:childTnLst>
                                    <p:set>
                                      <p:cBhvr>
                                        <p:cTn id="19" dur="1" fill="hold">
                                          <p:stCondLst>
                                            <p:cond delay="0"/>
                                          </p:stCondLst>
                                        </p:cTn>
                                        <p:tgtEl>
                                          <p:spTgt spid="27"/>
                                        </p:tgtEl>
                                        <p:attrNameLst>
                                          <p:attrName>style.visibility</p:attrName>
                                        </p:attrNameLst>
                                      </p:cBhvr>
                                      <p:to>
                                        <p:strVal val="visible"/>
                                      </p:to>
                                    </p:set>
                                    <p:animEffect transition="in" filter="circle(in)">
                                      <p:cBhvr>
                                        <p:cTn id="20" dur="2000"/>
                                        <p:tgtEl>
                                          <p:spTgt spid="27"/>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ame 4"/>
          <p:cNvSpPr/>
          <p:nvPr/>
        </p:nvSpPr>
        <p:spPr>
          <a:xfrm>
            <a:off x="331122" y="1028700"/>
            <a:ext cx="11517055" cy="5545394"/>
          </a:xfrm>
          <a:prstGeom prst="frame">
            <a:avLst>
              <a:gd name="adj1" fmla="val 1596"/>
            </a:avLst>
          </a:pr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path path="circle">
              <a:fillToRect r="100000" b="100000"/>
            </a:path>
            <a:tileRect l="-100000" t="-100000"/>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10"/>
          <p:cNvSpPr/>
          <p:nvPr/>
        </p:nvSpPr>
        <p:spPr>
          <a:xfrm>
            <a:off x="889200" y="154858"/>
            <a:ext cx="10427519" cy="523568"/>
          </a:xfrm>
          <a:custGeom>
            <a:avLst/>
            <a:gdLst>
              <a:gd name="connsiteX0" fmla="*/ 260542 w 10427519"/>
              <a:gd name="connsiteY0" fmla="*/ 0 h 523568"/>
              <a:gd name="connsiteX1" fmla="*/ 10166977 w 10427519"/>
              <a:gd name="connsiteY1" fmla="*/ 0 h 523568"/>
              <a:gd name="connsiteX2" fmla="*/ 10427519 w 10427519"/>
              <a:gd name="connsiteY2" fmla="*/ 260542 h 523568"/>
              <a:gd name="connsiteX3" fmla="*/ 10427519 w 10427519"/>
              <a:gd name="connsiteY3" fmla="*/ 381013 h 523568"/>
              <a:gd name="connsiteX4" fmla="*/ 10407044 w 10427519"/>
              <a:gd name="connsiteY4" fmla="*/ 482428 h 523568"/>
              <a:gd name="connsiteX5" fmla="*/ 10384713 w 10427519"/>
              <a:gd name="connsiteY5" fmla="*/ 523568 h 523568"/>
              <a:gd name="connsiteX6" fmla="*/ 42806 w 10427519"/>
              <a:gd name="connsiteY6" fmla="*/ 523568 h 523568"/>
              <a:gd name="connsiteX7" fmla="*/ 20475 w 10427519"/>
              <a:gd name="connsiteY7" fmla="*/ 482428 h 523568"/>
              <a:gd name="connsiteX8" fmla="*/ 0 w 10427519"/>
              <a:gd name="connsiteY8" fmla="*/ 381013 h 523568"/>
              <a:gd name="connsiteX9" fmla="*/ 0 w 10427519"/>
              <a:gd name="connsiteY9" fmla="*/ 260542 h 523568"/>
              <a:gd name="connsiteX10" fmla="*/ 260542 w 10427519"/>
              <a:gd name="connsiteY10" fmla="*/ 0 h 5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27519" h="523568">
                <a:moveTo>
                  <a:pt x="260542" y="0"/>
                </a:moveTo>
                <a:lnTo>
                  <a:pt x="10166977" y="0"/>
                </a:lnTo>
                <a:cubicBezTo>
                  <a:pt x="10310870" y="0"/>
                  <a:pt x="10427519" y="116649"/>
                  <a:pt x="10427519" y="260542"/>
                </a:cubicBezTo>
                <a:lnTo>
                  <a:pt x="10427519" y="381013"/>
                </a:lnTo>
                <a:cubicBezTo>
                  <a:pt x="10427519" y="416986"/>
                  <a:pt x="10420228" y="451257"/>
                  <a:pt x="10407044" y="482428"/>
                </a:cubicBezTo>
                <a:lnTo>
                  <a:pt x="10384713" y="523568"/>
                </a:lnTo>
                <a:lnTo>
                  <a:pt x="42806" y="523568"/>
                </a:lnTo>
                <a:lnTo>
                  <a:pt x="20475" y="482428"/>
                </a:lnTo>
                <a:cubicBezTo>
                  <a:pt x="7291" y="451257"/>
                  <a:pt x="0" y="416986"/>
                  <a:pt x="0" y="381013"/>
                </a:cubicBezTo>
                <a:lnTo>
                  <a:pt x="0" y="260542"/>
                </a:lnTo>
                <a:cubicBezTo>
                  <a:pt x="0" y="116649"/>
                  <a:pt x="116649" y="0"/>
                  <a:pt x="260542" y="0"/>
                </a:cubicBez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9"/>
          <p:cNvSpPr/>
          <p:nvPr/>
        </p:nvSpPr>
        <p:spPr>
          <a:xfrm>
            <a:off x="-1" y="-1"/>
            <a:ext cx="12192000" cy="678426"/>
          </a:xfrm>
          <a:custGeom>
            <a:avLst/>
            <a:gdLst>
              <a:gd name="connsiteX0" fmla="*/ 0 w 12192000"/>
              <a:gd name="connsiteY0" fmla="*/ 0 h 678426"/>
              <a:gd name="connsiteX1" fmla="*/ 12192000 w 12192000"/>
              <a:gd name="connsiteY1" fmla="*/ 0 h 678426"/>
              <a:gd name="connsiteX2" fmla="*/ 12192000 w 12192000"/>
              <a:gd name="connsiteY2" fmla="*/ 678426 h 678426"/>
              <a:gd name="connsiteX3" fmla="*/ 11260603 w 12192000"/>
              <a:gd name="connsiteY3" fmla="*/ 678426 h 678426"/>
              <a:gd name="connsiteX4" fmla="*/ 11282934 w 12192000"/>
              <a:gd name="connsiteY4" fmla="*/ 637286 h 678426"/>
              <a:gd name="connsiteX5" fmla="*/ 11303409 w 12192000"/>
              <a:gd name="connsiteY5" fmla="*/ 535871 h 678426"/>
              <a:gd name="connsiteX6" fmla="*/ 11303409 w 12192000"/>
              <a:gd name="connsiteY6" fmla="*/ 415400 h 678426"/>
              <a:gd name="connsiteX7" fmla="*/ 11042867 w 12192000"/>
              <a:gd name="connsiteY7" fmla="*/ 154858 h 678426"/>
              <a:gd name="connsiteX8" fmla="*/ 1136432 w 12192000"/>
              <a:gd name="connsiteY8" fmla="*/ 154858 h 678426"/>
              <a:gd name="connsiteX9" fmla="*/ 875890 w 12192000"/>
              <a:gd name="connsiteY9" fmla="*/ 415400 h 678426"/>
              <a:gd name="connsiteX10" fmla="*/ 875890 w 12192000"/>
              <a:gd name="connsiteY10" fmla="*/ 535871 h 678426"/>
              <a:gd name="connsiteX11" fmla="*/ 896365 w 12192000"/>
              <a:gd name="connsiteY11" fmla="*/ 637286 h 678426"/>
              <a:gd name="connsiteX12" fmla="*/ 918696 w 12192000"/>
              <a:gd name="connsiteY12" fmla="*/ 678426 h 678426"/>
              <a:gd name="connsiteX13" fmla="*/ 0 w 12192000"/>
              <a:gd name="connsiteY13" fmla="*/ 678426 h 678426"/>
              <a:gd name="connsiteX14" fmla="*/ 0 w 12192000"/>
              <a:gd name="connsiteY14" fmla="*/ 0 h 678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678426">
                <a:moveTo>
                  <a:pt x="0" y="0"/>
                </a:moveTo>
                <a:lnTo>
                  <a:pt x="12192000" y="0"/>
                </a:lnTo>
                <a:lnTo>
                  <a:pt x="12192000" y="678426"/>
                </a:lnTo>
                <a:lnTo>
                  <a:pt x="11260603" y="678426"/>
                </a:lnTo>
                <a:lnTo>
                  <a:pt x="11282934" y="637286"/>
                </a:lnTo>
                <a:cubicBezTo>
                  <a:pt x="11296118" y="606115"/>
                  <a:pt x="11303409" y="571844"/>
                  <a:pt x="11303409" y="535871"/>
                </a:cubicBezTo>
                <a:lnTo>
                  <a:pt x="11303409" y="415400"/>
                </a:lnTo>
                <a:cubicBezTo>
                  <a:pt x="11303409" y="271507"/>
                  <a:pt x="11186760" y="154858"/>
                  <a:pt x="11042867" y="154858"/>
                </a:cubicBezTo>
                <a:lnTo>
                  <a:pt x="1136432" y="154858"/>
                </a:lnTo>
                <a:cubicBezTo>
                  <a:pt x="992539" y="154858"/>
                  <a:pt x="875890" y="271507"/>
                  <a:pt x="875890" y="415400"/>
                </a:cubicBezTo>
                <a:lnTo>
                  <a:pt x="875890" y="535871"/>
                </a:lnTo>
                <a:cubicBezTo>
                  <a:pt x="875890" y="571844"/>
                  <a:pt x="883181" y="606115"/>
                  <a:pt x="896365" y="637286"/>
                </a:cubicBezTo>
                <a:lnTo>
                  <a:pt x="918696" y="678426"/>
                </a:lnTo>
                <a:lnTo>
                  <a:pt x="0" y="678426"/>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8"/>
          <p:cNvSpPr/>
          <p:nvPr/>
        </p:nvSpPr>
        <p:spPr>
          <a:xfrm>
            <a:off x="918696" y="678426"/>
            <a:ext cx="10341907" cy="117987"/>
          </a:xfrm>
          <a:custGeom>
            <a:avLst/>
            <a:gdLst>
              <a:gd name="connsiteX0" fmla="*/ 0 w 10341907"/>
              <a:gd name="connsiteY0" fmla="*/ 0 h 117987"/>
              <a:gd name="connsiteX1" fmla="*/ 10341907 w 10341907"/>
              <a:gd name="connsiteY1" fmla="*/ 0 h 117987"/>
              <a:gd name="connsiteX2" fmla="*/ 10340216 w 10341907"/>
              <a:gd name="connsiteY2" fmla="*/ 3116 h 117987"/>
              <a:gd name="connsiteX3" fmla="*/ 10124171 w 10341907"/>
              <a:gd name="connsiteY3" fmla="*/ 117987 h 117987"/>
              <a:gd name="connsiteX4" fmla="*/ 217736 w 10341907"/>
              <a:gd name="connsiteY4" fmla="*/ 117987 h 117987"/>
              <a:gd name="connsiteX5" fmla="*/ 1691 w 10341907"/>
              <a:gd name="connsiteY5" fmla="*/ 3116 h 117987"/>
              <a:gd name="connsiteX6" fmla="*/ 0 w 10341907"/>
              <a:gd name="connsiteY6" fmla="*/ 0 h 117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41907" h="117987">
                <a:moveTo>
                  <a:pt x="0" y="0"/>
                </a:moveTo>
                <a:lnTo>
                  <a:pt x="10341907" y="0"/>
                </a:lnTo>
                <a:lnTo>
                  <a:pt x="10340216" y="3116"/>
                </a:lnTo>
                <a:cubicBezTo>
                  <a:pt x="10293395" y="72421"/>
                  <a:pt x="10214104" y="117987"/>
                  <a:pt x="10124171" y="117987"/>
                </a:cubicBezTo>
                <a:lnTo>
                  <a:pt x="217736" y="117987"/>
                </a:lnTo>
                <a:cubicBezTo>
                  <a:pt x="127803" y="117987"/>
                  <a:pt x="48512" y="72421"/>
                  <a:pt x="1691" y="3116"/>
                </a:cubicBezTo>
                <a:lnTo>
                  <a:pt x="0" y="0"/>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Can 11"/>
          <p:cNvSpPr/>
          <p:nvPr/>
        </p:nvSpPr>
        <p:spPr>
          <a:xfrm>
            <a:off x="-1" y="-2"/>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an 12"/>
          <p:cNvSpPr/>
          <p:nvPr/>
        </p:nvSpPr>
        <p:spPr>
          <a:xfrm>
            <a:off x="11890372" y="-3"/>
            <a:ext cx="331123" cy="678427"/>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 name="Picture 19"/>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3758516" y="818537"/>
            <a:ext cx="4662268" cy="568104"/>
          </a:xfrm>
          <a:prstGeom prst="rect">
            <a:avLst/>
          </a:prstGeom>
        </p:spPr>
      </p:pic>
      <p:sp>
        <p:nvSpPr>
          <p:cNvPr id="22" name="4-Point Star 21"/>
          <p:cNvSpPr/>
          <p:nvPr/>
        </p:nvSpPr>
        <p:spPr>
          <a:xfrm>
            <a:off x="403270" y="160880"/>
            <a:ext cx="398207" cy="427703"/>
          </a:xfrm>
          <a:prstGeom prst="star4">
            <a:avLst>
              <a:gd name="adj" fmla="val 1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6" name="Picture 25"/>
          <p:cNvPicPr>
            <a:picLocks noChangeAspect="1"/>
          </p:cNvPicPr>
          <p:nvPr/>
        </p:nvPicPr>
        <p:blipFill>
          <a:blip r:embed="rId4"/>
          <a:srcRect l="31230" t="-4849" r="66223" b="100000"/>
          <a:stretch>
            <a:fillRect/>
          </a:stretch>
        </p:blipFill>
        <p:spPr>
          <a:xfrm>
            <a:off x="4346224" y="2521974"/>
            <a:ext cx="225776" cy="180754"/>
          </a:xfrm>
          <a:custGeom>
            <a:avLst/>
            <a:gdLst>
              <a:gd name="connsiteX0" fmla="*/ 0 w 225776"/>
              <a:gd name="connsiteY0" fmla="*/ 0 h 180754"/>
              <a:gd name="connsiteX1" fmla="*/ 225776 w 225776"/>
              <a:gd name="connsiteY1" fmla="*/ 0 h 180754"/>
              <a:gd name="connsiteX2" fmla="*/ 225776 w 225776"/>
              <a:gd name="connsiteY2" fmla="*/ 180754 h 180754"/>
              <a:gd name="connsiteX3" fmla="*/ 0 w 225776"/>
              <a:gd name="connsiteY3" fmla="*/ 180754 h 180754"/>
              <a:gd name="connsiteX4" fmla="*/ 0 w 225776"/>
              <a:gd name="connsiteY4" fmla="*/ 0 h 180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180754">
                <a:moveTo>
                  <a:pt x="0" y="0"/>
                </a:moveTo>
                <a:lnTo>
                  <a:pt x="225776" y="0"/>
                </a:lnTo>
                <a:lnTo>
                  <a:pt x="225776" y="180754"/>
                </a:lnTo>
                <a:lnTo>
                  <a:pt x="0" y="180754"/>
                </a:lnTo>
                <a:lnTo>
                  <a:pt x="0" y="0"/>
                </a:lnTo>
                <a:close/>
              </a:path>
            </a:pathLst>
          </a:custGeom>
        </p:spPr>
      </p:pic>
      <p:pic>
        <p:nvPicPr>
          <p:cNvPr id="23" name="Picture 22"/>
          <p:cNvPicPr>
            <a:picLocks noChangeAspect="1"/>
          </p:cNvPicPr>
          <p:nvPr/>
        </p:nvPicPr>
        <p:blipFill>
          <a:blip r:embed="rId4"/>
          <a:srcRect l="31230" t="100000" r="66223" b="-8896"/>
          <a:stretch>
            <a:fillRect/>
          </a:stretch>
        </p:blipFill>
        <p:spPr>
          <a:xfrm>
            <a:off x="4346224" y="6430297"/>
            <a:ext cx="225776" cy="331600"/>
          </a:xfrm>
          <a:custGeom>
            <a:avLst/>
            <a:gdLst>
              <a:gd name="connsiteX0" fmla="*/ 0 w 225776"/>
              <a:gd name="connsiteY0" fmla="*/ 0 h 331600"/>
              <a:gd name="connsiteX1" fmla="*/ 225776 w 225776"/>
              <a:gd name="connsiteY1" fmla="*/ 0 h 331600"/>
              <a:gd name="connsiteX2" fmla="*/ 225776 w 225776"/>
              <a:gd name="connsiteY2" fmla="*/ 331600 h 331600"/>
              <a:gd name="connsiteX3" fmla="*/ 0 w 225776"/>
              <a:gd name="connsiteY3" fmla="*/ 331600 h 331600"/>
              <a:gd name="connsiteX4" fmla="*/ 0 w 225776"/>
              <a:gd name="connsiteY4" fmla="*/ 0 h 33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776" h="331600">
                <a:moveTo>
                  <a:pt x="0" y="0"/>
                </a:moveTo>
                <a:lnTo>
                  <a:pt x="225776" y="0"/>
                </a:lnTo>
                <a:lnTo>
                  <a:pt x="225776" y="331600"/>
                </a:lnTo>
                <a:lnTo>
                  <a:pt x="0" y="331600"/>
                </a:lnTo>
                <a:lnTo>
                  <a:pt x="0" y="0"/>
                </a:lnTo>
                <a:close/>
              </a:path>
            </a:pathLst>
          </a:custGeom>
        </p:spPr>
      </p:pic>
      <p:pic>
        <p:nvPicPr>
          <p:cNvPr id="48" name="Picture 47"/>
          <p:cNvPicPr>
            <a:picLocks noChangeAspect="1"/>
          </p:cNvPicPr>
          <p:nvPr/>
        </p:nvPicPr>
        <p:blipFill>
          <a:blip r:embed="rId5"/>
          <a:srcRect l="-6510" t="67413" r="100000" b="26074"/>
          <a:stretch>
            <a:fillRect/>
          </a:stretch>
        </p:blipFill>
        <p:spPr>
          <a:xfrm>
            <a:off x="801478" y="5987845"/>
            <a:ext cx="590333" cy="442452"/>
          </a:xfrm>
          <a:custGeom>
            <a:avLst/>
            <a:gdLst>
              <a:gd name="connsiteX0" fmla="*/ 0 w 590333"/>
              <a:gd name="connsiteY0" fmla="*/ 0 h 442452"/>
              <a:gd name="connsiteX1" fmla="*/ 590333 w 590333"/>
              <a:gd name="connsiteY1" fmla="*/ 0 h 442452"/>
              <a:gd name="connsiteX2" fmla="*/ 590333 w 590333"/>
              <a:gd name="connsiteY2" fmla="*/ 442452 h 442452"/>
              <a:gd name="connsiteX3" fmla="*/ 0 w 590333"/>
              <a:gd name="connsiteY3" fmla="*/ 442452 h 442452"/>
              <a:gd name="connsiteX4" fmla="*/ 0 w 590333"/>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333" h="442452">
                <a:moveTo>
                  <a:pt x="0" y="0"/>
                </a:moveTo>
                <a:lnTo>
                  <a:pt x="590333" y="0"/>
                </a:lnTo>
                <a:lnTo>
                  <a:pt x="590333" y="442452"/>
                </a:lnTo>
                <a:lnTo>
                  <a:pt x="0" y="442452"/>
                </a:lnTo>
                <a:lnTo>
                  <a:pt x="0" y="0"/>
                </a:lnTo>
                <a:close/>
              </a:path>
            </a:pathLst>
          </a:custGeom>
        </p:spPr>
      </p:pic>
      <p:pic>
        <p:nvPicPr>
          <p:cNvPr id="47" name="Picture 46"/>
          <p:cNvPicPr>
            <a:picLocks noChangeAspect="1"/>
          </p:cNvPicPr>
          <p:nvPr/>
        </p:nvPicPr>
        <p:blipFill>
          <a:blip r:embed="rId5"/>
          <a:srcRect l="100000" t="67413" r="-7154" b="26074"/>
          <a:stretch>
            <a:fillRect/>
          </a:stretch>
        </p:blipFill>
        <p:spPr>
          <a:xfrm>
            <a:off x="10460296" y="5987845"/>
            <a:ext cx="648778" cy="442452"/>
          </a:xfrm>
          <a:custGeom>
            <a:avLst/>
            <a:gdLst>
              <a:gd name="connsiteX0" fmla="*/ 0 w 648778"/>
              <a:gd name="connsiteY0" fmla="*/ 0 h 442452"/>
              <a:gd name="connsiteX1" fmla="*/ 648778 w 648778"/>
              <a:gd name="connsiteY1" fmla="*/ 0 h 442452"/>
              <a:gd name="connsiteX2" fmla="*/ 648778 w 648778"/>
              <a:gd name="connsiteY2" fmla="*/ 442452 h 442452"/>
              <a:gd name="connsiteX3" fmla="*/ 0 w 648778"/>
              <a:gd name="connsiteY3" fmla="*/ 442452 h 442452"/>
              <a:gd name="connsiteX4" fmla="*/ 0 w 648778"/>
              <a:gd name="connsiteY4" fmla="*/ 0 h 4424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778" h="442452">
                <a:moveTo>
                  <a:pt x="0" y="0"/>
                </a:moveTo>
                <a:lnTo>
                  <a:pt x="648778" y="0"/>
                </a:lnTo>
                <a:lnTo>
                  <a:pt x="648778" y="442452"/>
                </a:lnTo>
                <a:lnTo>
                  <a:pt x="0" y="442452"/>
                </a:lnTo>
                <a:lnTo>
                  <a:pt x="0" y="0"/>
                </a:lnTo>
                <a:close/>
              </a:path>
            </a:pathLst>
          </a:custGeom>
        </p:spPr>
      </p:pic>
      <p:sp>
        <p:nvSpPr>
          <p:cNvPr id="3" name="Rectangle 2"/>
          <p:cNvSpPr/>
          <p:nvPr/>
        </p:nvSpPr>
        <p:spPr>
          <a:xfrm>
            <a:off x="3776483" y="155204"/>
            <a:ext cx="461363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THỰC HÀNH TIẾNG VIỆT</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ectangle 5"/>
          <p:cNvSpPr/>
          <p:nvPr/>
        </p:nvSpPr>
        <p:spPr>
          <a:xfrm>
            <a:off x="5197102" y="810722"/>
            <a:ext cx="1811714" cy="553357"/>
          </a:xfrm>
          <a:prstGeom prst="rect">
            <a:avLst/>
          </a:prstGeom>
        </p:spPr>
        <p:txBody>
          <a:bodyPr wrap="none">
            <a:spAutoFit/>
          </a:bodyPr>
          <a:lstStyle/>
          <a:p>
            <a:pPr marL="0" marR="0" lvl="0" indent="0" algn="l" defTabSz="914400" rtl="0" eaLnBrk="1" fontAlgn="auto" latinLnBrk="0" hangingPunct="1">
              <a:lnSpc>
                <a:spcPct val="107000"/>
              </a:lnSpc>
              <a:spcBef>
                <a:spcPts val="0"/>
              </a:spcBef>
              <a:spcAft>
                <a:spcPts val="0"/>
              </a:spcAft>
              <a:buClrTx/>
              <a:buSzTx/>
              <a:buFontTx/>
              <a:buNone/>
              <a:tabLst>
                <a:tab pos="1386840" algn="l"/>
              </a:tabLst>
              <a:defRPr/>
            </a:pPr>
            <a:r>
              <a:rPr kumimoji="0" lang="pt-BR" sz="2800" b="1" i="0" u="none" strike="noStrike" kern="1200" cap="none" spc="0" normalizeH="0" baseline="0" noProof="0" dirty="0">
                <a:ln>
                  <a:noFill/>
                </a:ln>
                <a:solidFill>
                  <a:srgbClr val="0000FF"/>
                </a:solidFill>
                <a:effectLst/>
                <a:uLnTx/>
                <a:uFillTx/>
                <a:latin typeface="Times New Roman" panose="02020603050405020304" pitchFamily="18" charset="0"/>
                <a:ea typeface="MS Mincho"/>
                <a:cs typeface="Times New Roman" panose="02020603050405020304" pitchFamily="18" charset="0"/>
              </a:rPr>
              <a:t>Khởi động</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2050" name="Picture 2" descr="Bộ sưu tập ảnh phong cảnh làng quê Việt Nam xưa đẹp nao lòng">
            <a:extLst>
              <a:ext uri="{FF2B5EF4-FFF2-40B4-BE49-F238E27FC236}">
                <a16:creationId xmlns:a16="http://schemas.microsoft.com/office/drawing/2014/main" xmlns="" id="{4CE0EBE0-6AB4-8F06-4359-26CF76D6258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0790" y="2124074"/>
            <a:ext cx="2972086" cy="3355538"/>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6" descr="Chỉ thị về định hướng phát triển quy hoạch kiến trúc nông thôn Việt Nam">
            <a:extLst>
              <a:ext uri="{FF2B5EF4-FFF2-40B4-BE49-F238E27FC236}">
                <a16:creationId xmlns:a16="http://schemas.microsoft.com/office/drawing/2014/main" xmlns="" id="{B17AB8E6-17B0-16B8-959C-3B13E7D25F4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vi-VN"/>
          </a:p>
        </p:txBody>
      </p:sp>
      <p:sp>
        <p:nvSpPr>
          <p:cNvPr id="7" name="AutoShape 8" descr="Phát động cuộc thi và triển lãm ảnh “Một thoáng Nông thôn mới Hà Nội”">
            <a:extLst>
              <a:ext uri="{FF2B5EF4-FFF2-40B4-BE49-F238E27FC236}">
                <a16:creationId xmlns:a16="http://schemas.microsoft.com/office/drawing/2014/main" xmlns="" id="{4FC29A06-7650-FBC6-A5B4-420640A10049}"/>
              </a:ext>
            </a:extLst>
          </p:cNvPr>
          <p:cNvSpPr>
            <a:spLocks noChangeAspect="1" noChangeArrowheads="1"/>
          </p:cNvSpPr>
          <p:nvPr/>
        </p:nvSpPr>
        <p:spPr bwMode="auto">
          <a:xfrm>
            <a:off x="7191633" y="3394352"/>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vi-VN"/>
          </a:p>
        </p:txBody>
      </p:sp>
      <p:pic>
        <p:nvPicPr>
          <p:cNvPr id="2058" name="Picture 10" descr="List] những hình ảnh về nông thôn Việt Nam đẹp không tì vết | Bali,  Beautiful photos of nature, Beautiful places nature">
            <a:extLst>
              <a:ext uri="{FF2B5EF4-FFF2-40B4-BE49-F238E27FC236}">
                <a16:creationId xmlns:a16="http://schemas.microsoft.com/office/drawing/2014/main" xmlns="" id="{A7CCB5E9-B2F1-ED8D-0E55-CB34599E4FD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42208" y="2124074"/>
            <a:ext cx="3166608" cy="3355538"/>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Làng Việt thời hội nhập - Những câu chuyện nông thôn...">
            <a:extLst>
              <a:ext uri="{FF2B5EF4-FFF2-40B4-BE49-F238E27FC236}">
                <a16:creationId xmlns:a16="http://schemas.microsoft.com/office/drawing/2014/main" xmlns="" id="{2EAC2151-D543-9F76-F075-3C3FDB24AAC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191633" y="2124074"/>
            <a:ext cx="4068969" cy="3355538"/>
          </a:xfrm>
          <a:prstGeom prst="rect">
            <a:avLst/>
          </a:prstGeom>
          <a:noFill/>
          <a:extLst>
            <a:ext uri="{909E8E84-426E-40DD-AFC4-6F175D3DCCD1}">
              <a14:hiddenFill xmlns:a14="http://schemas.microsoft.com/office/drawing/2010/main">
                <a:solidFill>
                  <a:srgbClr val="FFFFFF"/>
                </a:solidFill>
              </a14:hiddenFill>
            </a:ext>
          </a:extLst>
        </p:spPr>
      </p:pic>
      <p:sp>
        <p:nvSpPr>
          <p:cNvPr id="2" name="Hình chữ nhật 1">
            <a:extLst>
              <a:ext uri="{FF2B5EF4-FFF2-40B4-BE49-F238E27FC236}">
                <a16:creationId xmlns:a16="http://schemas.microsoft.com/office/drawing/2014/main" xmlns="" id="{7F050747-58CE-79D8-6766-6AF8FDB700F8}"/>
              </a:ext>
            </a:extLst>
          </p:cNvPr>
          <p:cNvSpPr/>
          <p:nvPr/>
        </p:nvSpPr>
        <p:spPr>
          <a:xfrm>
            <a:off x="465345" y="1378388"/>
            <a:ext cx="7761757" cy="69317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vi-VN" dirty="0"/>
              <a:t>Hãy đặt một câu đơn hoặc một câu ghép tương ứng với các bức hình sau.</a:t>
            </a:r>
          </a:p>
        </p:txBody>
      </p:sp>
    </p:spTree>
    <p:extLst>
      <p:ext uri="{BB962C8B-B14F-4D97-AF65-F5344CB8AC3E}">
        <p14:creationId xmlns:p14="http://schemas.microsoft.com/office/powerpoint/2010/main" val="717880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 calcmode="lin" valueType="num">
                                      <p:cBhvr additive="base">
                                        <p:cTn id="14" dur="500" fill="hold"/>
                                        <p:tgtEl>
                                          <p:spTgt spid="2050"/>
                                        </p:tgtEl>
                                        <p:attrNameLst>
                                          <p:attrName>ppt_x</p:attrName>
                                        </p:attrNameLst>
                                      </p:cBhvr>
                                      <p:tavLst>
                                        <p:tav tm="0">
                                          <p:val>
                                            <p:strVal val="#ppt_x"/>
                                          </p:val>
                                        </p:tav>
                                        <p:tav tm="100000">
                                          <p:val>
                                            <p:strVal val="#ppt_x"/>
                                          </p:val>
                                        </p:tav>
                                      </p:tavLst>
                                    </p:anim>
                                    <p:anim calcmode="lin" valueType="num">
                                      <p:cBhvr additive="base">
                                        <p:cTn id="15" dur="500" fill="hold"/>
                                        <p:tgtEl>
                                          <p:spTgt spid="2050"/>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2058"/>
                                        </p:tgtEl>
                                        <p:attrNameLst>
                                          <p:attrName>style.visibility</p:attrName>
                                        </p:attrNameLst>
                                      </p:cBhvr>
                                      <p:to>
                                        <p:strVal val="visible"/>
                                      </p:to>
                                    </p:set>
                                    <p:anim calcmode="lin" valueType="num">
                                      <p:cBhvr additive="base">
                                        <p:cTn id="18" dur="500" fill="hold"/>
                                        <p:tgtEl>
                                          <p:spTgt spid="2058"/>
                                        </p:tgtEl>
                                        <p:attrNameLst>
                                          <p:attrName>ppt_x</p:attrName>
                                        </p:attrNameLst>
                                      </p:cBhvr>
                                      <p:tavLst>
                                        <p:tav tm="0">
                                          <p:val>
                                            <p:strVal val="#ppt_x"/>
                                          </p:val>
                                        </p:tav>
                                        <p:tav tm="100000">
                                          <p:val>
                                            <p:strVal val="#ppt_x"/>
                                          </p:val>
                                        </p:tav>
                                      </p:tavLst>
                                    </p:anim>
                                    <p:anim calcmode="lin" valueType="num">
                                      <p:cBhvr additive="base">
                                        <p:cTn id="19" dur="500" fill="hold"/>
                                        <p:tgtEl>
                                          <p:spTgt spid="2058"/>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2060"/>
                                        </p:tgtEl>
                                        <p:attrNameLst>
                                          <p:attrName>style.visibility</p:attrName>
                                        </p:attrNameLst>
                                      </p:cBhvr>
                                      <p:to>
                                        <p:strVal val="visible"/>
                                      </p:to>
                                    </p:set>
                                    <p:anim calcmode="lin" valueType="num">
                                      <p:cBhvr additive="base">
                                        <p:cTn id="22" dur="500" fill="hold"/>
                                        <p:tgtEl>
                                          <p:spTgt spid="2060"/>
                                        </p:tgtEl>
                                        <p:attrNameLst>
                                          <p:attrName>ppt_x</p:attrName>
                                        </p:attrNameLst>
                                      </p:cBhvr>
                                      <p:tavLst>
                                        <p:tav tm="0">
                                          <p:val>
                                            <p:strVal val="#ppt_x"/>
                                          </p:val>
                                        </p:tav>
                                        <p:tav tm="100000">
                                          <p:val>
                                            <p:strVal val="#ppt_x"/>
                                          </p:val>
                                        </p:tav>
                                      </p:tavLst>
                                    </p:anim>
                                    <p:anim calcmode="lin" valueType="num">
                                      <p:cBhvr additive="base">
                                        <p:cTn id="23" dur="500" fill="hold"/>
                                        <p:tgtEl>
                                          <p:spTgt spid="206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Chủ đề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xmlns=""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58</TotalTime>
  <Words>1626</Words>
  <Application>Microsoft Office PowerPoint</Application>
  <PresentationFormat>Custom</PresentationFormat>
  <Paragraphs>98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 trình bày PowerPoint</dc:title>
  <dc:creator>HS678421 Quân Hà Jon Ngọc Minh</dc:creator>
  <cp:lastModifiedBy>21AK22</cp:lastModifiedBy>
  <cp:revision>24</cp:revision>
  <dcterms:created xsi:type="dcterms:W3CDTF">2024-05-30T01:42:16Z</dcterms:created>
  <dcterms:modified xsi:type="dcterms:W3CDTF">2025-02-02T10:05:49Z</dcterms:modified>
</cp:coreProperties>
</file>