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 id="2147483786" r:id="rId3"/>
    <p:sldMasterId id="2147483798" r:id="rId4"/>
    <p:sldMasterId id="2147483810" r:id="rId5"/>
    <p:sldMasterId id="2147483818" r:id="rId6"/>
    <p:sldMasterId id="2147483842" r:id="rId7"/>
  </p:sldMasterIdLst>
  <p:notesMasterIdLst>
    <p:notesMasterId r:id="rId34"/>
  </p:notesMasterIdLst>
  <p:sldIdLst>
    <p:sldId id="500" r:id="rId8"/>
    <p:sldId id="501" r:id="rId9"/>
    <p:sldId id="502" r:id="rId10"/>
    <p:sldId id="503" r:id="rId11"/>
    <p:sldId id="427" r:id="rId12"/>
    <p:sldId id="434" r:id="rId13"/>
    <p:sldId id="504" r:id="rId14"/>
    <p:sldId id="428" r:id="rId15"/>
    <p:sldId id="399" r:id="rId16"/>
    <p:sldId id="469" r:id="rId17"/>
    <p:sldId id="515" r:id="rId18"/>
    <p:sldId id="533" r:id="rId19"/>
    <p:sldId id="516" r:id="rId20"/>
    <p:sldId id="517" r:id="rId21"/>
    <p:sldId id="532" r:id="rId22"/>
    <p:sldId id="521" r:id="rId23"/>
    <p:sldId id="522" r:id="rId24"/>
    <p:sldId id="523" r:id="rId25"/>
    <p:sldId id="519" r:id="rId26"/>
    <p:sldId id="470" r:id="rId27"/>
    <p:sldId id="520" r:id="rId28"/>
    <p:sldId id="505" r:id="rId29"/>
    <p:sldId id="408" r:id="rId30"/>
    <p:sldId id="518" r:id="rId31"/>
    <p:sldId id="534" r:id="rId32"/>
    <p:sldId id="524" r:id="rId33"/>
  </p:sldIdLst>
  <p:sldSz cx="18288000" cy="10287000"/>
  <p:notesSz cx="6858000" cy="9144000"/>
  <p:embeddedFontLst>
    <p:embeddedFont>
      <p:font typeface="#9Slide03 Roboto Slab Bold" panose="020B0604020202020204" charset="0"/>
      <p:bold r:id="rId35"/>
    </p:embeddedFont>
    <p:embeddedFont>
      <p:font typeface="#9Slide04 Maitree Medium" panose="020B0604020202020204" charset="-34"/>
      <p:regular r:id="rId36"/>
    </p:embeddedFont>
    <p:embeddedFont>
      <p:font typeface="#9Slide04 Maitree SemiBold" panose="020B0604020202020204" charset="-34"/>
      <p:bold r:id="rId37"/>
    </p:embeddedFont>
    <p:embeddedFont>
      <p:font typeface="#9Slide04 Trirong ExtraBold" panose="020B0604020202020204" charset="-34"/>
      <p:bold r:id="rId38"/>
    </p:embeddedFont>
    <p:embeddedFont>
      <p:font typeface="#9Slide05 Braxton Regular" panose="020B0604020202020204" charset="0"/>
      <p:regular r:id="rId39"/>
    </p:embeddedFont>
    <p:embeddedFont>
      <p:font typeface="#9Slide05 Dancing Script" panose="020B0604020202020204" charset="0"/>
      <p:bold r:id="rId40"/>
    </p:embeddedFont>
    <p:embeddedFont>
      <p:font typeface="#9Slide07 SVNAppleberry" panose="02040603050506020204" charset="0"/>
      <p:regular r:id="rId41"/>
    </p:embeddedFont>
    <p:embeddedFont>
      <p:font typeface="#9Slide07 SVNGuerrilla" panose="00000500000000000000"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E9FB"/>
    <a:srgbClr val="D3E5DE"/>
    <a:srgbClr val="FCDCDC"/>
    <a:srgbClr val="FBE9DC"/>
    <a:srgbClr val="FFFFFF"/>
    <a:srgbClr val="F8A4A4"/>
    <a:srgbClr val="A8CBBD"/>
    <a:srgbClr val="B0A8CB"/>
    <a:srgbClr val="F8DF8C"/>
    <a:srgbClr val="CFA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0019" autoAdjust="0"/>
  </p:normalViewPr>
  <p:slideViewPr>
    <p:cSldViewPr>
      <p:cViewPr varScale="1">
        <p:scale>
          <a:sx n="35" d="100"/>
          <a:sy n="35" d="100"/>
        </p:scale>
        <p:origin x="12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Hình</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ảnh</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này</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gợi</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nhắc</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đến</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chi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tiết</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nào</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thuộc</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văn</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bản</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 </a:t>
            </a:r>
            <a:r>
              <a:rPr kumimoji="0" lang="en-US" sz="1200" b="1" i="0" u="none" strike="noStrike" kern="0" cap="none" spc="0" normalizeH="0" noProof="0" dirty="0" err="1">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nào</a:t>
            </a:r>
            <a:r>
              <a:rPr kumimoji="0" lang="en-US" sz="1200" b="1" i="0" u="none" strike="noStrike" kern="0" cap="none" spc="0" normalizeH="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rPr>
              <a:t>?</a:t>
            </a:r>
            <a:endParaRPr kumimoji="0" lang="en-US" sz="1200" b="1" i="1" u="none" strike="noStrike" kern="0" cap="none" spc="0" normalizeH="0" baseline="0" noProof="0" dirty="0">
              <a:ln>
                <a:noFill/>
              </a:ln>
              <a:solidFill>
                <a:prstClr val="black"/>
              </a:solidFill>
              <a:effectLst/>
              <a:uLnTx/>
              <a:uFillTx/>
              <a:latin typeface="#9Slide07 SVNAppleberry" panose="02040603050506020204" pitchFamily="18" charset="0"/>
              <a:ea typeface="Cambria" panose="02040503050406030204" pitchFamily="18" charset="0"/>
              <a:cs typeface="Times New Roman" panose="02020603050405020304" pitchFamily="18" charset="0"/>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288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737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chia </a:t>
            </a:r>
            <a:r>
              <a:rPr lang="en-US" baseline="0" dirty="0" err="1"/>
              <a:t>lớp</a:t>
            </a:r>
            <a:r>
              <a:rPr lang="en-US" baseline="0" dirty="0"/>
              <a:t> </a:t>
            </a:r>
            <a:r>
              <a:rPr lang="en-US" baseline="0" dirty="0" err="1"/>
              <a:t>thành</a:t>
            </a:r>
            <a:r>
              <a:rPr lang="en-US" baseline="0" dirty="0"/>
              <a:t> 4 </a:t>
            </a:r>
            <a:r>
              <a:rPr lang="en-US" baseline="0" dirty="0" err="1"/>
              <a:t>nhóm</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1568734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Sau</a:t>
            </a:r>
            <a:r>
              <a:rPr lang="en-US" dirty="0"/>
              <a:t> </a:t>
            </a:r>
            <a:r>
              <a:rPr lang="en-US" dirty="0" err="1"/>
              <a:t>khi</a:t>
            </a:r>
            <a:r>
              <a:rPr lang="en-US" dirty="0"/>
              <a:t> </a:t>
            </a:r>
            <a:r>
              <a:rPr lang="en-US" dirty="0" err="1"/>
              <a:t>xác</a:t>
            </a:r>
            <a:r>
              <a:rPr lang="en-US" baseline="0" dirty="0"/>
              <a:t> </a:t>
            </a:r>
            <a:r>
              <a:rPr lang="en-US" baseline="0" dirty="0" err="1"/>
              <a:t>định</a:t>
            </a:r>
            <a:r>
              <a:rPr lang="en-US" baseline="0" dirty="0"/>
              <a:t> </a:t>
            </a:r>
            <a:r>
              <a:rPr lang="en-US" baseline="0" dirty="0" err="1"/>
              <a:t>luận</a:t>
            </a:r>
            <a:r>
              <a:rPr lang="en-US" baseline="0" dirty="0"/>
              <a:t> </a:t>
            </a:r>
            <a:r>
              <a:rPr lang="en-US" baseline="0" dirty="0" err="1"/>
              <a:t>đề</a:t>
            </a:r>
            <a:r>
              <a:rPr lang="en-US" baseline="0" dirty="0"/>
              <a:t>, </a:t>
            </a:r>
            <a:r>
              <a:rPr lang="en-US" dirty="0"/>
              <a:t>GV </a:t>
            </a:r>
            <a:r>
              <a:rPr lang="en-US" dirty="0" err="1"/>
              <a:t>hỏi</a:t>
            </a:r>
            <a:r>
              <a:rPr lang="en-US" baseline="0" dirty="0"/>
              <a:t> </a:t>
            </a:r>
            <a:r>
              <a:rPr lang="en-US" baseline="0" dirty="0" err="1"/>
              <a:t>thêm</a:t>
            </a:r>
            <a:r>
              <a:rPr lang="en-US" baseline="0" dirty="0"/>
              <a:t>: </a:t>
            </a:r>
            <a:r>
              <a:rPr lang="en-US" baseline="0" dirty="0" err="1"/>
              <a:t>Luận</a:t>
            </a:r>
            <a:r>
              <a:rPr lang="en-US" baseline="0" dirty="0"/>
              <a:t> </a:t>
            </a:r>
            <a:r>
              <a:rPr lang="en-US" baseline="0" dirty="0" err="1"/>
              <a:t>đề</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 </a:t>
            </a:r>
            <a:r>
              <a:rPr lang="en-US" baseline="0" dirty="0" err="1"/>
              <a:t>được</a:t>
            </a:r>
            <a:r>
              <a:rPr lang="en-US" baseline="0" dirty="0"/>
              <a:t> </a:t>
            </a:r>
            <a:r>
              <a:rPr lang="en-US" baseline="0" dirty="0" err="1"/>
              <a:t>nêu</a:t>
            </a:r>
            <a:r>
              <a:rPr lang="en-US" baseline="0" dirty="0"/>
              <a:t> ở </a:t>
            </a:r>
            <a:r>
              <a:rPr lang="en-US" baseline="0" dirty="0" err="1"/>
              <a:t>phần</a:t>
            </a:r>
            <a:r>
              <a:rPr lang="en-US" baseline="0" dirty="0"/>
              <a:t> </a:t>
            </a:r>
            <a:r>
              <a:rPr lang="en-US" baseline="0" dirty="0" err="1"/>
              <a:t>nào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viết</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4060554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455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17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91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Phân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tỏ</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bày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hợp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vấn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biểu</a:t>
            </a:r>
            <a:r>
              <a:rPr lang="en-US" sz="1200" b="0" i="0" kern="1200" dirty="0">
                <a:solidFill>
                  <a:schemeClr val="tx1"/>
                </a:solidFill>
                <a:effectLst/>
                <a:latin typeface="+mn-lt"/>
                <a:ea typeface="+mn-ea"/>
                <a:cs typeface="+mn-cs"/>
              </a:rPr>
              <a:t> ý </a:t>
            </a:r>
            <a:r>
              <a:rPr lang="en-US" sz="1200" b="0" i="0" kern="1200" dirty="0" err="1">
                <a:solidFill>
                  <a:schemeClr val="tx1"/>
                </a:solidFill>
                <a:effectLst/>
                <a:latin typeface="+mn-lt"/>
                <a:ea typeface="+mn-ea"/>
                <a:cs typeface="+mn-cs"/>
              </a:rPr>
              <a:t>kiến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quan</a:t>
            </a:r>
            <a:r>
              <a:rPr lang="en-US" sz="1200" b="0" i="0" kern="120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23372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50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65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79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33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15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61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78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49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0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2634472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Xác định nội dung chính mỗi phần được đánh số trong văn bản “</a:t>
            </a:r>
            <a:r>
              <a:rPr lang="vi-VN" sz="1200" b="0" i="1" kern="1200" dirty="0">
                <a:solidFill>
                  <a:schemeClr val="tx1"/>
                </a:solidFill>
                <a:effectLst/>
                <a:latin typeface="+mn-lt"/>
                <a:ea typeface="+mn-ea"/>
                <a:cs typeface="+mn-cs"/>
              </a:rPr>
              <a:t>Nghĩ thêm về Chuyện người con gái Nam Xương</a:t>
            </a:r>
            <a:r>
              <a:rPr lang="vi-VN"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271537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77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1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78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87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093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15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85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81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98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7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30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1537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5612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2448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54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0788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636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201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8989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1118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014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4231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385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919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253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44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10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36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362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755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356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86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52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78318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53960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1869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6611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5212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93941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372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1530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58264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3154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887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88752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79843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807961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07087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16792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09644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01302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0474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45448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8079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611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523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76511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76028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059322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7322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853778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42717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2.jpeg"/><Relationship Id="rId4" Type="http://schemas.openxmlformats.org/officeDocument/2006/relationships/slideLayout" Target="../slideLayouts/slideLayout48.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3.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818346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7292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8288000" cy="10287000"/>
          </a:xfrm>
          <a:prstGeom prst="rect">
            <a:avLst/>
          </a:prstGeom>
        </p:spPr>
      </p:pic>
    </p:spTree>
    <p:extLst>
      <p:ext uri="{BB962C8B-B14F-4D97-AF65-F5344CB8AC3E}">
        <p14:creationId xmlns:p14="http://schemas.microsoft.com/office/powerpoint/2010/main" val="407789741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8288000" cy="10287000"/>
          </a:xfrm>
          <a:prstGeom prst="rect">
            <a:avLst/>
          </a:prstGeom>
        </p:spPr>
      </p:pic>
    </p:spTree>
    <p:extLst>
      <p:ext uri="{BB962C8B-B14F-4D97-AF65-F5344CB8AC3E}">
        <p14:creationId xmlns:p14="http://schemas.microsoft.com/office/powerpoint/2010/main" val="93753652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8288000" cy="10287000"/>
          </a:xfrm>
          <a:prstGeom prst="rect">
            <a:avLst/>
          </a:prstGeom>
        </p:spPr>
      </p:pic>
    </p:spTree>
    <p:extLst>
      <p:ext uri="{BB962C8B-B14F-4D97-AF65-F5344CB8AC3E}">
        <p14:creationId xmlns:p14="http://schemas.microsoft.com/office/powerpoint/2010/main" val="177508689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4F6">
            <a:alpha val="73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28" y="38100"/>
            <a:ext cx="18271758" cy="10287000"/>
          </a:xfrm>
          <a:prstGeom prst="rect">
            <a:avLst/>
          </a:prstGeom>
        </p:spPr>
      </p:pic>
    </p:spTree>
    <p:extLst>
      <p:ext uri="{BB962C8B-B14F-4D97-AF65-F5344CB8AC3E}">
        <p14:creationId xmlns:p14="http://schemas.microsoft.com/office/powerpoint/2010/main" val="21925894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Rectangle 1"/>
          <p:cNvSpPr/>
          <p:nvPr/>
        </p:nvSpPr>
        <p:spPr>
          <a:xfrm>
            <a:off x="10210800" y="1866900"/>
            <a:ext cx="6293710" cy="5439374"/>
          </a:xfrm>
          <a:prstGeom prst="rect">
            <a:avLst/>
          </a:prstGeom>
        </p:spPr>
        <p:txBody>
          <a:bodyPr wrap="none">
            <a:spAutoFit/>
          </a:bodyPr>
          <a:lstStyle/>
          <a:p>
            <a:pPr lvl="0" algn="ctr">
              <a:lnSpc>
                <a:spcPct val="150000"/>
              </a:lnSpc>
              <a:tabLst>
                <a:tab pos="90170" algn="l"/>
                <a:tab pos="180340" algn="l"/>
              </a:tabLst>
              <a:defRPr/>
            </a:pPr>
            <a:r>
              <a:rPr lang="en-US" sz="8000" b="1" dirty="0">
                <a:solidFill>
                  <a:srgbClr val="C00000"/>
                </a:solidFill>
                <a:latin typeface="#9Slide05 Dancing Script" panose="03080800040507000D00" pitchFamily="66" charset="0"/>
                <a:cs typeface="Times New Roman" panose="02020603050405020304" pitchFamily="18" charset="0"/>
              </a:rPr>
              <a:t>1. </a:t>
            </a:r>
          </a:p>
          <a:p>
            <a:pPr lvl="0" algn="ctr">
              <a:lnSpc>
                <a:spcPct val="150000"/>
              </a:lnSpc>
              <a:tabLst>
                <a:tab pos="90170" algn="l"/>
                <a:tab pos="180340" algn="l"/>
              </a:tabLst>
              <a:defRPr/>
            </a:pPr>
            <a:r>
              <a:rPr lang="en-US" sz="8000" b="1" dirty="0" err="1">
                <a:solidFill>
                  <a:srgbClr val="C00000"/>
                </a:solidFill>
                <a:latin typeface="#9Slide05 Dancing Script" panose="03080800040507000D00" pitchFamily="66" charset="0"/>
                <a:cs typeface="Times New Roman" panose="02020603050405020304" pitchFamily="18" charset="0"/>
              </a:rPr>
              <a:t>Bố</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cục</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và</a:t>
            </a:r>
            <a:r>
              <a:rPr lang="en-US" sz="8000" b="1" dirty="0">
                <a:solidFill>
                  <a:srgbClr val="C00000"/>
                </a:solidFill>
                <a:latin typeface="#9Slide05 Dancing Script" panose="03080800040507000D00" pitchFamily="66" charset="0"/>
                <a:cs typeface="Times New Roman" panose="02020603050405020304" pitchFamily="18" charset="0"/>
              </a:rPr>
              <a:t> </a:t>
            </a:r>
          </a:p>
          <a:p>
            <a:pPr lvl="0" algn="ctr">
              <a:lnSpc>
                <a:spcPct val="150000"/>
              </a:lnSpc>
              <a:tabLst>
                <a:tab pos="90170" algn="l"/>
                <a:tab pos="180340" algn="l"/>
              </a:tabLst>
              <a:defRPr/>
            </a:pPr>
            <a:r>
              <a:rPr lang="en-US" sz="8000" b="1" dirty="0">
                <a:solidFill>
                  <a:srgbClr val="C00000"/>
                </a:solidFill>
                <a:latin typeface="#9Slide05 Dancing Script" panose="03080800040507000D00" pitchFamily="66" charset="0"/>
                <a:cs typeface="Times New Roman" panose="02020603050405020304" pitchFamily="18" charset="0"/>
              </a:rPr>
              <a:t>ý </a:t>
            </a:r>
            <a:r>
              <a:rPr lang="en-US" sz="8000" b="1" dirty="0" err="1">
                <a:solidFill>
                  <a:srgbClr val="C00000"/>
                </a:solidFill>
                <a:latin typeface="#9Slide05 Dancing Script" panose="03080800040507000D00" pitchFamily="66" charset="0"/>
                <a:cs typeface="Times New Roman" panose="02020603050405020304" pitchFamily="18" charset="0"/>
              </a:rPr>
              <a:t>nghĩa</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nhan</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đề</a:t>
            </a:r>
            <a:endParaRPr lang="en-US" sz="8000" b="1" dirty="0">
              <a:solidFill>
                <a:srgbClr val="C00000"/>
              </a:solidFill>
              <a:latin typeface="#9Slide05 Dancing Script" panose="03080800040507000D00" pitchFamily="66" charset="0"/>
              <a:cs typeface="Times New Roman" panose="02020603050405020304" pitchFamily="18" charset="0"/>
            </a:endParaRPr>
          </a:p>
        </p:txBody>
      </p:sp>
      <p:pic>
        <p:nvPicPr>
          <p:cNvPr id="3" name="Picture 2">
            <a:extLst>
              <a:ext uri="{FF2B5EF4-FFF2-40B4-BE49-F238E27FC236}">
                <a16:creationId xmlns:a16="http://schemas.microsoft.com/office/drawing/2014/main" id="{5226F6EB-B2AD-81A5-5262-AD790530686C}"/>
              </a:ext>
            </a:extLst>
          </p:cNvPr>
          <p:cNvPicPr>
            <a:picLocks noChangeAspect="1"/>
          </p:cNvPicPr>
          <p:nvPr/>
        </p:nvPicPr>
        <p:blipFill rotWithShape="1">
          <a:blip r:embed="rId3"/>
          <a:srcRect l="4520" r="35270"/>
          <a:stretch/>
        </p:blipFill>
        <p:spPr>
          <a:xfrm flipH="1">
            <a:off x="-152400" y="-16835"/>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384855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1599751"/>
              </p:ext>
            </p:extLst>
          </p:nvPr>
        </p:nvGraphicFramePr>
        <p:xfrm>
          <a:off x="533400" y="2019300"/>
          <a:ext cx="17449800" cy="8039925"/>
        </p:xfrm>
        <a:graphic>
          <a:graphicData uri="http://schemas.openxmlformats.org/drawingml/2006/table">
            <a:tbl>
              <a:tblPr firstRow="1" firstCol="1" bandRow="1">
                <a:tableStyleId>{5940675A-B579-460E-94D1-54222C63F5DA}</a:tableStyleId>
              </a:tblPr>
              <a:tblGrid>
                <a:gridCol w="4021854">
                  <a:extLst>
                    <a:ext uri="{9D8B030D-6E8A-4147-A177-3AD203B41FA5}">
                      <a16:colId xmlns:a16="http://schemas.microsoft.com/office/drawing/2014/main" val="20000"/>
                    </a:ext>
                  </a:extLst>
                </a:gridCol>
                <a:gridCol w="13427946">
                  <a:extLst>
                    <a:ext uri="{9D8B030D-6E8A-4147-A177-3AD203B41FA5}">
                      <a16:colId xmlns:a16="http://schemas.microsoft.com/office/drawing/2014/main" val="20001"/>
                    </a:ext>
                  </a:extLst>
                </a:gridCol>
              </a:tblGrid>
              <a:tr h="1242888">
                <a:tc>
                  <a:txBody>
                    <a:bodyPr/>
                    <a:lstStyle/>
                    <a:p>
                      <a:pPr algn="ctr">
                        <a:lnSpc>
                          <a:spcPct val="107000"/>
                        </a:lnSpc>
                        <a:spcAft>
                          <a:spcPts val="0"/>
                        </a:spcAft>
                      </a:pPr>
                      <a:r>
                        <a:rPr lang="en-US" sz="4400" b="1" dirty="0" err="1">
                          <a:effectLst/>
                          <a:latin typeface="Times New Roman" panose="02020603050405020304" pitchFamily="18" charset="0"/>
                          <a:cs typeface="Times New Roman" panose="02020603050405020304" pitchFamily="18" charset="0"/>
                        </a:rPr>
                        <a:t>Bố</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cục</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văn</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bản</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tc>
                  <a:txBody>
                    <a:bodyPr/>
                    <a:lstStyle/>
                    <a:p>
                      <a:pPr algn="ctr">
                        <a:lnSpc>
                          <a:spcPct val="107000"/>
                        </a:lnSpc>
                        <a:spcAft>
                          <a:spcPts val="0"/>
                        </a:spcAft>
                      </a:pPr>
                      <a:r>
                        <a:rPr lang="en-US" sz="4400" b="1" dirty="0" err="1">
                          <a:effectLst/>
                          <a:latin typeface="Times New Roman" panose="02020603050405020304" pitchFamily="18" charset="0"/>
                          <a:cs typeface="Times New Roman" panose="02020603050405020304" pitchFamily="18" charset="0"/>
                        </a:rPr>
                        <a:t>Nội</a:t>
                      </a:r>
                      <a:r>
                        <a:rPr lang="en-US" sz="4400" b="1" baseline="0" dirty="0">
                          <a:effectLst/>
                          <a:latin typeface="Times New Roman" panose="02020603050405020304" pitchFamily="18" charset="0"/>
                          <a:cs typeface="Times New Roman" panose="02020603050405020304" pitchFamily="18" charset="0"/>
                        </a:rPr>
                        <a:t> dung</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extLst>
                  <a:ext uri="{0D108BD9-81ED-4DB2-BD59-A6C34878D82A}">
                    <a16:rowId xmlns:a16="http://schemas.microsoft.com/office/drawing/2014/main" val="10000"/>
                  </a:ext>
                </a:extLst>
              </a:tr>
              <a:tr h="1467612">
                <a:tc>
                  <a:txBody>
                    <a:bodyPr/>
                    <a:lstStyle/>
                    <a:p>
                      <a:pPr algn="just">
                        <a:lnSpc>
                          <a:spcPct val="107000"/>
                        </a:lnSpc>
                        <a:spcAft>
                          <a:spcPts val="0"/>
                        </a:spcAft>
                      </a:pPr>
                      <a:r>
                        <a:rPr lang="vi-VN" sz="4400" dirty="0">
                          <a:effectLst/>
                          <a:latin typeface="Times New Roman" panose="02020603050405020304" pitchFamily="18" charset="0"/>
                          <a:cs typeface="Times New Roman" panose="02020603050405020304" pitchFamily="18" charset="0"/>
                        </a:rPr>
                        <a:t>Phần 1: </a:t>
                      </a:r>
                      <a:r>
                        <a:rPr lang="en-US" sz="4400" dirty="0" err="1">
                          <a:effectLst/>
                          <a:latin typeface="Times New Roman" panose="02020603050405020304" pitchFamily="18" charset="0"/>
                          <a:cs typeface="Times New Roman" panose="02020603050405020304" pitchFamily="18" charset="0"/>
                        </a:rPr>
                        <a:t>Nêu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vi-VN" sz="4400" dirty="0">
                          <a:effectLst/>
                          <a:latin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lumMod val="95000"/>
                      </a:schemeClr>
                    </a:solidFill>
                  </a:tcPr>
                </a:tc>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n-US" sz="4400" i="1" kern="1200" dirty="0" err="1">
                          <a:effectLst/>
                          <a:latin typeface="Times New Roman" panose="02020603050405020304" pitchFamily="18" charset="0"/>
                          <a:cs typeface="Times New Roman" panose="02020603050405020304" pitchFamily="18" charset="0"/>
                        </a:rPr>
                        <a:t>Chuyện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người</a:t>
                      </a:r>
                      <a:r>
                        <a:rPr lang="en-US" sz="4400" i="1" kern="1200" baseline="0" dirty="0">
                          <a:effectLst/>
                          <a:latin typeface="Times New Roman" panose="02020603050405020304" pitchFamily="18" charset="0"/>
                          <a:cs typeface="Times New Roman" panose="02020603050405020304" pitchFamily="18" charset="0"/>
                        </a:rPr>
                        <a:t> con </a:t>
                      </a:r>
                      <a:r>
                        <a:rPr lang="en-US" sz="4400" i="1" kern="1200" baseline="0" dirty="0" err="1">
                          <a:effectLst/>
                          <a:latin typeface="Times New Roman" panose="02020603050405020304" pitchFamily="18" charset="0"/>
                          <a:cs typeface="Times New Roman" panose="02020603050405020304" pitchFamily="18" charset="0"/>
                        </a:rPr>
                        <a:t>gái</a:t>
                      </a:r>
                      <a:r>
                        <a:rPr lang="en-US" sz="4400" i="1" kern="1200" baseline="0" dirty="0">
                          <a:effectLst/>
                          <a:latin typeface="Times New Roman" panose="02020603050405020304" pitchFamily="18" charset="0"/>
                          <a:cs typeface="Times New Roman" panose="02020603050405020304" pitchFamily="18" charset="0"/>
                        </a:rPr>
                        <a:t> Nam </a:t>
                      </a:r>
                      <a:r>
                        <a:rPr lang="en-US" sz="4400" i="1" kern="1200" baseline="0" dirty="0" err="1">
                          <a:effectLst/>
                          <a:latin typeface="Times New Roman" panose="02020603050405020304" pitchFamily="18" charset="0"/>
                          <a:cs typeface="Times New Roman" panose="02020603050405020304" pitchFamily="18" charset="0"/>
                        </a:rPr>
                        <a:t>Xương</a:t>
                      </a:r>
                      <a:r>
                        <a:rPr lang="en-US" sz="4400" i="1"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của</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Nguyễn</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Dữ</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dù</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đã</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được</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phân</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tích</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khám</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phá</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nhiều</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nhưng</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thiết</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nghĩ</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vẫn</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có</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điều</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cần</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nói</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thêm</a:t>
                      </a:r>
                      <a:r>
                        <a:rPr lang="en-US" sz="4400" kern="1200" baseline="0" dirty="0">
                          <a:effectLst/>
                          <a:latin typeface="Times New Roman" panose="02020603050405020304" pitchFamily="18" charset="0"/>
                          <a:cs typeface="Times New Roman" panose="02020603050405020304" pitchFamily="18" charset="0"/>
                        </a:rPr>
                        <a:t>”</a:t>
                      </a:r>
                      <a:endParaRPr lang="en-US" sz="4400" kern="1200" dirty="0">
                        <a:solidFill>
                          <a:schemeClr val="dk1"/>
                        </a:solidFill>
                        <a:effectLst/>
                        <a:latin typeface="Times New Roman" panose="02020603050405020304" pitchFamily="18" charset="0"/>
                        <a:ea typeface="+mn-ea"/>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1"/>
                  </a:ext>
                </a:extLst>
              </a:tr>
              <a:tr h="2559301">
                <a:tc>
                  <a:txBody>
                    <a:bodyPr/>
                    <a:lstStyle/>
                    <a:p>
                      <a:pPr algn="just">
                        <a:lnSpc>
                          <a:spcPct val="107000"/>
                        </a:lnSpc>
                        <a:spcAft>
                          <a:spcPts val="0"/>
                        </a:spcAft>
                      </a:pPr>
                      <a:r>
                        <a:rPr lang="en-US" sz="4400" dirty="0" err="1">
                          <a:effectLst/>
                          <a:latin typeface="Times New Roman" panose="02020603050405020304" pitchFamily="18" charset="0"/>
                          <a:cs typeface="Times New Roman" panose="02020603050405020304" pitchFamily="18" charset="0"/>
                        </a:rPr>
                        <a:t>Phần</a:t>
                      </a:r>
                      <a:r>
                        <a:rPr lang="en-US" sz="4400" dirty="0">
                          <a:effectLst/>
                          <a:latin typeface="Times New Roman" panose="02020603050405020304" pitchFamily="18" charset="0"/>
                          <a:cs typeface="Times New Roman" panose="02020603050405020304" pitchFamily="18" charset="0"/>
                        </a:rPr>
                        <a:t> 2: </a:t>
                      </a:r>
                      <a:r>
                        <a:rPr lang="en-US" sz="4400" dirty="0" err="1">
                          <a:effectLst/>
                          <a:latin typeface="Times New Roman" panose="02020603050405020304" pitchFamily="18" charset="0"/>
                          <a:cs typeface="Times New Roman" panose="02020603050405020304" pitchFamily="18" charset="0"/>
                        </a:rPr>
                        <a:t>Triển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khai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làm</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sáng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tỏ</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vi-VN" sz="4400" dirty="0">
                          <a:effectLst/>
                          <a:latin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lumMod val="95000"/>
                      </a:schemeClr>
                    </a:solidFill>
                  </a:tcPr>
                </a:tc>
                <a:tc>
                  <a:txBody>
                    <a:bodyPr/>
                    <a:lstStyle/>
                    <a:p>
                      <a:pPr marL="0" indent="0" algn="just">
                        <a:lnSpc>
                          <a:spcPct val="107000"/>
                        </a:lnSpc>
                        <a:spcAft>
                          <a:spcPts val="0"/>
                        </a:spcAft>
                        <a:buFontTx/>
                        <a:buNone/>
                      </a:pPr>
                      <a:r>
                        <a:rPr lang="en-US" sz="4400" kern="1200" dirty="0" err="1">
                          <a:solidFill>
                            <a:schemeClr val="tx1"/>
                          </a:solidFill>
                          <a:effectLst/>
                          <a:latin typeface="Times New Roman" panose="02020603050405020304" pitchFamily="18" charset="0"/>
                          <a:ea typeface="+mn-ea"/>
                          <a:cs typeface="Times New Roman" panose="02020603050405020304" pitchFamily="18" charset="0"/>
                        </a:rPr>
                        <a:t>Phâ</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n</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tích</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nội</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dung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nghĩ</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thêm</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để</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chứng</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minh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cho</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ý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kiến</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đã</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nêu</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ở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phần</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(1)</a:t>
                      </a:r>
                      <a:endParaRPr lang="en-US" sz="4400" kern="1200" dirty="0">
                        <a:solidFill>
                          <a:schemeClr val="dk1"/>
                        </a:solidFill>
                        <a:effectLst/>
                        <a:latin typeface="Times New Roman" panose="02020603050405020304" pitchFamily="18" charset="0"/>
                        <a:ea typeface="+mn-ea"/>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2"/>
                  </a:ext>
                </a:extLst>
              </a:tr>
              <a:tr h="2133600">
                <a:tc>
                  <a:txBody>
                    <a:bodyPr/>
                    <a:lstStyle/>
                    <a:p>
                      <a:pPr algn="just">
                        <a:lnSpc>
                          <a:spcPct val="107000"/>
                        </a:lnSpc>
                        <a:spcAft>
                          <a:spcPts val="0"/>
                        </a:spcAft>
                      </a:pPr>
                      <a:r>
                        <a:rPr lang="en-US" sz="4400" dirty="0" err="1">
                          <a:effectLst/>
                          <a:latin typeface="Times New Roman" panose="02020603050405020304" pitchFamily="18" charset="0"/>
                          <a:cs typeface="Times New Roman" panose="02020603050405020304" pitchFamily="18" charset="0"/>
                        </a:rPr>
                        <a:t>Phần</a:t>
                      </a:r>
                      <a:r>
                        <a:rPr lang="en-US" sz="4400" dirty="0">
                          <a:effectLst/>
                          <a:latin typeface="Times New Roman" panose="02020603050405020304" pitchFamily="18" charset="0"/>
                          <a:cs typeface="Times New Roman" panose="02020603050405020304" pitchFamily="18" charset="0"/>
                        </a:rPr>
                        <a:t> </a:t>
                      </a:r>
                      <a:r>
                        <a:rPr lang="vi-VN" sz="4400" dirty="0">
                          <a:effectLst/>
                          <a:latin typeface="Times New Roman" panose="02020603050405020304" pitchFamily="18" charset="0"/>
                          <a:cs typeface="Times New Roman" panose="02020603050405020304" pitchFamily="18" charset="0"/>
                        </a:rPr>
                        <a:t>3: </a:t>
                      </a:r>
                      <a:r>
                        <a:rPr lang="en-US" sz="4400" dirty="0" err="1">
                          <a:effectLst/>
                          <a:latin typeface="Times New Roman" panose="02020603050405020304" pitchFamily="18" charset="0"/>
                          <a:cs typeface="Times New Roman" panose="02020603050405020304" pitchFamily="18" charset="0"/>
                        </a:rPr>
                        <a:t>Kết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luận</a:t>
                      </a:r>
                      <a:r>
                        <a:rPr lang="vi-VN" sz="4400" dirty="0">
                          <a:effectLst/>
                          <a:latin typeface="Times New Roman" panose="02020603050405020304" pitchFamily="18" charset="0"/>
                          <a:cs typeface="Times New Roman" panose="02020603050405020304" pitchFamily="18" charset="0"/>
                        </a:rPr>
                        <a:t> vấn đề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lumMod val="95000"/>
                      </a:schemeClr>
                    </a:solidFill>
                  </a:tcPr>
                </a:tc>
                <a:tc>
                  <a:txBody>
                    <a:bodyPr/>
                    <a:lstStyle/>
                    <a:p>
                      <a:pPr algn="just">
                        <a:lnSpc>
                          <a:spcPct val="107000"/>
                        </a:lnSpc>
                        <a:spcAft>
                          <a:spcPts val="0"/>
                        </a:spcAft>
                      </a:pPr>
                      <a:r>
                        <a:rPr lang="en-US" sz="4400" kern="1200" dirty="0" err="1">
                          <a:effectLst/>
                          <a:latin typeface="Times New Roman" panose="02020603050405020304" pitchFamily="18" charset="0"/>
                          <a:cs typeface="Times New Roman" panose="02020603050405020304" pitchFamily="18" charset="0"/>
                        </a:rPr>
                        <a:t>Khẳng</a:t>
                      </a:r>
                      <a:r>
                        <a:rPr lang="en-US" sz="4400" kern="1200" dirty="0">
                          <a:effectLst/>
                          <a:latin typeface="Times New Roman" panose="02020603050405020304" pitchFamily="18" charset="0"/>
                          <a:cs typeface="Times New Roman" panose="02020603050405020304" pitchFamily="18" charset="0"/>
                        </a:rPr>
                        <a:t> </a:t>
                      </a:r>
                      <a:r>
                        <a:rPr lang="en-US" sz="4400" kern="1200" dirty="0" err="1">
                          <a:effectLst/>
                          <a:latin typeface="Times New Roman" panose="02020603050405020304" pitchFamily="18" charset="0"/>
                          <a:cs typeface="Times New Roman" panose="02020603050405020304" pitchFamily="18" charset="0"/>
                        </a:rPr>
                        <a:t>định</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lại</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nội</a:t>
                      </a:r>
                      <a:r>
                        <a:rPr lang="en-US" sz="4400" kern="1200" baseline="0" dirty="0">
                          <a:effectLst/>
                          <a:latin typeface="Times New Roman" panose="02020603050405020304" pitchFamily="18" charset="0"/>
                          <a:cs typeface="Times New Roman" panose="02020603050405020304" pitchFamily="18" charset="0"/>
                        </a:rPr>
                        <a:t> dung “</a:t>
                      </a:r>
                      <a:r>
                        <a:rPr lang="en-US" sz="4400" kern="1200" baseline="0" dirty="0" err="1">
                          <a:effectLst/>
                          <a:latin typeface="Times New Roman" panose="02020603050405020304" pitchFamily="18" charset="0"/>
                          <a:cs typeface="Times New Roman" panose="02020603050405020304" pitchFamily="18" charset="0"/>
                        </a:rPr>
                        <a:t>nghĩ</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thêm</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và</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nêu</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khái</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quát</a:t>
                      </a:r>
                      <a:r>
                        <a:rPr lang="en-US" sz="4400" kern="1200" baseline="0" dirty="0">
                          <a:effectLst/>
                          <a:latin typeface="Times New Roman" panose="02020603050405020304" pitchFamily="18" charset="0"/>
                          <a:cs typeface="Times New Roman" panose="02020603050405020304" pitchFamily="18" charset="0"/>
                        </a:rPr>
                        <a:t> ý </a:t>
                      </a:r>
                      <a:r>
                        <a:rPr lang="en-US" sz="4400" kern="1200" baseline="0" dirty="0" err="1">
                          <a:effectLst/>
                          <a:latin typeface="Times New Roman" panose="02020603050405020304" pitchFamily="18" charset="0"/>
                          <a:cs typeface="Times New Roman" panose="02020603050405020304" pitchFamily="18" charset="0"/>
                        </a:rPr>
                        <a:t>nghĩa</a:t>
                      </a:r>
                      <a:r>
                        <a:rPr lang="en-US" sz="4400" kern="1200" baseline="0" dirty="0">
                          <a:effectLst/>
                          <a:latin typeface="Times New Roman" panose="02020603050405020304" pitchFamily="18" charset="0"/>
                          <a:cs typeface="Times New Roman" panose="02020603050405020304" pitchFamily="18" charset="0"/>
                        </a:rPr>
                        <a:t> to </a:t>
                      </a:r>
                      <a:r>
                        <a:rPr lang="en-US" sz="4400" kern="1200" baseline="0" dirty="0" err="1">
                          <a:effectLst/>
                          <a:latin typeface="Times New Roman" panose="02020603050405020304" pitchFamily="18" charset="0"/>
                          <a:cs typeface="Times New Roman" panose="02020603050405020304" pitchFamily="18" charset="0"/>
                        </a:rPr>
                        <a:t>lớn</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của</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tác</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phẩm</a:t>
                      </a:r>
                      <a:r>
                        <a:rPr lang="en-US" sz="4400"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Chuyện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người</a:t>
                      </a:r>
                      <a:r>
                        <a:rPr lang="en-US" sz="4400" i="1" kern="1200" baseline="0" dirty="0">
                          <a:effectLst/>
                          <a:latin typeface="Times New Roman" panose="02020603050405020304" pitchFamily="18" charset="0"/>
                          <a:cs typeface="Times New Roman" panose="02020603050405020304" pitchFamily="18" charset="0"/>
                        </a:rPr>
                        <a:t> con </a:t>
                      </a:r>
                      <a:r>
                        <a:rPr lang="en-US" sz="4400" i="1" kern="1200" baseline="0" dirty="0" err="1">
                          <a:effectLst/>
                          <a:latin typeface="Times New Roman" panose="02020603050405020304" pitchFamily="18" charset="0"/>
                          <a:cs typeface="Times New Roman" panose="02020603050405020304" pitchFamily="18" charset="0"/>
                        </a:rPr>
                        <a:t>gái</a:t>
                      </a:r>
                      <a:r>
                        <a:rPr lang="en-US" sz="4400" i="1" kern="1200" baseline="0" dirty="0">
                          <a:effectLst/>
                          <a:latin typeface="Times New Roman" panose="02020603050405020304" pitchFamily="18" charset="0"/>
                          <a:cs typeface="Times New Roman" panose="02020603050405020304" pitchFamily="18" charset="0"/>
                        </a:rPr>
                        <a:t> Nam </a:t>
                      </a:r>
                      <a:r>
                        <a:rPr lang="en-US" sz="4400" i="1" kern="1200" baseline="0" dirty="0" err="1">
                          <a:effectLst/>
                          <a:latin typeface="Times New Roman" panose="02020603050405020304" pitchFamily="18" charset="0"/>
                          <a:cs typeface="Times New Roman" panose="02020603050405020304" pitchFamily="18" charset="0"/>
                        </a:rPr>
                        <a:t>Xương</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của</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Nguyễn</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Dữ</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A193958E-A680-4C16-62E2-3C7D1BEF73B0}"/>
              </a:ext>
            </a:extLst>
          </p:cNvPr>
          <p:cNvSpPr txBox="1"/>
          <p:nvPr/>
        </p:nvSpPr>
        <p:spPr>
          <a:xfrm>
            <a:off x="7010400" y="800100"/>
            <a:ext cx="4079517" cy="76944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532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3958E-A680-4C16-62E2-3C7D1BEF73B0}"/>
              </a:ext>
            </a:extLst>
          </p:cNvPr>
          <p:cNvSpPr txBox="1"/>
          <p:nvPr/>
        </p:nvSpPr>
        <p:spPr>
          <a:xfrm>
            <a:off x="9144000" y="876300"/>
            <a:ext cx="5715000" cy="76944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4">
            <a:extLst>
              <a:ext uri="{FF2B5EF4-FFF2-40B4-BE49-F238E27FC236}">
                <a16:creationId xmlns:a16="http://schemas.microsoft.com/office/drawing/2014/main" id="{A20B23B2-9975-4D1B-AF9C-EF59DDBDE0F8}"/>
              </a:ext>
            </a:extLst>
          </p:cNvPr>
          <p:cNvSpPr>
            <a:spLocks noChangeArrowheads="1"/>
          </p:cNvSpPr>
          <p:nvPr/>
        </p:nvSpPr>
        <p:spPr bwMode="auto">
          <a:xfrm>
            <a:off x="9448800" y="3465910"/>
            <a:ext cx="76686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514350" marR="0" lvl="0" indent="-514350" algn="ctr" defTabSz="1371600" rtl="0" eaLnBrk="1" fontAlgn="auto" latinLnBrk="0" hangingPunct="1">
              <a:lnSpc>
                <a:spcPct val="100000"/>
              </a:lnSpc>
              <a:spcBef>
                <a:spcPct val="20000"/>
              </a:spcBef>
              <a:spcAft>
                <a:spcPts val="0"/>
              </a:spcAft>
              <a:buClrTx/>
              <a:buSzTx/>
              <a:buFontTx/>
              <a:buNone/>
              <a:tabLst/>
              <a:defRPr/>
            </a:pPr>
            <a:r>
              <a:rPr kumimoji="0" lang="en-US" altLang="en-US" sz="7200" b="0" i="0" u="none" strike="noStrike" kern="1200" cap="none" spc="0" normalizeH="0" baseline="0" noProof="0" dirty="0" err="1">
                <a:ln>
                  <a:noFill/>
                </a:ln>
                <a:solidFill>
                  <a:srgbClr val="C00000"/>
                </a:solidFill>
                <a:effectLst/>
                <a:uLnTx/>
                <a:uFillTx/>
                <a:latin typeface="#9Slide05 Braxton Regular" panose="03060000000000000000" pitchFamily="66" charset="0"/>
              </a:rPr>
              <a:t>Trình</a:t>
            </a:r>
            <a:r>
              <a:rPr kumimoji="0" lang="en-US" altLang="en-US" sz="7200" b="0" i="0" u="none" strike="noStrike" kern="1200" cap="none" spc="0" normalizeH="0" noProof="0" dirty="0">
                <a:ln>
                  <a:noFill/>
                </a:ln>
                <a:solidFill>
                  <a:srgbClr val="C00000"/>
                </a:solidFill>
                <a:effectLst/>
                <a:uLnTx/>
                <a:uFillTx/>
                <a:latin typeface="#9Slide05 Braxton Regular" panose="03060000000000000000" pitchFamily="66" charset="0"/>
              </a:rPr>
              <a:t> </a:t>
            </a:r>
            <a:r>
              <a:rPr kumimoji="0" lang="en-US" altLang="en-US" sz="7200" b="0" i="0" u="none" strike="noStrike" kern="1200" cap="none" spc="0" normalizeH="0" noProof="0" dirty="0" err="1">
                <a:ln>
                  <a:noFill/>
                </a:ln>
                <a:solidFill>
                  <a:srgbClr val="C00000"/>
                </a:solidFill>
                <a:effectLst/>
                <a:uLnTx/>
                <a:uFillTx/>
                <a:latin typeface="#9Slide05 Braxton Regular" panose="03060000000000000000" pitchFamily="66" charset="0"/>
              </a:rPr>
              <a:t>bày</a:t>
            </a:r>
            <a:r>
              <a:rPr kumimoji="0" lang="en-US" altLang="en-US" sz="7200" b="0" i="0" u="none" strike="noStrike" kern="1200" cap="none" spc="0" normalizeH="0" noProof="0" dirty="0">
                <a:ln>
                  <a:noFill/>
                </a:ln>
                <a:solidFill>
                  <a:srgbClr val="C00000"/>
                </a:solidFill>
                <a:effectLst/>
                <a:uLnTx/>
                <a:uFillTx/>
                <a:latin typeface="#9Slide05 Braxton Regular" panose="03060000000000000000" pitchFamily="66" charset="0"/>
              </a:rPr>
              <a:t> </a:t>
            </a:r>
            <a:r>
              <a:rPr kumimoji="0" lang="en-US" altLang="en-US" sz="7200" b="0" i="0" u="none" strike="noStrike" kern="1200" cap="none" spc="0" normalizeH="0" noProof="0" dirty="0" err="1">
                <a:ln>
                  <a:noFill/>
                </a:ln>
                <a:solidFill>
                  <a:srgbClr val="C00000"/>
                </a:solidFill>
                <a:effectLst/>
                <a:uLnTx/>
                <a:uFillTx/>
                <a:latin typeface="#9Slide05 Braxton Regular" panose="03060000000000000000" pitchFamily="66" charset="0"/>
              </a:rPr>
              <a:t>một</a:t>
            </a:r>
            <a:r>
              <a:rPr kumimoji="0" lang="en-US" altLang="en-US" sz="7200" b="0" i="0" u="none" strike="noStrike" kern="1200" cap="none" spc="0" normalizeH="0" noProof="0" dirty="0">
                <a:ln>
                  <a:noFill/>
                </a:ln>
                <a:solidFill>
                  <a:srgbClr val="C00000"/>
                </a:solidFill>
                <a:effectLst/>
                <a:uLnTx/>
                <a:uFillTx/>
                <a:latin typeface="#9Slide05 Braxton Regular" panose="03060000000000000000" pitchFamily="66" charset="0"/>
              </a:rPr>
              <a:t> </a:t>
            </a:r>
            <a:r>
              <a:rPr kumimoji="0" lang="en-US" altLang="en-US" sz="7200" b="0" i="0" u="none" strike="noStrike" kern="1200" cap="none" spc="0" normalizeH="0" noProof="0" dirty="0" err="1">
                <a:ln>
                  <a:noFill/>
                </a:ln>
                <a:solidFill>
                  <a:srgbClr val="C00000"/>
                </a:solidFill>
                <a:effectLst/>
                <a:uLnTx/>
                <a:uFillTx/>
                <a:latin typeface="#9Slide05 Braxton Regular" panose="03060000000000000000" pitchFamily="66" charset="0"/>
              </a:rPr>
              <a:t>phút</a:t>
            </a:r>
            <a:endParaRPr kumimoji="0" lang="en-US" altLang="en-US" sz="7200" b="0" i="0" u="none" strike="noStrike" kern="1200" cap="none" spc="0" normalizeH="0" noProof="0" dirty="0">
              <a:ln>
                <a:noFill/>
              </a:ln>
              <a:solidFill>
                <a:srgbClr val="C00000"/>
              </a:solidFill>
              <a:effectLst/>
              <a:uLnTx/>
              <a:uFillTx/>
              <a:latin typeface="#9Slide05 Braxton Regular" panose="03060000000000000000" pitchFamily="66" charset="0"/>
            </a:endParaRPr>
          </a:p>
          <a:p>
            <a:pPr marL="514350" lvl="0" indent="-514350" algn="ctr" defTabSz="1371600">
              <a:buNone/>
            </a:pPr>
            <a:r>
              <a:rPr lang="en-US" sz="4800" dirty="0">
                <a:latin typeface="Times New Roman" panose="02020603050405020304" pitchFamily="18" charset="0"/>
                <a:cs typeface="Times New Roman" panose="02020603050405020304" pitchFamily="18" charset="0"/>
              </a:rPr>
              <a:t>Theo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cụm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nghĩ</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thêm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a:t>
            </a:r>
            <a:endPar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989C713-96A9-E7F4-105C-6DC4A46246E6}"/>
              </a:ext>
            </a:extLst>
          </p:cNvPr>
          <p:cNvPicPr>
            <a:picLocks noChangeAspect="1"/>
          </p:cNvPicPr>
          <p:nvPr/>
        </p:nvPicPr>
        <p:blipFill rotWithShape="1">
          <a:blip r:embed="rId2"/>
          <a:srcRect l="31421" r="7676"/>
          <a:stretch/>
        </p:blipFill>
        <p:spPr>
          <a:xfrm>
            <a:off x="-76200" y="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129935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3958E-A680-4C16-62E2-3C7D1BEF73B0}"/>
              </a:ext>
            </a:extLst>
          </p:cNvPr>
          <p:cNvSpPr txBox="1"/>
          <p:nvPr/>
        </p:nvSpPr>
        <p:spPr>
          <a:xfrm>
            <a:off x="6653719" y="782760"/>
            <a:ext cx="5715000" cy="76944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 Ý </a:t>
            </a:r>
            <a:r>
              <a:rPr lang="en-US" sz="4400" b="1" dirty="0" err="1">
                <a:solidFill>
                  <a:prstClr val="black"/>
                </a:solidFill>
                <a:latin typeface="Times New Roman" panose="02020603050405020304" pitchFamily="18" charset="0"/>
                <a:cs typeface="Times New Roman" panose="02020603050405020304" pitchFamily="18" charset="0"/>
              </a:rPr>
              <a:t>nghĩa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nhan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4">
            <a:extLst>
              <a:ext uri="{FF2B5EF4-FFF2-40B4-BE49-F238E27FC236}">
                <a16:creationId xmlns:a16="http://schemas.microsoft.com/office/drawing/2014/main" id="{A20B23B2-9975-4D1B-AF9C-EF59DDBDE0F8}"/>
              </a:ext>
            </a:extLst>
          </p:cNvPr>
          <p:cNvSpPr>
            <a:spLocks noChangeArrowheads="1"/>
          </p:cNvSpPr>
          <p:nvPr/>
        </p:nvSpPr>
        <p:spPr bwMode="auto">
          <a:xfrm>
            <a:off x="1981200" y="2324100"/>
            <a:ext cx="150600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514350" marR="0" lvl="0" indent="-514350" algn="ctr" defTabSz="1371600" rtl="0" eaLnBrk="1" fontAlgn="auto" latinLnBrk="0" hangingPunct="1">
              <a:lnSpc>
                <a:spcPct val="100000"/>
              </a:lnSpc>
              <a:spcBef>
                <a:spcPct val="20000"/>
              </a:spcBef>
              <a:spcAft>
                <a:spcPts val="0"/>
              </a:spcAft>
              <a:buClrTx/>
              <a:buSzTx/>
              <a:buFontTx/>
              <a:buNone/>
              <a:tabLst/>
              <a:defRPr/>
            </a:pPr>
            <a:r>
              <a:rPr kumimoji="0" lang="en-US" altLang="en-US" sz="7200" b="0" i="0" u="none" strike="noStrike" kern="1200" cap="none" spc="0" normalizeH="0" baseline="0" noProof="0" dirty="0" err="1">
                <a:ln>
                  <a:noFill/>
                </a:ln>
                <a:solidFill>
                  <a:srgbClr val="C00000"/>
                </a:solidFill>
                <a:effectLst/>
                <a:uLnTx/>
                <a:uFillTx/>
                <a:latin typeface="#9Slide05 Braxton Regular" panose="03060000000000000000" pitchFamily="66" charset="0"/>
              </a:rPr>
              <a:t>Nghĩ</a:t>
            </a:r>
            <a:r>
              <a:rPr kumimoji="0" lang="en-US" altLang="en-US" sz="7200" b="0" i="0" u="none" strike="noStrike" kern="1200" cap="none" spc="0" normalizeH="0" noProof="0" dirty="0">
                <a:ln>
                  <a:noFill/>
                </a:ln>
                <a:solidFill>
                  <a:srgbClr val="C00000"/>
                </a:solidFill>
                <a:effectLst/>
                <a:uLnTx/>
                <a:uFillTx/>
                <a:latin typeface="#9Slide05 Braxton Regular" panose="03060000000000000000" pitchFamily="66" charset="0"/>
              </a:rPr>
              <a:t> </a:t>
            </a:r>
            <a:r>
              <a:rPr kumimoji="0" lang="en-US" altLang="en-US" sz="7200" b="0" i="0" u="none" strike="noStrike" kern="1200" cap="none" spc="0" normalizeH="0" noProof="0" dirty="0" err="1">
                <a:ln>
                  <a:noFill/>
                </a:ln>
                <a:solidFill>
                  <a:srgbClr val="C00000"/>
                </a:solidFill>
                <a:effectLst/>
                <a:uLnTx/>
                <a:uFillTx/>
                <a:latin typeface="#9Slide05 Braxton Regular" panose="03060000000000000000" pitchFamily="66" charset="0"/>
              </a:rPr>
              <a:t>thêm</a:t>
            </a:r>
            <a:r>
              <a:rPr kumimoji="0" lang="en-US" altLang="en-US" sz="7200" b="0" i="0" u="none" strike="noStrike" kern="1200" cap="none" spc="0" normalizeH="0" noProof="0" dirty="0">
                <a:ln>
                  <a:noFill/>
                </a:ln>
                <a:solidFill>
                  <a:srgbClr val="C00000"/>
                </a:solidFill>
                <a:effectLst/>
                <a:uLnTx/>
                <a:uFillTx/>
                <a:latin typeface="#9Slide05 Braxton Regular" panose="03060000000000000000" pitchFamily="66" charset="0"/>
              </a:rPr>
              <a:t> </a:t>
            </a:r>
            <a:r>
              <a:rPr kumimoji="0" lang="en-US" altLang="en-US" sz="7200" b="0" i="0" u="none" strike="noStrike" kern="1200" cap="none" spc="0" normalizeH="0" noProof="0" dirty="0" err="1">
                <a:ln>
                  <a:noFill/>
                </a:ln>
                <a:solidFill>
                  <a:srgbClr val="C00000"/>
                </a:solidFill>
                <a:effectLst/>
                <a:uLnTx/>
                <a:uFillTx/>
                <a:latin typeface="#9Slide05 Braxton Regular" panose="03060000000000000000" pitchFamily="66" charset="0"/>
              </a:rPr>
              <a:t>về</a:t>
            </a:r>
            <a:r>
              <a:rPr lang="en-US" altLang="en-US" sz="7200" dirty="0">
                <a:solidFill>
                  <a:srgbClr val="C00000"/>
                </a:solidFill>
                <a:latin typeface="#9Slide05 Braxton Regular" panose="03060000000000000000" pitchFamily="66" charset="0"/>
              </a:rPr>
              <a:t> </a:t>
            </a:r>
            <a:r>
              <a:rPr lang="en-US" altLang="en-US" sz="7200" baseline="0" dirty="0" err="1">
                <a:solidFill>
                  <a:srgbClr val="C00000"/>
                </a:solidFill>
                <a:latin typeface="#9Slide05 Braxton Regular" panose="03060000000000000000" pitchFamily="66" charset="0"/>
              </a:rPr>
              <a:t>Chuyện</a:t>
            </a:r>
            <a:r>
              <a:rPr lang="en-US" altLang="en-US" sz="7200" dirty="0">
                <a:solidFill>
                  <a:srgbClr val="C00000"/>
                </a:solidFill>
                <a:latin typeface="#9Slide05 Braxton Regular" panose="03060000000000000000" pitchFamily="66" charset="0"/>
              </a:rPr>
              <a:t> </a:t>
            </a:r>
            <a:r>
              <a:rPr lang="en-US" altLang="en-US" sz="7200" dirty="0" err="1">
                <a:solidFill>
                  <a:srgbClr val="C00000"/>
                </a:solidFill>
                <a:latin typeface="#9Slide05 Braxton Regular" panose="03060000000000000000" pitchFamily="66" charset="0"/>
              </a:rPr>
              <a:t>người</a:t>
            </a:r>
            <a:r>
              <a:rPr lang="en-US" altLang="en-US" sz="7200" dirty="0">
                <a:solidFill>
                  <a:srgbClr val="C00000"/>
                </a:solidFill>
                <a:latin typeface="#9Slide05 Braxton Regular" panose="03060000000000000000" pitchFamily="66" charset="0"/>
              </a:rPr>
              <a:t> con </a:t>
            </a:r>
            <a:r>
              <a:rPr lang="en-US" altLang="en-US" sz="7200" dirty="0" err="1">
                <a:solidFill>
                  <a:srgbClr val="C00000"/>
                </a:solidFill>
                <a:latin typeface="#9Slide05 Braxton Regular" panose="03060000000000000000" pitchFamily="66" charset="0"/>
              </a:rPr>
              <a:t>gái</a:t>
            </a:r>
            <a:r>
              <a:rPr lang="en-US" altLang="en-US" sz="7200" dirty="0">
                <a:solidFill>
                  <a:srgbClr val="C00000"/>
                </a:solidFill>
                <a:latin typeface="#9Slide05 Braxton Regular" panose="03060000000000000000" pitchFamily="66" charset="0"/>
              </a:rPr>
              <a:t> Nam </a:t>
            </a:r>
            <a:r>
              <a:rPr lang="en-US" altLang="en-US" sz="7200" dirty="0" err="1">
                <a:solidFill>
                  <a:srgbClr val="C00000"/>
                </a:solidFill>
                <a:latin typeface="#9Slide05 Braxton Regular" panose="03060000000000000000" pitchFamily="66" charset="0"/>
              </a:rPr>
              <a:t>Xương</a:t>
            </a:r>
            <a:endParaRPr kumimoji="0" lang="en-US" altLang="en-US" sz="7200" b="0" i="0" u="none" strike="noStrike" kern="1200" cap="none" spc="0" normalizeH="0" baseline="0" noProof="0" dirty="0">
              <a:ln>
                <a:noFill/>
              </a:ln>
              <a:solidFill>
                <a:srgbClr val="C00000"/>
              </a:solidFill>
              <a:effectLst/>
              <a:uLnTx/>
              <a:uFillTx/>
              <a:latin typeface="#9Slide05 Braxton Regular" panose="03060000000000000000" pitchFamily="66" charset="0"/>
            </a:endParaRPr>
          </a:p>
        </p:txBody>
      </p:sp>
      <p:sp>
        <p:nvSpPr>
          <p:cNvPr id="4" name="Oval 3"/>
          <p:cNvSpPr/>
          <p:nvPr/>
        </p:nvSpPr>
        <p:spPr>
          <a:xfrm>
            <a:off x="1828800" y="2095500"/>
            <a:ext cx="36576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ADEAB6-A4FC-5D4E-2366-F15EB8564923}"/>
              </a:ext>
            </a:extLst>
          </p:cNvPr>
          <p:cNvSpPr txBox="1"/>
          <p:nvPr/>
        </p:nvSpPr>
        <p:spPr>
          <a:xfrm>
            <a:off x="1246762" y="4371307"/>
            <a:ext cx="10539919"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4400" dirty="0">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400" dirty="0">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4400" dirty="0">
                <a:latin typeface="Times New Roman" panose="02020603050405020304" pitchFamily="18" charset="0"/>
                <a:cs typeface="Times New Roman" panose="02020603050405020304" pitchFamily="18" charset="0"/>
                <a:sym typeface="Wingdings" panose="05000000000000000000" pitchFamily="2" charset="2"/>
              </a:rPr>
              <a:t> sung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thêm</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khiêm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nhường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tò</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mò</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chú</a:t>
            </a:r>
            <a:r>
              <a:rPr lang="en-US" sz="4400" b="1" dirty="0">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đọc</a:t>
            </a:r>
            <a:endParaRPr lang="en-US" sz="4400" b="1" dirty="0">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6" name="Picture 5">
            <a:extLst>
              <a:ext uri="{FF2B5EF4-FFF2-40B4-BE49-F238E27FC236}">
                <a16:creationId xmlns:a16="http://schemas.microsoft.com/office/drawing/2014/main" id="{B89D7C29-CCEE-FDFE-BC4C-A8C8C359D477}"/>
              </a:ext>
            </a:extLst>
          </p:cNvPr>
          <p:cNvPicPr>
            <a:picLocks noChangeAspect="1"/>
          </p:cNvPicPr>
          <p:nvPr/>
        </p:nvPicPr>
        <p:blipFill>
          <a:blip r:embed="rId2"/>
          <a:stretch>
            <a:fillRect/>
          </a:stretch>
        </p:blipFill>
        <p:spPr>
          <a:xfrm>
            <a:off x="12521119" y="4229100"/>
            <a:ext cx="5528373" cy="5443628"/>
          </a:xfrm>
          <a:prstGeom prst="rect">
            <a:avLst/>
          </a:prstGeom>
        </p:spPr>
      </p:pic>
    </p:spTree>
    <p:extLst>
      <p:ext uri="{BB962C8B-B14F-4D97-AF65-F5344CB8AC3E}">
        <p14:creationId xmlns:p14="http://schemas.microsoft.com/office/powerpoint/2010/main" val="17911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Rectangle 1"/>
          <p:cNvSpPr/>
          <p:nvPr/>
        </p:nvSpPr>
        <p:spPr>
          <a:xfrm>
            <a:off x="838200" y="800100"/>
            <a:ext cx="9982200" cy="728603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8000" b="1" i="0" u="none" strike="noStrike" kern="1200" cap="none" spc="0" normalizeH="0" baseline="0" noProof="0" dirty="0">
                <a:ln>
                  <a:noFill/>
                </a:ln>
                <a:solidFill>
                  <a:srgbClr val="C00000"/>
                </a:solidFill>
                <a:effectLst/>
                <a:uLnTx/>
                <a:uFillTx/>
                <a:latin typeface="#9Slide05 Dancing Script" panose="03080800040507000D00" pitchFamily="66" charset="0"/>
                <a:ea typeface="+mn-ea"/>
                <a:cs typeface="Times New Roman" panose="02020603050405020304" pitchFamily="18" charset="0"/>
              </a:rPr>
              <a:t>2.</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8000" b="1" dirty="0" err="1">
                <a:solidFill>
                  <a:srgbClr val="C00000"/>
                </a:solidFill>
                <a:latin typeface="#9Slide05 Dancing Script" panose="03080800040507000D00" pitchFamily="66" charset="0"/>
                <a:cs typeface="Times New Roman" panose="02020603050405020304" pitchFamily="18" charset="0"/>
              </a:rPr>
              <a:t>Hệ</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thống</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luận</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đề</a:t>
            </a:r>
            <a:r>
              <a:rPr lang="en-US" sz="8000" b="1" dirty="0">
                <a:solidFill>
                  <a:srgbClr val="C00000"/>
                </a:solidFill>
                <a:latin typeface="#9Slide05 Dancing Script" panose="03080800040507000D00" pitchFamily="66"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luận</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điểm</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lí</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lẽ</a:t>
            </a:r>
            <a:r>
              <a:rPr lang="en-US" sz="8000" b="1" dirty="0">
                <a:solidFill>
                  <a:srgbClr val="C00000"/>
                </a:solidFill>
                <a:latin typeface="#9Slide05 Dancing Script" panose="03080800040507000D00" pitchFamily="66"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bằng</a:t>
            </a:r>
            <a:r>
              <a:rPr lang="en-US" sz="8000" b="1" dirty="0">
                <a:solidFill>
                  <a:srgbClr val="C00000"/>
                </a:solidFill>
                <a:latin typeface="#9Slide05 Dancing Script" panose="03080800040507000D00" pitchFamily="66" charset="0"/>
                <a:cs typeface="Times New Roman" panose="02020603050405020304" pitchFamily="18" charset="0"/>
              </a:rPr>
              <a:t> </a:t>
            </a:r>
            <a:r>
              <a:rPr lang="en-US" sz="8000" b="1" dirty="0" err="1">
                <a:solidFill>
                  <a:srgbClr val="C00000"/>
                </a:solidFill>
                <a:latin typeface="#9Slide05 Dancing Script" panose="03080800040507000D00" pitchFamily="66" charset="0"/>
                <a:cs typeface="Times New Roman" panose="02020603050405020304" pitchFamily="18" charset="0"/>
              </a:rPr>
              <a:t>chứng</a:t>
            </a:r>
            <a:endParaRPr kumimoji="0" lang="en-US" sz="8000" b="1" i="0" u="none" strike="noStrike" kern="1200" cap="none" spc="0" normalizeH="0" baseline="0" noProof="0" dirty="0">
              <a:ln>
                <a:noFill/>
              </a:ln>
              <a:solidFill>
                <a:srgbClr val="C00000"/>
              </a:solidFill>
              <a:effectLst/>
              <a:uLnTx/>
              <a:uFillTx/>
              <a:latin typeface="#9Slide05 Dancing Script" panose="03080800040507000D00" pitchFamily="66"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B01E8C1B-956F-A42C-9EE9-E94ADDA03718}"/>
              </a:ext>
            </a:extLst>
          </p:cNvPr>
          <p:cNvPicPr>
            <a:picLocks noChangeAspect="1"/>
          </p:cNvPicPr>
          <p:nvPr/>
        </p:nvPicPr>
        <p:blipFill rotWithShape="1">
          <a:blip r:embed="rId3"/>
          <a:srcRect r="10935" b="-2"/>
          <a:stretch/>
        </p:blipFill>
        <p:spPr>
          <a:xfrm flipH="1">
            <a:off x="10972800" y="0"/>
            <a:ext cx="7315200"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48748268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78762080"/>
              </p:ext>
            </p:extLst>
          </p:nvPr>
        </p:nvGraphicFramePr>
        <p:xfrm>
          <a:off x="533400" y="2171700"/>
          <a:ext cx="17221200" cy="7696200"/>
        </p:xfrm>
        <a:graphic>
          <a:graphicData uri="http://schemas.openxmlformats.org/drawingml/2006/table">
            <a:tbl>
              <a:tblPr firstRow="1" bandRow="1">
                <a:tableStyleId>{5940675A-B579-460E-94D1-54222C63F5DA}</a:tableStyleId>
              </a:tblPr>
              <a:tblGrid>
                <a:gridCol w="7760626">
                  <a:extLst>
                    <a:ext uri="{9D8B030D-6E8A-4147-A177-3AD203B41FA5}">
                      <a16:colId xmlns:a16="http://schemas.microsoft.com/office/drawing/2014/main" val="643190802"/>
                    </a:ext>
                  </a:extLst>
                </a:gridCol>
                <a:gridCol w="9460574">
                  <a:extLst>
                    <a:ext uri="{9D8B030D-6E8A-4147-A177-3AD203B41FA5}">
                      <a16:colId xmlns:a16="http://schemas.microsoft.com/office/drawing/2014/main" val="2157816854"/>
                    </a:ext>
                  </a:extLst>
                </a:gridCol>
              </a:tblGrid>
              <a:tr h="863771">
                <a:tc gridSpan="2">
                  <a:txBody>
                    <a:bodyPr/>
                    <a:lstStyle/>
                    <a:p>
                      <a:pPr algn="just"/>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3917836324"/>
                  </a:ext>
                </a:extLst>
              </a:tr>
              <a:tr h="863771">
                <a:tc>
                  <a:txBody>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Lí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lẽ</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bằng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chứng</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143686052"/>
                  </a:ext>
                </a:extLst>
              </a:tr>
              <a:tr h="2384008">
                <a:tc>
                  <a:txBody>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tan </a:t>
                      </a:r>
                      <a:r>
                        <a:rPr lang="en-US" sz="4400" b="1" dirty="0" err="1">
                          <a:latin typeface="Times New Roman" panose="02020603050405020304" pitchFamily="18" charset="0"/>
                          <a:cs typeface="Times New Roman" panose="02020603050405020304" pitchFamily="18" charset="0"/>
                        </a:rPr>
                        <a:t>nát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hạnh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phúc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Vũ</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Nương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đã</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bắt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đầu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từ</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chính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cái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bóng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Vũ</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i="1"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0398482"/>
                  </a:ext>
                </a:extLst>
              </a:tr>
              <a:tr h="1632527">
                <a:tc>
                  <a:txBody>
                    <a:bodyPr/>
                    <a:lstStyle/>
                    <a:p>
                      <a:pPr algn="just"/>
                      <a:r>
                        <a:rPr lang="en-US" sz="4400" b="1" dirty="0">
                          <a:latin typeface="Times New Roman" panose="02020603050405020304" pitchFamily="18" charset="0"/>
                          <a:cs typeface="Times New Roman" panose="02020603050405020304" pitchFamily="18" charset="0"/>
                        </a:rPr>
                        <a:t>2.</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419332418"/>
                  </a:ext>
                </a:extLst>
              </a:tr>
              <a:tr h="1088352">
                <a:tc>
                  <a:txBody>
                    <a:bodyPr/>
                    <a:lstStyle/>
                    <a:p>
                      <a:pPr algn="just"/>
                      <a:r>
                        <a:rPr lang="en-US" sz="4400" b="1" dirty="0">
                          <a:latin typeface="Times New Roman" panose="02020603050405020304" pitchFamily="18" charset="0"/>
                          <a:cs typeface="Times New Roman" panose="02020603050405020304" pitchFamily="18" charset="0"/>
                        </a:rPr>
                        <a:t>3.</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716474231"/>
                  </a:ext>
                </a:extLst>
              </a:tr>
              <a:tr h="863771">
                <a:tc gridSpan="2">
                  <a:txBody>
                    <a:bodyPr/>
                    <a:lstStyle/>
                    <a:p>
                      <a:pPr algn="just"/>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92580388"/>
                  </a:ext>
                </a:extLst>
              </a:tr>
            </a:tbl>
          </a:graphicData>
        </a:graphic>
      </p:graphicFrame>
      <p:sp>
        <p:nvSpPr>
          <p:cNvPr id="3" name="Rectangle 2"/>
          <p:cNvSpPr/>
          <p:nvPr/>
        </p:nvSpPr>
        <p:spPr>
          <a:xfrm>
            <a:off x="5961878" y="32784"/>
            <a:ext cx="6364243" cy="1746055"/>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8000" b="1" i="0" u="none" strike="noStrike" kern="1200" cap="none" spc="0" normalizeH="0" baseline="0" noProof="0" dirty="0" err="1">
                <a:ln>
                  <a:noFill/>
                </a:ln>
                <a:solidFill>
                  <a:srgbClr val="C00000"/>
                </a:solidFill>
                <a:effectLst/>
                <a:uLnTx/>
                <a:uFillTx/>
                <a:latin typeface="#9Slide05 Dancing Script" panose="03080800040507000D00" pitchFamily="66" charset="0"/>
                <a:ea typeface="+mn-ea"/>
                <a:cs typeface="Times New Roman" panose="02020603050405020304" pitchFamily="18" charset="0"/>
              </a:rPr>
              <a:t>Hoạt</a:t>
            </a:r>
            <a:r>
              <a:rPr kumimoji="0" lang="en-US" sz="8000" b="1" i="0" u="none" strike="noStrike" kern="1200" cap="none" spc="0" normalizeH="0" baseline="0" noProof="0" dirty="0">
                <a:ln>
                  <a:noFill/>
                </a:ln>
                <a:solidFill>
                  <a:srgbClr val="C00000"/>
                </a:solidFill>
                <a:effectLst/>
                <a:uLnTx/>
                <a:uFillTx/>
                <a:latin typeface="#9Slide05 Dancing Script" panose="03080800040507000D00" pitchFamily="66"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C00000"/>
                </a:solidFill>
                <a:effectLst/>
                <a:uLnTx/>
                <a:uFillTx/>
                <a:latin typeface="#9Slide05 Dancing Script" panose="03080800040507000D00" pitchFamily="66" charset="0"/>
                <a:ea typeface="+mn-ea"/>
                <a:cs typeface="Times New Roman" panose="02020603050405020304" pitchFamily="18" charset="0"/>
              </a:rPr>
              <a:t>động</a:t>
            </a:r>
            <a:r>
              <a:rPr kumimoji="0" lang="en-US" sz="8000" b="1" i="0" u="none" strike="noStrike" kern="1200" cap="none" spc="0" normalizeH="0" baseline="0" noProof="0" dirty="0">
                <a:ln>
                  <a:noFill/>
                </a:ln>
                <a:solidFill>
                  <a:srgbClr val="C00000"/>
                </a:solidFill>
                <a:effectLst/>
                <a:uLnTx/>
                <a:uFillTx/>
                <a:latin typeface="#9Slide05 Dancing Script" panose="03080800040507000D00" pitchFamily="66"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C00000"/>
                </a:solidFill>
                <a:effectLst/>
                <a:uLnTx/>
                <a:uFillTx/>
                <a:latin typeface="#9Slide05 Dancing Script" panose="03080800040507000D00" pitchFamily="66" charset="0"/>
                <a:ea typeface="+mn-ea"/>
                <a:cs typeface="Times New Roman" panose="02020603050405020304" pitchFamily="18" charset="0"/>
              </a:rPr>
              <a:t>nhóm</a:t>
            </a:r>
            <a:endParaRPr kumimoji="0" lang="en-US" sz="8000" b="1" i="0" u="none" strike="noStrike" kern="1200" cap="none" spc="0" normalizeH="0" baseline="0" noProof="0" dirty="0">
              <a:ln>
                <a:noFill/>
              </a:ln>
              <a:solidFill>
                <a:srgbClr val="C00000"/>
              </a:solidFill>
              <a:effectLst/>
              <a:uLnTx/>
              <a:uFillTx/>
              <a:latin typeface="#9Slide05 Dancing Script" panose="03080800040507000D00" pitchFamily="66" charset="0"/>
              <a:ea typeface="+mn-ea"/>
              <a:cs typeface="Times New Roman" panose="02020603050405020304" pitchFamily="18" charset="0"/>
            </a:endParaRPr>
          </a:p>
        </p:txBody>
      </p:sp>
      <p:pic>
        <p:nvPicPr>
          <p:cNvPr id="5" name="Picture 4" descr="A white rectangular object with black text&#10;&#10;AI-generated content may be incorrect.">
            <a:extLst>
              <a:ext uri="{FF2B5EF4-FFF2-40B4-BE49-F238E27FC236}">
                <a16:creationId xmlns:a16="http://schemas.microsoft.com/office/drawing/2014/main" id="{E119D203-C750-B4F6-CAFE-1A51B82C92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90500"/>
            <a:ext cx="3080716" cy="1695899"/>
          </a:xfrm>
          <a:prstGeom prst="rect">
            <a:avLst/>
          </a:prstGeom>
        </p:spPr>
      </p:pic>
      <p:pic>
        <p:nvPicPr>
          <p:cNvPr id="7" name="Picture 6">
            <a:extLst>
              <a:ext uri="{FF2B5EF4-FFF2-40B4-BE49-F238E27FC236}">
                <a16:creationId xmlns:a16="http://schemas.microsoft.com/office/drawing/2014/main" id="{3636F4FE-1CF9-9767-0E57-D4FC636F7E98}"/>
              </a:ext>
            </a:extLst>
          </p:cNvPr>
          <p:cNvPicPr>
            <a:picLocks noChangeAspect="1"/>
          </p:cNvPicPr>
          <p:nvPr/>
        </p:nvPicPr>
        <p:blipFill>
          <a:blip r:embed="rId4"/>
          <a:stretch>
            <a:fillRect/>
          </a:stretch>
        </p:blipFill>
        <p:spPr>
          <a:xfrm>
            <a:off x="14249400" y="5994105"/>
            <a:ext cx="3102126" cy="4388851"/>
          </a:xfrm>
          <a:prstGeom prst="rect">
            <a:avLst/>
          </a:prstGeom>
        </p:spPr>
      </p:pic>
    </p:spTree>
    <p:extLst>
      <p:ext uri="{BB962C8B-B14F-4D97-AF65-F5344CB8AC3E}">
        <p14:creationId xmlns:p14="http://schemas.microsoft.com/office/powerpoint/2010/main" val="313963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28765504"/>
              </p:ext>
            </p:extLst>
          </p:nvPr>
        </p:nvGraphicFramePr>
        <p:xfrm>
          <a:off x="228600" y="190500"/>
          <a:ext cx="17754600" cy="9662160"/>
        </p:xfrm>
        <a:graphic>
          <a:graphicData uri="http://schemas.openxmlformats.org/drawingml/2006/table">
            <a:tbl>
              <a:tblPr firstRow="1" bandRow="1">
                <a:tableStyleId>{5940675A-B579-460E-94D1-54222C63F5DA}</a:tableStyleId>
              </a:tblPr>
              <a:tblGrid>
                <a:gridCol w="8001000">
                  <a:extLst>
                    <a:ext uri="{9D8B030D-6E8A-4147-A177-3AD203B41FA5}">
                      <a16:colId xmlns:a16="http://schemas.microsoft.com/office/drawing/2014/main" val="643190802"/>
                    </a:ext>
                  </a:extLst>
                </a:gridCol>
                <a:gridCol w="9753600">
                  <a:extLst>
                    <a:ext uri="{9D8B030D-6E8A-4147-A177-3AD203B41FA5}">
                      <a16:colId xmlns:a16="http://schemas.microsoft.com/office/drawing/2014/main" val="2157816854"/>
                    </a:ext>
                  </a:extLst>
                </a:gridCol>
              </a:tblGrid>
              <a:tr h="370840">
                <a:tc gridSpan="2">
                  <a:txBody>
                    <a:bodyPr/>
                    <a:lstStyle/>
                    <a:p>
                      <a:pPr algn="just"/>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Muốn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thấy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được</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độc</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đáo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cũng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cao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siêu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của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người</a:t>
                      </a:r>
                      <a:r>
                        <a:rPr lang="en-US" sz="4400" i="1" baseline="0" dirty="0">
                          <a:latin typeface="Times New Roman" panose="02020603050405020304" pitchFamily="18" charset="0"/>
                          <a:cs typeface="Times New Roman" panose="02020603050405020304" pitchFamily="18" charset="0"/>
                        </a:rPr>
                        <a:t> con </a:t>
                      </a:r>
                      <a:r>
                        <a:rPr lang="en-US" sz="4400" i="1" baseline="0" dirty="0" err="1">
                          <a:latin typeface="Times New Roman" panose="02020603050405020304" pitchFamily="18" charset="0"/>
                          <a:cs typeface="Times New Roman" panose="02020603050405020304" pitchFamily="18" charset="0"/>
                        </a:rPr>
                        <a:t>gái</a:t>
                      </a:r>
                      <a:r>
                        <a:rPr lang="en-US" sz="4400" i="1" baseline="0" dirty="0">
                          <a:latin typeface="Times New Roman" panose="02020603050405020304" pitchFamily="18" charset="0"/>
                          <a:cs typeface="Times New Roman" panose="02020603050405020304" pitchFamily="18" charset="0"/>
                        </a:rPr>
                        <a:t> Nam </a:t>
                      </a:r>
                      <a:r>
                        <a:rPr lang="en-US" sz="4400" i="1" baseline="0" dirty="0" err="1">
                          <a:latin typeface="Times New Roman" panose="02020603050405020304" pitchFamily="18" charset="0"/>
                          <a:cs typeface="Times New Roman" panose="02020603050405020304" pitchFamily="18" charset="0"/>
                        </a:rPr>
                        <a:t>Xương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phải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nói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thêm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điều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này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Đó</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mong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manh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vô</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cùng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mong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manh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mong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manh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tới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độ</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của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tư</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duy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thông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thường</a:t>
                      </a:r>
                      <a:r>
                        <a:rPr lang="en-US" sz="4400" i="1" baseline="0" dirty="0">
                          <a:latin typeface="Times New Roman" panose="02020603050405020304" pitchFamily="18" charset="0"/>
                          <a:cs typeface="Times New Roman" panose="02020603050405020304" pitchFamily="18" charset="0"/>
                        </a:rPr>
                        <a:t>…</a:t>
                      </a:r>
                      <a:r>
                        <a:rPr lang="en-US" sz="4400" i="1" baseline="0" dirty="0" err="1">
                          <a:latin typeface="Times New Roman" panose="02020603050405020304" pitchFamily="18" charset="0"/>
                          <a:cs typeface="Times New Roman" panose="02020603050405020304" pitchFamily="18" charset="0"/>
                        </a:rPr>
                        <a:t>môn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muôn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thuở</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3917836324"/>
                  </a:ext>
                </a:extLst>
              </a:tr>
              <a:tr h="370840">
                <a:tc>
                  <a:txBody>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Lí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lẽ</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bằng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chứng</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143686052"/>
                  </a:ext>
                </a:extLst>
              </a:tr>
              <a:tr h="741680">
                <a:tc>
                  <a:txBody>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tan </a:t>
                      </a:r>
                      <a:r>
                        <a:rPr lang="en-US" sz="4400" b="1" dirty="0" err="1">
                          <a:latin typeface="Times New Roman" panose="02020603050405020304" pitchFamily="18" charset="0"/>
                          <a:cs typeface="Times New Roman" panose="02020603050405020304" pitchFamily="18" charset="0"/>
                        </a:rPr>
                        <a:t>nát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hạnh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phúc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Vũ</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Nương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đã</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bắt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đầu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từ</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chính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cái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bóng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Vũ</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chiến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trận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ngày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thường</a:t>
                      </a:r>
                      <a:r>
                        <a:rPr lang="en-US" sz="4400" i="1" baseline="0" dirty="0">
                          <a:latin typeface="Times New Roman" panose="02020603050405020304" pitchFamily="18" charset="0"/>
                          <a:cs typeface="Times New Roman" panose="02020603050405020304" pitchFamily="18" charset="0"/>
                        </a:rPr>
                        <a:t> ở </a:t>
                      </a:r>
                      <a:r>
                        <a:rPr lang="en-US" sz="4400" i="1" baseline="0" dirty="0" err="1">
                          <a:latin typeface="Times New Roman" panose="02020603050405020304" pitchFamily="18" charset="0"/>
                          <a:cs typeface="Times New Roman" panose="02020603050405020304" pitchFamily="18" charset="0"/>
                        </a:rPr>
                        <a:t>một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mình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nàng</a:t>
                      </a:r>
                      <a:r>
                        <a:rPr lang="en-US" sz="4400" i="1" baseline="0" dirty="0">
                          <a:latin typeface="Times New Roman" panose="02020603050405020304" pitchFamily="18" charset="0"/>
                          <a:cs typeface="Times New Roman" panose="02020603050405020304" pitchFamily="18" charset="0"/>
                        </a:rPr>
                        <a:t> hay </a:t>
                      </a:r>
                      <a:r>
                        <a:rPr lang="en-US" sz="4400" i="1" baseline="0" dirty="0" err="1">
                          <a:latin typeface="Times New Roman" panose="02020603050405020304" pitchFamily="18" charset="0"/>
                          <a:cs typeface="Times New Roman" panose="02020603050405020304" pitchFamily="18" charset="0"/>
                        </a:rPr>
                        <a:t>đùa</a:t>
                      </a:r>
                      <a:r>
                        <a:rPr lang="en-US" sz="4400" i="1" baseline="0" dirty="0">
                          <a:latin typeface="Times New Roman" panose="02020603050405020304" pitchFamily="18" charset="0"/>
                          <a:cs typeface="Times New Roman" panose="02020603050405020304" pitchFamily="18" charset="0"/>
                        </a:rPr>
                        <a:t> con, </a:t>
                      </a:r>
                      <a:r>
                        <a:rPr lang="en-US" sz="4400" i="1" baseline="0" dirty="0" err="1">
                          <a:latin typeface="Times New Roman" panose="02020603050405020304" pitchFamily="18" charset="0"/>
                          <a:cs typeface="Times New Roman" panose="02020603050405020304" pitchFamily="18" charset="0"/>
                        </a:rPr>
                        <a:t>trỏ</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bóng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mình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bảo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cha </a:t>
                      </a:r>
                      <a:r>
                        <a:rPr lang="en-US" sz="4400" i="1" baseline="0" dirty="0" err="1">
                          <a:latin typeface="Times New Roman" panose="02020603050405020304" pitchFamily="18" charset="0"/>
                          <a:cs typeface="Times New Roman" panose="02020603050405020304" pitchFamily="18" charset="0"/>
                        </a:rPr>
                        <a:t>Đản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bóng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gì</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vậy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Nếu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không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phải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một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biểu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tượng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sự</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đồng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nhất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mình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với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chồng</a:t>
                      </a:r>
                      <a:r>
                        <a:rPr lang="en-US" sz="4400" i="1" baseline="0" dirty="0">
                          <a:latin typeface="Times New Roman" panose="02020603050405020304" pitchFamily="18" charset="0"/>
                          <a:cs typeface="Times New Roman" panose="02020603050405020304" pitchFamily="18" charset="0"/>
                        </a:rPr>
                        <a:t>.?</a:t>
                      </a:r>
                    </a:p>
                    <a:p>
                      <a:pPr algn="just"/>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Vậy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có</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ai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ngờ</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rằng</a:t>
                      </a:r>
                      <a:r>
                        <a:rPr lang="en-US" sz="4400" i="1" baseline="0" dirty="0">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đời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Vũ</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Nương</a:t>
                      </a:r>
                      <a:r>
                        <a:rPr lang="en-US" sz="4400" i="1" kern="1200" baseline="0" dirty="0">
                          <a:effectLst/>
                          <a:latin typeface="Times New Roman" panose="02020603050405020304" pitchFamily="18" charset="0"/>
                          <a:cs typeface="Times New Roman" panose="02020603050405020304" pitchFamily="18" charset="0"/>
                        </a:rPr>
                        <a:t> tan </a:t>
                      </a:r>
                      <a:r>
                        <a:rPr lang="en-US" sz="4400" i="1" kern="1200" baseline="0" dirty="0" err="1">
                          <a:effectLst/>
                          <a:latin typeface="Times New Roman" panose="02020603050405020304" pitchFamily="18" charset="0"/>
                          <a:cs typeface="Times New Roman" panose="02020603050405020304" pitchFamily="18" charset="0"/>
                        </a:rPr>
                        <a:t>nát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bắt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đầu</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chính</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từ</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cái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bóng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kia</a:t>
                      </a:r>
                      <a:r>
                        <a:rPr lang="en-US" sz="4400" i="1" kern="1200" baseline="0" dirty="0">
                          <a:effectLst/>
                          <a:latin typeface="Times New Roman" panose="02020603050405020304" pitchFamily="18" charset="0"/>
                          <a:cs typeface="Times New Roman" panose="02020603050405020304" pitchFamily="18" charset="0"/>
                        </a:rPr>
                        <a:t>. Tan </a:t>
                      </a:r>
                      <a:r>
                        <a:rPr lang="en-US" sz="4400" i="1" kern="1200" baseline="0" dirty="0" err="1">
                          <a:effectLst/>
                          <a:latin typeface="Times New Roman" panose="02020603050405020304" pitchFamily="18" charset="0"/>
                          <a:cs typeface="Times New Roman" panose="02020603050405020304" pitchFamily="18" charset="0"/>
                        </a:rPr>
                        <a:t>nát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đến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mức</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thánh</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thần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Trời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Phật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cũng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chỉ</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có</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thể</a:t>
                      </a:r>
                      <a:r>
                        <a:rPr lang="en-US" sz="4400" i="1" kern="1200" baseline="0" dirty="0">
                          <a:effectLst/>
                          <a:latin typeface="Times New Roman" panose="02020603050405020304" pitchFamily="18" charset="0"/>
                          <a:cs typeface="Times New Roman" panose="02020603050405020304" pitchFamily="18" charset="0"/>
                        </a:rPr>
                        <a:t> an </a:t>
                      </a:r>
                      <a:r>
                        <a:rPr lang="en-US" sz="4400" i="1" kern="1200" baseline="0" dirty="0" err="1">
                          <a:effectLst/>
                          <a:latin typeface="Times New Roman" panose="02020603050405020304" pitchFamily="18" charset="0"/>
                          <a:cs typeface="Times New Roman" panose="02020603050405020304" pitchFamily="18" charset="0"/>
                        </a:rPr>
                        <a:t>ủi</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0398482"/>
                  </a:ext>
                </a:extLst>
              </a:tr>
            </a:tbl>
          </a:graphicData>
        </a:graphic>
      </p:graphicFrame>
    </p:spTree>
    <p:extLst>
      <p:ext uri="{BB962C8B-B14F-4D97-AF65-F5344CB8AC3E}">
        <p14:creationId xmlns:p14="http://schemas.microsoft.com/office/powerpoint/2010/main" val="4042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60365457"/>
              </p:ext>
            </p:extLst>
          </p:nvPr>
        </p:nvGraphicFramePr>
        <p:xfrm>
          <a:off x="228600" y="190500"/>
          <a:ext cx="17830800" cy="9829800"/>
        </p:xfrm>
        <a:graphic>
          <a:graphicData uri="http://schemas.openxmlformats.org/drawingml/2006/table">
            <a:tbl>
              <a:tblPr firstRow="1" bandRow="1">
                <a:tableStyleId>{5940675A-B579-460E-94D1-54222C63F5DA}</a:tableStyleId>
              </a:tblPr>
              <a:tblGrid>
                <a:gridCol w="8035339">
                  <a:extLst>
                    <a:ext uri="{9D8B030D-6E8A-4147-A177-3AD203B41FA5}">
                      <a16:colId xmlns:a16="http://schemas.microsoft.com/office/drawing/2014/main" val="643190802"/>
                    </a:ext>
                  </a:extLst>
                </a:gridCol>
                <a:gridCol w="9795461">
                  <a:extLst>
                    <a:ext uri="{9D8B030D-6E8A-4147-A177-3AD203B41FA5}">
                      <a16:colId xmlns:a16="http://schemas.microsoft.com/office/drawing/2014/main" val="2157816854"/>
                    </a:ext>
                  </a:extLst>
                </a:gridCol>
              </a:tblGrid>
              <a:tr h="3563792">
                <a:tc gridSpan="2">
                  <a:txBody>
                    <a:bodyPr/>
                    <a:lstStyle/>
                    <a:p>
                      <a:pPr algn="just"/>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Muốn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thấy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được</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độc</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đáo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cũng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cao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siêu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của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người</a:t>
                      </a:r>
                      <a:r>
                        <a:rPr lang="en-US" sz="4400" i="1" baseline="0" dirty="0">
                          <a:latin typeface="Times New Roman" panose="02020603050405020304" pitchFamily="18" charset="0"/>
                          <a:cs typeface="Times New Roman" panose="02020603050405020304" pitchFamily="18" charset="0"/>
                        </a:rPr>
                        <a:t> con </a:t>
                      </a:r>
                      <a:r>
                        <a:rPr lang="en-US" sz="4400" i="1" baseline="0" dirty="0" err="1">
                          <a:latin typeface="Times New Roman" panose="02020603050405020304" pitchFamily="18" charset="0"/>
                          <a:cs typeface="Times New Roman" panose="02020603050405020304" pitchFamily="18" charset="0"/>
                        </a:rPr>
                        <a:t>gái</a:t>
                      </a:r>
                      <a:r>
                        <a:rPr lang="en-US" sz="4400" i="1" baseline="0" dirty="0">
                          <a:latin typeface="Times New Roman" panose="02020603050405020304" pitchFamily="18" charset="0"/>
                          <a:cs typeface="Times New Roman" panose="02020603050405020304" pitchFamily="18" charset="0"/>
                        </a:rPr>
                        <a:t> Nam </a:t>
                      </a:r>
                      <a:r>
                        <a:rPr lang="en-US" sz="4400" i="1" baseline="0" dirty="0" err="1">
                          <a:latin typeface="Times New Roman" panose="02020603050405020304" pitchFamily="18" charset="0"/>
                          <a:cs typeface="Times New Roman" panose="02020603050405020304" pitchFamily="18" charset="0"/>
                        </a:rPr>
                        <a:t>Xương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phải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nói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thêm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điều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này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Đó</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mong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manh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vô</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cùng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mong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manh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mong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manh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tới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độ</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của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tư</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duy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thông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thường</a:t>
                      </a:r>
                      <a:r>
                        <a:rPr lang="en-US" sz="4400" i="1" baseline="0" dirty="0">
                          <a:latin typeface="Times New Roman" panose="02020603050405020304" pitchFamily="18" charset="0"/>
                          <a:cs typeface="Times New Roman" panose="02020603050405020304" pitchFamily="18" charset="0"/>
                        </a:rPr>
                        <a:t>…</a:t>
                      </a:r>
                      <a:r>
                        <a:rPr lang="en-US" sz="4400" i="1" baseline="0" dirty="0" err="1">
                          <a:latin typeface="Times New Roman" panose="02020603050405020304" pitchFamily="18" charset="0"/>
                          <a:cs typeface="Times New Roman" panose="02020603050405020304" pitchFamily="18" charset="0"/>
                        </a:rPr>
                        <a:t>môn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muôn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thuở</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3917836324"/>
                  </a:ext>
                </a:extLst>
              </a:tr>
              <a:tr h="979064">
                <a:tc>
                  <a:txBody>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Lí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lẽ</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bằng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chứng</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143686052"/>
                  </a:ext>
                </a:extLst>
              </a:tr>
              <a:tr h="5286944">
                <a:tc>
                  <a:txBody>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Không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ít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người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cho</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rằng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tan </a:t>
                      </a:r>
                      <a:r>
                        <a:rPr lang="en-US" sz="4400" b="1" baseline="0" dirty="0" err="1">
                          <a:latin typeface="Times New Roman" panose="02020603050405020304" pitchFamily="18" charset="0"/>
                          <a:cs typeface="Times New Roman" panose="02020603050405020304" pitchFamily="18" charset="0"/>
                        </a:rPr>
                        <a:t>nát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hạnh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phúc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Vũ</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Nương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là</a:t>
                      </a:r>
                      <a:r>
                        <a:rPr lang="en-US" sz="4400" b="1" baseline="0" dirty="0">
                          <a:latin typeface="Times New Roman" panose="02020603050405020304" pitchFamily="18" charset="0"/>
                          <a:cs typeface="Times New Roman" panose="02020603050405020304" pitchFamily="18" charset="0"/>
                        </a:rPr>
                        <a:t> do </a:t>
                      </a:r>
                      <a:r>
                        <a:rPr lang="en-US" sz="4400" b="1" baseline="0" dirty="0" err="1">
                          <a:latin typeface="Times New Roman" panose="02020603050405020304" pitchFamily="18" charset="0"/>
                          <a:cs typeface="Times New Roman" panose="02020603050405020304" pitchFamily="18" charset="0"/>
                        </a:rPr>
                        <a:t>chế</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độ</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nam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nữ</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bất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đẳng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Nói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thế</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nghe</a:t>
                      </a:r>
                      <a:r>
                        <a:rPr lang="en-US" sz="4400" b="1" baseline="0" dirty="0">
                          <a:latin typeface="Times New Roman" panose="02020603050405020304" pitchFamily="18" charset="0"/>
                          <a:cs typeface="Times New Roman" panose="02020603050405020304" pitchFamily="18" charset="0"/>
                        </a:rPr>
                        <a:t> qua </a:t>
                      </a:r>
                      <a:r>
                        <a:rPr lang="en-US" sz="4400" b="1" baseline="0" dirty="0" err="1">
                          <a:latin typeface="Times New Roman" panose="02020603050405020304" pitchFamily="18" charset="0"/>
                          <a:cs typeface="Times New Roman" panose="02020603050405020304" pitchFamily="18" charset="0"/>
                        </a:rPr>
                        <a:t>thấy</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Nhưng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nghĩ</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kĩ</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thì</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vấn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đề</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về</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cơ</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bản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không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hẳn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thế</a:t>
                      </a:r>
                      <a:r>
                        <a:rPr lang="en-US" sz="4400" b="1" baseline="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i="1" dirty="0" err="1">
                          <a:latin typeface="Times New Roman" panose="02020603050405020304" pitchFamily="18" charset="0"/>
                          <a:cs typeface="Times New Roman" panose="02020603050405020304" pitchFamily="18" charset="0"/>
                        </a:rPr>
                        <a:t>Bởi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chính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tác</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phẩm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đã</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để</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lộ</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nguyên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nhân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quan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trọng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trực</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tiếp</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làm</a:t>
                      </a:r>
                      <a:r>
                        <a:rPr lang="en-US" sz="4400" i="1" baseline="0" dirty="0">
                          <a:latin typeface="Times New Roman" panose="02020603050405020304" pitchFamily="18" charset="0"/>
                          <a:cs typeface="Times New Roman" panose="02020603050405020304" pitchFamily="18" charset="0"/>
                        </a:rPr>
                        <a:t> tan </a:t>
                      </a:r>
                      <a:r>
                        <a:rPr lang="en-US" sz="4400" i="1" baseline="0" dirty="0" err="1">
                          <a:latin typeface="Times New Roman" panose="02020603050405020304" pitchFamily="18" charset="0"/>
                          <a:cs typeface="Times New Roman" panose="02020603050405020304" pitchFamily="18" charset="0"/>
                        </a:rPr>
                        <a:t>nát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đời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Vũ</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Nương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cùng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với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bóng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của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Vũ</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Nương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lời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nói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hồn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nhiên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vô</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tư</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của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đứa</a:t>
                      </a:r>
                      <a:r>
                        <a:rPr lang="en-US" sz="4400" i="1" baseline="0" dirty="0">
                          <a:latin typeface="Times New Roman" panose="02020603050405020304" pitchFamily="18" charset="0"/>
                          <a:cs typeface="Times New Roman" panose="02020603050405020304" pitchFamily="18" charset="0"/>
                        </a:rPr>
                        <a:t> con,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tính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nghi</a:t>
                      </a:r>
                      <a:r>
                        <a:rPr lang="en-US" sz="4400" i="1" baseline="0" dirty="0">
                          <a:latin typeface="Times New Roman" panose="02020603050405020304" pitchFamily="18" charset="0"/>
                          <a:cs typeface="Times New Roman" panose="02020603050405020304" pitchFamily="18" charset="0"/>
                        </a:rPr>
                        <a:t>”, “hay </a:t>
                      </a:r>
                      <a:r>
                        <a:rPr lang="en-US" sz="4400" i="1" baseline="0" dirty="0" err="1">
                          <a:latin typeface="Times New Roman" panose="02020603050405020304" pitchFamily="18" charset="0"/>
                          <a:cs typeface="Times New Roman" panose="02020603050405020304" pitchFamily="18" charset="0"/>
                        </a:rPr>
                        <a:t>ghen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của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anh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chồng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Trương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Sinh</a:t>
                      </a:r>
                      <a:r>
                        <a:rPr lang="en-US" sz="4400" i="1" baseline="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3498596"/>
                  </a:ext>
                </a:extLst>
              </a:tr>
            </a:tbl>
          </a:graphicData>
        </a:graphic>
      </p:graphicFrame>
    </p:spTree>
    <p:extLst>
      <p:ext uri="{BB962C8B-B14F-4D97-AF65-F5344CB8AC3E}">
        <p14:creationId xmlns:p14="http://schemas.microsoft.com/office/powerpoint/2010/main" val="252133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49264180"/>
              </p:ext>
            </p:extLst>
          </p:nvPr>
        </p:nvGraphicFramePr>
        <p:xfrm>
          <a:off x="228600" y="190500"/>
          <a:ext cx="17754600" cy="9738360"/>
        </p:xfrm>
        <a:graphic>
          <a:graphicData uri="http://schemas.openxmlformats.org/drawingml/2006/table">
            <a:tbl>
              <a:tblPr firstRow="1" bandRow="1">
                <a:tableStyleId>{5940675A-B579-460E-94D1-54222C63F5DA}</a:tableStyleId>
              </a:tblPr>
              <a:tblGrid>
                <a:gridCol w="7162800">
                  <a:extLst>
                    <a:ext uri="{9D8B030D-6E8A-4147-A177-3AD203B41FA5}">
                      <a16:colId xmlns:a16="http://schemas.microsoft.com/office/drawing/2014/main" val="643190802"/>
                    </a:ext>
                  </a:extLst>
                </a:gridCol>
                <a:gridCol w="10591800">
                  <a:extLst>
                    <a:ext uri="{9D8B030D-6E8A-4147-A177-3AD203B41FA5}">
                      <a16:colId xmlns:a16="http://schemas.microsoft.com/office/drawing/2014/main" val="2157816854"/>
                    </a:ext>
                  </a:extLst>
                </a:gridCol>
              </a:tblGrid>
              <a:tr h="370840">
                <a:tc gridSpan="2">
                  <a:txBody>
                    <a:bodyPr/>
                    <a:lstStyle/>
                    <a:p>
                      <a:pPr algn="just"/>
                      <a:r>
                        <a:rPr lang="en-US" sz="4100" b="1" dirty="0" err="1">
                          <a:latin typeface="Times New Roman" panose="02020603050405020304" pitchFamily="18" charset="0"/>
                          <a:cs typeface="Times New Roman" panose="02020603050405020304" pitchFamily="18" charset="0"/>
                        </a:rPr>
                        <a:t>Luận</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đề</a:t>
                      </a:r>
                      <a:r>
                        <a:rPr lang="en-US" sz="4100" dirty="0">
                          <a:latin typeface="Times New Roman" panose="02020603050405020304" pitchFamily="18" charset="0"/>
                          <a:cs typeface="Times New Roman" panose="02020603050405020304" pitchFamily="18" charset="0"/>
                        </a:rPr>
                        <a:t>:</a:t>
                      </a:r>
                      <a:r>
                        <a:rPr lang="en-US" sz="4100"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Muốn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thấy</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được</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cái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độc</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đáo</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cũng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là</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cao</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siêu</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của</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Chuyện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người</a:t>
                      </a:r>
                      <a:r>
                        <a:rPr lang="en-US" sz="4100" i="1" baseline="0" dirty="0">
                          <a:latin typeface="Times New Roman" panose="02020603050405020304" pitchFamily="18" charset="0"/>
                          <a:cs typeface="Times New Roman" panose="02020603050405020304" pitchFamily="18" charset="0"/>
                        </a:rPr>
                        <a:t> con </a:t>
                      </a:r>
                      <a:r>
                        <a:rPr lang="en-US" sz="4100" i="1" baseline="0" dirty="0" err="1">
                          <a:latin typeface="Times New Roman" panose="02020603050405020304" pitchFamily="18" charset="0"/>
                          <a:cs typeface="Times New Roman" panose="02020603050405020304" pitchFamily="18" charset="0"/>
                        </a:rPr>
                        <a:t>gái</a:t>
                      </a:r>
                      <a:r>
                        <a:rPr lang="en-US" sz="4100" i="1" baseline="0" dirty="0">
                          <a:latin typeface="Times New Roman" panose="02020603050405020304" pitchFamily="18" charset="0"/>
                          <a:cs typeface="Times New Roman" panose="02020603050405020304" pitchFamily="18" charset="0"/>
                        </a:rPr>
                        <a:t> Nam </a:t>
                      </a:r>
                      <a:r>
                        <a:rPr lang="en-US" sz="4100" i="1" baseline="0" dirty="0" err="1">
                          <a:latin typeface="Times New Roman" panose="02020603050405020304" pitchFamily="18" charset="0"/>
                          <a:cs typeface="Times New Roman" panose="02020603050405020304" pitchFamily="18" charset="0"/>
                        </a:rPr>
                        <a:t>Xương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phải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nói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thêm</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điều</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này</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Đó</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là</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cái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mong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manh</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vô</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cùng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mong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manh</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mong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manh</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tới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độ</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của</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tư</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duy</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thông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thường</a:t>
                      </a:r>
                      <a:r>
                        <a:rPr lang="en-US" sz="4100" i="1" baseline="0" dirty="0">
                          <a:latin typeface="Times New Roman" panose="02020603050405020304" pitchFamily="18" charset="0"/>
                          <a:cs typeface="Times New Roman" panose="02020603050405020304" pitchFamily="18" charset="0"/>
                        </a:rPr>
                        <a:t>…</a:t>
                      </a:r>
                      <a:r>
                        <a:rPr lang="en-US" sz="4100" i="1" baseline="0" dirty="0" err="1">
                          <a:latin typeface="Times New Roman" panose="02020603050405020304" pitchFamily="18" charset="0"/>
                          <a:cs typeface="Times New Roman" panose="02020603050405020304" pitchFamily="18" charset="0"/>
                        </a:rPr>
                        <a:t>môn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nơi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muôn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thuở</a:t>
                      </a:r>
                      <a:r>
                        <a:rPr lang="en-US" sz="4100" baseline="0" dirty="0">
                          <a:latin typeface="Times New Roman" panose="02020603050405020304" pitchFamily="18" charset="0"/>
                          <a:cs typeface="Times New Roman" panose="02020603050405020304" pitchFamily="18" charset="0"/>
                        </a:rPr>
                        <a:t>.”</a:t>
                      </a:r>
                      <a:endParaRPr lang="en-US" sz="41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3917836324"/>
                  </a:ext>
                </a:extLst>
              </a:tr>
              <a:tr h="370840">
                <a:tc>
                  <a:txBody>
                    <a:bodyPr/>
                    <a:lstStyle/>
                    <a:p>
                      <a:pPr algn="ctr"/>
                      <a:r>
                        <a:rPr lang="en-US" sz="4100" b="1" dirty="0" err="1">
                          <a:latin typeface="Times New Roman" panose="02020603050405020304" pitchFamily="18" charset="0"/>
                          <a:cs typeface="Times New Roman" panose="02020603050405020304" pitchFamily="18" charset="0"/>
                        </a:rPr>
                        <a:t>Luận</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điểm</a:t>
                      </a:r>
                      <a:endParaRPr lang="en-US" sz="41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4100" b="1" dirty="0" err="1">
                          <a:latin typeface="Times New Roman" panose="02020603050405020304" pitchFamily="18" charset="0"/>
                          <a:cs typeface="Times New Roman" panose="02020603050405020304" pitchFamily="18" charset="0"/>
                        </a:rPr>
                        <a:t>Lí</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lẽ</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và</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bằng</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chứng</a:t>
                      </a:r>
                      <a:endParaRPr lang="en-US" sz="41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143686052"/>
                  </a:ext>
                </a:extLst>
              </a:tr>
              <a:tr h="370840">
                <a:tc>
                  <a:txBody>
                    <a:bodyPr/>
                    <a:lstStyle/>
                    <a:p>
                      <a:pPr algn="just"/>
                      <a:r>
                        <a:rPr lang="en-US" sz="4100" b="1" dirty="0">
                          <a:latin typeface="Times New Roman" panose="02020603050405020304" pitchFamily="18" charset="0"/>
                          <a:cs typeface="Times New Roman" panose="02020603050405020304" pitchFamily="18" charset="0"/>
                        </a:rPr>
                        <a:t>3.</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Đây</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đó</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lại</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có</a:t>
                      </a:r>
                      <a:r>
                        <a:rPr lang="en-US" sz="4100" b="1" baseline="0" dirty="0">
                          <a:latin typeface="Times New Roman" panose="02020603050405020304" pitchFamily="18" charset="0"/>
                          <a:cs typeface="Times New Roman" panose="02020603050405020304" pitchFamily="18" charset="0"/>
                        </a:rPr>
                        <a:t> ý </a:t>
                      </a:r>
                      <a:r>
                        <a:rPr lang="en-US" sz="4100" b="1" baseline="0" dirty="0" err="1">
                          <a:latin typeface="Times New Roman" panose="02020603050405020304" pitchFamily="18" charset="0"/>
                          <a:cs typeface="Times New Roman" panose="02020603050405020304" pitchFamily="18" charset="0"/>
                        </a:rPr>
                        <a:t>kiến</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cho</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rằng</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Vũ</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Nương</a:t>
                      </a:r>
                      <a:r>
                        <a:rPr lang="en-US" sz="4100" b="1" baseline="0" dirty="0">
                          <a:latin typeface="Times New Roman" panose="02020603050405020304" pitchFamily="18" charset="0"/>
                          <a:cs typeface="Times New Roman" panose="02020603050405020304" pitchFamily="18" charset="0"/>
                        </a:rPr>
                        <a:t> tan </a:t>
                      </a:r>
                      <a:r>
                        <a:rPr lang="en-US" sz="4100" b="1" baseline="0" dirty="0" err="1">
                          <a:latin typeface="Times New Roman" panose="02020603050405020304" pitchFamily="18" charset="0"/>
                          <a:cs typeface="Times New Roman" panose="02020603050405020304" pitchFamily="18" charset="0"/>
                        </a:rPr>
                        <a:t>nát</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là</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vì</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chiến</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tranh</a:t>
                      </a:r>
                      <a:r>
                        <a:rPr lang="en-US" sz="4100" b="1" baseline="0" dirty="0">
                          <a:latin typeface="Times New Roman" panose="02020603050405020304" pitchFamily="18" charset="0"/>
                          <a:cs typeface="Times New Roman" panose="02020603050405020304" pitchFamily="18" charset="0"/>
                        </a:rPr>
                        <a:t>. Xin </a:t>
                      </a:r>
                      <a:r>
                        <a:rPr lang="en-US" sz="4100" b="1" baseline="0" dirty="0" err="1">
                          <a:latin typeface="Times New Roman" panose="02020603050405020304" pitchFamily="18" charset="0"/>
                          <a:cs typeface="Times New Roman" panose="02020603050405020304" pitchFamily="18" charset="0"/>
                        </a:rPr>
                        <a:t>nói</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ngay</a:t>
                      </a:r>
                      <a:r>
                        <a:rPr lang="en-US" sz="4100" b="1" baseline="0" dirty="0">
                          <a:latin typeface="Times New Roman" panose="02020603050405020304" pitchFamily="18" charset="0"/>
                          <a:cs typeface="Times New Roman" panose="02020603050405020304" pitchFamily="18" charset="0"/>
                        </a:rPr>
                        <a:t>: Ý </a:t>
                      </a:r>
                      <a:r>
                        <a:rPr lang="en-US" sz="4100" b="1" baseline="0" dirty="0" err="1">
                          <a:latin typeface="Times New Roman" panose="02020603050405020304" pitchFamily="18" charset="0"/>
                          <a:cs typeface="Times New Roman" panose="02020603050405020304" pitchFamily="18" charset="0"/>
                        </a:rPr>
                        <a:t>kiến</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này</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là</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hoàn</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toàn</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sai</a:t>
                      </a:r>
                      <a:r>
                        <a:rPr lang="en-US" sz="4100" b="1" baseline="0" dirty="0">
                          <a:latin typeface="Times New Roman" panose="02020603050405020304" pitchFamily="18" charset="0"/>
                          <a:cs typeface="Times New Roman" panose="02020603050405020304" pitchFamily="18" charset="0"/>
                        </a:rPr>
                        <a:t>.”</a:t>
                      </a:r>
                      <a:endParaRPr lang="en-US" sz="41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Lấy</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ví</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dụ</a:t>
                      </a:r>
                      <a:r>
                        <a:rPr lang="en-US" sz="4100" baseline="0" dirty="0">
                          <a:latin typeface="Times New Roman" panose="02020603050405020304" pitchFamily="18" charset="0"/>
                          <a:cs typeface="Times New Roman" panose="02020603050405020304" pitchFamily="18" charset="0"/>
                        </a:rPr>
                        <a:t> so </a:t>
                      </a:r>
                      <a:r>
                        <a:rPr lang="en-US" sz="4100" baseline="0" dirty="0" err="1">
                          <a:latin typeface="Times New Roman" panose="02020603050405020304" pitchFamily="18" charset="0"/>
                          <a:cs typeface="Times New Roman" panose="02020603050405020304" pitchFamily="18" charset="0"/>
                        </a:rPr>
                        <a:t>sánh</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với</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tác</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phẩm</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Chinh</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phụ</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ngâm</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vì</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nếu</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cho</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rằng</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chiến</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tranh</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làm</a:t>
                      </a:r>
                      <a:r>
                        <a:rPr lang="en-US" sz="4100" baseline="0" dirty="0">
                          <a:latin typeface="Times New Roman" panose="02020603050405020304" pitchFamily="18" charset="0"/>
                          <a:cs typeface="Times New Roman" panose="02020603050405020304" pitchFamily="18" charset="0"/>
                        </a:rPr>
                        <a:t> tan </a:t>
                      </a:r>
                      <a:r>
                        <a:rPr lang="en-US" sz="4100" baseline="0" dirty="0" err="1">
                          <a:latin typeface="Times New Roman" panose="02020603050405020304" pitchFamily="18" charset="0"/>
                          <a:cs typeface="Times New Roman" panose="02020603050405020304" pitchFamily="18" charset="0"/>
                        </a:rPr>
                        <a:t>nát</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gia</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đình</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thì</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vô</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hình</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chung</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đã</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coi</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Chuyện</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người</a:t>
                      </a:r>
                      <a:r>
                        <a:rPr lang="en-US" sz="4100" baseline="0" dirty="0">
                          <a:latin typeface="Times New Roman" panose="02020603050405020304" pitchFamily="18" charset="0"/>
                          <a:cs typeface="Times New Roman" panose="02020603050405020304" pitchFamily="18" charset="0"/>
                        </a:rPr>
                        <a:t> con </a:t>
                      </a:r>
                      <a:r>
                        <a:rPr lang="en-US" sz="4100" baseline="0" dirty="0" err="1">
                          <a:latin typeface="Times New Roman" panose="02020603050405020304" pitchFamily="18" charset="0"/>
                          <a:cs typeface="Times New Roman" panose="02020603050405020304" pitchFamily="18" charset="0"/>
                        </a:rPr>
                        <a:t>gái</a:t>
                      </a:r>
                      <a:r>
                        <a:rPr lang="en-US" sz="4100" baseline="0" dirty="0">
                          <a:latin typeface="Times New Roman" panose="02020603050405020304" pitchFamily="18" charset="0"/>
                          <a:cs typeface="Times New Roman" panose="02020603050405020304" pitchFamily="18" charset="0"/>
                        </a:rPr>
                        <a:t> Nam </a:t>
                      </a:r>
                      <a:r>
                        <a:rPr lang="en-US" sz="4100" baseline="0" dirty="0" err="1">
                          <a:latin typeface="Times New Roman" panose="02020603050405020304" pitchFamily="18" charset="0"/>
                          <a:cs typeface="Times New Roman" panose="02020603050405020304" pitchFamily="18" charset="0"/>
                        </a:rPr>
                        <a:t>Xương</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và</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Chinh</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phụ</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ngâm</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là</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một</a:t>
                      </a:r>
                      <a:r>
                        <a:rPr lang="en-US" sz="4100" baseline="0" dirty="0">
                          <a:latin typeface="Times New Roman" panose="02020603050405020304" pitchFamily="18" charset="0"/>
                          <a:cs typeface="Times New Roman" panose="02020603050405020304" pitchFamily="18" charset="0"/>
                        </a:rPr>
                        <a:t>)</a:t>
                      </a:r>
                    </a:p>
                    <a:p>
                      <a:pPr algn="just"/>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Giả</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sử</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anh</a:t>
                      </a:r>
                      <a:r>
                        <a:rPr lang="en-US" sz="4100" i="1" baseline="0" dirty="0">
                          <a:latin typeface="Times New Roman" panose="02020603050405020304" pitchFamily="18" charset="0"/>
                          <a:cs typeface="Times New Roman" panose="02020603050405020304" pitchFamily="18" charset="0"/>
                        </a:rPr>
                        <a:t> ta </a:t>
                      </a:r>
                      <a:r>
                        <a:rPr lang="en-US" sz="4100" i="1" baseline="0" dirty="0" err="1">
                          <a:latin typeface="Times New Roman" panose="02020603050405020304" pitchFamily="18" charset="0"/>
                          <a:cs typeface="Times New Roman" panose="02020603050405020304" pitchFamily="18" charset="0"/>
                        </a:rPr>
                        <a:t>không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ra</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trận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mà</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học</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xa</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về</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buôn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xa</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về</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gặp</a:t>
                      </a:r>
                      <a:r>
                        <a:rPr lang="en-US" sz="4100" i="1" baseline="0" dirty="0">
                          <a:latin typeface="Times New Roman" panose="02020603050405020304" pitchFamily="18" charset="0"/>
                          <a:cs typeface="Times New Roman" panose="02020603050405020304" pitchFamily="18" charset="0"/>
                        </a:rPr>
                        <a:t> con, con </a:t>
                      </a:r>
                      <a:r>
                        <a:rPr lang="en-US" sz="4100" i="1" baseline="0" dirty="0" err="1">
                          <a:latin typeface="Times New Roman" panose="02020603050405020304" pitchFamily="18" charset="0"/>
                          <a:cs typeface="Times New Roman" panose="02020603050405020304" pitchFamily="18" charset="0"/>
                        </a:rPr>
                        <a:t>không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nhận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ra</a:t>
                      </a:r>
                      <a:r>
                        <a:rPr lang="en-US" sz="4100" i="1" baseline="0" dirty="0">
                          <a:latin typeface="Times New Roman" panose="02020603050405020304" pitchFamily="18" charset="0"/>
                          <a:cs typeface="Times New Roman" panose="02020603050405020304" pitchFamily="18" charset="0"/>
                        </a:rPr>
                        <a:t> cha </a:t>
                      </a:r>
                      <a:r>
                        <a:rPr lang="en-US" sz="4100" i="1" baseline="0" dirty="0" err="1">
                          <a:latin typeface="Times New Roman" panose="02020603050405020304" pitchFamily="18" charset="0"/>
                          <a:cs typeface="Times New Roman" panose="02020603050405020304" pitchFamily="18" charset="0"/>
                        </a:rPr>
                        <a:t>lại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cứ</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nói</a:t>
                      </a:r>
                      <a:r>
                        <a:rPr lang="en-US" sz="4100" i="1" baseline="0" dirty="0">
                          <a:latin typeface="Times New Roman" panose="02020603050405020304" pitchFamily="18" charset="0"/>
                          <a:cs typeface="Times New Roman" panose="02020603050405020304" pitchFamily="18" charset="0"/>
                        </a:rPr>
                        <a:t> cha </a:t>
                      </a:r>
                      <a:r>
                        <a:rPr lang="en-US" sz="4100" i="1" baseline="0" dirty="0" err="1">
                          <a:latin typeface="Times New Roman" panose="02020603050405020304" pitchFamily="18" charset="0"/>
                          <a:cs typeface="Times New Roman" panose="02020603050405020304" pitchFamily="18" charset="0"/>
                        </a:rPr>
                        <a:t>là</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một</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người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đàn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ông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đêm</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nào</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cũng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đến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mẹ</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Đản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cũng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đi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thì</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chuyện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gì</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xảy</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ra</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trong</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tác</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phẩm</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chắc</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chắn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lại</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xảy</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ra</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thôi</a:t>
                      </a:r>
                      <a:r>
                        <a:rPr lang="en-US" sz="4100" i="1" baseline="0" dirty="0">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843357184"/>
                  </a:ext>
                </a:extLst>
              </a:tr>
              <a:tr h="370840">
                <a:tc gridSpan="2">
                  <a:txBody>
                    <a:bodyPr/>
                    <a:lstStyle/>
                    <a:p>
                      <a:pPr algn="just"/>
                      <a:r>
                        <a:rPr lang="en-US" sz="4100" b="1" dirty="0" err="1">
                          <a:latin typeface="Times New Roman" panose="02020603050405020304" pitchFamily="18" charset="0"/>
                          <a:cs typeface="Times New Roman" panose="02020603050405020304" pitchFamily="18" charset="0"/>
                        </a:rPr>
                        <a:t>Nhận</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xét</a:t>
                      </a:r>
                      <a:r>
                        <a:rPr lang="en-US" sz="4100" b="1"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luận</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điểm</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lí</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lẽ</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và</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bằng</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chứng</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có</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mối</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quan</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hệ</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chặt</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chẽ</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làm</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sáng</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tỏ</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thêm</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giá</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trị</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của</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tác</a:t>
                      </a:r>
                      <a:r>
                        <a:rPr lang="en-US" sz="4100" baseline="0" dirty="0">
                          <a:latin typeface="Times New Roman" panose="02020603050405020304" pitchFamily="18" charset="0"/>
                          <a:cs typeface="Times New Roman" panose="02020603050405020304" pitchFamily="18" charset="0"/>
                        </a:rPr>
                        <a:t> </a:t>
                      </a:r>
                      <a:r>
                        <a:rPr lang="en-US" sz="4100" baseline="0" dirty="0" err="1">
                          <a:latin typeface="Times New Roman" panose="02020603050405020304" pitchFamily="18" charset="0"/>
                          <a:cs typeface="Times New Roman" panose="02020603050405020304" pitchFamily="18" charset="0"/>
                        </a:rPr>
                        <a:t>phẩm</a:t>
                      </a:r>
                      <a:r>
                        <a:rPr lang="en-US" sz="4100"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Chuyện</a:t>
                      </a:r>
                      <a:r>
                        <a:rPr lang="en-US" sz="4100" i="1" baseline="0" dirty="0">
                          <a:latin typeface="Times New Roman" panose="02020603050405020304" pitchFamily="18" charset="0"/>
                          <a:cs typeface="Times New Roman" panose="02020603050405020304" pitchFamily="18" charset="0"/>
                        </a:rPr>
                        <a:t> </a:t>
                      </a:r>
                      <a:r>
                        <a:rPr lang="en-US" sz="4100" i="1" baseline="0" dirty="0" err="1">
                          <a:latin typeface="Times New Roman" panose="02020603050405020304" pitchFamily="18" charset="0"/>
                          <a:cs typeface="Times New Roman" panose="02020603050405020304" pitchFamily="18" charset="0"/>
                        </a:rPr>
                        <a:t>người</a:t>
                      </a:r>
                      <a:r>
                        <a:rPr lang="en-US" sz="4100" i="1" baseline="0" dirty="0">
                          <a:latin typeface="Times New Roman" panose="02020603050405020304" pitchFamily="18" charset="0"/>
                          <a:cs typeface="Times New Roman" panose="02020603050405020304" pitchFamily="18" charset="0"/>
                        </a:rPr>
                        <a:t> con </a:t>
                      </a:r>
                      <a:r>
                        <a:rPr lang="en-US" sz="4100" i="1" baseline="0" dirty="0" err="1">
                          <a:latin typeface="Times New Roman" panose="02020603050405020304" pitchFamily="18" charset="0"/>
                          <a:cs typeface="Times New Roman" panose="02020603050405020304" pitchFamily="18" charset="0"/>
                        </a:rPr>
                        <a:t>gái</a:t>
                      </a:r>
                      <a:r>
                        <a:rPr lang="en-US" sz="4100" i="1" baseline="0" dirty="0">
                          <a:latin typeface="Times New Roman" panose="02020603050405020304" pitchFamily="18" charset="0"/>
                          <a:cs typeface="Times New Roman" panose="02020603050405020304" pitchFamily="18" charset="0"/>
                        </a:rPr>
                        <a:t> Nam </a:t>
                      </a:r>
                      <a:r>
                        <a:rPr lang="en-US" sz="4100" i="1" baseline="0" dirty="0" err="1">
                          <a:latin typeface="Times New Roman" panose="02020603050405020304" pitchFamily="18" charset="0"/>
                          <a:cs typeface="Times New Roman" panose="02020603050405020304" pitchFamily="18" charset="0"/>
                        </a:rPr>
                        <a:t>Xương</a:t>
                      </a:r>
                      <a:r>
                        <a:rPr lang="en-US" sz="4100" i="1" baseline="0" dirty="0">
                          <a:latin typeface="Times New Roman" panose="02020603050405020304" pitchFamily="18" charset="0"/>
                          <a:cs typeface="Times New Roman" panose="02020603050405020304" pitchFamily="18" charset="0"/>
                        </a:rPr>
                        <a:t>”</a:t>
                      </a:r>
                      <a:endParaRPr lang="en-US" sz="4100" i="1"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2051717"/>
                  </a:ext>
                </a:extLst>
              </a:tr>
            </a:tbl>
          </a:graphicData>
        </a:graphic>
      </p:graphicFrame>
    </p:spTree>
    <p:extLst>
      <p:ext uri="{BB962C8B-B14F-4D97-AF65-F5344CB8AC3E}">
        <p14:creationId xmlns:p14="http://schemas.microsoft.com/office/powerpoint/2010/main" val="18216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Rectangle 1"/>
          <p:cNvSpPr/>
          <p:nvPr/>
        </p:nvSpPr>
        <p:spPr>
          <a:xfrm>
            <a:off x="-17721" y="2019300"/>
            <a:ext cx="8077200" cy="490461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7200" b="1" i="0" u="none" strike="noStrike" kern="1200" cap="none" spc="0" normalizeH="0" baseline="0" noProof="0" dirty="0">
                <a:ln>
                  <a:noFill/>
                </a:ln>
                <a:solidFill>
                  <a:srgbClr val="C00000"/>
                </a:solidFill>
                <a:effectLst/>
                <a:uLnTx/>
                <a:uFillTx/>
                <a:latin typeface="#9Slide05 Dancing Script" panose="03080800040507000D00" pitchFamily="66" charset="0"/>
                <a:ea typeface="+mn-ea"/>
                <a:cs typeface="Times New Roman" panose="02020603050405020304" pitchFamily="18" charset="0"/>
              </a:rPr>
              <a:t>3. </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7200" b="1" dirty="0" err="1">
                <a:solidFill>
                  <a:srgbClr val="C00000"/>
                </a:solidFill>
                <a:latin typeface="#9Slide05 Dancing Script" panose="03080800040507000D00" pitchFamily="66" charset="0"/>
                <a:cs typeface="Times New Roman" panose="02020603050405020304" pitchFamily="18" charset="0"/>
              </a:rPr>
              <a:t>Cách</a:t>
            </a:r>
            <a:r>
              <a:rPr lang="en-US" sz="7200" b="1" dirty="0">
                <a:solidFill>
                  <a:srgbClr val="C00000"/>
                </a:solidFill>
                <a:latin typeface="#9Slide05 Dancing Script" panose="03080800040507000D00" pitchFamily="66" charset="0"/>
                <a:cs typeface="Times New Roman" panose="02020603050405020304" pitchFamily="18" charset="0"/>
              </a:rPr>
              <a:t> </a:t>
            </a:r>
            <a:r>
              <a:rPr lang="en-US" sz="7200" b="1" dirty="0" err="1">
                <a:solidFill>
                  <a:srgbClr val="C00000"/>
                </a:solidFill>
                <a:latin typeface="#9Slide05 Dancing Script" panose="03080800040507000D00" pitchFamily="66" charset="0"/>
                <a:cs typeface="Times New Roman" panose="02020603050405020304" pitchFamily="18" charset="0"/>
              </a:rPr>
              <a:t>trình</a:t>
            </a:r>
            <a:r>
              <a:rPr lang="en-US" sz="7200" b="1" dirty="0">
                <a:solidFill>
                  <a:srgbClr val="C00000"/>
                </a:solidFill>
                <a:latin typeface="#9Slide05 Dancing Script" panose="03080800040507000D00" pitchFamily="66" charset="0"/>
                <a:cs typeface="Times New Roman" panose="02020603050405020304" pitchFamily="18" charset="0"/>
              </a:rPr>
              <a:t> </a:t>
            </a:r>
            <a:r>
              <a:rPr lang="en-US" sz="7200" b="1" dirty="0" err="1">
                <a:solidFill>
                  <a:srgbClr val="C00000"/>
                </a:solidFill>
                <a:latin typeface="#9Slide05 Dancing Script" panose="03080800040507000D00" pitchFamily="66" charset="0"/>
                <a:cs typeface="Times New Roman" panose="02020603050405020304" pitchFamily="18" charset="0"/>
              </a:rPr>
              <a:t>bày</a:t>
            </a:r>
            <a:r>
              <a:rPr lang="en-US" sz="7200" b="1" dirty="0">
                <a:solidFill>
                  <a:srgbClr val="C00000"/>
                </a:solidFill>
                <a:latin typeface="#9Slide05 Dancing Script" panose="03080800040507000D00" pitchFamily="66" charset="0"/>
                <a:cs typeface="Times New Roman" panose="02020603050405020304" pitchFamily="18" charset="0"/>
              </a:rPr>
              <a:t> </a:t>
            </a:r>
            <a:r>
              <a:rPr lang="en-US" sz="7200" b="1" dirty="0" err="1">
                <a:solidFill>
                  <a:srgbClr val="C00000"/>
                </a:solidFill>
                <a:latin typeface="#9Slide05 Dancing Script" panose="03080800040507000D00" pitchFamily="66" charset="0"/>
                <a:cs typeface="Times New Roman" panose="02020603050405020304" pitchFamily="18" charset="0"/>
              </a:rPr>
              <a:t>vấn</a:t>
            </a:r>
            <a:r>
              <a:rPr lang="en-US" sz="7200" b="1" dirty="0">
                <a:solidFill>
                  <a:srgbClr val="C00000"/>
                </a:solidFill>
                <a:latin typeface="#9Slide05 Dancing Script" panose="03080800040507000D00" pitchFamily="66" charset="0"/>
                <a:cs typeface="Times New Roman" panose="02020603050405020304" pitchFamily="18" charset="0"/>
              </a:rPr>
              <a:t> </a:t>
            </a:r>
            <a:r>
              <a:rPr lang="en-US" sz="7200" b="1" dirty="0" err="1">
                <a:solidFill>
                  <a:srgbClr val="C00000"/>
                </a:solidFill>
                <a:latin typeface="#9Slide05 Dancing Script" panose="03080800040507000D00" pitchFamily="66" charset="0"/>
                <a:cs typeface="Times New Roman" panose="02020603050405020304" pitchFamily="18" charset="0"/>
              </a:rPr>
              <a:t>đề</a:t>
            </a:r>
            <a:r>
              <a:rPr lang="en-US" sz="7200" b="1" dirty="0">
                <a:solidFill>
                  <a:srgbClr val="C00000"/>
                </a:solidFill>
                <a:latin typeface="#9Slide05 Dancing Script" panose="03080800040507000D00" pitchFamily="66" charset="0"/>
                <a:cs typeface="Times New Roman" panose="02020603050405020304" pitchFamily="18" charset="0"/>
              </a:rPr>
              <a:t> </a:t>
            </a:r>
            <a:r>
              <a:rPr lang="en-US" sz="7200" b="1" dirty="0" err="1">
                <a:solidFill>
                  <a:srgbClr val="C00000"/>
                </a:solidFill>
                <a:latin typeface="#9Slide05 Dancing Script" panose="03080800040507000D00" pitchFamily="66" charset="0"/>
                <a:cs typeface="Times New Roman" panose="02020603050405020304" pitchFamily="18" charset="0"/>
              </a:rPr>
              <a:t>trong</a:t>
            </a:r>
            <a:r>
              <a:rPr lang="en-US" sz="7200" b="1" dirty="0">
                <a:solidFill>
                  <a:srgbClr val="C00000"/>
                </a:solidFill>
                <a:latin typeface="#9Slide05 Dancing Script" panose="03080800040507000D00" pitchFamily="66" charset="0"/>
                <a:cs typeface="Times New Roman" panose="02020603050405020304" pitchFamily="18" charset="0"/>
              </a:rPr>
              <a:t> </a:t>
            </a:r>
            <a:r>
              <a:rPr lang="en-US" sz="7200" b="1" dirty="0" err="1">
                <a:solidFill>
                  <a:srgbClr val="C00000"/>
                </a:solidFill>
                <a:latin typeface="#9Slide05 Dancing Script" panose="03080800040507000D00" pitchFamily="66" charset="0"/>
                <a:cs typeface="Times New Roman" panose="02020603050405020304" pitchFamily="18" charset="0"/>
              </a:rPr>
              <a:t>văn</a:t>
            </a:r>
            <a:r>
              <a:rPr lang="en-US" sz="7200" b="1" dirty="0">
                <a:solidFill>
                  <a:srgbClr val="C00000"/>
                </a:solidFill>
                <a:latin typeface="#9Slide05 Dancing Script" panose="03080800040507000D00" pitchFamily="66" charset="0"/>
                <a:cs typeface="Times New Roman" panose="02020603050405020304" pitchFamily="18" charset="0"/>
              </a:rPr>
              <a:t> </a:t>
            </a:r>
            <a:r>
              <a:rPr lang="en-US" sz="7200" b="1" dirty="0" err="1">
                <a:solidFill>
                  <a:srgbClr val="C00000"/>
                </a:solidFill>
                <a:latin typeface="#9Slide05 Dancing Script" panose="03080800040507000D00" pitchFamily="66" charset="0"/>
                <a:cs typeface="Times New Roman" panose="02020603050405020304" pitchFamily="18" charset="0"/>
              </a:rPr>
              <a:t>bản</a:t>
            </a:r>
            <a:endParaRPr kumimoji="0" lang="en-US" sz="7200" b="1" i="0" u="none" strike="noStrike" kern="1200" cap="none" spc="0" normalizeH="0" baseline="0" noProof="0" dirty="0">
              <a:ln>
                <a:noFill/>
              </a:ln>
              <a:solidFill>
                <a:srgbClr val="C00000"/>
              </a:solidFill>
              <a:effectLst/>
              <a:uLnTx/>
              <a:uFillTx/>
              <a:latin typeface="#9Slide05 Dancing Script" panose="03080800040507000D00" pitchFamily="66"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5320E77B-3948-64C3-D71A-376666EF09B7}"/>
              </a:ext>
            </a:extLst>
          </p:cNvPr>
          <p:cNvPicPr>
            <a:picLocks noChangeAspect="1"/>
          </p:cNvPicPr>
          <p:nvPr/>
        </p:nvPicPr>
        <p:blipFill rotWithShape="1">
          <a:blip r:embed="rId3"/>
          <a:srcRect b="45407"/>
          <a:stretch/>
        </p:blipFill>
        <p:spPr>
          <a:xfrm>
            <a:off x="8001000" y="-8120"/>
            <a:ext cx="12676604" cy="1042670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427200344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5" name="矩形 4"/>
          <p:cNvSpPr/>
          <p:nvPr/>
        </p:nvSpPr>
        <p:spPr>
          <a:xfrm rot="16200000">
            <a:off x="8827414" y="-4445914"/>
            <a:ext cx="861774" cy="11658602"/>
          </a:xfrm>
          <a:prstGeom prst="rect">
            <a:avLst/>
          </a:prstGeom>
          <a:noFill/>
        </p:spPr>
        <p:txBody>
          <a:bodyPr vert="eaVert"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SG" altLang="zh-CN" sz="4400" b="1" i="0" u="none" strike="noStrike" kern="1200" cap="none" spc="450" normalizeH="0" baseline="0" noProof="0" dirty="0">
                <a:ln>
                  <a:noFill/>
                </a:ln>
                <a:solidFill>
                  <a:srgbClr val="FF0000"/>
                </a:solidFill>
                <a:effectLst/>
                <a:uLnTx/>
                <a:uFillTx/>
                <a:latin typeface="#9Slide04 Trirong ExtraBold" panose="00000900000000000000" pitchFamily="2" charset="-34"/>
                <a:cs typeface="#9Slide04 Trirong ExtraBold" panose="00000900000000000000" pitchFamily="2" charset="-34"/>
              </a:rPr>
              <a:t>MIẾU VỢ CHÀNG TRƯƠNG</a:t>
            </a:r>
            <a:endParaRPr kumimoji="0" lang="zh-CN" altLang="en-US" sz="4400" b="1" i="0" u="none" strike="noStrike" kern="1200" cap="none" spc="450" normalizeH="0" baseline="0" noProof="0" dirty="0">
              <a:ln>
                <a:noFill/>
              </a:ln>
              <a:solidFill>
                <a:srgbClr val="FF0000"/>
              </a:solidFill>
              <a:effectLst/>
              <a:uLnTx/>
              <a:uFillTx/>
              <a:latin typeface="#9Slide04 Trirong ExtraBold" panose="00000900000000000000" pitchFamily="2" charset="-34"/>
              <a:cs typeface="#9Slide04 Trirong ExtraBold" panose="00000900000000000000" pitchFamily="2" charset="-34"/>
            </a:endParaRPr>
          </a:p>
        </p:txBody>
      </p:sp>
      <p:sp>
        <p:nvSpPr>
          <p:cNvPr id="6" name="Rectangle 4">
            <a:extLst>
              <a:ext uri="{FF2B5EF4-FFF2-40B4-BE49-F238E27FC236}">
                <a16:creationId xmlns:a16="http://schemas.microsoft.com/office/drawing/2014/main" id="{A20B23B2-9975-4D1B-AF9C-EF59DDBDE0F8}"/>
              </a:ext>
            </a:extLst>
          </p:cNvPr>
          <p:cNvSpPr>
            <a:spLocks noChangeArrowheads="1"/>
          </p:cNvSpPr>
          <p:nvPr/>
        </p:nvSpPr>
        <p:spPr bwMode="auto">
          <a:xfrm>
            <a:off x="5105400" y="2247900"/>
            <a:ext cx="12344400" cy="6788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514350" marR="0" lvl="0" indent="-514350" algn="l" defTabSz="13716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Nghi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ngút</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đầu</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ghềnh</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tỏa</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khói</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hương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a:t>
            </a:r>
          </a:p>
          <a:p>
            <a:pPr marL="514350" marR="0" lvl="0" indent="-514350" algn="l" defTabSz="13716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Miếu</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ai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như</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miếu</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vợ</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chàng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Trương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a:t>
            </a:r>
          </a:p>
          <a:p>
            <a:pPr marL="514350" marR="0" lvl="0" indent="-514350" algn="l" defTabSz="13716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Bóng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đèn</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dầu</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nhẫn</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đừng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nghe</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trẻ</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a:t>
            </a:r>
          </a:p>
          <a:p>
            <a:pPr marL="514350" marR="0" lvl="0" indent="-514350" algn="l" defTabSz="13716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Cung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nước</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chi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cho</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lụy</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đến</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nàng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a:t>
            </a:r>
          </a:p>
          <a:p>
            <a:pPr marL="514350" marR="0" lvl="0" indent="-514350" algn="l" defTabSz="13716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Chứng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quả</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đã</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đôi</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vầng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nhật</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nguyệt</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a:t>
            </a:r>
          </a:p>
          <a:p>
            <a:pPr marL="514350" marR="0" lvl="0" indent="-514350" algn="l" defTabSz="13716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Giải</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oan</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chẳng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lọ</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mấy</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đàn</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tràng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a:t>
            </a:r>
          </a:p>
          <a:p>
            <a:pPr marL="514350" marR="0" lvl="0" indent="-514350" algn="l" defTabSz="13716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Qua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đây</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bàn</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bạc</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mà</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chơi</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vậy</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a:t>
            </a:r>
          </a:p>
          <a:p>
            <a:pPr marL="514350" marR="0" lvl="0" indent="-514350" algn="l" defTabSz="13716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Khá</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trách</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chàng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Trương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khéo</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phũ</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phàng</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a:t>
            </a:r>
          </a:p>
          <a:p>
            <a:pPr marL="514350" marR="0" lvl="0" indent="-514350" algn="l" defTabSz="13716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Lê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Thánh</a:t>
            </a:r>
            <a:r>
              <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rPr>
              <a:t> </a:t>
            </a:r>
            <a:r>
              <a:rPr kumimoji="0" lang="en-US" altLang="en-US" sz="4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mn-cs"/>
              </a:rPr>
              <a:t>Tông</a:t>
            </a:r>
            <a:endParaRPr kumimoji="0" lang="en-US" altLang="en-US" sz="4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mn-cs"/>
            </a:endParaRPr>
          </a:p>
        </p:txBody>
      </p:sp>
      <p:pic>
        <p:nvPicPr>
          <p:cNvPr id="2" name="Picture 1">
            <a:extLst>
              <a:ext uri="{FF2B5EF4-FFF2-40B4-BE49-F238E27FC236}">
                <a16:creationId xmlns:a16="http://schemas.microsoft.com/office/drawing/2014/main" id="{F5BAD870-35F5-5A22-E9D5-3C8F419E26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1" y="3473812"/>
            <a:ext cx="9788709" cy="6788943"/>
          </a:xfrm>
          <a:prstGeom prst="rect">
            <a:avLst/>
          </a:prstGeom>
        </p:spPr>
      </p:pic>
      <p:sp>
        <p:nvSpPr>
          <p:cNvPr id="3" name="Freeform 4">
            <a:extLst>
              <a:ext uri="{FF2B5EF4-FFF2-40B4-BE49-F238E27FC236}">
                <a16:creationId xmlns:a16="http://schemas.microsoft.com/office/drawing/2014/main" id="{448DC729-5D81-DE11-8F64-5D8D392A6090}"/>
              </a:ext>
            </a:extLst>
          </p:cNvPr>
          <p:cNvSpPr/>
          <p:nvPr/>
        </p:nvSpPr>
        <p:spPr>
          <a:xfrm>
            <a:off x="15773400" y="-190500"/>
            <a:ext cx="2313623" cy="5334000"/>
          </a:xfrm>
          <a:custGeom>
            <a:avLst/>
            <a:gdLst/>
            <a:ahLst/>
            <a:cxnLst/>
            <a:rect l="l" t="t" r="r" b="b"/>
            <a:pathLst>
              <a:path w="3569589" h="8229600">
                <a:moveTo>
                  <a:pt x="0" y="0"/>
                </a:moveTo>
                <a:lnTo>
                  <a:pt x="3569589" y="0"/>
                </a:lnTo>
                <a:lnTo>
                  <a:pt x="3569589"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8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99751452"/>
              </p:ext>
            </p:extLst>
          </p:nvPr>
        </p:nvGraphicFramePr>
        <p:xfrm>
          <a:off x="228600" y="190500"/>
          <a:ext cx="17754600" cy="9555480"/>
        </p:xfrm>
        <a:graphic>
          <a:graphicData uri="http://schemas.openxmlformats.org/drawingml/2006/table">
            <a:tbl>
              <a:tblPr firstRow="1" bandRow="1">
                <a:tableStyleId>{5940675A-B579-460E-94D1-54222C63F5DA}</a:tableStyleId>
              </a:tblPr>
              <a:tblGrid>
                <a:gridCol w="7565003">
                  <a:extLst>
                    <a:ext uri="{9D8B030D-6E8A-4147-A177-3AD203B41FA5}">
                      <a16:colId xmlns:a16="http://schemas.microsoft.com/office/drawing/2014/main" val="1847873717"/>
                    </a:ext>
                  </a:extLst>
                </a:gridCol>
                <a:gridCol w="10189597">
                  <a:extLst>
                    <a:ext uri="{9D8B030D-6E8A-4147-A177-3AD203B41FA5}">
                      <a16:colId xmlns:a16="http://schemas.microsoft.com/office/drawing/2014/main" val="2967156827"/>
                    </a:ext>
                  </a:extLst>
                </a:gridCol>
              </a:tblGrid>
              <a:tr h="370840">
                <a:tc>
                  <a:txBody>
                    <a:bodyPr/>
                    <a:lstStyle/>
                    <a:p>
                      <a:pPr algn="ctr"/>
                      <a:r>
                        <a:rPr lang="en-US" sz="4100" b="1" dirty="0" err="1">
                          <a:latin typeface="Times New Roman" panose="02020603050405020304" pitchFamily="18" charset="0"/>
                          <a:cs typeface="Times New Roman" panose="02020603050405020304" pitchFamily="18" charset="0"/>
                        </a:rPr>
                        <a:t>Vấn</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đề</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khách</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quan</a:t>
                      </a:r>
                      <a:endParaRPr lang="en-US" sz="41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100" b="1" dirty="0">
                          <a:latin typeface="Times New Roman" panose="02020603050405020304" pitchFamily="18" charset="0"/>
                          <a:cs typeface="Times New Roman" panose="02020603050405020304" pitchFamily="18" charset="0"/>
                        </a:rPr>
                        <a:t>Ý</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kiến</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chủ</a:t>
                      </a:r>
                      <a:r>
                        <a:rPr lang="en-US" sz="4100" b="1" baseline="0" dirty="0">
                          <a:latin typeface="Times New Roman" panose="02020603050405020304" pitchFamily="18" charset="0"/>
                          <a:cs typeface="Times New Roman" panose="02020603050405020304" pitchFamily="18" charset="0"/>
                        </a:rPr>
                        <a:t> </a:t>
                      </a:r>
                      <a:r>
                        <a:rPr lang="en-US" sz="4100" b="1" baseline="0" dirty="0" err="1">
                          <a:latin typeface="Times New Roman" panose="02020603050405020304" pitchFamily="18" charset="0"/>
                          <a:cs typeface="Times New Roman" panose="02020603050405020304" pitchFamily="18" charset="0"/>
                        </a:rPr>
                        <a:t>quan</a:t>
                      </a:r>
                      <a:endParaRPr lang="en-US" sz="41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784037646"/>
                  </a:ext>
                </a:extLst>
              </a:tr>
              <a:tr h="370840">
                <a:tc>
                  <a:txBody>
                    <a:bodyPr/>
                    <a:lstStyle/>
                    <a:p>
                      <a:pPr algn="just"/>
                      <a:r>
                        <a:rPr lang="en-US" sz="4100" kern="1200" dirty="0">
                          <a:effectLst/>
                          <a:latin typeface="Times New Roman" panose="02020603050405020304" pitchFamily="18" charset="0"/>
                          <a:cs typeface="Times New Roman" panose="02020603050405020304" pitchFamily="18" charset="0"/>
                        </a:rPr>
                        <a:t>-</a:t>
                      </a:r>
                      <a:r>
                        <a:rPr lang="vi-VN" sz="4100" kern="1200" dirty="0">
                          <a:effectLst/>
                          <a:latin typeface="Times New Roman" panose="02020603050405020304" pitchFamily="18" charset="0"/>
                          <a:cs typeface="Times New Roman" panose="02020603050405020304" pitchFamily="18" charset="0"/>
                        </a:rPr>
                        <a:t> </a:t>
                      </a:r>
                      <a:r>
                        <a:rPr lang="vi-VN" sz="4100" b="1" kern="1200" dirty="0">
                          <a:effectLst/>
                          <a:latin typeface="Times New Roman" panose="02020603050405020304" pitchFamily="18" charset="0"/>
                          <a:cs typeface="Times New Roman" panose="02020603050405020304" pitchFamily="18" charset="0"/>
                        </a:rPr>
                        <a:t>C</a:t>
                      </a:r>
                      <a:r>
                        <a:rPr lang="es-ES" sz="4100" b="1" kern="1200" dirty="0" err="1">
                          <a:effectLst/>
                          <a:latin typeface="Times New Roman" panose="02020603050405020304" pitchFamily="18" charset="0"/>
                          <a:cs typeface="Times New Roman" panose="02020603050405020304" pitchFamily="18" charset="0"/>
                        </a:rPr>
                        <a:t>hủ</a:t>
                      </a:r>
                      <a:r>
                        <a:rPr lang="es-ES" sz="4100" b="1" kern="1200" dirty="0">
                          <a:effectLst/>
                          <a:latin typeface="Times New Roman" panose="02020603050405020304" pitchFamily="18" charset="0"/>
                          <a:cs typeface="Times New Roman" panose="02020603050405020304" pitchFamily="18" charset="0"/>
                        </a:rPr>
                        <a:t> </a:t>
                      </a:r>
                      <a:r>
                        <a:rPr lang="es-ES" sz="4100" b="1" kern="1200" dirty="0" err="1">
                          <a:effectLst/>
                          <a:latin typeface="Times New Roman" panose="02020603050405020304" pitchFamily="18" charset="0"/>
                          <a:cs typeface="Times New Roman" panose="02020603050405020304" pitchFamily="18" charset="0"/>
                        </a:rPr>
                        <a:t>đề</a:t>
                      </a:r>
                      <a:r>
                        <a:rPr lang="vi-VN" sz="4100" b="1" kern="1200" dirty="0">
                          <a:effectLst/>
                          <a:latin typeface="Times New Roman" panose="02020603050405020304" pitchFamily="18" charset="0"/>
                          <a:cs typeface="Times New Roman" panose="02020603050405020304" pitchFamily="18" charset="0"/>
                        </a:rPr>
                        <a:t> </a:t>
                      </a:r>
                      <a:r>
                        <a:rPr lang="vi-VN" sz="4100" kern="1200" dirty="0">
                          <a:effectLst/>
                          <a:latin typeface="Times New Roman" panose="02020603050405020304" pitchFamily="18" charset="0"/>
                          <a:cs typeface="Times New Roman" panose="02020603050405020304" pitchFamily="18" charset="0"/>
                        </a:rPr>
                        <a:t>của “Chuyện người con gái Nam Xương” </a:t>
                      </a:r>
                      <a:r>
                        <a:rPr lang="es-ES" sz="4100" kern="1200" dirty="0" err="1">
                          <a:effectLst/>
                          <a:latin typeface="Times New Roman" panose="02020603050405020304" pitchFamily="18" charset="0"/>
                          <a:cs typeface="Times New Roman" panose="02020603050405020304" pitchFamily="18" charset="0"/>
                        </a:rPr>
                        <a:t>mà</a:t>
                      </a:r>
                      <a:r>
                        <a:rPr lang="es-ES" sz="4100" kern="1200" dirty="0">
                          <a:effectLst/>
                          <a:latin typeface="Times New Roman" panose="02020603050405020304" pitchFamily="18" charset="0"/>
                          <a:cs typeface="Times New Roman" panose="02020603050405020304" pitchFamily="18" charset="0"/>
                        </a:rPr>
                        <a:t> </a:t>
                      </a:r>
                      <a:r>
                        <a:rPr lang="es-ES" sz="4100" kern="1200" dirty="0" err="1">
                          <a:effectLst/>
                          <a:latin typeface="Times New Roman" panose="02020603050405020304" pitchFamily="18" charset="0"/>
                          <a:cs typeface="Times New Roman" panose="02020603050405020304" pitchFamily="18" charset="0"/>
                        </a:rPr>
                        <a:t>tác</a:t>
                      </a:r>
                      <a:r>
                        <a:rPr lang="es-ES" sz="4100" kern="1200" dirty="0">
                          <a:effectLst/>
                          <a:latin typeface="Times New Roman" panose="02020603050405020304" pitchFamily="18" charset="0"/>
                          <a:cs typeface="Times New Roman" panose="02020603050405020304" pitchFamily="18" charset="0"/>
                        </a:rPr>
                        <a:t> </a:t>
                      </a:r>
                      <a:r>
                        <a:rPr lang="vi-VN" sz="4100" kern="1200" dirty="0">
                          <a:effectLst/>
                          <a:latin typeface="Times New Roman" panose="02020603050405020304" pitchFamily="18" charset="0"/>
                          <a:cs typeface="Times New Roman" panose="02020603050405020304" pitchFamily="18" charset="0"/>
                        </a:rPr>
                        <a:t>giả đang nghị luận</a:t>
                      </a:r>
                      <a:r>
                        <a:rPr lang="es-ES" sz="4100" kern="1200" dirty="0">
                          <a:effectLst/>
                          <a:latin typeface="Times New Roman" panose="02020603050405020304" pitchFamily="18" charset="0"/>
                          <a:cs typeface="Times New Roman" panose="02020603050405020304" pitchFamily="18" charset="0"/>
                        </a:rPr>
                        <a:t>: </a:t>
                      </a:r>
                      <a:r>
                        <a:rPr lang="es-ES" sz="4100" i="1" kern="1200" dirty="0">
                          <a:effectLst/>
                          <a:latin typeface="Times New Roman" panose="02020603050405020304" pitchFamily="18" charset="0"/>
                          <a:cs typeface="Times New Roman" panose="02020603050405020304" pitchFamily="18" charset="0"/>
                        </a:rPr>
                        <a:t>"</a:t>
                      </a:r>
                      <a:r>
                        <a:rPr lang="es-ES" sz="4100" i="1" kern="1200" dirty="0" err="1">
                          <a:effectLst/>
                          <a:latin typeface="Times New Roman" panose="02020603050405020304" pitchFamily="18" charset="0"/>
                          <a:cs typeface="Times New Roman" panose="02020603050405020304" pitchFamily="18" charset="0"/>
                        </a:rPr>
                        <a:t>hạnh</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phúc</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mong</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manh</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của</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người</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phụ</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nữ</a:t>
                      </a:r>
                      <a:r>
                        <a:rPr lang="vi-VN" sz="4100" i="1" kern="1200" dirty="0">
                          <a:effectLst/>
                          <a:latin typeface="Times New Roman" panose="02020603050405020304" pitchFamily="18" charset="0"/>
                          <a:cs typeface="Times New Roman" panose="02020603050405020304" pitchFamily="18" charset="0"/>
                        </a:rPr>
                        <a:t> muôn nơi, muôn thuở”. </a:t>
                      </a:r>
                      <a:endParaRPr lang="en-US" sz="4100" i="1" kern="1200" dirty="0">
                        <a:effectLst/>
                        <a:latin typeface="Times New Roman" panose="02020603050405020304" pitchFamily="18" charset="0"/>
                        <a:cs typeface="Times New Roman" panose="02020603050405020304" pitchFamily="18" charset="0"/>
                      </a:endParaRPr>
                    </a:p>
                    <a:p>
                      <a:pPr algn="just"/>
                      <a:r>
                        <a:rPr lang="en-US" sz="4100" kern="1200" dirty="0">
                          <a:effectLst/>
                          <a:latin typeface="Times New Roman" panose="02020603050405020304" pitchFamily="18" charset="0"/>
                          <a:cs typeface="Times New Roman" panose="02020603050405020304" pitchFamily="18" charset="0"/>
                        </a:rPr>
                        <a:t>-</a:t>
                      </a:r>
                      <a:r>
                        <a:rPr lang="vi-VN" sz="4100" kern="1200" dirty="0">
                          <a:effectLst/>
                          <a:latin typeface="Times New Roman" panose="02020603050405020304" pitchFamily="18" charset="0"/>
                          <a:cs typeface="Times New Roman" panose="02020603050405020304" pitchFamily="18" charset="0"/>
                        </a:rPr>
                        <a:t> </a:t>
                      </a:r>
                      <a:r>
                        <a:rPr lang="vi-VN" sz="4100" b="1" kern="1200" dirty="0">
                          <a:effectLst/>
                          <a:latin typeface="Times New Roman" panose="02020603050405020304" pitchFamily="18" charset="0"/>
                          <a:cs typeface="Times New Roman" panose="02020603050405020304" pitchFamily="18" charset="0"/>
                        </a:rPr>
                        <a:t>Nhân vật trung tâm và nội dung chính </a:t>
                      </a:r>
                      <a:r>
                        <a:rPr lang="vi-VN" sz="4100" kern="1200" dirty="0">
                          <a:effectLst/>
                          <a:latin typeface="Times New Roman" panose="02020603050405020304" pitchFamily="18" charset="0"/>
                          <a:cs typeface="Times New Roman" panose="02020603050405020304" pitchFamily="18" charset="0"/>
                        </a:rPr>
                        <a:t>của văn bản: </a:t>
                      </a:r>
                      <a:r>
                        <a:rPr lang="vi-VN" sz="4100" i="1" kern="1200" dirty="0">
                          <a:effectLst/>
                          <a:latin typeface="Times New Roman" panose="02020603050405020304" pitchFamily="18" charset="0"/>
                          <a:cs typeface="Times New Roman" panose="02020603050405020304" pitchFamily="18" charset="0"/>
                        </a:rPr>
                        <a:t>“Trong Chuyện người con gái Nam Xương, h</a:t>
                      </a:r>
                      <a:r>
                        <a:rPr lang="en-US" sz="4100" i="1" kern="1200" dirty="0" err="1">
                          <a:effectLst/>
                          <a:latin typeface="Times New Roman" panose="02020603050405020304" pitchFamily="18" charset="0"/>
                          <a:cs typeface="Times New Roman" panose="02020603050405020304" pitchFamily="18" charset="0"/>
                        </a:rPr>
                        <a:t>ình</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tượng</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trung</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tâm</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là</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Vũ</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Nương</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đã</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được</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xây</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dựng</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với</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tính</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cách</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một</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người</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phụ</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nữ</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đẹp</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người</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đặc</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biệt</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là</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đẹp</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nết</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nhưng</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lại</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phải</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chịu</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một</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nỗi</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oan</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khiên</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tày</a:t>
                      </a:r>
                      <a:r>
                        <a:rPr lang="en-US" sz="4100" i="1" kern="1200" dirty="0">
                          <a:effectLst/>
                          <a:latin typeface="Times New Roman" panose="02020603050405020304" pitchFamily="18" charset="0"/>
                          <a:cs typeface="Times New Roman" panose="02020603050405020304" pitchFamily="18" charset="0"/>
                        </a:rPr>
                        <a:t> </a:t>
                      </a:r>
                      <a:r>
                        <a:rPr lang="vi-VN" sz="4100" i="1" kern="1200" dirty="0">
                          <a:effectLst/>
                          <a:latin typeface="Times New Roman" panose="02020603050405020304" pitchFamily="18" charset="0"/>
                          <a:cs typeface="Times New Roman" panose="02020603050405020304" pitchFamily="18" charset="0"/>
                        </a:rPr>
                        <a:t>trời”.</a:t>
                      </a:r>
                      <a:endParaRPr lang="en-US" sz="4100" i="1"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r>
                        <a:rPr lang="en-US" sz="4100" b="1" kern="1200" dirty="0">
                          <a:solidFill>
                            <a:schemeClr val="dk1"/>
                          </a:solidFill>
                          <a:effectLst/>
                          <a:latin typeface="Times New Roman" panose="02020603050405020304" pitchFamily="18" charset="0"/>
                          <a:ea typeface="+mn-ea"/>
                          <a:cs typeface="Times New Roman" panose="02020603050405020304" pitchFamily="18" charset="0"/>
                        </a:rPr>
                        <a:t>- C</a:t>
                      </a:r>
                      <a:r>
                        <a:rPr lang="vi-VN" sz="4100" b="1" kern="1200" dirty="0">
                          <a:solidFill>
                            <a:schemeClr val="dk1"/>
                          </a:solidFill>
                          <a:effectLst/>
                          <a:latin typeface="Times New Roman" panose="02020603050405020304" pitchFamily="18" charset="0"/>
                          <a:ea typeface="+mn-ea"/>
                          <a:cs typeface="Times New Roman" panose="02020603050405020304" pitchFamily="18" charset="0"/>
                        </a:rPr>
                        <a:t>ác nhận xét, đánh giá của tác giả </a:t>
                      </a:r>
                      <a:endParaRPr lang="en-US" sz="4100" b="1"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4100" kern="1200" dirty="0">
                          <a:effectLst/>
                          <a:latin typeface="Times New Roman" panose="02020603050405020304" pitchFamily="18" charset="0"/>
                          <a:cs typeface="Times New Roman" panose="02020603050405020304" pitchFamily="18" charset="0"/>
                        </a:rPr>
                        <a:t>+ </a:t>
                      </a:r>
                      <a:r>
                        <a:rPr lang="vi-VN" sz="4100" i="1" kern="1200" dirty="0">
                          <a:effectLst/>
                          <a:latin typeface="Times New Roman" panose="02020603050405020304" pitchFamily="18" charset="0"/>
                          <a:cs typeface="Times New Roman" panose="02020603050405020304" pitchFamily="18" charset="0"/>
                        </a:rPr>
                        <a:t>“</a:t>
                      </a:r>
                      <a:r>
                        <a:rPr lang="en-US" sz="4100" i="1" kern="1200" dirty="0" err="1">
                          <a:effectLst/>
                          <a:latin typeface="Times New Roman" panose="02020603050405020304" pitchFamily="18" charset="0"/>
                          <a:cs typeface="Times New Roman" panose="02020603050405020304" pitchFamily="18" charset="0"/>
                        </a:rPr>
                        <a:t>Vậy</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mà</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có</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ai</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ngờ</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rằng</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đời</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Vũ</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Nương</a:t>
                      </a:r>
                      <a:r>
                        <a:rPr lang="en-US" sz="4100" i="1" kern="1200" baseline="0" dirty="0">
                          <a:effectLst/>
                          <a:latin typeface="Times New Roman" panose="02020603050405020304" pitchFamily="18" charset="0"/>
                          <a:cs typeface="Times New Roman" panose="02020603050405020304" pitchFamily="18" charset="0"/>
                        </a:rPr>
                        <a:t> tan </a:t>
                      </a:r>
                      <a:r>
                        <a:rPr lang="en-US" sz="4100" i="1" kern="1200" baseline="0" dirty="0" err="1">
                          <a:effectLst/>
                          <a:latin typeface="Times New Roman" panose="02020603050405020304" pitchFamily="18" charset="0"/>
                          <a:cs typeface="Times New Roman" panose="02020603050405020304" pitchFamily="18" charset="0"/>
                        </a:rPr>
                        <a:t>nát</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bắt</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đầu</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chính</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từ</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cái</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bóng</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kia</a:t>
                      </a:r>
                      <a:r>
                        <a:rPr lang="en-US" sz="4100" i="1" kern="1200" baseline="0" dirty="0">
                          <a:effectLst/>
                          <a:latin typeface="Times New Roman" panose="02020603050405020304" pitchFamily="18" charset="0"/>
                          <a:cs typeface="Times New Roman" panose="02020603050405020304" pitchFamily="18" charset="0"/>
                        </a:rPr>
                        <a:t>. Tan </a:t>
                      </a:r>
                      <a:r>
                        <a:rPr lang="en-US" sz="4100" i="1" kern="1200" baseline="0" dirty="0" err="1">
                          <a:effectLst/>
                          <a:latin typeface="Times New Roman" panose="02020603050405020304" pitchFamily="18" charset="0"/>
                          <a:cs typeface="Times New Roman" panose="02020603050405020304" pitchFamily="18" charset="0"/>
                        </a:rPr>
                        <a:t>nát</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đến</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mức</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thánh</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thần</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Trời</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Phật</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cũng</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chỉ</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có</a:t>
                      </a:r>
                      <a:r>
                        <a:rPr lang="en-US" sz="4100" i="1" kern="1200" baseline="0" dirty="0">
                          <a:effectLst/>
                          <a:latin typeface="Times New Roman" panose="02020603050405020304" pitchFamily="18" charset="0"/>
                          <a:cs typeface="Times New Roman" panose="02020603050405020304" pitchFamily="18" charset="0"/>
                        </a:rPr>
                        <a:t> </a:t>
                      </a:r>
                      <a:r>
                        <a:rPr lang="en-US" sz="4100" i="1" kern="1200" baseline="0" dirty="0" err="1">
                          <a:effectLst/>
                          <a:latin typeface="Times New Roman" panose="02020603050405020304" pitchFamily="18" charset="0"/>
                          <a:cs typeface="Times New Roman" panose="02020603050405020304" pitchFamily="18" charset="0"/>
                        </a:rPr>
                        <a:t>thể</a:t>
                      </a:r>
                      <a:r>
                        <a:rPr lang="en-US" sz="4100" i="1" kern="1200" baseline="0" dirty="0">
                          <a:effectLst/>
                          <a:latin typeface="Times New Roman" panose="02020603050405020304" pitchFamily="18" charset="0"/>
                          <a:cs typeface="Times New Roman" panose="02020603050405020304" pitchFamily="18" charset="0"/>
                        </a:rPr>
                        <a:t> an </a:t>
                      </a:r>
                      <a:r>
                        <a:rPr lang="en-US" sz="4100" i="1" kern="1200" baseline="0" dirty="0" err="1">
                          <a:effectLst/>
                          <a:latin typeface="Times New Roman" panose="02020603050405020304" pitchFamily="18" charset="0"/>
                          <a:cs typeface="Times New Roman" panose="02020603050405020304" pitchFamily="18" charset="0"/>
                        </a:rPr>
                        <a:t>ủi</a:t>
                      </a:r>
                      <a:r>
                        <a:rPr lang="en-US" sz="4100" i="1" kern="1200" baseline="0" dirty="0">
                          <a:effectLst/>
                          <a:latin typeface="Times New Roman" panose="02020603050405020304" pitchFamily="18" charset="0"/>
                          <a:cs typeface="Times New Roman" panose="02020603050405020304" pitchFamily="18" charset="0"/>
                        </a:rPr>
                        <a:t>…</a:t>
                      </a:r>
                      <a:r>
                        <a:rPr lang="vi-VN" sz="4100" i="1" kern="1200" dirty="0">
                          <a:effectLst/>
                          <a:latin typeface="Times New Roman" panose="02020603050405020304" pitchFamily="18" charset="0"/>
                          <a:cs typeface="Times New Roman" panose="02020603050405020304" pitchFamily="18" charset="0"/>
                        </a:rPr>
                        <a:t>”</a:t>
                      </a:r>
                      <a:endParaRPr lang="en-US" sz="4100" i="1" kern="1200" dirty="0">
                        <a:effectLst/>
                        <a:latin typeface="Times New Roman" panose="02020603050405020304" pitchFamily="18" charset="0"/>
                        <a:cs typeface="Times New Roman" panose="02020603050405020304" pitchFamily="18" charset="0"/>
                      </a:endParaRPr>
                    </a:p>
                    <a:p>
                      <a:pPr algn="just"/>
                      <a:r>
                        <a:rPr lang="vi-VN" sz="4100" i="1" kern="1200" dirty="0">
                          <a:effectLst/>
                          <a:latin typeface="Times New Roman" panose="02020603050405020304" pitchFamily="18" charset="0"/>
                          <a:cs typeface="Times New Roman" panose="02020603050405020304" pitchFamily="18" charset="0"/>
                        </a:rPr>
                        <a:t>+ </a:t>
                      </a:r>
                      <a:r>
                        <a:rPr lang="es-ES" sz="4100" i="1" kern="1200" dirty="0">
                          <a:effectLst/>
                          <a:latin typeface="Times New Roman" panose="02020603050405020304" pitchFamily="18" charset="0"/>
                          <a:cs typeface="Times New Roman" panose="02020603050405020304" pitchFamily="18" charset="0"/>
                        </a:rPr>
                        <a:t>“</a:t>
                      </a:r>
                      <a:r>
                        <a:rPr lang="es-ES" sz="4100" i="1" kern="1200" dirty="0" err="1">
                          <a:effectLst/>
                          <a:latin typeface="Times New Roman" panose="02020603050405020304" pitchFamily="18" charset="0"/>
                          <a:cs typeface="Times New Roman" panose="02020603050405020304" pitchFamily="18" charset="0"/>
                        </a:rPr>
                        <a:t>Không</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ít</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người</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đã</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cho</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rằng</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sự</a:t>
                      </a:r>
                      <a:r>
                        <a:rPr lang="es-ES" sz="4100" i="1" kern="1200" dirty="0">
                          <a:effectLst/>
                          <a:latin typeface="Times New Roman" panose="02020603050405020304" pitchFamily="18" charset="0"/>
                          <a:cs typeface="Times New Roman" panose="02020603050405020304" pitchFamily="18" charset="0"/>
                        </a:rPr>
                        <a:t> tan </a:t>
                      </a:r>
                      <a:r>
                        <a:rPr lang="es-ES" sz="4100" i="1" kern="1200" dirty="0" err="1">
                          <a:effectLst/>
                          <a:latin typeface="Times New Roman" panose="02020603050405020304" pitchFamily="18" charset="0"/>
                          <a:cs typeface="Times New Roman" panose="02020603050405020304" pitchFamily="18" charset="0"/>
                        </a:rPr>
                        <a:t>nát</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hạnh</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phúc</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của</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Vũ</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Nương</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là</a:t>
                      </a:r>
                      <a:r>
                        <a:rPr lang="es-ES" sz="4100" i="1" kern="1200" dirty="0">
                          <a:effectLst/>
                          <a:latin typeface="Times New Roman" panose="02020603050405020304" pitchFamily="18" charset="0"/>
                          <a:cs typeface="Times New Roman" panose="02020603050405020304" pitchFamily="18" charset="0"/>
                        </a:rPr>
                        <a:t> do </a:t>
                      </a:r>
                      <a:r>
                        <a:rPr lang="es-ES" sz="4100" i="1" kern="1200" dirty="0" err="1">
                          <a:effectLst/>
                          <a:latin typeface="Times New Roman" panose="02020603050405020304" pitchFamily="18" charset="0"/>
                          <a:cs typeface="Times New Roman" panose="02020603050405020304" pitchFamily="18" charset="0"/>
                        </a:rPr>
                        <a:t>chế</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độ</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nam</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nữ</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bất</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bình</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đẳng</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Nói</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thế</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nghe</a:t>
                      </a:r>
                      <a:r>
                        <a:rPr lang="es-ES" sz="4100" i="1" kern="1200" dirty="0">
                          <a:effectLst/>
                          <a:latin typeface="Times New Roman" panose="02020603050405020304" pitchFamily="18" charset="0"/>
                          <a:cs typeface="Times New Roman" panose="02020603050405020304" pitchFamily="18" charset="0"/>
                        </a:rPr>
                        <a:t> qua </a:t>
                      </a:r>
                      <a:r>
                        <a:rPr lang="es-ES" sz="4100" i="1" kern="1200" dirty="0" err="1">
                          <a:effectLst/>
                          <a:latin typeface="Times New Roman" panose="02020603050405020304" pitchFamily="18" charset="0"/>
                          <a:cs typeface="Times New Roman" panose="02020603050405020304" pitchFamily="18" charset="0"/>
                        </a:rPr>
                        <a:t>tưởng</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có</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lí</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Nhưng</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nghĩ</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kĩ</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thì</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thấy</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về</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cơ</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bản</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không</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hẳn</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là</a:t>
                      </a:r>
                      <a:r>
                        <a:rPr lang="es-ES" sz="4100" i="1" kern="1200" dirty="0">
                          <a:effectLst/>
                          <a:latin typeface="Times New Roman" panose="02020603050405020304" pitchFamily="18" charset="0"/>
                          <a:cs typeface="Times New Roman" panose="02020603050405020304" pitchFamily="18" charset="0"/>
                        </a:rPr>
                        <a:t> </a:t>
                      </a:r>
                      <a:r>
                        <a:rPr lang="es-ES" sz="4100" i="1" kern="1200" dirty="0" err="1">
                          <a:effectLst/>
                          <a:latin typeface="Times New Roman" panose="02020603050405020304" pitchFamily="18" charset="0"/>
                          <a:cs typeface="Times New Roman" panose="02020603050405020304" pitchFamily="18" charset="0"/>
                        </a:rPr>
                        <a:t>thế</a:t>
                      </a:r>
                      <a:r>
                        <a:rPr lang="es-ES" sz="4100" i="1" kern="1200" dirty="0">
                          <a:effectLst/>
                          <a:latin typeface="Times New Roman" panose="02020603050405020304" pitchFamily="18" charset="0"/>
                          <a:cs typeface="Times New Roman" panose="02020603050405020304" pitchFamily="18" charset="0"/>
                        </a:rPr>
                        <a:t>”.</a:t>
                      </a:r>
                      <a:endParaRPr lang="en-US" sz="4100" i="1" kern="1200" dirty="0">
                        <a:effectLst/>
                        <a:latin typeface="Times New Roman" panose="02020603050405020304" pitchFamily="18" charset="0"/>
                        <a:cs typeface="Times New Roman" panose="02020603050405020304" pitchFamily="18" charset="0"/>
                      </a:endParaRPr>
                    </a:p>
                    <a:p>
                      <a:pPr algn="just"/>
                      <a:r>
                        <a:rPr lang="en-US" sz="4100" i="1" kern="1200" dirty="0">
                          <a:effectLst/>
                          <a:latin typeface="Times New Roman" panose="02020603050405020304" pitchFamily="18" charset="0"/>
                          <a:cs typeface="Times New Roman" panose="02020603050405020304" pitchFamily="18" charset="0"/>
                        </a:rPr>
                        <a:t>+ </a:t>
                      </a:r>
                      <a:r>
                        <a:rPr lang="vi-VN" sz="4100" i="1" kern="1200" dirty="0">
                          <a:effectLst/>
                          <a:latin typeface="Times New Roman" panose="02020603050405020304" pitchFamily="18" charset="0"/>
                          <a:cs typeface="Times New Roman" panose="02020603050405020304" pitchFamily="18" charset="0"/>
                        </a:rPr>
                        <a:t>“</a:t>
                      </a:r>
                      <a:r>
                        <a:rPr lang="en-US" sz="4100" i="1" kern="1200" dirty="0" err="1">
                          <a:effectLst/>
                          <a:latin typeface="Times New Roman" panose="02020603050405020304" pitchFamily="18" charset="0"/>
                          <a:cs typeface="Times New Roman" panose="02020603050405020304" pitchFamily="18" charset="0"/>
                        </a:rPr>
                        <a:t>Cứ</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giả</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thiết</a:t>
                      </a:r>
                      <a:r>
                        <a:rPr lang="en-US" sz="4100" i="1" kern="1200" dirty="0">
                          <a:effectLst/>
                          <a:latin typeface="Times New Roman" panose="02020603050405020304" pitchFamily="18" charset="0"/>
                          <a:cs typeface="Times New Roman" panose="02020603050405020304" pitchFamily="18" charset="0"/>
                        </a:rPr>
                        <a:t> ở </a:t>
                      </a:r>
                      <a:r>
                        <a:rPr lang="en-US" sz="4100" i="1" kern="1200" dirty="0" err="1">
                          <a:effectLst/>
                          <a:latin typeface="Times New Roman" panose="02020603050405020304" pitchFamily="18" charset="0"/>
                          <a:cs typeface="Times New Roman" panose="02020603050405020304" pitchFamily="18" charset="0"/>
                        </a:rPr>
                        <a:t>một</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xã</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hội</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nào</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đó</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quyền</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nam</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nữ</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bình</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đẳng</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đã</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được</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thực</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hiện</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trăm</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phần</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trăm</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thì</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đã</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có</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thể</a:t>
                      </a:r>
                      <a:r>
                        <a:rPr lang="en-US" sz="4100" i="1" kern="1200" dirty="0">
                          <a:effectLst/>
                          <a:latin typeface="Times New Roman" panose="02020603050405020304" pitchFamily="18" charset="0"/>
                          <a:cs typeface="Times New Roman" panose="02020603050405020304" pitchFamily="18" charset="0"/>
                        </a:rPr>
                        <a:t> tin </a:t>
                      </a:r>
                      <a:r>
                        <a:rPr lang="en-US" sz="4100" i="1" kern="1200" dirty="0" err="1">
                          <a:effectLst/>
                          <a:latin typeface="Times New Roman" panose="02020603050405020304" pitchFamily="18" charset="0"/>
                          <a:cs typeface="Times New Roman" panose="02020603050405020304" pitchFamily="18" charset="0"/>
                        </a:rPr>
                        <a:t>rằng</a:t>
                      </a:r>
                      <a:r>
                        <a:rPr lang="en-US" sz="4100" i="1" kern="1200" dirty="0">
                          <a:effectLst/>
                          <a:latin typeface="Times New Roman" panose="02020603050405020304" pitchFamily="18" charset="0"/>
                          <a:cs typeface="Times New Roman" panose="02020603050405020304" pitchFamily="18" charset="0"/>
                        </a:rPr>
                        <a:t> con </a:t>
                      </a:r>
                      <a:r>
                        <a:rPr lang="en-US" sz="4100" i="1" kern="1200" dirty="0" err="1">
                          <a:effectLst/>
                          <a:latin typeface="Times New Roman" panose="02020603050405020304" pitchFamily="18" charset="0"/>
                          <a:cs typeface="Times New Roman" panose="02020603050405020304" pitchFamily="18" charset="0"/>
                        </a:rPr>
                        <a:t>người</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không</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còn</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cái</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máu</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ghen</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thường</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tình</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này</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nữa</a:t>
                      </a:r>
                      <a:r>
                        <a:rPr lang="en-US" sz="4100" i="1" kern="1200" dirty="0">
                          <a:effectLst/>
                          <a:latin typeface="Times New Roman" panose="02020603050405020304" pitchFamily="18" charset="0"/>
                          <a:cs typeface="Times New Roman" panose="02020603050405020304" pitchFamily="18" charset="0"/>
                        </a:rPr>
                        <a:t> </a:t>
                      </a:r>
                      <a:r>
                        <a:rPr lang="en-US" sz="4100" i="1" kern="1200" dirty="0" err="1">
                          <a:effectLst/>
                          <a:latin typeface="Times New Roman" panose="02020603050405020304" pitchFamily="18" charset="0"/>
                          <a:cs typeface="Times New Roman" panose="02020603050405020304" pitchFamily="18" charset="0"/>
                        </a:rPr>
                        <a:t>sao</a:t>
                      </a:r>
                      <a:r>
                        <a:rPr lang="en-US" sz="4100" i="1" kern="1200" dirty="0">
                          <a:effectLst/>
                          <a:latin typeface="Times New Roman" panose="02020603050405020304" pitchFamily="18" charset="0"/>
                          <a:cs typeface="Times New Roman" panose="02020603050405020304" pitchFamily="18" charset="0"/>
                        </a:rPr>
                        <a:t>?</a:t>
                      </a:r>
                      <a:r>
                        <a:rPr lang="vi-VN" sz="4100" i="1" kern="1200" dirty="0">
                          <a:effectLst/>
                          <a:latin typeface="Times New Roman" panose="02020603050405020304" pitchFamily="18" charset="0"/>
                          <a:cs typeface="Times New Roman" panose="02020603050405020304" pitchFamily="18" charset="0"/>
                        </a:rPr>
                        <a:t>”</a:t>
                      </a:r>
                      <a:endParaRPr lang="en-US" sz="4100" i="1" kern="1200" dirty="0">
                        <a:effectLst/>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10998872"/>
                  </a:ext>
                </a:extLst>
              </a:tr>
            </a:tbl>
          </a:graphicData>
        </a:graphic>
      </p:graphicFrame>
    </p:spTree>
    <p:extLst>
      <p:ext uri="{BB962C8B-B14F-4D97-AF65-F5344CB8AC3E}">
        <p14:creationId xmlns:p14="http://schemas.microsoft.com/office/powerpoint/2010/main" val="37389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Rectangle 1"/>
          <p:cNvSpPr/>
          <p:nvPr/>
        </p:nvSpPr>
        <p:spPr>
          <a:xfrm>
            <a:off x="990600" y="2857500"/>
            <a:ext cx="7848600" cy="4832092"/>
          </a:xfrm>
          <a:prstGeom prst="rect">
            <a:avLst/>
          </a:prstGeom>
        </p:spPr>
        <p:txBody>
          <a:bodyPr wrap="square">
            <a:spAutoFit/>
          </a:bodyPr>
          <a:lstStyle/>
          <a:p>
            <a:pPr algn="just" defTabSz="1371600"/>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song </a:t>
            </a:r>
            <a:r>
              <a:rPr lang="en-US" sz="4400" b="1" dirty="0" err="1">
                <a:latin typeface="Times New Roman" panose="02020603050405020304" pitchFamily="18" charset="0"/>
                <a:cs typeface="Times New Roman" panose="02020603050405020304" pitchFamily="18" charset="0"/>
              </a:rPr>
              <a:t>song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khéo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léo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khách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87D53382-E48F-F899-E461-652A3280659D}"/>
              </a:ext>
            </a:extLst>
          </p:cNvPr>
          <p:cNvPicPr>
            <a:picLocks noChangeAspect="1"/>
          </p:cNvPicPr>
          <p:nvPr/>
        </p:nvPicPr>
        <p:blipFill rotWithShape="1">
          <a:blip r:embed="rId2"/>
          <a:srcRect t="6264"/>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320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7508633" y="4152788"/>
            <a:ext cx="1055076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 TỔNG</a:t>
            </a:r>
            <a:r>
              <a:rPr kumimoji="0" lang="en-US" sz="8800" b="1" i="0" u="none" strike="noStrike" kern="0" cap="none" spc="0" normalizeH="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KẾT</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31">
            <a:extLst>
              <a:ext uri="{FF2B5EF4-FFF2-40B4-BE49-F238E27FC236}">
                <a16:creationId xmlns:a16="http://schemas.microsoft.com/office/drawing/2014/main" id="{696D8466-18C7-02AC-B27E-CD316F90EB70}"/>
              </a:ext>
            </a:extLst>
          </p:cNvPr>
          <p:cNvSpPr/>
          <p:nvPr/>
        </p:nvSpPr>
        <p:spPr>
          <a:xfrm>
            <a:off x="4495800" y="8158961"/>
            <a:ext cx="3608032" cy="2124229"/>
          </a:xfrm>
          <a:custGeom>
            <a:avLst/>
            <a:gdLst/>
            <a:ahLst/>
            <a:cxnLst/>
            <a:rect l="l" t="t" r="r" b="b"/>
            <a:pathLst>
              <a:path w="3608032" h="2124229">
                <a:moveTo>
                  <a:pt x="0" y="0"/>
                </a:moveTo>
                <a:lnTo>
                  <a:pt x="3608032" y="0"/>
                </a:lnTo>
                <a:lnTo>
                  <a:pt x="3608032" y="2124229"/>
                </a:lnTo>
                <a:lnTo>
                  <a:pt x="0" y="21242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6D62754A-87E3-0247-1CFD-9B6D0F633A86}"/>
              </a:ext>
            </a:extLst>
          </p:cNvPr>
          <p:cNvPicPr>
            <a:picLocks noChangeAspect="1"/>
          </p:cNvPicPr>
          <p:nvPr/>
        </p:nvPicPr>
        <p:blipFill>
          <a:blip r:embed="rId5"/>
          <a:stretch>
            <a:fillRect/>
          </a:stretch>
        </p:blipFill>
        <p:spPr>
          <a:xfrm>
            <a:off x="228599" y="2324100"/>
            <a:ext cx="7742001" cy="6528979"/>
          </a:xfrm>
          <a:prstGeom prst="rect">
            <a:avLst/>
          </a:prstGeom>
        </p:spPr>
      </p:pic>
    </p:spTree>
    <p:extLst>
      <p:ext uri="{BB962C8B-B14F-4D97-AF65-F5344CB8AC3E}">
        <p14:creationId xmlns:p14="http://schemas.microsoft.com/office/powerpoint/2010/main" val="3921844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grpSp>
        <p:nvGrpSpPr>
          <p:cNvPr id="16" name="Group 5">
            <a:extLst>
              <a:ext uri="{FF2B5EF4-FFF2-40B4-BE49-F238E27FC236}">
                <a16:creationId xmlns:a16="http://schemas.microsoft.com/office/drawing/2014/main" id="{2DD80BCD-41B2-047F-CEB7-E1541200AD7B}"/>
              </a:ext>
            </a:extLst>
          </p:cNvPr>
          <p:cNvGrpSpPr/>
          <p:nvPr/>
        </p:nvGrpSpPr>
        <p:grpSpPr>
          <a:xfrm>
            <a:off x="-119688" y="7972080"/>
            <a:ext cx="18569287" cy="5075996"/>
            <a:chOff x="0" y="0"/>
            <a:chExt cx="4890676" cy="1336888"/>
          </a:xfrm>
        </p:grpSpPr>
        <p:sp>
          <p:nvSpPr>
            <p:cNvPr id="17" name="Freeform 6">
              <a:extLst>
                <a:ext uri="{FF2B5EF4-FFF2-40B4-BE49-F238E27FC236}">
                  <a16:creationId xmlns:a16="http://schemas.microsoft.com/office/drawing/2014/main" id="{15812710-2A71-4FAF-7C98-2BAF7019FEF4}"/>
                </a:ext>
              </a:extLst>
            </p:cNvPr>
            <p:cNvSpPr/>
            <p:nvPr/>
          </p:nvSpPr>
          <p:spPr>
            <a:xfrm>
              <a:off x="0" y="0"/>
              <a:ext cx="4890676" cy="1336888"/>
            </a:xfrm>
            <a:custGeom>
              <a:avLst/>
              <a:gdLst/>
              <a:ahLst/>
              <a:cxnLst/>
              <a:rect l="l" t="t" r="r" b="b"/>
              <a:pathLst>
                <a:path w="4890676" h="1336888">
                  <a:moveTo>
                    <a:pt x="40441" y="0"/>
                  </a:moveTo>
                  <a:lnTo>
                    <a:pt x="4850235" y="0"/>
                  </a:lnTo>
                  <a:cubicBezTo>
                    <a:pt x="4860961" y="0"/>
                    <a:pt x="4871247" y="4261"/>
                    <a:pt x="4878831" y="11845"/>
                  </a:cubicBezTo>
                  <a:cubicBezTo>
                    <a:pt x="4886416" y="19429"/>
                    <a:pt x="4890676" y="29716"/>
                    <a:pt x="4890676" y="40441"/>
                  </a:cubicBezTo>
                  <a:lnTo>
                    <a:pt x="4890676" y="1296447"/>
                  </a:lnTo>
                  <a:cubicBezTo>
                    <a:pt x="4890676" y="1307172"/>
                    <a:pt x="4886416" y="1317459"/>
                    <a:pt x="4878831" y="1325043"/>
                  </a:cubicBezTo>
                  <a:cubicBezTo>
                    <a:pt x="4871247" y="1332627"/>
                    <a:pt x="4860961" y="1336888"/>
                    <a:pt x="4850235" y="1336888"/>
                  </a:cubicBezTo>
                  <a:lnTo>
                    <a:pt x="40441" y="1336888"/>
                  </a:lnTo>
                  <a:cubicBezTo>
                    <a:pt x="29716" y="1336888"/>
                    <a:pt x="19429" y="1332627"/>
                    <a:pt x="11845" y="1325043"/>
                  </a:cubicBezTo>
                  <a:cubicBezTo>
                    <a:pt x="4261" y="1317459"/>
                    <a:pt x="0" y="1307172"/>
                    <a:pt x="0" y="1296447"/>
                  </a:cubicBezTo>
                  <a:lnTo>
                    <a:pt x="0" y="40441"/>
                  </a:lnTo>
                  <a:cubicBezTo>
                    <a:pt x="0" y="29716"/>
                    <a:pt x="4261" y="19429"/>
                    <a:pt x="11845" y="11845"/>
                  </a:cubicBezTo>
                  <a:cubicBezTo>
                    <a:pt x="19429" y="4261"/>
                    <a:pt x="29716" y="0"/>
                    <a:pt x="40441" y="0"/>
                  </a:cubicBezTo>
                  <a:close/>
                </a:path>
              </a:pathLst>
            </a:custGeom>
            <a:solidFill>
              <a:srgbClr val="464646"/>
            </a:solidFill>
          </p:spPr>
          <p:txBody>
            <a:bodyPr/>
            <a:lstStyle/>
            <a:p>
              <a:endParaRPr lang="en-US"/>
            </a:p>
          </p:txBody>
        </p:sp>
        <p:sp>
          <p:nvSpPr>
            <p:cNvPr id="18" name="TextBox 7">
              <a:extLst>
                <a:ext uri="{FF2B5EF4-FFF2-40B4-BE49-F238E27FC236}">
                  <a16:creationId xmlns:a16="http://schemas.microsoft.com/office/drawing/2014/main" id="{BD79933B-7BCE-E225-DB05-CC832DF3D9AA}"/>
                </a:ext>
              </a:extLst>
            </p:cNvPr>
            <p:cNvSpPr txBox="1"/>
            <p:nvPr/>
          </p:nvSpPr>
          <p:spPr>
            <a:xfrm>
              <a:off x="0" y="-57150"/>
              <a:ext cx="4890676" cy="1394038"/>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bg2">
              <a:lumMod val="9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3">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317009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con </a:t>
            </a:r>
            <a:r>
              <a:rPr lang="en-US" sz="4000" i="1" dirty="0" err="1">
                <a:latin typeface="Times New Roman" panose="02020603050405020304" pitchFamily="18" charset="0"/>
                <a:cs typeface="Times New Roman" panose="02020603050405020304" pitchFamily="18" charset="0"/>
              </a:rPr>
              <a:t>gái</a:t>
            </a:r>
            <a:r>
              <a:rPr lang="en-US" sz="4000" i="1" dirty="0">
                <a:latin typeface="Times New Roman" panose="02020603050405020304" pitchFamily="18" charset="0"/>
                <a:cs typeface="Times New Roman" panose="02020603050405020304" pitchFamily="18" charset="0"/>
              </a:rPr>
              <a:t> Nam </a:t>
            </a:r>
            <a:r>
              <a:rPr lang="en-US" sz="4000" i="1" dirty="0" err="1">
                <a:latin typeface="Times New Roman" panose="02020603050405020304" pitchFamily="18" charset="0"/>
                <a:cs typeface="Times New Roman" panose="02020603050405020304" pitchFamily="18" charset="0"/>
              </a:rPr>
              <a:t>Xương</a:t>
            </a:r>
            <a:endParaRPr lang="en-US" sz="4000" i="1"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68051"/>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grpSp>
        <p:nvGrpSpPr>
          <p:cNvPr id="16" name="Group 5">
            <a:extLst>
              <a:ext uri="{FF2B5EF4-FFF2-40B4-BE49-F238E27FC236}">
                <a16:creationId xmlns:a16="http://schemas.microsoft.com/office/drawing/2014/main" id="{2DD80BCD-41B2-047F-CEB7-E1541200AD7B}"/>
              </a:ext>
            </a:extLst>
          </p:cNvPr>
          <p:cNvGrpSpPr/>
          <p:nvPr/>
        </p:nvGrpSpPr>
        <p:grpSpPr>
          <a:xfrm>
            <a:off x="-119688" y="7972080"/>
            <a:ext cx="18569287" cy="5075996"/>
            <a:chOff x="0" y="0"/>
            <a:chExt cx="4890676" cy="1336888"/>
          </a:xfrm>
        </p:grpSpPr>
        <p:sp>
          <p:nvSpPr>
            <p:cNvPr id="17" name="Freeform 6">
              <a:extLst>
                <a:ext uri="{FF2B5EF4-FFF2-40B4-BE49-F238E27FC236}">
                  <a16:creationId xmlns:a16="http://schemas.microsoft.com/office/drawing/2014/main" id="{15812710-2A71-4FAF-7C98-2BAF7019FEF4}"/>
                </a:ext>
              </a:extLst>
            </p:cNvPr>
            <p:cNvSpPr/>
            <p:nvPr/>
          </p:nvSpPr>
          <p:spPr>
            <a:xfrm>
              <a:off x="0" y="0"/>
              <a:ext cx="4890676" cy="1336888"/>
            </a:xfrm>
            <a:custGeom>
              <a:avLst/>
              <a:gdLst/>
              <a:ahLst/>
              <a:cxnLst/>
              <a:rect l="l" t="t" r="r" b="b"/>
              <a:pathLst>
                <a:path w="4890676" h="1336888">
                  <a:moveTo>
                    <a:pt x="40441" y="0"/>
                  </a:moveTo>
                  <a:lnTo>
                    <a:pt x="4850235" y="0"/>
                  </a:lnTo>
                  <a:cubicBezTo>
                    <a:pt x="4860961" y="0"/>
                    <a:pt x="4871247" y="4261"/>
                    <a:pt x="4878831" y="11845"/>
                  </a:cubicBezTo>
                  <a:cubicBezTo>
                    <a:pt x="4886416" y="19429"/>
                    <a:pt x="4890676" y="29716"/>
                    <a:pt x="4890676" y="40441"/>
                  </a:cubicBezTo>
                  <a:lnTo>
                    <a:pt x="4890676" y="1296447"/>
                  </a:lnTo>
                  <a:cubicBezTo>
                    <a:pt x="4890676" y="1307172"/>
                    <a:pt x="4886416" y="1317459"/>
                    <a:pt x="4878831" y="1325043"/>
                  </a:cubicBezTo>
                  <a:cubicBezTo>
                    <a:pt x="4871247" y="1332627"/>
                    <a:pt x="4860961" y="1336888"/>
                    <a:pt x="4850235" y="1336888"/>
                  </a:cubicBezTo>
                  <a:lnTo>
                    <a:pt x="40441" y="1336888"/>
                  </a:lnTo>
                  <a:cubicBezTo>
                    <a:pt x="29716" y="1336888"/>
                    <a:pt x="19429" y="1332627"/>
                    <a:pt x="11845" y="1325043"/>
                  </a:cubicBezTo>
                  <a:cubicBezTo>
                    <a:pt x="4261" y="1317459"/>
                    <a:pt x="0" y="1307172"/>
                    <a:pt x="0" y="1296447"/>
                  </a:cubicBezTo>
                  <a:lnTo>
                    <a:pt x="0" y="40441"/>
                  </a:lnTo>
                  <a:cubicBezTo>
                    <a:pt x="0" y="29716"/>
                    <a:pt x="4261" y="19429"/>
                    <a:pt x="11845" y="11845"/>
                  </a:cubicBezTo>
                  <a:cubicBezTo>
                    <a:pt x="19429" y="4261"/>
                    <a:pt x="29716" y="0"/>
                    <a:pt x="40441" y="0"/>
                  </a:cubicBezTo>
                  <a:close/>
                </a:path>
              </a:pathLst>
            </a:custGeom>
            <a:solidFill>
              <a:srgbClr val="46464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BD79933B-7BCE-E225-DB05-CC832DF3D9AA}"/>
                </a:ext>
              </a:extLst>
            </p:cNvPr>
            <p:cNvSpPr txBox="1"/>
            <p:nvPr/>
          </p:nvSpPr>
          <p:spPr>
            <a:xfrm>
              <a:off x="0" y="-57150"/>
              <a:ext cx="4890676" cy="13940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957DE17B-166D-526D-D595-1B1921E40DB2}"/>
              </a:ext>
            </a:extLst>
          </p:cNvPr>
          <p:cNvSpPr txBox="1"/>
          <p:nvPr/>
        </p:nvSpPr>
        <p:spPr>
          <a:xfrm>
            <a:off x="2137666" y="647700"/>
            <a:ext cx="140545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VB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914400" y="1943100"/>
            <a:ext cx="16226277"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định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đưa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thống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điểm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Tìm</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lẽ</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khẳng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kiến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tố</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xét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Xem</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bố</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cục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phép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05397798"/>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0C848-40CD-A003-F83F-E4E4C0229229}"/>
              </a:ext>
            </a:extLst>
          </p:cNvPr>
          <p:cNvPicPr>
            <a:picLocks noChangeAspect="1"/>
          </p:cNvPicPr>
          <p:nvPr/>
        </p:nvPicPr>
        <p:blipFill rotWithShape="1">
          <a:blip r:embed="rId2"/>
          <a:srcRect t="24368" b="4075"/>
          <a:stretch/>
        </p:blipFill>
        <p:spPr>
          <a:xfrm>
            <a:off x="-23037" y="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 name="Rectangle 1"/>
          <p:cNvSpPr/>
          <p:nvPr/>
        </p:nvSpPr>
        <p:spPr>
          <a:xfrm>
            <a:off x="228600" y="7048500"/>
            <a:ext cx="17830800" cy="31393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9Slide03 Roboto Slab Bold" pitchFamily="2" charset="0"/>
                <a:ea typeface="#9Slide03 Roboto Slab Bold" pitchFamily="2" charset="0"/>
              </a:rPr>
              <a:t>CÙNG</a:t>
            </a:r>
            <a:r>
              <a:rPr kumimoji="0" lang="en-US" sz="6000" b="1" i="0" u="none" strike="noStrike" kern="1200" cap="none" spc="0" normalizeH="0" noProof="0" dirty="0">
                <a:ln>
                  <a:noFill/>
                </a:ln>
                <a:solidFill>
                  <a:srgbClr val="C00000"/>
                </a:solidFill>
                <a:effectLst/>
                <a:uLnTx/>
                <a:uFillTx/>
                <a:latin typeface="#9Slide03 Roboto Slab Bold" pitchFamily="2" charset="0"/>
                <a:ea typeface="#9Slide03 Roboto Slab Bold" pitchFamily="2" charset="0"/>
              </a:rPr>
              <a:t> CHIA SẺ</a:t>
            </a:r>
            <a:endParaRPr kumimoji="0" lang="en-US" sz="6000" b="1" i="0" u="none" strike="noStrike" kern="1200" cap="none" spc="0" normalizeH="0" baseline="0" noProof="0" dirty="0">
              <a:ln>
                <a:noFill/>
              </a:ln>
              <a:solidFill>
                <a:srgbClr val="C00000"/>
              </a:solidFill>
              <a:effectLst/>
              <a:uLnTx/>
              <a:uFillTx/>
              <a:latin typeface="#9Slide03 Roboto Slab Bold" pitchFamily="2" charset="0"/>
              <a:ea typeface="#9Slide03 Roboto Slab Bold" pitchFamily="2"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Văn bản đã làm sáng tỏ thêm giá trị của </a:t>
            </a:r>
            <a:r>
              <a:rPr kumimoji="0" lang="vi-VN"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Chuyện người con gái Nam Xương</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ở những điểm nào (nội dung, nghệ thuật)?</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4400" b="1" noProof="0" dirty="0">
                <a:solidFill>
                  <a:srgbClr val="000000"/>
                </a:solidFill>
                <a:latin typeface="Times New Roman" panose="02020603050405020304" pitchFamily="18" charset="0"/>
              </a:rPr>
              <a:t>2. </a:t>
            </a:r>
            <a:r>
              <a:rPr lang="en-US" sz="4400" b="1" noProof="0" dirty="0" err="1">
                <a:solidFill>
                  <a:srgbClr val="000000"/>
                </a:solidFill>
                <a:latin typeface="Times New Roman" panose="02020603050405020304" pitchFamily="18" charset="0"/>
              </a:rPr>
              <a:t>Em</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thích</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nhất</a:t>
            </a:r>
            <a:r>
              <a:rPr lang="en-US" sz="4400" b="1" noProof="0" dirty="0">
                <a:solidFill>
                  <a:srgbClr val="000000"/>
                </a:solidFill>
                <a:latin typeface="Times New Roman" panose="02020603050405020304" pitchFamily="18" charset="0"/>
              </a:rPr>
              <a:t> ý </a:t>
            </a:r>
            <a:r>
              <a:rPr lang="en-US" sz="4400" b="1" noProof="0" dirty="0" err="1">
                <a:solidFill>
                  <a:srgbClr val="000000"/>
                </a:solidFill>
                <a:latin typeface="Times New Roman" panose="02020603050405020304" pitchFamily="18" charset="0"/>
              </a:rPr>
              <a:t>kiến</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nào</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của</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tác</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giả</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trong</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văn</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bản</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Vì</a:t>
            </a:r>
            <a:r>
              <a:rPr lang="en-US" sz="4400" b="1" noProof="0" dirty="0">
                <a:solidFill>
                  <a:srgbClr val="000000"/>
                </a:solidFill>
                <a:latin typeface="Times New Roman" panose="02020603050405020304" pitchFamily="18" charset="0"/>
              </a:rPr>
              <a:t> </a:t>
            </a:r>
            <a:r>
              <a:rPr lang="en-US" sz="4400" b="1" noProof="0" dirty="0" err="1">
                <a:solidFill>
                  <a:srgbClr val="000000"/>
                </a:solidFill>
                <a:latin typeface="Times New Roman" panose="02020603050405020304" pitchFamily="18" charset="0"/>
              </a:rPr>
              <a:t>sao</a:t>
            </a:r>
            <a:r>
              <a:rPr lang="en-US" sz="4400" b="1" noProof="0" dirty="0">
                <a:solidFill>
                  <a:srgbClr val="000000"/>
                </a:solidFill>
                <a:latin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198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Rectangle 1"/>
          <p:cNvSpPr/>
          <p:nvPr/>
        </p:nvSpPr>
        <p:spPr>
          <a:xfrm>
            <a:off x="304800" y="266700"/>
            <a:ext cx="17602200" cy="1446550"/>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1. </a:t>
            </a:r>
            <a:r>
              <a:rPr lang="vi-VN" sz="4400" b="1" dirty="0">
                <a:solidFill>
                  <a:srgbClr val="000000"/>
                </a:solidFill>
                <a:latin typeface="Times New Roman" panose="02020603050405020304" pitchFamily="18" charset="0"/>
                <a:cs typeface="Times New Roman" panose="02020603050405020304" pitchFamily="18" charset="0"/>
              </a:rPr>
              <a:t>Văn bản đã làm sáng tỏ thêm giá trị của </a:t>
            </a:r>
            <a:r>
              <a:rPr lang="vi-VN" sz="4400" b="1" i="1" dirty="0">
                <a:solidFill>
                  <a:srgbClr val="000000"/>
                </a:solidFill>
                <a:latin typeface="Times New Roman" panose="02020603050405020304" pitchFamily="18" charset="0"/>
                <a:cs typeface="Times New Roman" panose="02020603050405020304" pitchFamily="18" charset="0"/>
              </a:rPr>
              <a:t>Chuyện người con gái Nam Xương</a:t>
            </a:r>
            <a:r>
              <a:rPr lang="vi-VN" sz="4400" b="1" dirty="0">
                <a:solidFill>
                  <a:srgbClr val="000000"/>
                </a:solidFill>
                <a:latin typeface="Times New Roman" panose="02020603050405020304" pitchFamily="18" charset="0"/>
                <a:cs typeface="Times New Roman" panose="02020603050405020304" pitchFamily="18" charset="0"/>
              </a:rPr>
              <a:t> ở những điểm nào (nội dung, nghệ thuật)?</a:t>
            </a:r>
            <a:endParaRPr lang="en-US" sz="4400" b="1"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5471584"/>
              </p:ext>
            </p:extLst>
          </p:nvPr>
        </p:nvGraphicFramePr>
        <p:xfrm>
          <a:off x="4191000" y="2552700"/>
          <a:ext cx="13335000" cy="688848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2726263079"/>
                    </a:ext>
                  </a:extLst>
                </a:gridCol>
                <a:gridCol w="7239000">
                  <a:extLst>
                    <a:ext uri="{9D8B030D-6E8A-4147-A177-3AD203B41FA5}">
                      <a16:colId xmlns:a16="http://schemas.microsoft.com/office/drawing/2014/main" val="2393500499"/>
                    </a:ext>
                  </a:extLst>
                </a:gridCol>
              </a:tblGrid>
              <a:tr h="756397">
                <a:tc>
                  <a:txBody>
                    <a:bodyPr/>
                    <a:lstStyle/>
                    <a:p>
                      <a:pPr algn="ct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133731827"/>
                  </a:ext>
                </a:extLst>
              </a:tr>
              <a:tr h="5415803">
                <a:tc>
                  <a:txBody>
                    <a:bodyPr/>
                    <a:lstStyle/>
                    <a:p>
                      <a:pPr algn="just"/>
                      <a:r>
                        <a:rPr lang="en-US" sz="4400" dirty="0" err="1">
                          <a:latin typeface="Times New Roman" panose="02020603050405020304" pitchFamily="18" charset="0"/>
                          <a:cs typeface="Times New Roman" panose="02020603050405020304" pitchFamily="18" charset="0"/>
                        </a:rPr>
                        <a:t>Bài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rõ</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điệp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sâu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chuyện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gái</a:t>
                      </a:r>
                      <a:r>
                        <a:rPr lang="en-US" sz="4400" baseline="0" dirty="0">
                          <a:latin typeface="Times New Roman" panose="02020603050405020304" pitchFamily="18" charset="0"/>
                          <a:cs typeface="Times New Roman" panose="02020603050405020304" pitchFamily="18" charset="0"/>
                        </a:rPr>
                        <a:t> Nam </a:t>
                      </a:r>
                      <a:r>
                        <a:rPr lang="en-US" sz="4400" baseline="0" dirty="0" err="1">
                          <a:latin typeface="Times New Roman" panose="02020603050405020304" pitchFamily="18" charset="0"/>
                          <a:cs typeface="Times New Roman" panose="02020603050405020304" pitchFamily="18" charset="0"/>
                        </a:rPr>
                        <a:t>Xương</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Bài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Nguyễn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Dữ</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cốt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truyện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gồm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hệ</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thống</a:t>
                      </a:r>
                      <a:r>
                        <a:rPr lang="en-US" sz="4400" baseline="0" dirty="0">
                          <a:latin typeface="Times New Roman" panose="02020603050405020304" pitchFamily="18" charset="0"/>
                          <a:cs typeface="Times New Roman" panose="02020603050405020304" pitchFamily="18" charset="0"/>
                        </a:rPr>
                        <a:t> chi </a:t>
                      </a:r>
                      <a:r>
                        <a:rPr lang="en-US" sz="4400" baseline="0" dirty="0" err="1">
                          <a:latin typeface="Times New Roman" panose="02020603050405020304" pitchFamily="18" charset="0"/>
                          <a:cs typeface="Times New Roman" panose="02020603050405020304" pitchFamily="18" charset="0"/>
                        </a:rPr>
                        <a:t>tiết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chi </a:t>
                      </a:r>
                      <a:r>
                        <a:rPr lang="en-US" sz="4400" baseline="0" dirty="0" err="1">
                          <a:latin typeface="Times New Roman" panose="02020603050405020304" pitchFamily="18" charset="0"/>
                          <a:cs typeface="Times New Roman" panose="02020603050405020304" pitchFamily="18" charset="0"/>
                        </a:rPr>
                        <a:t>tiết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ắp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trữ</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nghệ</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thuật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qua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bút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vừa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thực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vừa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ảo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vừa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thực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vừa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cổ</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bút</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027336142"/>
                  </a:ext>
                </a:extLst>
              </a:tr>
            </a:tbl>
          </a:graphicData>
        </a:graphic>
      </p:graphicFrame>
      <p:pic>
        <p:nvPicPr>
          <p:cNvPr id="4" name="Picture 3">
            <a:extLst>
              <a:ext uri="{FF2B5EF4-FFF2-40B4-BE49-F238E27FC236}">
                <a16:creationId xmlns:a16="http://schemas.microsoft.com/office/drawing/2014/main" id="{43B7246B-D3AC-34B1-FAE2-29348A7A54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33" b="97747" l="9595" r="89979">
                        <a14:foregroundMark x1="17910" y1="10399" x2="46695" y2="15945"/>
                        <a14:foregroundMark x1="50959" y1="9532" x2="27932" y2="9532"/>
                        <a14:foregroundMark x1="27932" y1="9532" x2="18337" y2="21317"/>
                        <a14:foregroundMark x1="18337" y1="21317" x2="17697" y2="52686"/>
                        <a14:foregroundMark x1="13006" y1="59099" x2="36247" y2="19931"/>
                        <a14:foregroundMark x1="36247" y1="19931" x2="35608" y2="15945"/>
                        <a14:foregroundMark x1="18124" y1="5719" x2="11727" y2="20971"/>
                        <a14:foregroundMark x1="11727" y1="20971" x2="12367" y2="39688"/>
                        <a14:foregroundMark x1="12367" y1="39688" x2="18550" y2="52860"/>
                        <a14:foregroundMark x1="19616" y1="68111" x2="57143" y2="90815"/>
                        <a14:foregroundMark x1="57143" y1="90815" x2="62260" y2="95841"/>
                        <a14:foregroundMark x1="68443" y1="97920" x2="40725" y2="97054"/>
                        <a14:foregroundMark x1="32196" y1="44887" x2="23454" y2="27730"/>
                        <a14:foregroundMark x1="23454" y1="27730" x2="23241" y2="27036"/>
                        <a14:foregroundMark x1="14499" y1="29809" x2="30064" y2="24957"/>
                        <a14:foregroundMark x1="52239" y1="8319" x2="26652" y2="6066"/>
                        <a14:foregroundMark x1="23881" y1="9879" x2="25373" y2="7799"/>
                        <a14:foregroundMark x1="26652" y1="4333" x2="18763" y2="5026"/>
                        <a14:foregroundMark x1="22175" y1="5026" x2="39019" y2="5026"/>
                        <a14:foregroundMark x1="13646" y1="26343" x2="16205" y2="26170"/>
                        <a14:foregroundMark x1="75906" y1="54593" x2="66311" y2="50087"/>
                        <a14:foregroundMark x1="66311" y1="50087" x2="65032" y2="50087"/>
                        <a14:foregroundMark x1="74200" y1="52686" x2="76546" y2="51473"/>
                        <a14:foregroundMark x1="57996" y1="58752" x2="48614" y2="57019"/>
                      </a14:backgroundRemoval>
                    </a14:imgEffect>
                  </a14:imgLayer>
                </a14:imgProps>
              </a:ext>
            </a:extLst>
          </a:blip>
          <a:stretch>
            <a:fillRect/>
          </a:stretch>
        </p:blipFill>
        <p:spPr>
          <a:xfrm>
            <a:off x="-457200" y="4790308"/>
            <a:ext cx="4467849" cy="5496692"/>
          </a:xfrm>
          <a:prstGeom prst="rect">
            <a:avLst/>
          </a:prstGeom>
        </p:spPr>
      </p:pic>
    </p:spTree>
    <p:extLst>
      <p:ext uri="{BB962C8B-B14F-4D97-AF65-F5344CB8AC3E}">
        <p14:creationId xmlns:p14="http://schemas.microsoft.com/office/powerpoint/2010/main" val="8549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F69B09-0219-92B2-34DF-3E89F08E4D9A}"/>
              </a:ext>
            </a:extLst>
          </p:cNvPr>
          <p:cNvSpPr txBox="1">
            <a:spLocks/>
          </p:cNvSpPr>
          <p:nvPr/>
        </p:nvSpPr>
        <p:spPr>
          <a:xfrm>
            <a:off x="4724400" y="802783"/>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9Slide04 Maitree SemiBold" panose="00000700000000000000" pitchFamily="2" charset="-34"/>
                <a:cs typeface="#9Slide04 Maitree SemiBold" panose="00000700000000000000" pitchFamily="2" charset="-34"/>
              </a:rPr>
              <a:t>Bài</a:t>
            </a:r>
            <a:r>
              <a:rPr lang="en-US" sz="4800" dirty="0">
                <a:latin typeface="#9Slide04 Maitree SemiBold" panose="00000700000000000000" pitchFamily="2" charset="-34"/>
                <a:cs typeface="#9Slide04 Maitree SemiBold" panose="00000700000000000000" pitchFamily="2" charset="-34"/>
              </a:rPr>
              <a:t> 10. </a:t>
            </a:r>
            <a:r>
              <a:rPr lang="en-US" sz="4800" dirty="0" err="1">
                <a:latin typeface="#9Slide04 Maitree SemiBold" panose="00000700000000000000" pitchFamily="2" charset="-34"/>
                <a:cs typeface="#9Slide04 Maitree SemiBold" panose="00000700000000000000" pitchFamily="2" charset="-34"/>
              </a:rPr>
              <a:t>Nghị</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luận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văn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học</a:t>
            </a:r>
            <a:endParaRPr lang="en-US" sz="4800" dirty="0">
              <a:latin typeface="#9Slide04 Maitree SemiBold" panose="00000700000000000000" pitchFamily="2" charset="-34"/>
              <a:cs typeface="#9Slide04 Maitree SemiBold" panose="00000700000000000000" pitchFamily="2" charset="-34"/>
            </a:endParaRPr>
          </a:p>
        </p:txBody>
      </p:sp>
      <p:sp>
        <p:nvSpPr>
          <p:cNvPr id="7" name="Rectangle 4">
            <a:extLst>
              <a:ext uri="{FF2B5EF4-FFF2-40B4-BE49-F238E27FC236}">
                <a16:creationId xmlns:a16="http://schemas.microsoft.com/office/drawing/2014/main" id="{A20B23B2-9975-4D1B-AF9C-EF59DDBDE0F8}"/>
              </a:ext>
            </a:extLst>
          </p:cNvPr>
          <p:cNvSpPr>
            <a:spLocks noChangeArrowheads="1"/>
          </p:cNvSpPr>
          <p:nvPr/>
        </p:nvSpPr>
        <p:spPr bwMode="auto">
          <a:xfrm>
            <a:off x="4876800" y="4080493"/>
            <a:ext cx="150600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514350" marR="0" lvl="0" indent="-514350" algn="ctr" defTabSz="1371600" rtl="0" eaLnBrk="1" fontAlgn="auto" latinLnBrk="0" hangingPunct="1">
              <a:lnSpc>
                <a:spcPct val="100000"/>
              </a:lnSpc>
              <a:spcBef>
                <a:spcPct val="20000"/>
              </a:spcBef>
              <a:spcAft>
                <a:spcPts val="0"/>
              </a:spcAft>
              <a:buClrTx/>
              <a:buSzTx/>
              <a:buFontTx/>
              <a:buNone/>
              <a:tabLst/>
              <a:defRPr/>
            </a:pPr>
            <a:r>
              <a:rPr kumimoji="0" lang="en-US" altLang="en-US" sz="7200" b="1" i="0" u="none" strike="noStrike" kern="1200" cap="none" spc="0" normalizeH="0" baseline="0" noProof="0" dirty="0" err="1">
                <a:ln>
                  <a:noFill/>
                </a:ln>
                <a:solidFill>
                  <a:srgbClr val="002060"/>
                </a:solidFill>
                <a:effectLst/>
                <a:uLnTx/>
                <a:uFillTx/>
                <a:latin typeface="#9Slide05 Braxton Regular" panose="03060000000000000000" pitchFamily="66" charset="0"/>
              </a:rPr>
              <a:t>Nghĩ</a:t>
            </a:r>
            <a:r>
              <a:rPr kumimoji="0" lang="en-US" altLang="en-US" sz="7200" b="1" i="0" u="none" strike="noStrike" kern="1200" cap="none" spc="0" normalizeH="0" noProof="0" dirty="0">
                <a:ln>
                  <a:noFill/>
                </a:ln>
                <a:solidFill>
                  <a:srgbClr val="002060"/>
                </a:solidFill>
                <a:effectLst/>
                <a:uLnTx/>
                <a:uFillTx/>
                <a:latin typeface="#9Slide05 Braxton Regular" panose="03060000000000000000" pitchFamily="66" charset="0"/>
              </a:rPr>
              <a:t> </a:t>
            </a:r>
            <a:r>
              <a:rPr kumimoji="0" lang="en-US" altLang="en-US" sz="7200" b="1" i="0" u="none" strike="noStrike" kern="1200" cap="none" spc="0" normalizeH="0" noProof="0" dirty="0" err="1">
                <a:ln>
                  <a:noFill/>
                </a:ln>
                <a:solidFill>
                  <a:srgbClr val="002060"/>
                </a:solidFill>
                <a:effectLst/>
                <a:uLnTx/>
                <a:uFillTx/>
                <a:latin typeface="#9Slide05 Braxton Regular" panose="03060000000000000000" pitchFamily="66" charset="0"/>
              </a:rPr>
              <a:t>thêm</a:t>
            </a:r>
            <a:r>
              <a:rPr kumimoji="0" lang="en-US" altLang="en-US" sz="7200" b="1" i="0" u="none" strike="noStrike" kern="1200" cap="none" spc="0" normalizeH="0" noProof="0" dirty="0">
                <a:ln>
                  <a:noFill/>
                </a:ln>
                <a:solidFill>
                  <a:srgbClr val="002060"/>
                </a:solidFill>
                <a:effectLst/>
                <a:uLnTx/>
                <a:uFillTx/>
                <a:latin typeface="#9Slide05 Braxton Regular" panose="03060000000000000000" pitchFamily="66" charset="0"/>
              </a:rPr>
              <a:t> </a:t>
            </a:r>
            <a:r>
              <a:rPr kumimoji="0" lang="en-US" altLang="en-US" sz="7200" b="1" i="0" u="none" strike="noStrike" kern="1200" cap="none" spc="0" normalizeH="0" noProof="0" dirty="0" err="1">
                <a:ln>
                  <a:noFill/>
                </a:ln>
                <a:solidFill>
                  <a:srgbClr val="002060"/>
                </a:solidFill>
                <a:effectLst/>
                <a:uLnTx/>
                <a:uFillTx/>
                <a:latin typeface="#9Slide05 Braxton Regular" panose="03060000000000000000" pitchFamily="66" charset="0"/>
              </a:rPr>
              <a:t>về</a:t>
            </a:r>
            <a:endParaRPr kumimoji="0" lang="en-US" altLang="en-US" sz="7200" b="1" i="0" u="none" strike="noStrike" kern="1200" cap="none" spc="0" normalizeH="0" noProof="0" dirty="0">
              <a:ln>
                <a:noFill/>
              </a:ln>
              <a:solidFill>
                <a:srgbClr val="002060"/>
              </a:solidFill>
              <a:effectLst/>
              <a:uLnTx/>
              <a:uFillTx/>
              <a:latin typeface="#9Slide05 Braxton Regular" panose="03060000000000000000" pitchFamily="66" charset="0"/>
            </a:endParaRPr>
          </a:p>
          <a:p>
            <a:pPr marL="514350" marR="0" lvl="0" indent="-514350" algn="ctr" defTabSz="1371600" rtl="0" eaLnBrk="1" fontAlgn="auto" latinLnBrk="0" hangingPunct="1">
              <a:lnSpc>
                <a:spcPct val="100000"/>
              </a:lnSpc>
              <a:spcBef>
                <a:spcPct val="20000"/>
              </a:spcBef>
              <a:spcAft>
                <a:spcPts val="0"/>
              </a:spcAft>
              <a:buClrTx/>
              <a:buSzTx/>
              <a:buFontTx/>
              <a:buNone/>
              <a:tabLst/>
              <a:defRPr/>
            </a:pPr>
            <a:r>
              <a:rPr lang="en-US" altLang="en-US" sz="7200" b="1" baseline="0" dirty="0" err="1">
                <a:solidFill>
                  <a:srgbClr val="002060"/>
                </a:solidFill>
                <a:latin typeface="#9Slide05 Braxton Regular" panose="03060000000000000000" pitchFamily="66" charset="0"/>
              </a:rPr>
              <a:t>Chuyện</a:t>
            </a:r>
            <a:r>
              <a:rPr lang="en-US" altLang="en-US" sz="7200" b="1" dirty="0">
                <a:solidFill>
                  <a:srgbClr val="002060"/>
                </a:solidFill>
                <a:latin typeface="#9Slide05 Braxton Regular" panose="03060000000000000000" pitchFamily="66" charset="0"/>
              </a:rPr>
              <a:t> </a:t>
            </a:r>
            <a:r>
              <a:rPr lang="en-US" altLang="en-US" sz="7200" b="1" dirty="0" err="1">
                <a:solidFill>
                  <a:srgbClr val="002060"/>
                </a:solidFill>
                <a:latin typeface="#9Slide05 Braxton Regular" panose="03060000000000000000" pitchFamily="66" charset="0"/>
              </a:rPr>
              <a:t>người</a:t>
            </a:r>
            <a:r>
              <a:rPr lang="en-US" altLang="en-US" sz="7200" b="1" dirty="0">
                <a:solidFill>
                  <a:srgbClr val="002060"/>
                </a:solidFill>
                <a:latin typeface="#9Slide05 Braxton Regular" panose="03060000000000000000" pitchFamily="66" charset="0"/>
              </a:rPr>
              <a:t> con </a:t>
            </a:r>
            <a:r>
              <a:rPr lang="en-US" altLang="en-US" sz="7200" b="1" dirty="0" err="1">
                <a:solidFill>
                  <a:srgbClr val="002060"/>
                </a:solidFill>
                <a:latin typeface="#9Slide05 Braxton Regular" panose="03060000000000000000" pitchFamily="66" charset="0"/>
              </a:rPr>
              <a:t>gái</a:t>
            </a:r>
            <a:r>
              <a:rPr lang="en-US" altLang="en-US" sz="7200" b="1" dirty="0">
                <a:solidFill>
                  <a:srgbClr val="002060"/>
                </a:solidFill>
                <a:latin typeface="#9Slide05 Braxton Regular" panose="03060000000000000000" pitchFamily="66" charset="0"/>
              </a:rPr>
              <a:t> Nam </a:t>
            </a:r>
            <a:r>
              <a:rPr lang="en-US" altLang="en-US" sz="7200" b="1" dirty="0" err="1">
                <a:solidFill>
                  <a:srgbClr val="002060"/>
                </a:solidFill>
                <a:latin typeface="#9Slide05 Braxton Regular" panose="03060000000000000000" pitchFamily="66" charset="0"/>
              </a:rPr>
              <a:t>Xương</a:t>
            </a:r>
            <a:endParaRPr kumimoji="0" lang="en-US" altLang="en-US" sz="7200" b="1" i="0" u="none" strike="noStrike" kern="1200" cap="none" spc="0" normalizeH="0" baseline="0" noProof="0" dirty="0">
              <a:ln>
                <a:noFill/>
              </a:ln>
              <a:solidFill>
                <a:srgbClr val="002060"/>
              </a:solidFill>
              <a:effectLst/>
              <a:uLnTx/>
              <a:uFillTx/>
              <a:latin typeface="#9Slide05 Braxton Regular" panose="03060000000000000000" pitchFamily="66" charset="0"/>
            </a:endParaRPr>
          </a:p>
        </p:txBody>
      </p:sp>
      <p:sp>
        <p:nvSpPr>
          <p:cNvPr id="8" name="Content Placeholder 2">
            <a:extLst>
              <a:ext uri="{FF2B5EF4-FFF2-40B4-BE49-F238E27FC236}">
                <a16:creationId xmlns:a16="http://schemas.microsoft.com/office/drawing/2014/main" id="{FB201575-A210-FF8F-1652-2B172965DBC3}"/>
              </a:ext>
            </a:extLst>
          </p:cNvPr>
          <p:cNvSpPr txBox="1">
            <a:spLocks/>
          </p:cNvSpPr>
          <p:nvPr/>
        </p:nvSpPr>
        <p:spPr>
          <a:xfrm>
            <a:off x="10780160" y="2439311"/>
            <a:ext cx="3505200" cy="685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latin typeface="#9Slide04 Maitree Medium" panose="00000600000000000000" pitchFamily="2" charset="-34"/>
                <a:cs typeface="#9Slide04 Maitree Medium" panose="00000600000000000000" pitchFamily="2" charset="-34"/>
              </a:rPr>
              <a:t>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9" name="Content Placeholder 2">
            <a:extLst>
              <a:ext uri="{FF2B5EF4-FFF2-40B4-BE49-F238E27FC236}">
                <a16:creationId xmlns:a16="http://schemas.microsoft.com/office/drawing/2014/main" id="{FB201575-A210-FF8F-1652-2B172965DBC3}"/>
              </a:ext>
            </a:extLst>
          </p:cNvPr>
          <p:cNvSpPr txBox="1">
            <a:spLocks/>
          </p:cNvSpPr>
          <p:nvPr/>
        </p:nvSpPr>
        <p:spPr>
          <a:xfrm>
            <a:off x="11484131" y="6972300"/>
            <a:ext cx="6553200" cy="24069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600" dirty="0" err="1">
                <a:latin typeface="#9Slide05 Braxton Regular" panose="03060000000000000000" pitchFamily="66" charset="0"/>
                <a:cs typeface="#9Slide04 Maitree Medium" panose="00000600000000000000" pitchFamily="2" charset="-34"/>
              </a:rPr>
              <a:t>Nguyễn</a:t>
            </a:r>
            <a:r>
              <a:rPr lang="en-US" sz="6600" dirty="0">
                <a:latin typeface="#9Slide05 Braxton Regular" panose="03060000000000000000" pitchFamily="66" charset="0"/>
                <a:cs typeface="#9Slide04 Maitree Medium" panose="00000600000000000000" pitchFamily="2" charset="-34"/>
              </a:rPr>
              <a:t> </a:t>
            </a:r>
            <a:r>
              <a:rPr lang="en-US" sz="6600" dirty="0" err="1">
                <a:latin typeface="#9Slide05 Braxton Regular" panose="03060000000000000000" pitchFamily="66" charset="0"/>
                <a:cs typeface="#9Slide04 Maitree Medium" panose="00000600000000000000" pitchFamily="2" charset="-34"/>
              </a:rPr>
              <a:t>Đình</a:t>
            </a:r>
            <a:r>
              <a:rPr lang="en-US" sz="6600" dirty="0">
                <a:latin typeface="#9Slide05 Braxton Regular" panose="03060000000000000000" pitchFamily="66" charset="0"/>
                <a:cs typeface="#9Slide04 Maitree Medium" panose="00000600000000000000" pitchFamily="2" charset="-34"/>
              </a:rPr>
              <a:t> </a:t>
            </a:r>
            <a:r>
              <a:rPr lang="en-US" sz="6600" dirty="0" err="1">
                <a:latin typeface="#9Slide05 Braxton Regular" panose="03060000000000000000" pitchFamily="66" charset="0"/>
                <a:cs typeface="#9Slide04 Maitree Medium" panose="00000600000000000000" pitchFamily="2" charset="-34"/>
              </a:rPr>
              <a:t>Chú</a:t>
            </a:r>
            <a:endParaRPr lang="en-US" sz="6600" dirty="0">
              <a:latin typeface="#9Slide05 Braxton Regular" panose="03060000000000000000" pitchFamily="66" charset="0"/>
              <a:cs typeface="#9Slide04 Maitree Medium" panose="00000600000000000000" pitchFamily="2" charset="-34"/>
            </a:endParaRPr>
          </a:p>
        </p:txBody>
      </p:sp>
      <p:pic>
        <p:nvPicPr>
          <p:cNvPr id="3" name="Picture 2">
            <a:extLst>
              <a:ext uri="{FF2B5EF4-FFF2-40B4-BE49-F238E27FC236}">
                <a16:creationId xmlns:a16="http://schemas.microsoft.com/office/drawing/2014/main" id="{6942D3CE-3F6E-E3A4-BEE4-A18D0A02C1FE}"/>
              </a:ext>
            </a:extLst>
          </p:cNvPr>
          <p:cNvPicPr>
            <a:picLocks noChangeAspect="1"/>
          </p:cNvPicPr>
          <p:nvPr/>
        </p:nvPicPr>
        <p:blipFill rotWithShape="1">
          <a:blip r:embed="rId2"/>
          <a:srcRect t="5045" r="1" b="13134"/>
          <a:stretch/>
        </p:blipFill>
        <p:spPr>
          <a:xfrm>
            <a:off x="-685800" y="1790700"/>
            <a:ext cx="7507392" cy="8591223"/>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pic>
        <p:nvPicPr>
          <p:cNvPr id="4" name="Picture 3">
            <a:extLst>
              <a:ext uri="{FF2B5EF4-FFF2-40B4-BE49-F238E27FC236}">
                <a16:creationId xmlns:a16="http://schemas.microsoft.com/office/drawing/2014/main" id="{3A6E27E9-48A1-DAEC-3E48-CF0E38062F96}"/>
              </a:ext>
            </a:extLst>
          </p:cNvPr>
          <p:cNvPicPr>
            <a:picLocks noChangeAspect="1"/>
          </p:cNvPicPr>
          <p:nvPr/>
        </p:nvPicPr>
        <p:blipFill rotWithShape="1">
          <a:blip r:embed="rId3">
            <a:alphaModFix/>
          </a:blip>
          <a:srcRect t="6865" r="1" b="4325"/>
          <a:stretch/>
        </p:blipFill>
        <p:spPr>
          <a:xfrm>
            <a:off x="15664897" y="0"/>
            <a:ext cx="5246206" cy="3762283"/>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spTree>
    <p:extLst>
      <p:ext uri="{BB962C8B-B14F-4D97-AF65-F5344CB8AC3E}">
        <p14:creationId xmlns:p14="http://schemas.microsoft.com/office/powerpoint/2010/main" val="594555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A6AC8F-DE89-B376-C2C5-745B59D86309}"/>
              </a:ext>
            </a:extLst>
          </p:cNvPr>
          <p:cNvSpPr txBox="1"/>
          <p:nvPr/>
        </p:nvSpPr>
        <p:spPr>
          <a:xfrm>
            <a:off x="3810000" y="6875527"/>
            <a:ext cx="1055076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7200"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CC0853F2-67E4-3177-2EA0-7B90070BA83B}"/>
              </a:ext>
            </a:extLst>
          </p:cNvPr>
          <p:cNvPicPr>
            <a:picLocks noChangeAspect="1"/>
          </p:cNvPicPr>
          <p:nvPr/>
        </p:nvPicPr>
        <p:blipFill rotWithShape="1">
          <a:blip r:embed="rId2"/>
          <a:srcRect b="2461"/>
          <a:stretch/>
        </p:blipFill>
        <p:spPr>
          <a:xfrm>
            <a:off x="0" y="-80010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6895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398437" y="3066008"/>
            <a:ext cx="12354636"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Freeform 5">
            <a:extLst>
              <a:ext uri="{FF2B5EF4-FFF2-40B4-BE49-F238E27FC236}">
                <a16:creationId xmlns:a16="http://schemas.microsoft.com/office/drawing/2014/main" id="{D3531378-D9E0-35DC-6D15-3960EE5DD5E9}"/>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BCA15EBC-FFF6-064A-85D6-E593DC0A11F0}"/>
              </a:ext>
            </a:extLst>
          </p:cNvPr>
          <p:cNvSpPr/>
          <p:nvPr/>
        </p:nvSpPr>
        <p:spPr>
          <a:xfrm>
            <a:off x="12378690" y="3749781"/>
            <a:ext cx="6251217" cy="6537219"/>
          </a:xfrm>
          <a:custGeom>
            <a:avLst/>
            <a:gdLst/>
            <a:ahLst/>
            <a:cxnLst/>
            <a:rect l="l" t="t" r="r" b="b"/>
            <a:pathLst>
              <a:path w="4850924" h="5072861">
                <a:moveTo>
                  <a:pt x="0" y="0"/>
                </a:moveTo>
                <a:lnTo>
                  <a:pt x="4850924" y="0"/>
                </a:lnTo>
                <a:lnTo>
                  <a:pt x="4850924" y="5072862"/>
                </a:lnTo>
                <a:lnTo>
                  <a:pt x="0" y="5072862"/>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869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752600" y="3086100"/>
            <a:ext cx="13868400" cy="4832092"/>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cổ</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bút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ngòi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bút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muôn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đời</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spcBef>
                <a:spcPts val="0"/>
              </a:spcBef>
              <a:spcAft>
                <a:spcPts val="0"/>
              </a:spcAft>
              <a:buClrTx/>
              <a:buSzTx/>
              <a:buFontTx/>
              <a:buNone/>
              <a:tabLst/>
              <a:defRPr/>
            </a:pPr>
            <a:r>
              <a:rPr lang="en-US" sz="4400" b="0" baseline="0" dirty="0">
                <a:solidFill>
                  <a:prstClr val="black"/>
                </a:solidFill>
                <a:latin typeface="Times New Roman" panose="020206030504050203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cs typeface="Times New Roman" panose="02020603050405020304" pitchFamily="18" charset="0"/>
              </a:rPr>
              <a:t>Sơn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cùng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thủy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tận</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thành</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ngữ</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Hán</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Việt</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chỉ</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nơi</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tận</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cùng</a:t>
            </a:r>
            <a:r>
              <a:rPr lang="en-US" sz="4400" b="0" dirty="0">
                <a:solidFill>
                  <a:prstClr val="black"/>
                </a:solidFill>
                <a:latin typeface="Times New Roman" panose="02020603050405020304" pitchFamily="18" charset="0"/>
                <a:cs typeface="Times New Roman" panose="02020603050405020304" pitchFamily="18" charset="0"/>
              </a:rPr>
              <a:t>; ở </a:t>
            </a:r>
            <a:r>
              <a:rPr lang="en-US" sz="4400" b="0" dirty="0" err="1">
                <a:solidFill>
                  <a:prstClr val="black"/>
                </a:solidFill>
                <a:latin typeface="Times New Roman" panose="02020603050405020304" pitchFamily="18" charset="0"/>
                <a:cs typeface="Times New Roman" panose="02020603050405020304" pitchFamily="18" charset="0"/>
              </a:rPr>
              <a:t>đây</a:t>
            </a:r>
            <a:r>
              <a:rPr lang="en-US" sz="4400" b="0" dirty="0">
                <a:solidFill>
                  <a:prstClr val="black"/>
                </a:solidFill>
                <a:latin typeface="Times New Roman" panose="02020603050405020304" pitchFamily="18" charset="0"/>
                <a:cs typeface="Times New Roman" panose="02020603050405020304" pitchFamily="18" charset="0"/>
              </a:rPr>
              <a:t> ý </a:t>
            </a:r>
            <a:r>
              <a:rPr lang="en-US" sz="4400" b="0" dirty="0" err="1">
                <a:solidFill>
                  <a:prstClr val="black"/>
                </a:solidFill>
                <a:latin typeface="Times New Roman" panose="02020603050405020304" pitchFamily="18" charset="0"/>
                <a:cs typeface="Times New Roman" panose="02020603050405020304" pitchFamily="18" charset="0"/>
              </a:rPr>
              <a:t>nói</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Nguyễn</a:t>
            </a:r>
            <a:r>
              <a:rPr lang="en-US" sz="4400" b="0" dirty="0">
                <a:solidFill>
                  <a:prstClr val="black"/>
                </a:solidFill>
                <a:latin typeface="Times New Roman" panose="02020603050405020304" pitchFamily="18" charset="0"/>
                <a:cs typeface="Times New Roman" panose="02020603050405020304" pitchFamily="18" charset="0"/>
              </a:rPr>
              <a:t> Du </a:t>
            </a:r>
            <a:r>
              <a:rPr lang="en-US" sz="4400" b="0" dirty="0" err="1">
                <a:solidFill>
                  <a:prstClr val="black"/>
                </a:solidFill>
                <a:latin typeface="Times New Roman" panose="02020603050405020304" pitchFamily="18" charset="0"/>
                <a:cs typeface="Times New Roman" panose="02020603050405020304" pitchFamily="18" charset="0"/>
              </a:rPr>
              <a:t>đã</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viết</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về</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chữ</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đồng</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trong</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tình</a:t>
            </a:r>
            <a:r>
              <a:rPr lang="en-US" sz="4400" b="0" dirty="0">
                <a:solidFill>
                  <a:prstClr val="black"/>
                </a:solidFill>
                <a:latin typeface="Times New Roman" panose="02020603050405020304" pitchFamily="18" charset="0"/>
                <a:cs typeface="Times New Roman" panose="02020603050405020304" pitchFamily="18" charset="0"/>
              </a:rPr>
              <a:t> </a:t>
            </a:r>
            <a:r>
              <a:rPr lang="en-US" sz="4400" b="0" dirty="0" err="1">
                <a:solidFill>
                  <a:prstClr val="black"/>
                </a:solidFill>
                <a:latin typeface="Times New Roman" panose="02020603050405020304" pitchFamily="18" charset="0"/>
                <a:cs typeface="Times New Roman" panose="02020603050405020304" pitchFamily="18" charset="0"/>
              </a:rPr>
              <a:t>yê</a:t>
            </a:r>
            <a:r>
              <a:rPr lang="en-US" sz="4400" dirty="0" err="1">
                <a:solidFill>
                  <a:prstClr val="black"/>
                </a:solidFill>
                <a:latin typeface="Times New Roman" panose="02020603050405020304" pitchFamily="18" charset="0"/>
                <a:cs typeface="Times New Roman" panose="02020603050405020304" pitchFamily="18" charset="0"/>
              </a:rPr>
              <a:t>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sắc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còn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nói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nữa</a:t>
            </a:r>
            <a:r>
              <a:rPr lang="en-US" sz="4400" dirty="0">
                <a:solidFill>
                  <a:prstClr val="black"/>
                </a:solidFill>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Miền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nguyệt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phù</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phiếm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spcBef>
                <a:spcPts val="0"/>
              </a:spcBef>
              <a:spcAft>
                <a:spcPts val="0"/>
              </a:spcAft>
              <a:buClrTx/>
              <a:buSzTx/>
              <a:buFontTx/>
              <a:buNone/>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Đột</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khởi</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nổi</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lên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xuất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hiện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một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cách</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bất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ngờ</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4">
            <a:extLst>
              <a:ext uri="{FF2B5EF4-FFF2-40B4-BE49-F238E27FC236}">
                <a16:creationId xmlns:a16="http://schemas.microsoft.com/office/drawing/2014/main" id="{FF1D4CCE-1D71-0CD4-9957-AF9D595032C9}"/>
              </a:ext>
            </a:extLst>
          </p:cNvPr>
          <p:cNvSpPr/>
          <p:nvPr/>
        </p:nvSpPr>
        <p:spPr>
          <a:xfrm>
            <a:off x="15773400" y="-190500"/>
            <a:ext cx="2313623" cy="5334000"/>
          </a:xfrm>
          <a:custGeom>
            <a:avLst/>
            <a:gdLst/>
            <a:ahLst/>
            <a:cxnLst/>
            <a:rect l="l" t="t" r="r" b="b"/>
            <a:pathLst>
              <a:path w="3569589" h="8229600">
                <a:moveTo>
                  <a:pt x="0" y="0"/>
                </a:moveTo>
                <a:lnTo>
                  <a:pt x="3569589" y="0"/>
                </a:lnTo>
                <a:lnTo>
                  <a:pt x="3569589" y="8229600"/>
                </a:lnTo>
                <a:lnTo>
                  <a:pt x="0" y="8229600"/>
                </a:lnTo>
                <a:lnTo>
                  <a:pt x="0" y="0"/>
                </a:lnTo>
                <a:close/>
              </a:path>
            </a:pathLst>
          </a:custGeom>
          <a:blipFill>
            <a:blip r:embed="rId3"/>
            <a:stretch>
              <a:fillRect/>
            </a:stretch>
          </a:blipFill>
        </p:spPr>
        <p:txBody>
          <a:bodyPr/>
          <a:lstStyle/>
          <a:p>
            <a:endParaRPr lang="en-US" sz="4400"/>
          </a:p>
        </p:txBody>
      </p:sp>
    </p:spTree>
    <p:extLst>
      <p:ext uri="{BB962C8B-B14F-4D97-AF65-F5344CB8AC3E}">
        <p14:creationId xmlns:p14="http://schemas.microsoft.com/office/powerpoint/2010/main" val="14729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772767" y="745578"/>
            <a:ext cx="16742466"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1219200" y="1665419"/>
            <a:ext cx="4079517"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a.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8ADEAB6-A4FC-5D4E-2366-F15EB8564923}"/>
              </a:ext>
            </a:extLst>
          </p:cNvPr>
          <p:cNvSpPr txBox="1"/>
          <p:nvPr/>
        </p:nvSpPr>
        <p:spPr>
          <a:xfrm>
            <a:off x="1391226" y="2381701"/>
            <a:ext cx="16287174" cy="7540526"/>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Nguyễn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1929)</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An</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L</a:t>
            </a:r>
            <a:r>
              <a:rPr lang="vi-VN" sz="4400" dirty="0">
                <a:latin typeface="Times New Roman" panose="02020603050405020304" pitchFamily="18" charset="0"/>
                <a:cs typeface="Times New Roman" panose="02020603050405020304" pitchFamily="18" charset="0"/>
              </a:rPr>
              <a:t>à giảng viên cao cấp của khoa Ngữ văn (Trường Đại học Sư phạm Hà Nội).</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Ông nổi tiếng là người thầy nhiệt tâm, nhà nghiên cứu nhiệt huyết.</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Năm 1984 ông được phong học hàm Phó giáo sư và năm 1991 được phong học hàm Giáo sư.</a:t>
            </a:r>
          </a:p>
          <a:p>
            <a:pPr algn="just"/>
            <a:r>
              <a:rPr lang="vi-VN" sz="4400" dirty="0">
                <a:latin typeface="Times New Roman" panose="02020603050405020304" pitchFamily="18" charset="0"/>
                <a:cs typeface="Times New Roman" panose="02020603050405020304" pitchFamily="18" charset="0"/>
              </a:rPr>
              <a:t>- Các sáng tác của ông là sức sống của tinh thần nhân văn. Văn chương của ông đi sâu vào tấm lòng, vào văn chương chở đạo, vào tư tưởng nhân nghĩa vừa nồng vừa sâu. Phong cách sáng tác của ông luôn đề cao tinh thần nhân văn trong tác phẩm.</a:t>
            </a:r>
          </a:p>
        </p:txBody>
      </p:sp>
      <p:sp>
        <p:nvSpPr>
          <p:cNvPr id="4" name="Freeform 5">
            <a:extLst>
              <a:ext uri="{FF2B5EF4-FFF2-40B4-BE49-F238E27FC236}">
                <a16:creationId xmlns:a16="http://schemas.microsoft.com/office/drawing/2014/main" id="{CF304D9B-40A3-2EEE-0E76-BBDED1BCA0AE}"/>
              </a:ext>
            </a:extLst>
          </p:cNvPr>
          <p:cNvSpPr/>
          <p:nvPr/>
        </p:nvSpPr>
        <p:spPr>
          <a:xfrm>
            <a:off x="16230600" y="-543596"/>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51821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arn(inVertical)">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772767" y="745578"/>
            <a:ext cx="16742466"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1251833" y="1795149"/>
            <a:ext cx="4079517"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8ADEAB6-A4FC-5D4E-2366-F15EB8564923}"/>
              </a:ext>
            </a:extLst>
          </p:cNvPr>
          <p:cNvSpPr txBox="1"/>
          <p:nvPr/>
        </p:nvSpPr>
        <p:spPr>
          <a:xfrm>
            <a:off x="914400" y="3924300"/>
            <a:ext cx="5161667" cy="3477875"/>
          </a:xfrm>
          <a:prstGeom prst="rect">
            <a:avLst/>
          </a:prstGeom>
          <a:noFill/>
        </p:spPr>
        <p:txBody>
          <a:bodyPr wrap="square" rtlCol="0">
            <a:spAutoFit/>
          </a:bodyPr>
          <a:lstStyle/>
          <a:p>
            <a:pPr marL="571500" indent="-571500" algn="just">
              <a:buFontTx/>
              <a:buChar char="-"/>
            </a:pPr>
            <a:r>
              <a:rPr lang="vi-VN" sz="4400" b="1" dirty="0">
                <a:latin typeface="Times New Roman" panose="02020603050405020304" pitchFamily="18" charset="0"/>
                <a:cs typeface="Times New Roman" panose="02020603050405020304" pitchFamily="18" charset="0"/>
              </a:rPr>
              <a:t>Xuất xứ</a:t>
            </a:r>
            <a:r>
              <a:rPr lang="en-US" sz="4400" dirty="0">
                <a:latin typeface="Times New Roman" panose="02020603050405020304" pitchFamily="18" charset="0"/>
                <a:cs typeface="Times New Roman" panose="02020603050405020304" pitchFamily="18" charset="0"/>
              </a:rPr>
              <a:t>: </a:t>
            </a:r>
          </a:p>
          <a:p>
            <a:pPr algn="just"/>
            <a:r>
              <a:rPr lang="vi-VN" sz="4400" dirty="0">
                <a:latin typeface="Times New Roman" panose="02020603050405020304" pitchFamily="18" charset="0"/>
                <a:cs typeface="Times New Roman" panose="02020603050405020304" pitchFamily="18" charset="0"/>
              </a:rPr>
              <a:t>In trong </a:t>
            </a:r>
            <a:r>
              <a:rPr lang="vi-VN" sz="4400" i="1" dirty="0">
                <a:latin typeface="Times New Roman" panose="02020603050405020304" pitchFamily="18" charset="0"/>
                <a:cs typeface="Times New Roman" panose="02020603050405020304" pitchFamily="18" charset="0"/>
              </a:rPr>
              <a:t>Nguyễn Đình Chú, Tuyển tập</a:t>
            </a:r>
            <a:r>
              <a:rPr lang="vi-VN" sz="4400" dirty="0">
                <a:latin typeface="Times New Roman" panose="02020603050405020304" pitchFamily="18" charset="0"/>
                <a:cs typeface="Times New Roman" panose="02020603050405020304" pitchFamily="18" charset="0"/>
              </a:rPr>
              <a:t>, NXB Giáo dục Việt Nam, 2012.</a:t>
            </a:r>
          </a:p>
        </p:txBody>
      </p:sp>
      <p:sp>
        <p:nvSpPr>
          <p:cNvPr id="6" name="Oval 10">
            <a:extLst>
              <a:ext uri="{FF2B5EF4-FFF2-40B4-BE49-F238E27FC236}">
                <a16:creationId xmlns:a16="http://schemas.microsoft.com/office/drawing/2014/main" id="{47A23974-BB8C-37A3-6B90-BEE09A037494}"/>
              </a:ext>
            </a:extLst>
          </p:cNvPr>
          <p:cNvSpPr/>
          <p:nvPr/>
        </p:nvSpPr>
        <p:spPr>
          <a:xfrm>
            <a:off x="6553200" y="3390900"/>
            <a:ext cx="4787900" cy="4177634"/>
          </a:xfrm>
          <a:custGeom>
            <a:avLst/>
            <a:gdLst>
              <a:gd name="connsiteX0" fmla="*/ 0 w 3962400"/>
              <a:gd name="connsiteY0" fmla="*/ 1866900 h 3733800"/>
              <a:gd name="connsiteX1" fmla="*/ 1981200 w 3962400"/>
              <a:gd name="connsiteY1" fmla="*/ 0 h 3733800"/>
              <a:gd name="connsiteX2" fmla="*/ 3962400 w 3962400"/>
              <a:gd name="connsiteY2" fmla="*/ 1866900 h 3733800"/>
              <a:gd name="connsiteX3" fmla="*/ 1981200 w 3962400"/>
              <a:gd name="connsiteY3" fmla="*/ 3733800 h 3733800"/>
              <a:gd name="connsiteX4" fmla="*/ 0 w 3962400"/>
              <a:gd name="connsiteY4" fmla="*/ 1866900 h 3733800"/>
              <a:gd name="connsiteX0" fmla="*/ 0 w 2743200"/>
              <a:gd name="connsiteY0" fmla="*/ 1867090 h 3734202"/>
              <a:gd name="connsiteX1" fmla="*/ 1981200 w 2743200"/>
              <a:gd name="connsiteY1" fmla="*/ 190 h 3734202"/>
              <a:gd name="connsiteX2" fmla="*/ 2743200 w 2743200"/>
              <a:gd name="connsiteY2" fmla="*/ 1955990 h 3734202"/>
              <a:gd name="connsiteX3" fmla="*/ 1981200 w 2743200"/>
              <a:gd name="connsiteY3" fmla="*/ 3733990 h 3734202"/>
              <a:gd name="connsiteX4" fmla="*/ 0 w 2743200"/>
              <a:gd name="connsiteY4" fmla="*/ 1867090 h 3734202"/>
              <a:gd name="connsiteX0" fmla="*/ 0 w 3187700"/>
              <a:gd name="connsiteY0" fmla="*/ 1019232 h 3820395"/>
              <a:gd name="connsiteX1" fmla="*/ 2425700 w 3187700"/>
              <a:gd name="connsiteY1" fmla="*/ 66732 h 3820395"/>
              <a:gd name="connsiteX2" fmla="*/ 3187700 w 3187700"/>
              <a:gd name="connsiteY2" fmla="*/ 2022532 h 3820395"/>
              <a:gd name="connsiteX3" fmla="*/ 2425700 w 3187700"/>
              <a:gd name="connsiteY3" fmla="*/ 3800532 h 3820395"/>
              <a:gd name="connsiteX4" fmla="*/ 0 w 3187700"/>
              <a:gd name="connsiteY4" fmla="*/ 1019232 h 3820395"/>
              <a:gd name="connsiteX0" fmla="*/ 112939 w 3300639"/>
              <a:gd name="connsiteY0" fmla="*/ 981623 h 3279375"/>
              <a:gd name="connsiteX1" fmla="*/ 2538639 w 3300639"/>
              <a:gd name="connsiteY1" fmla="*/ 29123 h 3279375"/>
              <a:gd name="connsiteX2" fmla="*/ 3300639 w 3300639"/>
              <a:gd name="connsiteY2" fmla="*/ 1984923 h 3279375"/>
              <a:gd name="connsiteX3" fmla="*/ 697139 w 3300639"/>
              <a:gd name="connsiteY3" fmla="*/ 3242223 h 3279375"/>
              <a:gd name="connsiteX4" fmla="*/ 112939 w 3300639"/>
              <a:gd name="connsiteY4" fmla="*/ 981623 h 327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639" h="3279375">
                <a:moveTo>
                  <a:pt x="112939" y="981623"/>
                </a:moveTo>
                <a:cubicBezTo>
                  <a:pt x="419856" y="446106"/>
                  <a:pt x="2007356" y="-138094"/>
                  <a:pt x="2538639" y="29123"/>
                </a:cubicBezTo>
                <a:cubicBezTo>
                  <a:pt x="3069922" y="196340"/>
                  <a:pt x="3300639" y="953863"/>
                  <a:pt x="3300639" y="1984923"/>
                </a:cubicBezTo>
                <a:cubicBezTo>
                  <a:pt x="3300639" y="3015983"/>
                  <a:pt x="1228422" y="3409440"/>
                  <a:pt x="697139" y="3242223"/>
                </a:cubicBezTo>
                <a:cubicBezTo>
                  <a:pt x="165856" y="3075006"/>
                  <a:pt x="-193978" y="1517140"/>
                  <a:pt x="112939" y="981623"/>
                </a:cubicBezTo>
                <a:close/>
              </a:path>
            </a:pathLst>
          </a:cu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5D3CA72-4129-1056-5A05-79C6017F74AE}"/>
              </a:ext>
            </a:extLst>
          </p:cNvPr>
          <p:cNvSpPr txBox="1"/>
          <p:nvPr/>
        </p:nvSpPr>
        <p:spPr>
          <a:xfrm>
            <a:off x="12039600" y="4262853"/>
            <a:ext cx="50292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Thể loại</a:t>
            </a:r>
            <a:r>
              <a:rPr lang="vi-VN" sz="4400" dirty="0">
                <a:latin typeface="Times New Roman" panose="02020603050405020304" pitchFamily="18" charset="0"/>
                <a:cs typeface="Times New Roman" panose="02020603050405020304" pitchFamily="18" charset="0"/>
              </a:rPr>
              <a:t>: nghị luận văn học.</a:t>
            </a:r>
          </a:p>
          <a:p>
            <a:pPr algn="just"/>
            <a:r>
              <a:rPr lang="vi-VN"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r>
              <a:rPr lang="vi-VN" sz="4400" dirty="0">
                <a:latin typeface="Times New Roman" panose="02020603050405020304" pitchFamily="18" charset="0"/>
                <a:cs typeface="Times New Roman" panose="02020603050405020304" pitchFamily="18" charset="0"/>
              </a:rPr>
              <a:t>: nghị luận.</a:t>
            </a:r>
          </a:p>
        </p:txBody>
      </p:sp>
    </p:spTree>
    <p:extLst>
      <p:ext uri="{BB962C8B-B14F-4D97-AF65-F5344CB8AC3E}">
        <p14:creationId xmlns:p14="http://schemas.microsoft.com/office/powerpoint/2010/main" val="21996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F">
            <a:alpha val="23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533400" y="3017138"/>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prstClr val="black"/>
                </a:solidFill>
                <a:latin typeface="#9Slide07 SVNGuerrilla" panose="00000500000000000000" pitchFamily="2" charset="0"/>
                <a:ea typeface="Cambria" panose="02040503050406030204" pitchFamily="18" charset="0"/>
                <a:cs typeface="Times New Roman" panose="02020603050405020304" pitchFamily="18" charset="0"/>
                <a:sym typeface="Arial"/>
              </a:rPr>
              <a:t>TÌM HIỂU CHI TIẾT</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32C63CEA-AC2A-A356-1184-DED9BD60A255}"/>
              </a:ext>
            </a:extLst>
          </p:cNvPr>
          <p:cNvPicPr>
            <a:picLocks noChangeAspect="1"/>
          </p:cNvPicPr>
          <p:nvPr/>
        </p:nvPicPr>
        <p:blipFill rotWithShape="1">
          <a:blip r:embed="rId3"/>
          <a:srcRect t="16121" r="1" b="17380"/>
          <a:stretch/>
        </p:blipFill>
        <p:spPr>
          <a:xfrm>
            <a:off x="10287000" y="4958653"/>
            <a:ext cx="8308412" cy="5350498"/>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pic>
        <p:nvPicPr>
          <p:cNvPr id="4" name="Picture 3">
            <a:extLst>
              <a:ext uri="{FF2B5EF4-FFF2-40B4-BE49-F238E27FC236}">
                <a16:creationId xmlns:a16="http://schemas.microsoft.com/office/drawing/2014/main" id="{05D891F1-356B-02CE-10BC-FC509BF9658A}"/>
              </a:ext>
            </a:extLst>
          </p:cNvPr>
          <p:cNvPicPr>
            <a:picLocks noChangeAspect="1"/>
          </p:cNvPicPr>
          <p:nvPr/>
        </p:nvPicPr>
        <p:blipFill rotWithShape="1">
          <a:blip r:embed="rId4"/>
          <a:srcRect b="26329"/>
          <a:stretch/>
        </p:blipFill>
        <p:spPr>
          <a:xfrm>
            <a:off x="10896600" y="-12701"/>
            <a:ext cx="7391401" cy="8734115"/>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226877860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7169</TotalTime>
  <Words>2132</Words>
  <Application>Microsoft Office PowerPoint</Application>
  <PresentationFormat>Custom</PresentationFormat>
  <Paragraphs>163</Paragraphs>
  <Slides>26</Slides>
  <Notes>19</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26</vt:i4>
      </vt:variant>
    </vt:vector>
  </HeadingPairs>
  <TitlesOfParts>
    <vt:vector size="45" baseType="lpstr">
      <vt:lpstr>#9Slide04 Maitree SemiBold</vt:lpstr>
      <vt:lpstr>Calibri</vt:lpstr>
      <vt:lpstr>#9Slide04 Trirong ExtraBold</vt:lpstr>
      <vt:lpstr>#9Slide05 Dancing Script</vt:lpstr>
      <vt:lpstr>Times New Roman</vt:lpstr>
      <vt:lpstr>Calibri Light</vt:lpstr>
      <vt:lpstr>#9Slide04 Maitree Medium</vt:lpstr>
      <vt:lpstr>#9Slide07 SVNAppleberry</vt:lpstr>
      <vt:lpstr>Arial</vt:lpstr>
      <vt:lpstr>#9Slide05 Braxton Regular</vt:lpstr>
      <vt:lpstr>#9Slide03 Roboto Slab Bold</vt:lpstr>
      <vt:lpstr>#9Slide07 SVNGuerrilla</vt:lpstr>
      <vt:lpstr>Office Theme</vt:lpstr>
      <vt:lpstr>4_Office Theme</vt:lpstr>
      <vt:lpstr>6_Office Theme</vt:lpstr>
      <vt:lpstr>1_Office Theme</vt:lpstr>
      <vt:lpstr>Custom Design</vt:lpstr>
      <vt:lpstr>2_Custom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HP</dc:creator>
  <cp:lastModifiedBy>Kiem Ba</cp:lastModifiedBy>
  <cp:revision>213</cp:revision>
  <dcterms:created xsi:type="dcterms:W3CDTF">2006-08-16T00:00:00Z</dcterms:created>
  <dcterms:modified xsi:type="dcterms:W3CDTF">2025-05-19T01:31:21Z</dcterms:modified>
  <dc:identifier>DAGCccFhkTk</dc:identifier>
</cp:coreProperties>
</file>