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1" r:id="rId2"/>
    <p:sldId id="316" r:id="rId3"/>
    <p:sldId id="317" r:id="rId4"/>
    <p:sldId id="318" r:id="rId5"/>
    <p:sldId id="319" r:id="rId6"/>
    <p:sldId id="333" r:id="rId7"/>
    <p:sldId id="334" r:id="rId8"/>
    <p:sldId id="350" r:id="rId9"/>
    <p:sldId id="351" r:id="rId10"/>
    <p:sldId id="352" r:id="rId11"/>
    <p:sldId id="353" r:id="rId12"/>
    <p:sldId id="340" r:id="rId13"/>
    <p:sldId id="342" r:id="rId14"/>
    <p:sldId id="343" r:id="rId15"/>
    <p:sldId id="32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455D7-3D4F-4C37-8B8A-F9A6C17DE10D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44F5-4740-4B12-86F4-213762258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9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05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0291-7B13-6FD5-3976-FDB5F5E1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74FE1-9DDE-0C03-D785-16E80C380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16A-E023-5318-C1D1-718AF023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1E3AF-FDA8-B44C-BDD8-5A20041D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754AF-56A1-1901-552E-DF07416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3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CF0D-906C-47F2-6E74-7330FC5C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4E99A-B34C-DC59-A218-9D1071CB4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698B-F2AB-B362-7897-685094ED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5151-D1DB-A9E0-79F4-B34D658C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3E046-A9F1-82C4-8BA4-228FE71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6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DE977-6172-033A-4BA3-F1854D2A9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A40A7-8F4E-ADF4-7458-A153166FE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9217A-72E5-AD22-3BF8-7CDFA2A8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F7F10-B94C-0278-AD27-C52FBE10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CBEC-2478-24D8-F92B-31AC85D4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6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C45B-DF91-E4CE-36BD-F2EB87C9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96204-24D0-8633-970F-96C366657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FE2A-9CEF-B76E-68DF-2B610CC7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93A0-A9B7-0DC4-A98E-DF9CD48F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37000-52C3-84AB-FB6F-5E314146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1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84992-3CAD-32E7-4C2E-62A4E651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2D27F-465D-12A6-77C0-A6450078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B7A46-2427-A3CC-600D-B0C2B083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4613F-9F07-8C0B-106B-6D270AF5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4C6EC-1ED7-90AA-3578-4CEE3407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2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CF12-54A0-F812-AC78-E3E3F196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A0CA7-02CB-9CFC-1EDF-EDB701A1D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611F6-75C0-D260-A24A-8F0DF3A45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DF616-5484-EB36-0A5A-A190CD96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B5D72-135B-D15E-012C-BD23408E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73E79-2272-7C6D-AB04-0D07170A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6D63-CB4F-FC22-2F6A-A6A258AA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96E21-9B82-2B32-9E5D-FF764AEAE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35FD4-9468-B4B1-F387-9F8B0031A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1BAC5F-A33F-A922-A674-F99DA0B7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847E7-2197-B115-1E5F-3A8C25602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70C6F-5951-54A7-61DD-DDF6ECBD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74EB24-5598-FD9F-1FF8-3A80CD28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C42F21-4739-23BF-ED62-0C0187DC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5758-F649-8DE0-3826-4F6FAA6D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65932-4C62-8757-EC72-F90D4515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80EA-A8F8-FAE5-AB97-E7DE4898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7B334-E8E2-7C77-5E73-BA6FADC5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7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05029-2D7D-9BF7-AF87-4B574F44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6D62C-1476-68D0-F042-0920DCA0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17213-A8C7-F955-4C12-F0745DE6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2A30-0113-2C88-C632-81DCB526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1B31D-AB2F-FE0A-7E20-391F9CB7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E1284-D6A1-BD38-7A7F-CD899921F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E2E98-7C77-9455-70A9-2BC4588A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B846E-528A-C7F5-7B42-A97BC9A1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84A51-8863-4A07-0E82-6C3A99E9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8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2FCB-972D-5390-14B5-3F0EA7BE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60832-14AE-6067-A1F5-B252A870B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17867-33A8-D1E0-CA04-F503D2FB5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D070E-AFFA-8D67-96DB-7A7A7605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6BB6E-9C31-1283-7041-6A65707E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9DD60-548A-38EA-7834-6D357649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8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AED8-D4C5-E88E-B6FC-BE0DF0CC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72489-37E8-E2AE-FEA3-F053C8166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46A08-ED2D-9E69-2888-1682EB0C9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46CC9-8B47-4BA3-A5DC-973DD868ED4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1F7C8-6F6C-F67E-32A9-2EEC9FC28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56B19-691C-15E8-AE70-A5BEEA2AA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5D284-480B-4E22-B9C3-98C4C6C4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9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5276716" y="2197982"/>
            <a:ext cx="1611221" cy="769437"/>
          </a:xfrm>
          <a:prstGeom prst="rect">
            <a:avLst/>
          </a:prstGeom>
          <a:noFill/>
        </p:spPr>
        <p:txBody>
          <a:bodyPr wrap="none" lIns="91270" tIns="45718" rIns="91270" bIns="45718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BÀI 2</a:t>
            </a:r>
            <a:endParaRPr lang="zh-CN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001" y="2967419"/>
            <a:ext cx="11988799" cy="1421924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PHÂN TÍCH VÀ XỬ LÍ DỮ LIỆU </a:t>
            </a:r>
          </a:p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( TIẾT</a:t>
            </a:r>
            <a:r>
              <a:rPr lang="vi-V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77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)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813" y="1214436"/>
            <a:ext cx="1727188" cy="58323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Ví </a:t>
            </a:r>
            <a:r>
              <a:rPr lang="nl-NL" sz="3200" b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dụ 2.</a:t>
            </a:r>
            <a:endParaRPr lang="vi-VN" sz="2000" dirty="0">
              <a:ea typeface="Arial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815" y="2257252"/>
            <a:ext cx="5262869" cy="1384990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Cửa hàng nào bán được nhiều sản phẩm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nhất trong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tháng thứ nhất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? tháng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thứ hai?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10"/>
          <p:cNvGrpSpPr/>
          <p:nvPr/>
        </p:nvGrpSpPr>
        <p:grpSpPr>
          <a:xfrm>
            <a:off x="699667" y="341738"/>
            <a:ext cx="10878005" cy="661719"/>
            <a:chOff x="1136015" y="371744"/>
            <a:chExt cx="9743546" cy="661719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36015" y="371744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13"/>
            <p:cNvSpPr txBox="1"/>
            <p:nvPr/>
          </p:nvSpPr>
          <p:spPr>
            <a:xfrm>
              <a:off x="1668872" y="425717"/>
              <a:ext cx="8854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I. PHÂN TÍCH VÀ XỬ LÍ DỮ LIỆU ĐỂ RÚT RA KẾT LUẬN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447800"/>
            <a:ext cx="6248400" cy="430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07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813" y="1214436"/>
            <a:ext cx="1727188" cy="58323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Ví </a:t>
            </a:r>
            <a:r>
              <a:rPr lang="nl-NL" sz="3200" b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dụ 2.</a:t>
            </a:r>
            <a:endParaRPr lang="vi-VN" sz="2000" dirty="0">
              <a:ea typeface="Arial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41" y="1283540"/>
            <a:ext cx="10183324" cy="95410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Cửa hàng nào bán được nhiều sản phẩm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nhất trong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tháng thứ nhất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? tháng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thứ hai?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10"/>
          <p:cNvGrpSpPr/>
          <p:nvPr/>
        </p:nvGrpSpPr>
        <p:grpSpPr>
          <a:xfrm>
            <a:off x="699667" y="341738"/>
            <a:ext cx="10878005" cy="661719"/>
            <a:chOff x="1136015" y="371744"/>
            <a:chExt cx="9743546" cy="661719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36015" y="371744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文本框 13"/>
            <p:cNvSpPr txBox="1"/>
            <p:nvPr/>
          </p:nvSpPr>
          <p:spPr>
            <a:xfrm>
              <a:off x="1668872" y="425717"/>
              <a:ext cx="8854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I. PHÂN TÍCH VÀ XỬ LÍ DỮ LIỆU ĐỂ RÚT RA KẾT LUẬN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1027"/>
            <a:ext cx="6608588" cy="455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6F7C64-7017-D292-7F8F-04960EA190E7}"/>
              </a:ext>
            </a:extLst>
          </p:cNvPr>
          <p:cNvSpPr/>
          <p:nvPr/>
        </p:nvSpPr>
        <p:spPr>
          <a:xfrm>
            <a:off x="6608588" y="2297014"/>
            <a:ext cx="5266377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3200" kern="0">
                <a:solidFill>
                  <a:srgbClr val="0000FF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Lời giải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:</a:t>
            </a:r>
          </a:p>
          <a:p>
            <a:pPr lvl="0" algn="just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nl-NL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Cửa </a:t>
            </a:r>
            <a:r>
              <a:rPr lang="nl-NL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hàng Hưng Thịnh bán được nhiều sản phẩm nhất trong tháng </a:t>
            </a:r>
            <a:r>
              <a:rPr lang="nl-NL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thứ nhất (Cột màu xanh cao nhất ứng với của hàng Hưng Thịnh).</a:t>
            </a:r>
            <a:endParaRPr lang="vi-VN" sz="2000" kern="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lvl="0" algn="just" defTabSz="914400">
              <a:defRPr/>
            </a:pPr>
            <a:r>
              <a:rPr lang="nl-NL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Cửa </a:t>
            </a:r>
            <a:r>
              <a:rPr lang="nl-NL" sz="2800" kern="0" dirty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hàng Hưng Thịnh bán được nhiều sản phẩm nhất trong tháng </a:t>
            </a:r>
            <a:r>
              <a:rPr lang="nl-NL" sz="2800" ker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thứ hai (Cột màu cam  cao nhất ứng với của hàng Hưng Thịnh).</a:t>
            </a:r>
            <a:endParaRPr lang="vi-VN" sz="2800" kern="0" dirty="0">
              <a:solidFill>
                <a:srgbClr val="0000FF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86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1302"/>
            <a:ext cx="3816016" cy="888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174" y="1030577"/>
            <a:ext cx="5092799" cy="1904876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>
                <a:latin typeface="Times New Roman"/>
                <a:ea typeface="Times New Roman"/>
                <a:cs typeface="Times New Roman"/>
              </a:rPr>
              <a:t>Kết quả một cuộc điều tra học sinh khối 7 trường THCS A về các môn thể thao em yêu thích được cho trong biểu </a:t>
            </a:r>
            <a:r>
              <a:rPr lang="nl-NL" sz="2800" dirty="0">
                <a:latin typeface="Times New Roman"/>
                <a:ea typeface="Times New Roman"/>
                <a:cs typeface="Times New Roman"/>
              </a:rPr>
              <a:t>đồ </a:t>
            </a:r>
            <a:r>
              <a:rPr lang="nl-NL" sz="2800">
                <a:latin typeface="Times New Roman"/>
                <a:ea typeface="Times New Roman"/>
                <a:cs typeface="Times New Roman"/>
              </a:rPr>
              <a:t>sau đây:</a:t>
            </a:r>
            <a:endParaRPr lang="vi-VN" sz="2000" dirty="0">
              <a:ea typeface="Arial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707" y="3197652"/>
            <a:ext cx="5895893" cy="2013372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b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 1.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Môn thể thao được yêu thích nhất ở trường A</a:t>
            </a:r>
            <a:r>
              <a:rPr lang="nl-NL" sz="2800" spc="-15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là:</a:t>
            </a:r>
            <a:endParaRPr lang="vi-VN" sz="200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3700578" algn="l"/>
              </a:tabLst>
            </a:pP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A.</a:t>
            </a:r>
            <a:r>
              <a:rPr lang="nl-NL" sz="2800" b="1" spc="-5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Bóng đá.       </a:t>
            </a: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B.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Bóng rổ. </a:t>
            </a:r>
            <a:endParaRPr lang="vi-VN" sz="200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3700578" algn="l"/>
              </a:tabLst>
            </a:pP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C.</a:t>
            </a:r>
            <a:r>
              <a:rPr lang="nl-NL" sz="2800" b="1" spc="-5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Cầu lông.      </a:t>
            </a:r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D.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Bơi</a:t>
            </a:r>
            <a:r>
              <a:rPr lang="nl-NL" sz="2800" spc="5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lội</a:t>
            </a:r>
            <a:endParaRPr lang="vi-VN" sz="2000" dirty="0">
              <a:solidFill>
                <a:srgbClr val="0000FF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11573" y="4686626"/>
            <a:ext cx="560573" cy="52439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328" tIns="45718" rIns="91328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EB5E5D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D4257-3CA8-F7D6-3565-3BC142777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201" y="868995"/>
            <a:ext cx="5381625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CDB2C5-C707-7B63-5194-F182FC05817C}"/>
              </a:ext>
            </a:extLst>
          </p:cNvPr>
          <p:cNvSpPr txBox="1"/>
          <p:nvPr/>
        </p:nvSpPr>
        <p:spPr>
          <a:xfrm>
            <a:off x="428707" y="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14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259" y="2098060"/>
            <a:ext cx="5755421" cy="1482325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735070" algn="l"/>
              </a:tabLst>
            </a:pPr>
            <a:r>
              <a:rPr lang="nl-NL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nl-NL" sz="2800" b="1" spc="-1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nl-NL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nl-NL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Số học sinh </a:t>
            </a:r>
            <a:r>
              <a:rPr lang="nl-NL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thích </a:t>
            </a:r>
            <a:r>
              <a:rPr lang="nl-NL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bóng đá </a:t>
            </a:r>
            <a:r>
              <a:rPr lang="nl-NL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nhiều hơn </a:t>
            </a:r>
            <a:r>
              <a:rPr lang="nl-NL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số học sinh </a:t>
            </a:r>
            <a:r>
              <a:rPr lang="nl-NL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thích </a:t>
            </a:r>
            <a:r>
              <a:rPr lang="nl-NL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bóng rổ là</a:t>
            </a:r>
            <a:r>
              <a:rPr lang="nl-NL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735070" algn="l"/>
              </a:tabLst>
            </a:pPr>
            <a:r>
              <a:rPr lang="nl-NL" sz="2800" b="1" dirty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A. 20        B. 80       C. 60        D. 10</a:t>
            </a:r>
            <a:endParaRPr lang="vi-VN" sz="2800" b="1" dirty="0">
              <a:solidFill>
                <a:srgbClr val="0000FF"/>
              </a:solidFill>
              <a:ea typeface="Arial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8707" y="3166800"/>
            <a:ext cx="560573" cy="52439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328" tIns="45718" rIns="91328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EB5E5D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FD236-F75E-CE6C-0C82-3CF7083D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21" y="1519825"/>
            <a:ext cx="5381625" cy="3429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5E35120-AD87-5FF9-760F-E79E33AED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91302"/>
            <a:ext cx="3816016" cy="888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EDEDBC-2C20-767C-7A76-5004FEC1E042}"/>
              </a:ext>
            </a:extLst>
          </p:cNvPr>
          <p:cNvSpPr txBox="1"/>
          <p:nvPr/>
        </p:nvSpPr>
        <p:spPr>
          <a:xfrm>
            <a:off x="428707" y="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49268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43" y="1556450"/>
            <a:ext cx="6229137" cy="1021301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735070" algn="l"/>
              </a:tabLst>
            </a:pPr>
            <a:r>
              <a:rPr lang="nl-NL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nl-NL" sz="2800" b="1" spc="-1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nl-NL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nl-NL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Số học sinh thích môn </a:t>
            </a:r>
            <a:r>
              <a:rPr lang="nl-NL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cầu lông là:</a:t>
            </a:r>
            <a:endParaRPr lang="nl-NL"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735070" algn="l"/>
              </a:tabLst>
            </a:pPr>
            <a:r>
              <a:rPr lang="nl-NL" sz="2800" b="1" dirty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A. 40       B. 50      C. 60         D. 80</a:t>
            </a:r>
            <a:endParaRPr lang="vi-VN" sz="2800" b="1" dirty="0">
              <a:solidFill>
                <a:srgbClr val="0000FF"/>
              </a:solidFill>
              <a:ea typeface="Arial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9327" y="2067100"/>
            <a:ext cx="560573" cy="52439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1328" tIns="45718" rIns="91328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A7566-8904-FD64-3765-5F337AEE4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232" y="956462"/>
            <a:ext cx="5381625" cy="3429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63E5818-7B50-2B05-3F8A-3831777F4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91302"/>
            <a:ext cx="3816016" cy="888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AB763A-77E2-2AB2-78A8-2B6B712E34D1}"/>
              </a:ext>
            </a:extLst>
          </p:cNvPr>
          <p:cNvSpPr txBox="1"/>
          <p:nvPr/>
        </p:nvSpPr>
        <p:spPr>
          <a:xfrm>
            <a:off x="428707" y="0"/>
            <a:ext cx="230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3929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25397"/>
            <a:ext cx="12192000" cy="685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0127" y="4343400"/>
            <a:ext cx="2921876" cy="2514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56003" y="482612"/>
            <a:ext cx="4274820" cy="778087"/>
          </a:xfrm>
          <a:prstGeom prst="rect">
            <a:avLst/>
          </a:prstGeom>
          <a:noFill/>
        </p:spPr>
        <p:txBody>
          <a:bodyPr wrap="square" lIns="121850" tIns="60925" rIns="121850" bIns="60925" rtlCol="0">
            <a:spAutoFit/>
          </a:bodyPr>
          <a:lstStyle/>
          <a:p>
            <a:pPr defTabSz="1218420"/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470333" y="1830348"/>
            <a:ext cx="6428709" cy="2505102"/>
          </a:xfrm>
          <a:prstGeom prst="rect">
            <a:avLst/>
          </a:prstGeom>
          <a:noFill/>
        </p:spPr>
        <p:txBody>
          <a:bodyPr wrap="square" lIns="121850" tIns="60925" rIns="121850" bIns="60925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300"/>
              </a:spcAft>
            </a:pPr>
            <a:r>
              <a:rPr lang="pt-BR" sz="2800">
                <a:solidFill>
                  <a:prstClr val="white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</a:t>
            </a:r>
            <a:r>
              <a:rPr lang="pt-BR" sz="2800">
                <a:solidFill>
                  <a:schemeClr val="bg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Xem </a:t>
            </a: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lại các bài tập, hiểu chắc cách phân tích và xử lí dữ liệu để rút ra kết luận.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300"/>
              </a:spcAft>
            </a:pP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Làm bài tập 1 và 2 SGK trang 12.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300"/>
              </a:spcAft>
            </a:pP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- Đọc trước phần II, ôn lại kiến thức về tính hợp lí của dữ liệu đã học.</a:t>
            </a:r>
            <a:endParaRPr lang="vi-VN" sz="2000" dirty="0">
              <a:solidFill>
                <a:schemeClr val="bg1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0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2000" y="5382491"/>
            <a:ext cx="17272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8292" y="5382491"/>
            <a:ext cx="17272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5382491"/>
            <a:ext cx="17272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24600"/>
            <a:ext cx="12192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032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56321"/>
            <a:ext cx="36576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68975" y="228600"/>
            <a:ext cx="37592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0836" y="3910075"/>
            <a:ext cx="2609525" cy="3110583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68975" y="1219404"/>
            <a:ext cx="5143660" cy="6965373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-1574274" y="1447804"/>
            <a:ext cx="1574276" cy="7865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5499" y="1168875"/>
            <a:ext cx="5377064" cy="710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28" tIns="45718" rIns="91328" bIns="45718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LUẬT CHƠI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“ THỎ KIỂM ĂN”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9010" y="1975185"/>
            <a:ext cx="10268030" cy="17884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28" tIns="45718" rIns="91328" bIns="45718"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nhất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!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0116 L 0.19045 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49 0.00115 L 0.32382 0.0011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8 0.00116 L 0.46545 2.22222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545 7.40741E-7 L 0.58403 0.0032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1955040"/>
            <a:ext cx="7620000" cy="6133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28747"/>
            <a:ext cx="12192000" cy="3102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8" tIns="45718" rIns="91328" bIns="45718" rtlCol="0" anchor="ctr"/>
          <a:lstStyle/>
          <a:p>
            <a:pPr algn="ctr" defTabSz="91313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2644" y="3475711"/>
            <a:ext cx="56277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28" tIns="45718" rIns="91328" bIns="45718" rtlCol="0" anchor="ctr"/>
          <a:lstStyle/>
          <a:p>
            <a:pPr algn="ctr" defTabSz="913131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47371" y="3331372"/>
            <a:ext cx="2958599" cy="3526773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92000" cy="1143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24281"/>
            <a:ext cx="5784591" cy="2323709"/>
          </a:xfrm>
          <a:prstGeom prst="rect">
            <a:avLst/>
          </a:prstGeom>
          <a:noFill/>
        </p:spPr>
        <p:txBody>
          <a:bodyPr wrap="square" lIns="91328" tIns="45718" rIns="91328" bIns="45718" rtlCol="0">
            <a:spAutoFit/>
          </a:bodyPr>
          <a:lstStyle/>
          <a:p>
            <a:pPr defTabSz="91313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defTabSz="913131"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một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 bảng bên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defTabSz="913131"/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6130995" y="224281"/>
            <a:ext cx="6026009" cy="31026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30073" y="3591929"/>
            <a:ext cx="4977563" cy="954107"/>
          </a:xfrm>
          <a:prstGeom prst="rect">
            <a:avLst/>
          </a:prstGeom>
          <a:noFill/>
        </p:spPr>
        <p:txBody>
          <a:bodyPr wrap="square" lIns="91328" tIns="45718" rIns="91328" bIns="45718" rtlCol="0">
            <a:spAutoFit/>
          </a:bodyPr>
          <a:lstStyle/>
          <a:p>
            <a:pPr algn="ctr" defTabSz="913131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 </a:t>
            </a:r>
          </a:p>
          <a:p>
            <a:pPr defTabSz="913131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 sản xuất trên có 42 người.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91" y="2286380"/>
            <a:ext cx="6372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13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45852" y="1747605"/>
            <a:ext cx="8141855" cy="655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535" y="160611"/>
            <a:ext cx="11994079" cy="3249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8" tIns="45718" rIns="91328" bIns="45718" rtlCol="0" anchor="ctr"/>
          <a:lstStyle/>
          <a:p>
            <a:pPr algn="ctr" defTabSz="91313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5112" y="3662845"/>
            <a:ext cx="5168303" cy="19177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28" tIns="45718" rIns="91328" bIns="45718" rtlCol="0" anchor="ctr"/>
          <a:lstStyle/>
          <a:p>
            <a:pPr algn="ctr" defTabSz="913131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3631" y="3291334"/>
            <a:ext cx="2794552" cy="3331223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92000" cy="1143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0058" y="1277364"/>
            <a:ext cx="4963887" cy="954103"/>
          </a:xfrm>
          <a:prstGeom prst="rect">
            <a:avLst/>
          </a:prstGeom>
          <a:noFill/>
        </p:spPr>
        <p:txBody>
          <a:bodyPr wrap="square" lIns="91328" tIns="45718" rIns="91328" bIns="45718" rtlCol="0">
            <a:spAutoFit/>
          </a:bodyPr>
          <a:lstStyle/>
          <a:p>
            <a:pPr defTabSz="91313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5112" y="3696803"/>
            <a:ext cx="5168303" cy="1815878"/>
          </a:xfrm>
          <a:prstGeom prst="rect">
            <a:avLst/>
          </a:prstGeom>
          <a:noFill/>
        </p:spPr>
        <p:txBody>
          <a:bodyPr wrap="square" lIns="91328" tIns="45718" rIns="91328" bIns="45718" rtlCol="0">
            <a:spAutoFit/>
          </a:bodyPr>
          <a:lstStyle/>
          <a:p>
            <a:pPr algn="ctr" defTabSz="913131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</a:p>
          <a:p>
            <a:pPr defTabSz="913131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đội có 24 người xếp </a:t>
            </a:r>
            <a:r>
              <a:rPr lang="nl-NL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 Giỏi,        </a:t>
            </a:r>
          </a:p>
          <a:p>
            <a:pPr defTabSz="913131"/>
            <a:r>
              <a:rPr lang="nl-NL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10 </a:t>
            </a:r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xếp </a:t>
            </a:r>
            <a:r>
              <a:rPr lang="nl-NL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 Khá, </a:t>
            </a:r>
          </a:p>
          <a:p>
            <a:pPr defTabSz="913131"/>
            <a:r>
              <a:rPr lang="nl-NL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8 </a:t>
            </a:r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xếp </a:t>
            </a:r>
            <a:r>
              <a:rPr lang="nl-NL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 Đạt</a:t>
            </a:r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5737149" y="257507"/>
            <a:ext cx="6337465" cy="311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30400" y="1828800"/>
            <a:ext cx="83312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11" y="84177"/>
            <a:ext cx="12192000" cy="3276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8" tIns="45718" rIns="91328" bIns="45718" rtlCol="0" anchor="ctr"/>
          <a:lstStyle/>
          <a:p>
            <a:pPr algn="ctr" defTabSz="91313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2362" y="3748425"/>
            <a:ext cx="5734962" cy="20278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28" tIns="45718" rIns="91328" bIns="45718" rtlCol="0" anchor="ctr"/>
          <a:lstStyle/>
          <a:p>
            <a:pPr algn="ctr" defTabSz="913131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4603" y="3520727"/>
            <a:ext cx="2927479" cy="3489676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92000" cy="1143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718" y="600716"/>
            <a:ext cx="5490523" cy="1815878"/>
          </a:xfrm>
          <a:prstGeom prst="rect">
            <a:avLst/>
          </a:prstGeom>
          <a:noFill/>
        </p:spPr>
        <p:txBody>
          <a:bodyPr wrap="square" lIns="91328" tIns="45718" rIns="91328" bIns="45718" rtlCol="0">
            <a:spAutoFit/>
          </a:bodyPr>
          <a:lstStyle/>
          <a:p>
            <a:pPr defTabSz="91313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rằng:</a:t>
            </a:r>
          </a:p>
          <a:p>
            <a:pPr defTabSz="913131"/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“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Giỏi.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defTabSz="913131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411" y="3782354"/>
            <a:ext cx="5876852" cy="1815878"/>
          </a:xfrm>
          <a:prstGeom prst="rect">
            <a:avLst/>
          </a:prstGeom>
          <a:noFill/>
        </p:spPr>
        <p:txBody>
          <a:bodyPr wrap="square" lIns="91328" tIns="45718" rIns="91328" bIns="45718" rtlCol="0">
            <a:spAutoFit/>
          </a:bodyPr>
          <a:lstStyle/>
          <a:p>
            <a:pPr algn="ctr" defTabSz="913131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 </a:t>
            </a:r>
          </a:p>
          <a:p>
            <a:pPr defTabSz="913131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báo đó của đội trưởng là </a:t>
            </a:r>
            <a:r>
              <a:rPr lang="nl-NL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 đúng</a:t>
            </a:r>
            <a:r>
              <a:rPr lang="nl-NL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 </a:t>
            </a:r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 đội </a:t>
            </a:r>
            <a:r>
              <a:rPr lang="nl-NL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có: </a:t>
            </a:r>
          </a:p>
          <a:p>
            <a:pPr algn="ctr" defTabSz="913131"/>
            <a:r>
              <a:rPr lang="nl-NL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+ 6 + 5 + 6 = </a:t>
            </a:r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người đạt loại giỏi.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5716037" y="244284"/>
            <a:ext cx="6337465" cy="311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/>
        </p:nvGrpSpPr>
        <p:grpSpPr>
          <a:xfrm>
            <a:off x="647279" y="379803"/>
            <a:ext cx="10878005" cy="661719"/>
            <a:chOff x="1136015" y="371744"/>
            <a:chExt cx="9743546" cy="661719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1136015" y="371744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文本框 13"/>
            <p:cNvSpPr txBox="1"/>
            <p:nvPr/>
          </p:nvSpPr>
          <p:spPr>
            <a:xfrm>
              <a:off x="1668872" y="425717"/>
              <a:ext cx="8854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汉仪夏日体W" panose="00020600040101010101" pitchFamily="18" charset="-122"/>
                  <a:cs typeface="Times New Roman" pitchFamily="18" charset="0"/>
                </a:rPr>
                <a:t>I. PHÂN TÍCH VÀ XỬ LÍ DỮ LIỆU ĐỂ RÚT RA KẾT LUẬN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611" y="1237429"/>
            <a:ext cx="1056351" cy="571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8889" y="1301898"/>
            <a:ext cx="8221571" cy="553353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 Đọc kĩ các nội dung trong hoạt động 1 </a:t>
            </a:r>
            <a:r>
              <a:rPr lang="nl-NL" sz="2800" dirty="0">
                <a:latin typeface="Times New Roman"/>
                <a:ea typeface="Arial"/>
              </a:rPr>
              <a:t>sgk – 9.</a:t>
            </a:r>
            <a:endParaRPr lang="vi-VN" sz="2400" dirty="0">
              <a:ea typeface="Arial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605118" y="1301898"/>
            <a:ext cx="3495904" cy="2315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0683" y="2043292"/>
            <a:ext cx="9277921" cy="1493738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</a:rPr>
              <a:t>+ 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</a:rPr>
              <a:t>Mục đích của việc phân tích và xử lí các dữ liệu để làm gì ?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</a:rPr>
              <a:t>+ Quá trình phân tích và xử lí các dữ liệu dựa trên cơ sở nào? 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1807" y="3870013"/>
            <a:ext cx="10848130" cy="2217931"/>
            <a:chOff x="1975799" y="695101"/>
            <a:chExt cx="14214272" cy="3168623"/>
          </a:xfrm>
          <a:solidFill>
            <a:srgbClr val="CCFF66"/>
          </a:solidFill>
        </p:grpSpPr>
        <p:grpSp>
          <p:nvGrpSpPr>
            <p:cNvPr id="11" name="Group 3"/>
            <p:cNvGrpSpPr/>
            <p:nvPr/>
          </p:nvGrpSpPr>
          <p:grpSpPr>
            <a:xfrm>
              <a:off x="1975799" y="695101"/>
              <a:ext cx="14214272" cy="3168623"/>
              <a:chOff x="329482" y="10"/>
              <a:chExt cx="17913300" cy="8105587"/>
            </a:xfrm>
            <a:grpFill/>
          </p:grpSpPr>
          <p:grpSp>
            <p:nvGrpSpPr>
              <p:cNvPr id="13" name="Group 4"/>
              <p:cNvGrpSpPr/>
              <p:nvPr/>
            </p:nvGrpSpPr>
            <p:grpSpPr>
              <a:xfrm>
                <a:off x="1108646" y="281638"/>
                <a:ext cx="17134134" cy="7823959"/>
                <a:chOff x="668340" y="0"/>
                <a:chExt cx="10329192" cy="4716619"/>
              </a:xfrm>
              <a:grpFill/>
            </p:grpSpPr>
            <p:sp>
              <p:nvSpPr>
                <p:cNvPr id="16" name="Freeform 5"/>
                <p:cNvSpPr/>
                <p:nvPr/>
              </p:nvSpPr>
              <p:spPr>
                <a:xfrm>
                  <a:off x="668340" y="0"/>
                  <a:ext cx="10329192" cy="4716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</p:grpSp>
          <p:grpSp>
            <p:nvGrpSpPr>
              <p:cNvPr id="14" name="Group 6"/>
              <p:cNvGrpSpPr/>
              <p:nvPr/>
            </p:nvGrpSpPr>
            <p:grpSpPr>
              <a:xfrm>
                <a:off x="329482" y="10"/>
                <a:ext cx="17913300" cy="8105587"/>
                <a:chOff x="-4212" y="6"/>
                <a:chExt cx="10825341" cy="4898358"/>
              </a:xfrm>
              <a:grpFill/>
            </p:grpSpPr>
            <p:sp>
              <p:nvSpPr>
                <p:cNvPr id="15" name="Freeform 7"/>
                <p:cNvSpPr/>
                <p:nvPr/>
              </p:nvSpPr>
              <p:spPr>
                <a:xfrm>
                  <a:off x="-4212" y="6"/>
                  <a:ext cx="10825341" cy="489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</p:grp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9557" y="860943"/>
              <a:ext cx="1022989" cy="9517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24" name="Rectangle 23"/>
          <p:cNvSpPr/>
          <p:nvPr/>
        </p:nvSpPr>
        <p:spPr>
          <a:xfrm>
            <a:off x="2148840" y="3986097"/>
            <a:ext cx="9801096" cy="202029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+ Mục đích của việc phân tích và xử lí các dữ liệu để tìm thông </a:t>
            </a:r>
            <a:r>
              <a:rPr lang="nl-NL" sz="2800">
                <a:latin typeface="Times New Roman"/>
                <a:ea typeface="Arial"/>
                <a:cs typeface="Times New Roman"/>
              </a:rPr>
              <a:t>tin     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>
                <a:latin typeface="Times New Roman"/>
                <a:ea typeface="Arial"/>
                <a:cs typeface="Times New Roman"/>
              </a:rPr>
              <a:t>    hữu </a:t>
            </a:r>
            <a:r>
              <a:rPr lang="nl-NL" sz="2800" dirty="0">
                <a:latin typeface="Times New Roman"/>
                <a:ea typeface="Arial"/>
                <a:cs typeface="Times New Roman"/>
              </a:rPr>
              <a:t>ích và rút ra kết luận.</a:t>
            </a:r>
            <a:endParaRPr lang="vi-VN" sz="2000" dirty="0">
              <a:ea typeface="Arial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+ Quá trình phân tích và xử lí các dữ liệu dựa trên tính toán và </a:t>
            </a:r>
            <a:r>
              <a:rPr lang="nl-NL" sz="2800">
                <a:latin typeface="Times New Roman"/>
                <a:ea typeface="Arial"/>
                <a:cs typeface="Times New Roman"/>
              </a:rPr>
              <a:t>suy 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>
                <a:latin typeface="Times New Roman"/>
                <a:ea typeface="Arial"/>
                <a:cs typeface="Times New Roman"/>
              </a:rPr>
              <a:t>    luận </a:t>
            </a:r>
            <a:r>
              <a:rPr lang="nl-NL" sz="2800" dirty="0">
                <a:latin typeface="Times New Roman"/>
                <a:ea typeface="Arial"/>
                <a:cs typeface="Times New Roman"/>
              </a:rPr>
              <a:t>toán học.  </a:t>
            </a:r>
            <a:endParaRPr lang="vi-VN" sz="2000" dirty="0"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7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4" y="20835"/>
            <a:ext cx="11363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3"/>
          <p:cNvSpPr txBox="1"/>
          <p:nvPr/>
        </p:nvSpPr>
        <p:spPr>
          <a:xfrm>
            <a:off x="1104372" y="332239"/>
            <a:ext cx="9876549" cy="523220"/>
          </a:xfrm>
          <a:prstGeom prst="rect">
            <a:avLst/>
          </a:prstGeom>
          <a:noFill/>
        </p:spPr>
        <p:txBody>
          <a:bodyPr wrap="none" lIns="91328" tIns="45718" rIns="91328" bIns="45718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I. PHÂN TÍCH VÀ XỬ LÍ DỮ LIỆU ĐỂ RÚT RA KẾT LUẬN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96" y="1248632"/>
            <a:ext cx="5992115" cy="532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6386" y="1003529"/>
            <a:ext cx="1939158" cy="584771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245" y="2470688"/>
            <a:ext cx="5715986" cy="1443853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Biểu đồ sau biểu diễn số lượng khách du lịch (ước đạt) đến Ninh Bình trong các năm 2016; 2017; 2018.</a:t>
            </a:r>
            <a:endParaRPr lang="vi-VN" sz="2800" dirty="0"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1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4" y="20835"/>
            <a:ext cx="11363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3"/>
          <p:cNvSpPr txBox="1"/>
          <p:nvPr/>
        </p:nvSpPr>
        <p:spPr>
          <a:xfrm>
            <a:off x="1104372" y="332239"/>
            <a:ext cx="9876549" cy="523220"/>
          </a:xfrm>
          <a:prstGeom prst="rect">
            <a:avLst/>
          </a:prstGeom>
          <a:noFill/>
        </p:spPr>
        <p:txBody>
          <a:bodyPr wrap="none" lIns="91328" tIns="45718" rIns="91328" bIns="45718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I. PHÂN TÍCH VÀ XỬ LÍ DỮ LIỆU ĐỂ RÚT RA KẾT LUẬN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4589"/>
            <a:ext cx="5733730" cy="509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8369" y="1061298"/>
            <a:ext cx="1969638" cy="584771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CF465-BBF7-864F-AD6F-3D08BA4D7BC8}"/>
              </a:ext>
            </a:extLst>
          </p:cNvPr>
          <p:cNvSpPr/>
          <p:nvPr/>
        </p:nvSpPr>
        <p:spPr>
          <a:xfrm>
            <a:off x="6159846" y="5140771"/>
            <a:ext cx="5728758" cy="1384990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/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số lượt khách du lịch đến Ninh Bình trong năm 2017 </a:t>
            </a:r>
            <a:r>
              <a:rPr lang="nl-NL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 khoảng   9,6% so với </a:t>
            </a:r>
            <a:r>
              <a:rPr lang="nl-NL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2016.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5EF03-EB45-FCAE-77DF-F8575AF46D21}"/>
              </a:ext>
            </a:extLst>
          </p:cNvPr>
          <p:cNvSpPr/>
          <p:nvPr/>
        </p:nvSpPr>
        <p:spPr>
          <a:xfrm>
            <a:off x="4743325" y="2227495"/>
            <a:ext cx="71452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nl-NL" sz="2800" kern="0">
                <a:solidFill>
                  <a:srgbClr val="0000FF"/>
                </a:solidFill>
                <a:latin typeface="Times New Roman"/>
                <a:ea typeface="Arial"/>
              </a:rPr>
              <a:t>Lời giải: </a:t>
            </a:r>
            <a:endParaRPr lang="nl-NL" sz="2800" kern="0" dirty="0">
              <a:solidFill>
                <a:srgbClr val="0000FF"/>
              </a:solidFill>
              <a:latin typeface="Times New Roman"/>
              <a:ea typeface="Arial"/>
            </a:endParaRPr>
          </a:p>
          <a:p>
            <a:pPr lvl="0" algn="just" defTabSz="914400">
              <a:defRPr/>
            </a:pPr>
            <a:r>
              <a:rPr lang="nl-NL" sz="2800" kern="0">
                <a:solidFill>
                  <a:srgbClr val="0000FF"/>
                </a:solidFill>
                <a:latin typeface="Times New Roman"/>
                <a:ea typeface="Arial"/>
              </a:rPr>
              <a:t>a) Tỉ 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</a:rPr>
              <a:t>số phần trăm của  số lượt khách du lịch đến Ninh Bình trong năm 2017 và số lượt khách du lịch đến Ninh Bình trong năm  2016 là: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68455A-C0CC-B281-707E-E7209E9576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2400" y="4186238"/>
          <a:ext cx="32099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419040" progId="Equation.DSMT4">
                  <p:embed/>
                </p:oleObj>
              </mc:Choice>
              <mc:Fallback>
                <p:oleObj name="Equation" r:id="rId4" imgW="1409400" imgH="419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268455A-C0CC-B281-707E-E7209E957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2400" y="4186238"/>
                        <a:ext cx="3209925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A9BBD0F0-4495-9DF6-D006-34D9FA3D35C9}"/>
              </a:ext>
            </a:extLst>
          </p:cNvPr>
          <p:cNvSpPr/>
          <p:nvPr/>
        </p:nvSpPr>
        <p:spPr>
          <a:xfrm>
            <a:off x="4030179" y="1061298"/>
            <a:ext cx="7384582" cy="954103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a) Số lượt khách du lịch đến Ninh Bình trong năm 2017  tăng bao nhiêu phần trăm so với </a:t>
            </a:r>
            <a:r>
              <a:rPr lang="nl-NL" sz="2800">
                <a:latin typeface="Times New Roman" pitchFamily="18" charset="0"/>
                <a:cs typeface="Times New Roman" pitchFamily="18" charset="0"/>
              </a:rPr>
              <a:t>năm 2016?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27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4" y="88465"/>
            <a:ext cx="11363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3"/>
          <p:cNvSpPr txBox="1"/>
          <p:nvPr/>
        </p:nvSpPr>
        <p:spPr>
          <a:xfrm>
            <a:off x="1104372" y="332239"/>
            <a:ext cx="9876549" cy="523220"/>
          </a:xfrm>
          <a:prstGeom prst="rect">
            <a:avLst/>
          </a:prstGeom>
          <a:noFill/>
        </p:spPr>
        <p:txBody>
          <a:bodyPr wrap="none" lIns="91328" tIns="45718" rIns="91328" bIns="45718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I. PHÂN TÍCH VÀ XỬ LÍ DỮ LIỆU ĐỂ RÚT RA KẾT LUẬN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1464"/>
            <a:ext cx="5586665" cy="496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9448" y="1124470"/>
            <a:ext cx="1969638" cy="584771"/>
          </a:xfrm>
          <a:prstGeom prst="rect">
            <a:avLst/>
          </a:prstGeom>
          <a:noFill/>
        </p:spPr>
        <p:txBody>
          <a:bodyPr wrap="square" lIns="91270" tIns="45718" rIns="91270" bIns="45718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F1D838-EC98-EE4E-4583-160F3A9425CF}"/>
              </a:ext>
            </a:extLst>
          </p:cNvPr>
          <p:cNvSpPr/>
          <p:nvPr/>
        </p:nvSpPr>
        <p:spPr>
          <a:xfrm>
            <a:off x="4835052" y="2429799"/>
            <a:ext cx="7120917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nl-NL" sz="2800" kern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b) Tỉ 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số phần trăm </a:t>
            </a:r>
            <a:r>
              <a:rPr lang="nl-NL" sz="2800" kern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của số 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lượt khách du lịch đến Ninh Bình trong năm 2018 và số lượt khách du lịch đến Ninh Bình trong năm  2017 là: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90CC7-44B3-87C0-8DC4-A92D991594EB}"/>
              </a:ext>
            </a:extLst>
          </p:cNvPr>
          <p:cNvSpPr/>
          <p:nvPr/>
        </p:nvSpPr>
        <p:spPr>
          <a:xfrm>
            <a:off x="6712195" y="5271800"/>
            <a:ext cx="484815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07000"/>
              </a:lnSpc>
              <a:spcAft>
                <a:spcPts val="300"/>
              </a:spcAft>
              <a:defRPr/>
            </a:pP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</a:rPr>
              <a:t>Vậy số lượt khách du lịch đến Ninh Bình trong </a:t>
            </a:r>
            <a:r>
              <a:rPr lang="nl-NL" sz="2800" kern="0">
                <a:solidFill>
                  <a:srgbClr val="0000FF"/>
                </a:solidFill>
                <a:latin typeface="Times New Roman"/>
                <a:ea typeface="Arial"/>
              </a:rPr>
              <a:t>năm </a:t>
            </a:r>
            <a:r>
              <a:rPr lang="en-US" sz="2800" kern="0">
                <a:solidFill>
                  <a:srgbClr val="0000FF"/>
                </a:solidFill>
                <a:latin typeface="Times New Roman"/>
                <a:ea typeface="Arial"/>
              </a:rPr>
              <a:t>2018 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</a:rPr>
              <a:t>tăng  khoảng 3,4% 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Times New Roman"/>
              </a:rPr>
              <a:t>so với năm 2017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</a:rPr>
              <a:t>.</a:t>
            </a:r>
            <a:r>
              <a:rPr lang="nl-NL" sz="2800" kern="0" dirty="0">
                <a:solidFill>
                  <a:srgbClr val="0000FF"/>
                </a:solidFill>
                <a:latin typeface="Times New Roman"/>
                <a:ea typeface="Arial"/>
                <a:cs typeface="Times New Roman"/>
              </a:rPr>
              <a:t>      </a:t>
            </a:r>
            <a:endParaRPr lang="vi-VN" sz="2000" kern="0" dirty="0">
              <a:solidFill>
                <a:srgbClr val="0000FF"/>
              </a:solidFill>
              <a:ea typeface="Arial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792574-2845-887E-C1CC-6D735DF251E9}"/>
              </a:ext>
            </a:extLst>
          </p:cNvPr>
          <p:cNvSpPr/>
          <p:nvPr/>
        </p:nvSpPr>
        <p:spPr>
          <a:xfrm>
            <a:off x="4553002" y="1220866"/>
            <a:ext cx="7509208" cy="983278"/>
          </a:xfrm>
          <a:prstGeom prst="rect">
            <a:avLst/>
          </a:prstGeom>
        </p:spPr>
        <p:txBody>
          <a:bodyPr wrap="square" lIns="91270" tIns="45718" rIns="91270" bIns="45718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sz="2800" dirty="0">
                <a:latin typeface="Times New Roman"/>
                <a:ea typeface="Arial"/>
                <a:cs typeface="Times New Roman"/>
              </a:rPr>
              <a:t>b) Số lượt khách du lịch đến Ninh Bình trong năm 2018 tăng bao nhiêu phần trăm so </a:t>
            </a:r>
            <a:r>
              <a:rPr lang="nl-NL" sz="2800">
                <a:latin typeface="Times New Roman"/>
                <a:ea typeface="Arial"/>
                <a:cs typeface="Times New Roman"/>
              </a:rPr>
              <a:t>với năm 2017?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026DF0A-FD15-C2C1-1EAA-9E61388FB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6949" y="4165434"/>
          <a:ext cx="3033712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19040" progId="Equation.DSMT4">
                  <p:embed/>
                </p:oleObj>
              </mc:Choice>
              <mc:Fallback>
                <p:oleObj name="Equation" r:id="rId4" imgW="133344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026DF0A-FD15-C2C1-1EAA-9E61388FB9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56949" y="4165434"/>
                        <a:ext cx="3033712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379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900</Words>
  <Application>Microsoft Office PowerPoint</Application>
  <PresentationFormat>Widescreen</PresentationFormat>
  <Paragraphs>68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Thanh Tran Kim</dc:creator>
  <cp:lastModifiedBy>Thanh Tran Kim</cp:lastModifiedBy>
  <cp:revision>1</cp:revision>
  <dcterms:created xsi:type="dcterms:W3CDTF">2025-02-14T11:24:10Z</dcterms:created>
  <dcterms:modified xsi:type="dcterms:W3CDTF">2025-02-14T11:26:16Z</dcterms:modified>
</cp:coreProperties>
</file>