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36"/>
  </p:notesMasterIdLst>
  <p:sldIdLst>
    <p:sldId id="256" r:id="rId4"/>
    <p:sldId id="436" r:id="rId5"/>
    <p:sldId id="266" r:id="rId6"/>
    <p:sldId id="494" r:id="rId7"/>
    <p:sldId id="310" r:id="rId8"/>
    <p:sldId id="407" r:id="rId9"/>
    <p:sldId id="449" r:id="rId10"/>
    <p:sldId id="486" r:id="rId11"/>
    <p:sldId id="495" r:id="rId12"/>
    <p:sldId id="451" r:id="rId13"/>
    <p:sldId id="343" r:id="rId14"/>
    <p:sldId id="350" r:id="rId15"/>
    <p:sldId id="345" r:id="rId16"/>
    <p:sldId id="408" r:id="rId17"/>
    <p:sldId id="410" r:id="rId18"/>
    <p:sldId id="260" r:id="rId19"/>
    <p:sldId id="489" r:id="rId20"/>
    <p:sldId id="496" r:id="rId21"/>
    <p:sldId id="497" r:id="rId22"/>
    <p:sldId id="498" r:id="rId23"/>
    <p:sldId id="258" r:id="rId24"/>
    <p:sldId id="499" r:id="rId25"/>
    <p:sldId id="417" r:id="rId26"/>
    <p:sldId id="501" r:id="rId27"/>
    <p:sldId id="414" r:id="rId28"/>
    <p:sldId id="491" r:id="rId29"/>
    <p:sldId id="366" r:id="rId30"/>
    <p:sldId id="500" r:id="rId31"/>
    <p:sldId id="263" r:id="rId32"/>
    <p:sldId id="478" r:id="rId33"/>
    <p:sldId id="264" r:id="rId34"/>
    <p:sldId id="261" r:id="rId35"/>
  </p:sldIdLst>
  <p:sldSz cx="18288000" cy="10287000"/>
  <p:notesSz cx="6858000" cy="9144000"/>
  <p:embeddedFontLst>
    <p:embeddedFont>
      <p:font typeface="Aharoni" panose="020B0604020202020204" charset="-79"/>
      <p:bold r:id="rId37"/>
    </p:embeddedFon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
      <p:font typeface="SimSun" panose="02010600030101010101" pitchFamily="2" charset="-122"/>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605" autoAdjust="0"/>
  </p:normalViewPr>
  <p:slideViewPr>
    <p:cSldViewPr>
      <p:cViewPr varScale="1">
        <p:scale>
          <a:sx n="40" d="100"/>
          <a:sy n="40" d="100"/>
        </p:scale>
        <p:origin x="84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C5A7274-2722-4ED5-82D1-3F365BFF4E5B}" type="slidenum">
              <a:rPr lang="en-US" smtClean="0"/>
              <a:t>1</a:t>
            </a:fld>
            <a:endParaRPr lang="en-US"/>
          </a:p>
        </p:txBody>
      </p:sp>
    </p:spTree>
    <p:extLst>
      <p:ext uri="{BB962C8B-B14F-4D97-AF65-F5344CB8AC3E}">
        <p14:creationId xmlns:p14="http://schemas.microsoft.com/office/powerpoint/2010/main" val="414306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58788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60126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46971730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2286000" y="5403056"/>
            <a:ext cx="13716000" cy="248364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5" name="Google Shape;15;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12334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1257300" y="2738438"/>
            <a:ext cx="15773400" cy="6527008"/>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14117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1247776" y="2564609"/>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1247776" y="6884196"/>
            <a:ext cx="15773400" cy="2250280"/>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888888"/>
              </a:buClr>
              <a:buSzPts val="2400"/>
              <a:buNone/>
              <a:defRPr sz="3600">
                <a:solidFill>
                  <a:srgbClr val="888888"/>
                </a:solidFill>
              </a:defRPr>
            </a:lvl1pPr>
            <a:lvl2pPr marL="1371600" lvl="1" indent="-342900" algn="l">
              <a:lnSpc>
                <a:spcPct val="90000"/>
              </a:lnSpc>
              <a:spcBef>
                <a:spcPts val="750"/>
              </a:spcBef>
              <a:spcAft>
                <a:spcPts val="0"/>
              </a:spcAft>
              <a:buClr>
                <a:srgbClr val="888888"/>
              </a:buClr>
              <a:buSzPts val="2000"/>
              <a:buNone/>
              <a:defRPr sz="3000">
                <a:solidFill>
                  <a:srgbClr val="888888"/>
                </a:solidFill>
              </a:defRPr>
            </a:lvl2pPr>
            <a:lvl3pPr marL="2057400" lvl="2" indent="-342900" algn="l">
              <a:lnSpc>
                <a:spcPct val="90000"/>
              </a:lnSpc>
              <a:spcBef>
                <a:spcPts val="750"/>
              </a:spcBef>
              <a:spcAft>
                <a:spcPts val="0"/>
              </a:spcAft>
              <a:buClr>
                <a:srgbClr val="888888"/>
              </a:buClr>
              <a:buSzPts val="1800"/>
              <a:buNone/>
              <a:defRPr sz="2700">
                <a:solidFill>
                  <a:srgbClr val="888888"/>
                </a:solidFill>
              </a:defRPr>
            </a:lvl3pPr>
            <a:lvl4pPr marL="2743200" lvl="3" indent="-342900" algn="l">
              <a:lnSpc>
                <a:spcPct val="90000"/>
              </a:lnSpc>
              <a:spcBef>
                <a:spcPts val="750"/>
              </a:spcBef>
              <a:spcAft>
                <a:spcPts val="0"/>
              </a:spcAft>
              <a:buClr>
                <a:srgbClr val="888888"/>
              </a:buClr>
              <a:buSzPts val="1600"/>
              <a:buNone/>
              <a:defRPr sz="2400">
                <a:solidFill>
                  <a:srgbClr val="888888"/>
                </a:solidFill>
              </a:defRPr>
            </a:lvl4pPr>
            <a:lvl5pPr marL="3429000" lvl="4" indent="-342900" algn="l">
              <a:lnSpc>
                <a:spcPct val="90000"/>
              </a:lnSpc>
              <a:spcBef>
                <a:spcPts val="750"/>
              </a:spcBef>
              <a:spcAft>
                <a:spcPts val="0"/>
              </a:spcAft>
              <a:buClr>
                <a:srgbClr val="888888"/>
              </a:buClr>
              <a:buSzPts val="1600"/>
              <a:buNone/>
              <a:defRPr sz="2400">
                <a:solidFill>
                  <a:srgbClr val="888888"/>
                </a:solidFill>
              </a:defRPr>
            </a:lvl5pPr>
            <a:lvl6pPr marL="4114800" lvl="5" indent="-342900" algn="l">
              <a:lnSpc>
                <a:spcPct val="90000"/>
              </a:lnSpc>
              <a:spcBef>
                <a:spcPts val="750"/>
              </a:spcBef>
              <a:spcAft>
                <a:spcPts val="0"/>
              </a:spcAft>
              <a:buClr>
                <a:srgbClr val="888888"/>
              </a:buClr>
              <a:buSzPts val="1600"/>
              <a:buNone/>
              <a:defRPr sz="2400">
                <a:solidFill>
                  <a:srgbClr val="888888"/>
                </a:solidFill>
              </a:defRPr>
            </a:lvl6pPr>
            <a:lvl7pPr marL="4800600" lvl="6" indent="-342900" algn="l">
              <a:lnSpc>
                <a:spcPct val="90000"/>
              </a:lnSpc>
              <a:spcBef>
                <a:spcPts val="750"/>
              </a:spcBef>
              <a:spcAft>
                <a:spcPts val="0"/>
              </a:spcAft>
              <a:buClr>
                <a:srgbClr val="888888"/>
              </a:buClr>
              <a:buSzPts val="1600"/>
              <a:buNone/>
              <a:defRPr sz="2400">
                <a:solidFill>
                  <a:srgbClr val="888888"/>
                </a:solidFill>
              </a:defRPr>
            </a:lvl7pPr>
            <a:lvl8pPr marL="5486400" lvl="7" indent="-342900" algn="l">
              <a:lnSpc>
                <a:spcPct val="90000"/>
              </a:lnSpc>
              <a:spcBef>
                <a:spcPts val="750"/>
              </a:spcBef>
              <a:spcAft>
                <a:spcPts val="0"/>
              </a:spcAft>
              <a:buClr>
                <a:srgbClr val="888888"/>
              </a:buClr>
              <a:buSzPts val="1600"/>
              <a:buNone/>
              <a:defRPr sz="2400">
                <a:solidFill>
                  <a:srgbClr val="888888"/>
                </a:solidFill>
              </a:defRPr>
            </a:lvl8pPr>
            <a:lvl9pPr marL="6172200" lvl="8" indent="-342900" algn="l">
              <a:lnSpc>
                <a:spcPct val="90000"/>
              </a:lnSpc>
              <a:spcBef>
                <a:spcPts val="750"/>
              </a:spcBef>
              <a:spcAft>
                <a:spcPts val="0"/>
              </a:spcAft>
              <a:buClr>
                <a:srgbClr val="888888"/>
              </a:buClr>
              <a:buSzPts val="1600"/>
              <a:buNone/>
              <a:defRPr sz="2400">
                <a:solidFill>
                  <a:srgbClr val="888888"/>
                </a:solidFill>
              </a:defRPr>
            </a:lvl9pPr>
          </a:lstStyle>
          <a:p>
            <a:endParaRPr/>
          </a:p>
        </p:txBody>
      </p:sp>
      <p:sp>
        <p:nvSpPr>
          <p:cNvPr id="27" name="Google Shape;27;p2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812062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1257300" y="2738438"/>
            <a:ext cx="7772400" cy="6527008"/>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9258300" y="2738438"/>
            <a:ext cx="7772400" cy="6527008"/>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232382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1259682"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1259684" y="2521744"/>
            <a:ext cx="7736680"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0" name="Google Shape;40;p24"/>
          <p:cNvSpPr txBox="1">
            <a:spLocks noGrp="1"/>
          </p:cNvSpPr>
          <p:nvPr>
            <p:ph type="body" idx="2"/>
          </p:nvPr>
        </p:nvSpPr>
        <p:spPr>
          <a:xfrm>
            <a:off x="1259684" y="3757613"/>
            <a:ext cx="7736680"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9258301" y="2521744"/>
            <a:ext cx="7774782"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42" name="Google Shape;42;p24"/>
          <p:cNvSpPr txBox="1">
            <a:spLocks noGrp="1"/>
          </p:cNvSpPr>
          <p:nvPr>
            <p:ph type="body" idx="4"/>
          </p:nvPr>
        </p:nvSpPr>
        <p:spPr>
          <a:xfrm>
            <a:off x="9258301" y="3757613"/>
            <a:ext cx="7774782"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523038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1734180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779688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259682"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7774782" y="1481139"/>
            <a:ext cx="9258300" cy="7310438"/>
          </a:xfrm>
          <a:prstGeom prst="rect">
            <a:avLst/>
          </a:prstGeom>
          <a:noFill/>
          <a:ln>
            <a:noFill/>
          </a:ln>
        </p:spPr>
        <p:txBody>
          <a:bodyPr spcFirstLastPara="1" wrap="square" lIns="91425" tIns="45700" rIns="91425" bIns="45700" anchor="t" anchorCtr="0">
            <a:normAutofit/>
          </a:bodyPr>
          <a:lstStyle>
            <a:lvl1pPr marL="685800" lvl="0" indent="-647700" algn="l">
              <a:lnSpc>
                <a:spcPct val="90000"/>
              </a:lnSpc>
              <a:spcBef>
                <a:spcPts val="1500"/>
              </a:spcBef>
              <a:spcAft>
                <a:spcPts val="0"/>
              </a:spcAft>
              <a:buClr>
                <a:schemeClr val="dk1"/>
              </a:buClr>
              <a:buSzPts val="3200"/>
              <a:buChar char="•"/>
              <a:defRPr sz="4800"/>
            </a:lvl1pPr>
            <a:lvl2pPr marL="1371600" lvl="1" indent="-609600" algn="l">
              <a:lnSpc>
                <a:spcPct val="90000"/>
              </a:lnSpc>
              <a:spcBef>
                <a:spcPts val="750"/>
              </a:spcBef>
              <a:spcAft>
                <a:spcPts val="0"/>
              </a:spcAft>
              <a:buClr>
                <a:schemeClr val="dk1"/>
              </a:buClr>
              <a:buSzPts val="2800"/>
              <a:buChar char="•"/>
              <a:defRPr sz="4200"/>
            </a:lvl2pPr>
            <a:lvl3pPr marL="2057400" lvl="2" indent="-571500" algn="l">
              <a:lnSpc>
                <a:spcPct val="90000"/>
              </a:lnSpc>
              <a:spcBef>
                <a:spcPts val="750"/>
              </a:spcBef>
              <a:spcAft>
                <a:spcPts val="0"/>
              </a:spcAft>
              <a:buClr>
                <a:schemeClr val="dk1"/>
              </a:buClr>
              <a:buSzPts val="2400"/>
              <a:buChar char="•"/>
              <a:defRPr sz="3600"/>
            </a:lvl3pPr>
            <a:lvl4pPr marL="2743200" lvl="3" indent="-533400" algn="l">
              <a:lnSpc>
                <a:spcPct val="90000"/>
              </a:lnSpc>
              <a:spcBef>
                <a:spcPts val="750"/>
              </a:spcBef>
              <a:spcAft>
                <a:spcPts val="0"/>
              </a:spcAft>
              <a:buClr>
                <a:schemeClr val="dk1"/>
              </a:buClr>
              <a:buSzPts val="2000"/>
              <a:buChar char="•"/>
              <a:defRPr sz="3000"/>
            </a:lvl4pPr>
            <a:lvl5pPr marL="3429000" lvl="4" indent="-533400" algn="l">
              <a:lnSpc>
                <a:spcPct val="90000"/>
              </a:lnSpc>
              <a:spcBef>
                <a:spcPts val="750"/>
              </a:spcBef>
              <a:spcAft>
                <a:spcPts val="0"/>
              </a:spcAft>
              <a:buClr>
                <a:schemeClr val="dk1"/>
              </a:buClr>
              <a:buSzPts val="2000"/>
              <a:buChar char="•"/>
              <a:defRPr sz="3000"/>
            </a:lvl5pPr>
            <a:lvl6pPr marL="4114800" lvl="5" indent="-533400" algn="l">
              <a:lnSpc>
                <a:spcPct val="90000"/>
              </a:lnSpc>
              <a:spcBef>
                <a:spcPts val="750"/>
              </a:spcBef>
              <a:spcAft>
                <a:spcPts val="0"/>
              </a:spcAft>
              <a:buClr>
                <a:schemeClr val="dk1"/>
              </a:buClr>
              <a:buSzPts val="2000"/>
              <a:buChar char="•"/>
              <a:defRPr sz="3000"/>
            </a:lvl6pPr>
            <a:lvl7pPr marL="4800600" lvl="6" indent="-533400" algn="l">
              <a:lnSpc>
                <a:spcPct val="90000"/>
              </a:lnSpc>
              <a:spcBef>
                <a:spcPts val="750"/>
              </a:spcBef>
              <a:spcAft>
                <a:spcPts val="0"/>
              </a:spcAft>
              <a:buClr>
                <a:schemeClr val="dk1"/>
              </a:buClr>
              <a:buSzPts val="2000"/>
              <a:buChar char="•"/>
              <a:defRPr sz="3000"/>
            </a:lvl7pPr>
            <a:lvl8pPr marL="5486400" lvl="7" indent="-533400" algn="l">
              <a:lnSpc>
                <a:spcPct val="90000"/>
              </a:lnSpc>
              <a:spcBef>
                <a:spcPts val="750"/>
              </a:spcBef>
              <a:spcAft>
                <a:spcPts val="0"/>
              </a:spcAft>
              <a:buClr>
                <a:schemeClr val="dk1"/>
              </a:buClr>
              <a:buSzPts val="2000"/>
              <a:buChar char="•"/>
              <a:defRPr sz="3000"/>
            </a:lvl8pPr>
            <a:lvl9pPr marL="6172200" lvl="8" indent="-533400" algn="l">
              <a:lnSpc>
                <a:spcPct val="90000"/>
              </a:lnSpc>
              <a:spcBef>
                <a:spcPts val="750"/>
              </a:spcBef>
              <a:spcAft>
                <a:spcPts val="0"/>
              </a:spcAft>
              <a:buClr>
                <a:schemeClr val="dk1"/>
              </a:buClr>
              <a:buSzPts val="2000"/>
              <a:buChar char="•"/>
              <a:defRPr sz="3000"/>
            </a:lvl9pPr>
          </a:lstStyle>
          <a:p>
            <a:endParaRPr/>
          </a:p>
        </p:txBody>
      </p:sp>
      <p:sp>
        <p:nvSpPr>
          <p:cNvPr id="58" name="Google Shape;58;p27"/>
          <p:cNvSpPr txBox="1">
            <a:spLocks noGrp="1"/>
          </p:cNvSpPr>
          <p:nvPr>
            <p:ph type="body" idx="2"/>
          </p:nvPr>
        </p:nvSpPr>
        <p:spPr>
          <a:xfrm>
            <a:off x="1259682" y="3086101"/>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59" name="Google Shape;59;p2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1029657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1259682"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7774782" y="1481139"/>
            <a:ext cx="9258300" cy="7310438"/>
          </a:xfrm>
          <a:prstGeom prst="rect">
            <a:avLst/>
          </a:prstGeom>
          <a:noFill/>
          <a:ln>
            <a:noFill/>
          </a:ln>
        </p:spPr>
      </p:sp>
      <p:sp>
        <p:nvSpPr>
          <p:cNvPr id="65" name="Google Shape;65;p28"/>
          <p:cNvSpPr txBox="1">
            <a:spLocks noGrp="1"/>
          </p:cNvSpPr>
          <p:nvPr>
            <p:ph type="body" idx="1"/>
          </p:nvPr>
        </p:nvSpPr>
        <p:spPr>
          <a:xfrm>
            <a:off x="1259682" y="3086101"/>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66" name="Google Shape;66;p2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614714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5880496" y="-1884760"/>
            <a:ext cx="6527008" cy="157734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647882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10700147" y="2934893"/>
            <a:ext cx="8717758"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2699147" y="-894159"/>
            <a:ext cx="8717758" cy="1160145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76068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1257300" y="547688"/>
            <a:ext cx="15773400" cy="1988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1257300" y="2738438"/>
            <a:ext cx="15773400" cy="652700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4797188"/>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1.svg"/><Relationship Id="rId7" Type="http://schemas.openxmlformats.org/officeDocument/2006/relationships/image" Target="../media/image4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1.svg"/><Relationship Id="rId7" Type="http://schemas.openxmlformats.org/officeDocument/2006/relationships/image" Target="../media/image5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31.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svg"/><Relationship Id="rId7"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9.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svg"/><Relationship Id="rId7"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59.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59.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9.svg"/><Relationship Id="rId5" Type="http://schemas.openxmlformats.org/officeDocument/2006/relationships/slideLayout" Target="../slideLayouts/slideLayout23.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svg"/><Relationship Id="rId7"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9.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7.svg"/><Relationship Id="rId4" Type="http://schemas.openxmlformats.org/officeDocument/2006/relationships/image" Target="../media/image35.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svg"/><Relationship Id="rId7"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7.svg"/><Relationship Id="rId4" Type="http://schemas.openxmlformats.org/officeDocument/2006/relationships/image" Target="../media/image35.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00.png"/><Relationship Id="rId5" Type="http://schemas.openxmlformats.org/officeDocument/2006/relationships/image" Target="../media/image14.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10.png"/><Relationship Id="rId5" Type="http://schemas.openxmlformats.org/officeDocument/2006/relationships/image" Target="../media/image14.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svg"/><Relationship Id="rId7" Type="http://schemas.openxmlformats.org/officeDocument/2006/relationships/image" Target="../media/image2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svg"/><Relationship Id="rId7" Type="http://schemas.openxmlformats.org/officeDocument/2006/relationships/image" Target="../media/image2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6.sv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20.png"/><Relationship Id="rId12" Type="http://schemas.openxmlformats.org/officeDocument/2006/relationships/image" Target="../media/image10.png"/><Relationship Id="rId2" Type="http://schemas.openxmlformats.org/officeDocument/2006/relationships/audio" Target="../media/media1.mp3"/><Relationship Id="rId16" Type="http://schemas.openxmlformats.org/officeDocument/2006/relationships/image" Target="../media/image19.svg"/><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24.png"/><Relationship Id="rId5" Type="http://schemas.openxmlformats.org/officeDocument/2006/relationships/slideLayout" Target="../slideLayouts/slideLayout23.xml"/><Relationship Id="rId1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2.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6.sv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14.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9.svg"/><Relationship Id="rId5" Type="http://schemas.openxmlformats.org/officeDocument/2006/relationships/slideLayout" Target="../slideLayouts/slideLayout23.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324600" y="2351748"/>
            <a:ext cx="6110056" cy="611005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648200" y="2857500"/>
            <a:ext cx="88392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2100598691"/>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2600774" y="5346253"/>
            <a:ext cx="6478302" cy="2033354"/>
            <a:chOff x="558969" y="2865239"/>
            <a:chExt cx="10758913" cy="3230759"/>
          </a:xfrm>
        </p:grpSpPr>
        <p:grpSp>
          <p:nvGrpSpPr>
            <p:cNvPr id="8" name="Group 8"/>
            <p:cNvGrpSpPr/>
            <p:nvPr/>
          </p:nvGrpSpPr>
          <p:grpSpPr>
            <a:xfrm>
              <a:off x="1186877" y="2865239"/>
              <a:ext cx="10131005" cy="3230759"/>
              <a:chOff x="-8513" y="-38100"/>
              <a:chExt cx="2668249" cy="850900"/>
            </a:xfrm>
          </p:grpSpPr>
          <p:sp>
            <p:nvSpPr>
              <p:cNvPr id="9" name="Freeform 9"/>
              <p:cNvSpPr/>
              <p:nvPr/>
            </p:nvSpPr>
            <p:spPr>
              <a:xfrm>
                <a:off x="-8513" y="4911"/>
                <a:ext cx="266824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2591126" y="3563206"/>
                  <a:ext cx="7650928"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en-US" sz="4000" kern="0">
                            <a:latin typeface="Arial" panose="020B0604020202020204" pitchFamily="34" charset="0"/>
                            <a:ea typeface="Calibri" panose="020F0502020204030204" pitchFamily="34" charset="0"/>
                          </a:rPr>
                          <m:t>H</m:t>
                        </m:r>
                        <m:r>
                          <m:rPr>
                            <m:nor/>
                          </m:rPr>
                          <a:rPr lang="en-US" sz="4000" kern="0">
                            <a:latin typeface="Arial" panose="020B0604020202020204" pitchFamily="34" charset="0"/>
                            <a:ea typeface="Calibri" panose="020F0502020204030204" pitchFamily="34" charset="0"/>
                          </a:rPr>
                          <m:t>ì</m:t>
                        </m:r>
                        <m:r>
                          <m:rPr>
                            <m:nor/>
                          </m:rPr>
                          <a:rPr lang="en-US" sz="4000" kern="0">
                            <a:latin typeface="Arial" panose="020B0604020202020204" pitchFamily="34" charset="0"/>
                            <a:ea typeface="Calibri" panose="020F0502020204030204" pitchFamily="34" charset="0"/>
                          </a:rPr>
                          <m:t>nh</m:t>
                        </m:r>
                        <m:r>
                          <m:rPr>
                            <m:nor/>
                          </m:rPr>
                          <a:rPr lang="en-US" sz="4000" kern="0">
                            <a:latin typeface="Arial" panose="020B0604020202020204" pitchFamily="34" charset="0"/>
                            <a:ea typeface="Calibri" panose="020F0502020204030204" pitchFamily="34" charset="0"/>
                          </a:rPr>
                          <m:t> </m:t>
                        </m:r>
                        <m:r>
                          <m:rPr>
                            <m:sty m:val="p"/>
                          </m:rPr>
                          <a:rPr lang="vi-VN" sz="4000" kern="0">
                            <a:latin typeface="Cambria Math" panose="02040503050406030204" pitchFamily="18" charset="0"/>
                            <a:ea typeface="Calibri" panose="020F0502020204030204" pitchFamily="34" charset="0"/>
                            <a:cs typeface="Arial" panose="020B0604020202020204" pitchFamily="34" charset="0"/>
                          </a:rPr>
                          <m:t>A</m:t>
                        </m:r>
                      </m:oMath>
                    </m:oMathPara>
                  </a14:m>
                  <a:endParaRPr kumimoji="0" lang="en-US" sz="4000" b="0"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2591126" y="3563206"/>
                  <a:ext cx="7650928" cy="1467062"/>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41" name="Picture 40"/>
          <p:cNvPicPr>
            <a:picLocks noChangeAspect="1"/>
          </p:cNvPicPr>
          <p:nvPr/>
        </p:nvPicPr>
        <p:blipFill>
          <a:blip r:embed="rId3"/>
          <a:stretch>
            <a:fillRect/>
          </a:stretch>
        </p:blipFill>
        <p:spPr>
          <a:xfrm>
            <a:off x="-189630" y="8329892"/>
            <a:ext cx="2407518" cy="2124280"/>
          </a:xfrm>
          <a:prstGeom prst="rect">
            <a:avLst/>
          </a:prstGeom>
        </p:spPr>
      </p:pic>
      <p:grpSp>
        <p:nvGrpSpPr>
          <p:cNvPr id="40" name="Group 36"/>
          <p:cNvGrpSpPr/>
          <p:nvPr/>
        </p:nvGrpSpPr>
        <p:grpSpPr>
          <a:xfrm>
            <a:off x="-133843" y="1994625"/>
            <a:ext cx="3386223" cy="2754355"/>
            <a:chOff x="815006" y="-547723"/>
            <a:chExt cx="4244565" cy="5767471"/>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7" name="TextBox 38"/>
            <p:cNvSpPr txBox="1"/>
            <p:nvPr/>
          </p:nvSpPr>
          <p:spPr>
            <a:xfrm rot="20550000">
              <a:off x="815006" y="-547723"/>
              <a:ext cx="4244565" cy="461868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1</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27" name="Rectangle 26"/>
          <p:cNvSpPr/>
          <p:nvPr/>
        </p:nvSpPr>
        <p:spPr>
          <a:xfrm>
            <a:off x="2295314" y="786800"/>
            <a:ext cx="15097964" cy="901593"/>
          </a:xfrm>
          <a:prstGeom prst="rect">
            <a:avLst/>
          </a:prstGeom>
        </p:spPr>
        <p:txBody>
          <a:bodyPr wrap="square">
            <a:spAutoFit/>
          </a:bodyPr>
          <a:lstStyle/>
          <a:p>
            <a:pPr lvl="0" algn="just">
              <a:lnSpc>
                <a:spcPct val="150000"/>
              </a:lnSpc>
              <a:spcBef>
                <a:spcPts val="300"/>
              </a:spcBef>
              <a:spcAft>
                <a:spcPts val="300"/>
              </a:spcAft>
            </a:pPr>
            <a:r>
              <a:rPr lang="fr-FR" sz="4000" kern="0">
                <a:solidFill>
                  <a:schemeClr val="bg1"/>
                </a:solidFill>
                <a:latin typeface="Arial" panose="020B0604020202020204" pitchFamily="34" charset="0"/>
                <a:ea typeface="Calibri" panose="020F0502020204030204" pitchFamily="34" charset="0"/>
              </a:rPr>
              <a:t>Quan</a:t>
            </a:r>
            <a:r>
              <a:rPr lang="vi-VN" sz="4000" kern="0">
                <a:solidFill>
                  <a:schemeClr val="bg1"/>
                </a:solidFill>
                <a:ea typeface="Calibri" panose="020F0502020204030204" pitchFamily="34" charset="0"/>
              </a:rPr>
              <a:t> sát các đa giác ở hình và cho biết hình nào là đa giác đều?</a:t>
            </a:r>
            <a:endParaRPr kumimoji="0" lang="en-US" sz="4000" b="0" i="0" u="none" strike="noStrike" kern="1200" cap="none" spc="0" normalizeH="0" baseline="0" noProof="0" dirty="0">
              <a:ln>
                <a:noFill/>
              </a:ln>
              <a:solidFill>
                <a:schemeClr val="bg1"/>
              </a:solidFill>
              <a:effectLst/>
              <a:uLnTx/>
              <a:uFillTx/>
              <a:latin typeface="Arial (Body)"/>
              <a:ea typeface="Arial" panose="020B0604020202020204" pitchFamily="34" charset="0"/>
              <a:cs typeface="Times New Roman" panose="02020603050405020304" pitchFamily="18" charset="0"/>
            </a:endParaRPr>
          </a:p>
        </p:txBody>
      </p:sp>
      <p:grpSp>
        <p:nvGrpSpPr>
          <p:cNvPr id="57" name="Group 56"/>
          <p:cNvGrpSpPr/>
          <p:nvPr/>
        </p:nvGrpSpPr>
        <p:grpSpPr>
          <a:xfrm>
            <a:off x="2589751" y="7874026"/>
            <a:ext cx="6534978" cy="2033354"/>
            <a:chOff x="558969" y="2865239"/>
            <a:chExt cx="10853038" cy="3230759"/>
          </a:xfrm>
        </p:grpSpPr>
        <p:grpSp>
          <p:nvGrpSpPr>
            <p:cNvPr id="58" name="Group 8"/>
            <p:cNvGrpSpPr/>
            <p:nvPr/>
          </p:nvGrpSpPr>
          <p:grpSpPr>
            <a:xfrm>
              <a:off x="1186877" y="2865239"/>
              <a:ext cx="10225130" cy="3230759"/>
              <a:chOff x="-8513" y="-38100"/>
              <a:chExt cx="2693039" cy="850900"/>
            </a:xfrm>
          </p:grpSpPr>
          <p:sp>
            <p:nvSpPr>
              <p:cNvPr id="64" name="Freeform 9"/>
              <p:cNvSpPr/>
              <p:nvPr/>
            </p:nvSpPr>
            <p:spPr>
              <a:xfrm>
                <a:off x="-8513" y="4911"/>
                <a:ext cx="269303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3164901" y="3558513"/>
                  <a:ext cx="6192862"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en-US" sz="4000" kern="0">
                            <a:latin typeface="Arial" panose="020B0604020202020204" pitchFamily="34" charset="0"/>
                            <a:ea typeface="Calibri" panose="020F0502020204030204" pitchFamily="34" charset="0"/>
                          </a:rPr>
                          <m:t>H</m:t>
                        </m:r>
                        <m:r>
                          <m:rPr>
                            <m:nor/>
                          </m:rPr>
                          <a:rPr lang="en-US" sz="4000" kern="0">
                            <a:latin typeface="Arial" panose="020B0604020202020204" pitchFamily="34" charset="0"/>
                            <a:ea typeface="Calibri" panose="020F0502020204030204" pitchFamily="34" charset="0"/>
                          </a:rPr>
                          <m:t>ì</m:t>
                        </m:r>
                        <m:r>
                          <m:rPr>
                            <m:nor/>
                          </m:rPr>
                          <a:rPr lang="en-US" sz="4000" kern="0">
                            <a:latin typeface="Arial" panose="020B0604020202020204" pitchFamily="34" charset="0"/>
                            <a:ea typeface="Calibri" panose="020F0502020204030204" pitchFamily="34" charset="0"/>
                          </a:rPr>
                          <m:t>nh</m:t>
                        </m:r>
                        <m:r>
                          <m:rPr>
                            <m:nor/>
                          </m:rPr>
                          <a:rPr lang="en-US" sz="4000" kern="0">
                            <a:latin typeface="Arial" panose="020B0604020202020204" pitchFamily="34" charset="0"/>
                            <a:ea typeface="Calibri" panose="020F0502020204030204" pitchFamily="34" charset="0"/>
                          </a:rPr>
                          <m:t> </m:t>
                        </m:r>
                        <m:r>
                          <m:rPr>
                            <m:sty m:val="p"/>
                          </m:rPr>
                          <a:rPr lang="vi-VN" sz="4000" kern="0">
                            <a:latin typeface="Cambria Math" panose="02040503050406030204" pitchFamily="18" charset="0"/>
                            <a:ea typeface="Calibri" panose="020F0502020204030204" pitchFamily="34" charset="0"/>
                            <a:cs typeface="Arial" panose="020B0604020202020204" pitchFamily="34" charset="0"/>
                          </a:rPr>
                          <m:t>B</m:t>
                        </m:r>
                      </m:oMath>
                    </m:oMathPara>
                  </a14:m>
                  <a:endParaRPr kumimoji="0" lang="en-US" sz="40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3164901" y="3558513"/>
                  <a:ext cx="6192862" cy="1467062"/>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0132581" y="5317446"/>
            <a:ext cx="6478302" cy="2033354"/>
            <a:chOff x="558969" y="2865239"/>
            <a:chExt cx="10758913" cy="3230759"/>
          </a:xfrm>
        </p:grpSpPr>
        <p:grpSp>
          <p:nvGrpSpPr>
            <p:cNvPr id="67" name="Group 8"/>
            <p:cNvGrpSpPr/>
            <p:nvPr/>
          </p:nvGrpSpPr>
          <p:grpSpPr>
            <a:xfrm>
              <a:off x="1186877" y="2865239"/>
              <a:ext cx="10131005" cy="3230759"/>
              <a:chOff x="-8513" y="-38100"/>
              <a:chExt cx="2668249" cy="850900"/>
            </a:xfrm>
          </p:grpSpPr>
          <p:sp>
            <p:nvSpPr>
              <p:cNvPr id="73" name="Freeform 9"/>
              <p:cNvSpPr/>
              <p:nvPr/>
            </p:nvSpPr>
            <p:spPr>
              <a:xfrm>
                <a:off x="-8513" y="4911"/>
                <a:ext cx="266824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786767" y="3414075"/>
                  <a:ext cx="7338202"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en-US" sz="4000" kern="0">
                            <a:latin typeface="Arial" panose="020B0604020202020204" pitchFamily="34" charset="0"/>
                            <a:ea typeface="Calibri" panose="020F0502020204030204" pitchFamily="34" charset="0"/>
                          </a:rPr>
                          <m:t>H</m:t>
                        </m:r>
                        <m:r>
                          <m:rPr>
                            <m:nor/>
                          </m:rPr>
                          <a:rPr lang="en-US" sz="4000" kern="0">
                            <a:latin typeface="Arial" panose="020B0604020202020204" pitchFamily="34" charset="0"/>
                            <a:ea typeface="Calibri" panose="020F0502020204030204" pitchFamily="34" charset="0"/>
                          </a:rPr>
                          <m:t>ì</m:t>
                        </m:r>
                        <m:r>
                          <m:rPr>
                            <m:nor/>
                          </m:rPr>
                          <a:rPr lang="en-US" sz="4000" kern="0">
                            <a:latin typeface="Arial" panose="020B0604020202020204" pitchFamily="34" charset="0"/>
                            <a:ea typeface="Calibri" panose="020F0502020204030204" pitchFamily="34" charset="0"/>
                          </a:rPr>
                          <m:t>nh</m:t>
                        </m:r>
                        <m:r>
                          <m:rPr>
                            <m:nor/>
                          </m:rPr>
                          <a:rPr lang="en-US" sz="4000" kern="0">
                            <a:latin typeface="Arial" panose="020B0604020202020204" pitchFamily="34" charset="0"/>
                            <a:ea typeface="Calibri" panose="020F0502020204030204" pitchFamily="34" charset="0"/>
                          </a:rPr>
                          <m:t> </m:t>
                        </m:r>
                        <m:r>
                          <m:rPr>
                            <m:sty m:val="p"/>
                          </m:rPr>
                          <a:rPr lang="vi-VN" sz="4000" kern="0">
                            <a:latin typeface="Cambria Math" panose="02040503050406030204" pitchFamily="18" charset="0"/>
                            <a:ea typeface="Calibri" panose="020F0502020204030204" pitchFamily="34" charset="0"/>
                            <a:cs typeface="Arial" panose="020B0604020202020204" pitchFamily="34" charset="0"/>
                          </a:rPr>
                          <m:t>C</m:t>
                        </m:r>
                      </m:oMath>
                    </m:oMathPara>
                  </a14:m>
                  <a:endParaRPr kumimoji="0" lang="en-US" sz="4000" b="0"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786767" y="3414075"/>
                  <a:ext cx="7338202" cy="1467062"/>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0147344" y="7822098"/>
            <a:ext cx="6463540" cy="2033354"/>
            <a:chOff x="558969" y="2865239"/>
            <a:chExt cx="10734397" cy="3230759"/>
          </a:xfrm>
        </p:grpSpPr>
        <p:grpSp>
          <p:nvGrpSpPr>
            <p:cNvPr id="76" name="Group 8"/>
            <p:cNvGrpSpPr/>
            <p:nvPr/>
          </p:nvGrpSpPr>
          <p:grpSpPr>
            <a:xfrm>
              <a:off x="1186877" y="2865239"/>
              <a:ext cx="10106489" cy="3230759"/>
              <a:chOff x="-8513" y="-38100"/>
              <a:chExt cx="2661792" cy="850900"/>
            </a:xfrm>
          </p:grpSpPr>
          <p:sp>
            <p:nvSpPr>
              <p:cNvPr id="82" name="Freeform 9"/>
              <p:cNvSpPr/>
              <p:nvPr/>
            </p:nvSpPr>
            <p:spPr>
              <a:xfrm>
                <a:off x="-8513" y="4911"/>
                <a:ext cx="266179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2648130" y="3411527"/>
                  <a:ext cx="7280691"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vi-VN" sz="4000" kern="0">
                            <a:ea typeface="Calibri" panose="020F0502020204030204" pitchFamily="34" charset="0"/>
                          </a:rPr>
                          <m:t>H</m:t>
                        </m:r>
                        <m:r>
                          <m:rPr>
                            <m:nor/>
                          </m:rPr>
                          <a:rPr lang="vi-VN" sz="4000" kern="0">
                            <a:ea typeface="Calibri" panose="020F0502020204030204" pitchFamily="34" charset="0"/>
                          </a:rPr>
                          <m:t>ì</m:t>
                        </m:r>
                        <m:r>
                          <m:rPr>
                            <m:nor/>
                          </m:rPr>
                          <a:rPr lang="vi-VN" sz="4000" kern="0">
                            <a:ea typeface="Calibri" panose="020F0502020204030204" pitchFamily="34" charset="0"/>
                          </a:rPr>
                          <m:t>nh</m:t>
                        </m:r>
                        <m:r>
                          <m:rPr>
                            <m:nor/>
                          </m:rPr>
                          <a:rPr lang="vi-VN" sz="4000" kern="0">
                            <a:ea typeface="Calibri" panose="020F0502020204030204" pitchFamily="34" charset="0"/>
                          </a:rPr>
                          <m:t> </m:t>
                        </m:r>
                        <m:r>
                          <m:rPr>
                            <m:sty m:val="p"/>
                          </m:rPr>
                          <a:rPr lang="vi-VN" sz="4000" kern="0">
                            <a:latin typeface="Cambria Math" panose="02040503050406030204" pitchFamily="18" charset="0"/>
                            <a:ea typeface="Calibri" panose="020F0502020204030204" pitchFamily="34" charset="0"/>
                            <a:cs typeface="Arial" panose="020B0604020202020204" pitchFamily="34" charset="0"/>
                          </a:rPr>
                          <m:t>D</m:t>
                        </m:r>
                      </m:oMath>
                    </m:oMathPara>
                  </a14:m>
                  <a:endParaRPr kumimoji="0" lang="en-US" sz="4000" b="0"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2648130" y="3411527"/>
                  <a:ext cx="7280691" cy="1467062"/>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83472" y="7755465"/>
            <a:ext cx="1621756" cy="1636567"/>
          </a:xfrm>
          <a:prstGeom prst="rect">
            <a:avLst/>
          </a:prstGeom>
          <a:effectLst>
            <a:outerShdw blurRad="50800" dist="38100" dir="13500000" algn="br" rotWithShape="0">
              <a:prstClr val="black">
                <a:alpha val="40000"/>
              </a:prstClr>
            </a:outerShdw>
          </a:effectLst>
        </p:spPr>
      </p:pic>
      <p:pic>
        <p:nvPicPr>
          <p:cNvPr id="2" name="Picture 1">
            <a:extLst>
              <a:ext uri="{FF2B5EF4-FFF2-40B4-BE49-F238E27FC236}">
                <a16:creationId xmlns:a16="http://schemas.microsoft.com/office/drawing/2014/main" id="{1EF68F49-D9BE-BE46-701A-84208B2758A9}"/>
              </a:ext>
            </a:extLst>
          </p:cNvPr>
          <p:cNvPicPr>
            <a:picLocks noChangeAspect="1"/>
          </p:cNvPicPr>
          <p:nvPr/>
        </p:nvPicPr>
        <p:blipFill>
          <a:blip r:embed="rId10"/>
          <a:stretch>
            <a:fillRect/>
          </a:stretch>
        </p:blipFill>
        <p:spPr>
          <a:xfrm>
            <a:off x="5034722" y="1895058"/>
            <a:ext cx="10392723" cy="2952599"/>
          </a:xfrm>
          <a:prstGeom prst="rect">
            <a:avLst/>
          </a:prstGeom>
        </p:spPr>
      </p:pic>
    </p:spTree>
    <p:extLst>
      <p:ext uri="{BB962C8B-B14F-4D97-AF65-F5344CB8AC3E}">
        <p14:creationId xmlns:p14="http://schemas.microsoft.com/office/powerpoint/2010/main" val="255106991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Rectangle 26"/>
              <p:cNvSpPr/>
              <p:nvPr/>
            </p:nvSpPr>
            <p:spPr>
              <a:xfrm>
                <a:off x="5184214" y="1849712"/>
                <a:ext cx="10890204" cy="1954831"/>
              </a:xfrm>
              <a:prstGeom prst="rect">
                <a:avLst/>
              </a:prstGeom>
            </p:spPr>
            <p:txBody>
              <a:bodyPr wrap="square">
                <a:spAutoFit/>
              </a:bodyPr>
              <a:lstStyle/>
              <a:p>
                <a:pPr marR="30480" lvl="0" algn="just">
                  <a:lnSpc>
                    <a:spcPct val="150000"/>
                  </a:lnSpc>
                </a:pPr>
                <a:r>
                  <a:rPr lang="vi-VN" sz="4300" kern="0">
                    <a:ea typeface="Calibri" panose="020F0502020204030204" pitchFamily="34" charset="0"/>
                  </a:rPr>
                  <a:t>Khi tứ giác </a:t>
                </a:r>
                <a14:m>
                  <m:oMath xmlns:m="http://schemas.openxmlformats.org/officeDocument/2006/math">
                    <m:r>
                      <a:rPr lang="vi-VN" sz="4300" i="1" kern="0">
                        <a:latin typeface="Cambria Math" panose="02040503050406030204" pitchFamily="18" charset="0"/>
                        <a:ea typeface="Calibri" panose="020F0502020204030204" pitchFamily="34" charset="0"/>
                        <a:cs typeface="Arial" panose="020B0604020202020204" pitchFamily="34" charset="0"/>
                      </a:rPr>
                      <m:t>𝑀𝑁𝑃𝑄</m:t>
                    </m:r>
                  </m:oMath>
                </a14:m>
                <a:r>
                  <a:rPr lang="vi-VN" sz="4300" kern="0">
                    <a:ea typeface="Calibri" panose="020F0502020204030204" pitchFamily="34" charset="0"/>
                  </a:rPr>
                  <a:t> nội tiếp đường tròn, và có góc </a:t>
                </a:r>
                <a14:m>
                  <m:oMath xmlns:m="http://schemas.openxmlformats.org/officeDocument/2006/math">
                    <m:r>
                      <a:rPr lang="vi-VN" sz="4300" i="1" kern="0">
                        <a:latin typeface="Cambria Math" panose="02040503050406030204" pitchFamily="18" charset="0"/>
                        <a:ea typeface="Calibri" panose="020F0502020204030204" pitchFamily="34" charset="0"/>
                        <a:cs typeface="Arial" panose="020B0604020202020204" pitchFamily="34" charset="0"/>
                      </a:rPr>
                      <m:t>𝑀</m:t>
                    </m:r>
                  </m:oMath>
                </a14:m>
                <a:r>
                  <a:rPr lang="vi-VN" sz="4300" kern="0">
                    <a:ea typeface="Calibri" panose="020F0502020204030204" pitchFamily="34" charset="0"/>
                  </a:rPr>
                  <a:t> bằng </a:t>
                </a:r>
                <a14:m>
                  <m:oMath xmlns:m="http://schemas.openxmlformats.org/officeDocument/2006/math">
                    <m:sSup>
                      <m:sSupPr>
                        <m:ctrlPr>
                          <a:rPr lang="en-US" sz="4300" i="1">
                            <a:latin typeface="Cambria Math" panose="02040503050406030204" pitchFamily="18" charset="0"/>
                            <a:cs typeface="Arial" panose="020B0604020202020204" pitchFamily="34" charset="0"/>
                          </a:rPr>
                        </m:ctrlPr>
                      </m:sSupPr>
                      <m:e>
                        <m:r>
                          <a:rPr lang="vi-VN" sz="4300" i="1" kern="0">
                            <a:latin typeface="Cambria Math" panose="02040503050406030204" pitchFamily="18" charset="0"/>
                            <a:ea typeface="Calibri" panose="020F0502020204030204" pitchFamily="34" charset="0"/>
                            <a:cs typeface="Arial" panose="020B0604020202020204" pitchFamily="34" charset="0"/>
                          </a:rPr>
                          <m:t>90</m:t>
                        </m:r>
                      </m:e>
                      <m:sup>
                        <m:r>
                          <a:rPr lang="vi-VN" sz="4300" i="1" kern="0">
                            <a:latin typeface="Cambria Math" panose="02040503050406030204" pitchFamily="18" charset="0"/>
                            <a:ea typeface="Calibri" panose="020F0502020204030204" pitchFamily="34" charset="0"/>
                            <a:cs typeface="Arial" panose="020B0604020202020204" pitchFamily="34" charset="0"/>
                          </a:rPr>
                          <m:t>𝑜</m:t>
                        </m:r>
                      </m:sup>
                    </m:sSup>
                  </m:oMath>
                </a14:m>
                <a:r>
                  <a:rPr lang="vi-VN" sz="4300" kern="0">
                    <a:ea typeface="Calibri" panose="020F0502020204030204" pitchFamily="34" charset="0"/>
                  </a:rPr>
                  <a:t>. Khi đó, góc </a:t>
                </a:r>
                <a14:m>
                  <m:oMath xmlns:m="http://schemas.openxmlformats.org/officeDocument/2006/math">
                    <m:r>
                      <a:rPr lang="vi-VN" sz="4300" i="1" kern="0">
                        <a:latin typeface="Cambria Math" panose="02040503050406030204" pitchFamily="18" charset="0"/>
                        <a:ea typeface="Calibri" panose="020F0502020204030204" pitchFamily="34" charset="0"/>
                        <a:cs typeface="Arial" panose="020B0604020202020204" pitchFamily="34" charset="0"/>
                      </a:rPr>
                      <m:t>𝑃</m:t>
                    </m:r>
                  </m:oMath>
                </a14:m>
                <a:r>
                  <a:rPr lang="vi-VN" sz="4300" kern="0">
                    <a:ea typeface="Calibri" panose="020F0502020204030204" pitchFamily="34" charset="0"/>
                  </a:rPr>
                  <a:t> bằng:</a:t>
                </a:r>
                <a:endParaRPr kumimoji="0" lang="en-US" sz="43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5184214" y="1849712"/>
                <a:ext cx="10890204" cy="1954831"/>
              </a:xfrm>
              <a:prstGeom prst="rect">
                <a:avLst/>
              </a:prstGeom>
              <a:blipFill>
                <a:blip r:embed="rId2"/>
                <a:stretch>
                  <a:fillRect l="-2182" r="-1903" b="-13707"/>
                </a:stretch>
              </a:blipFill>
            </p:spPr>
            <p:txBody>
              <a:bodyPr/>
              <a:lstStyle/>
              <a:p>
                <a:r>
                  <a:rPr lang="en-US">
                    <a:noFill/>
                  </a:rPr>
                  <a:t> </a:t>
                </a:r>
              </a:p>
            </p:txBody>
          </p:sp>
        </mc:Fallback>
      </mc:AlternateContent>
      <p:grpSp>
        <p:nvGrpSpPr>
          <p:cNvPr id="42" name="Group 41"/>
          <p:cNvGrpSpPr/>
          <p:nvPr/>
        </p:nvGrpSpPr>
        <p:grpSpPr>
          <a:xfrm>
            <a:off x="1996652" y="5448300"/>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702392" y="3561029"/>
                  <a:ext cx="6192864"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000" i="1" smtClean="0">
                                <a:solidFill>
                                  <a:schemeClr val="bg1"/>
                                </a:solidFill>
                                <a:latin typeface="Cambria Math" panose="02040503050406030204" pitchFamily="18" charset="0"/>
                                <a:cs typeface="Arial" panose="020B0604020202020204" pitchFamily="34" charset="0"/>
                              </a:rPr>
                            </m:ctrlPr>
                          </m:sSup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100</m:t>
                            </m:r>
                          </m:e>
                          <m: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𝑜</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702392" y="3561029"/>
                  <a:ext cx="6192864" cy="1467062"/>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1608314" y="1504365"/>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2</a:t>
              </a:r>
            </a:p>
          </p:txBody>
        </p:sp>
      </p:grpSp>
      <p:grpSp>
        <p:nvGrpSpPr>
          <p:cNvPr id="57" name="Group 56"/>
          <p:cNvGrpSpPr/>
          <p:nvPr/>
        </p:nvGrpSpPr>
        <p:grpSpPr>
          <a:xfrm>
            <a:off x="1974757" y="7768875"/>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1971666" y="3671110"/>
                  <a:ext cx="5428894"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000" i="1" smtClean="0">
                                <a:solidFill>
                                  <a:schemeClr val="bg1"/>
                                </a:solidFill>
                                <a:latin typeface="Cambria Math" panose="02040503050406030204" pitchFamily="18" charset="0"/>
                                <a:cs typeface="Arial" panose="020B0604020202020204" pitchFamily="34" charset="0"/>
                              </a:rPr>
                            </m:ctrlPr>
                          </m:sSup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110</m:t>
                            </m:r>
                          </m:e>
                          <m: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𝑜</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1971666" y="3671110"/>
                  <a:ext cx="5428894" cy="1467062"/>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309914" y="5448300"/>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298369" y="3618234"/>
                  <a:ext cx="5228835"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000" i="1" smtClean="0">
                                <a:solidFill>
                                  <a:schemeClr val="bg1"/>
                                </a:solidFill>
                                <a:latin typeface="Cambria Math" panose="02040503050406030204" pitchFamily="18" charset="0"/>
                                <a:cs typeface="Arial" panose="020B0604020202020204" pitchFamily="34" charset="0"/>
                              </a:rPr>
                            </m:ctrlPr>
                          </m:sSup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180</m:t>
                            </m:r>
                          </m:e>
                          <m: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𝑜</m:t>
                            </m:r>
                          </m:sup>
                        </m:sSup>
                      </m:oMath>
                    </m:oMathPara>
                  </a14:m>
                  <a:endParaRPr lang="en-US" sz="4000" dirty="0">
                    <a:solidFill>
                      <a:schemeClr val="bg1"/>
                    </a:solidFill>
                    <a:latin typeface="Arial" panose="020B0604020202020204" pitchFamily="34" charset="0"/>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298369" y="3618234"/>
                  <a:ext cx="5228835" cy="1467062"/>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347605" y="7910746"/>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2475760" y="3595023"/>
                  <a:ext cx="4278023"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000" i="1" smtClean="0">
                                <a:solidFill>
                                  <a:schemeClr val="bg1"/>
                                </a:solidFill>
                                <a:latin typeface="Cambria Math" panose="02040503050406030204" pitchFamily="18" charset="0"/>
                                <a:cs typeface="Arial" panose="020B0604020202020204" pitchFamily="34" charset="0"/>
                              </a:rPr>
                            </m:ctrlPr>
                          </m:sSup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90</m:t>
                            </m:r>
                          </m:e>
                          <m: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𝑜</m:t>
                            </m:r>
                          </m:sup>
                        </m:sSup>
                      </m:oMath>
                    </m:oMathPara>
                  </a14:m>
                  <a:endParaRPr lang="en-US" sz="4000" dirty="0">
                    <a:solidFill>
                      <a:schemeClr val="bg1"/>
                    </a:solidFill>
                    <a:latin typeface="Arial" panose="020B0604020202020204" pitchFamily="34" charset="0"/>
                    <a:cs typeface="Arial" panose="020B0604020202020204" pitchFamily="34"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2475760" y="3595023"/>
                  <a:ext cx="4278023" cy="1467062"/>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4559623" y="8013434"/>
            <a:ext cx="1621756" cy="1636567"/>
          </a:xfrm>
          <a:prstGeom prst="rect">
            <a:avLst/>
          </a:prstGeom>
          <a:effectLst>
            <a:outerShdw blurRad="50800" dist="38100" dir="13500000" algn="br" rotWithShape="0">
              <a:prstClr val="black">
                <a:alpha val="40000"/>
              </a:prstClr>
            </a:outerShdw>
          </a:effectLst>
        </p:spPr>
      </p:pic>
      <p:pic>
        <p:nvPicPr>
          <p:cNvPr id="43" name="Google Shape;259;p5"/>
          <p:cNvPicPr preferRelativeResize="0"/>
          <p:nvPr/>
        </p:nvPicPr>
        <p:blipFill rotWithShape="1">
          <a:blip r:embed="rId10">
            <a:alphaModFix/>
          </a:blip>
          <a:srcRect/>
          <a:stretch/>
        </p:blipFill>
        <p:spPr>
          <a:xfrm>
            <a:off x="471737" y="335876"/>
            <a:ext cx="3490664" cy="689406"/>
          </a:xfrm>
          <a:prstGeom prst="rect">
            <a:avLst/>
          </a:prstGeom>
          <a:noFill/>
          <a:ln>
            <a:noFill/>
          </a:ln>
        </p:spPr>
      </p:pic>
    </p:spTree>
    <p:extLst>
      <p:ext uri="{BB962C8B-B14F-4D97-AF65-F5344CB8AC3E}">
        <p14:creationId xmlns:p14="http://schemas.microsoft.com/office/powerpoint/2010/main" val="3795087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621711" y="1124064"/>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mc:AlternateContent xmlns:mc="http://schemas.openxmlformats.org/markup-compatibility/2006" xmlns:a14="http://schemas.microsoft.com/office/drawing/2010/main">
        <mc:Choice Requires="a14">
          <p:sp>
            <p:nvSpPr>
              <p:cNvPr id="39" name="Rectangle 38"/>
              <p:cNvSpPr/>
              <p:nvPr/>
            </p:nvSpPr>
            <p:spPr>
              <a:xfrm>
                <a:off x="3367626" y="1090204"/>
                <a:ext cx="13600666" cy="1839606"/>
              </a:xfrm>
              <a:prstGeom prst="rect">
                <a:avLst/>
              </a:prstGeom>
            </p:spPr>
            <p:txBody>
              <a:bodyPr wrap="square">
                <a:spAutoFit/>
              </a:bodyPr>
              <a:lstStyle/>
              <a:p>
                <a:pPr lvl="0" algn="just">
                  <a:lnSpc>
                    <a:spcPct val="150000"/>
                  </a:lnSpc>
                  <a:spcBef>
                    <a:spcPts val="300"/>
                  </a:spcBef>
                  <a:spcAft>
                    <a:spcPts val="300"/>
                  </a:spcAft>
                </a:pPr>
                <a:r>
                  <a:rPr lang="vi-VN" sz="4000" kern="0">
                    <a:solidFill>
                      <a:schemeClr val="bg1"/>
                    </a:solidFill>
                    <a:ea typeface="Calibri" panose="020F0502020204030204" pitchFamily="34" charset="0"/>
                  </a:rPr>
                  <a:t>Cho tam giác </a:t>
                </a:r>
                <a14:m>
                  <m:oMath xmlns:m="http://schemas.openxmlformats.org/officeDocument/2006/math">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𝐴𝐵𝐶</m:t>
                    </m:r>
                  </m:oMath>
                </a14:m>
                <a:r>
                  <a:rPr lang="vi-VN" sz="4000" kern="0">
                    <a:solidFill>
                      <a:schemeClr val="bg1"/>
                    </a:solidFill>
                    <a:ea typeface="Calibri" panose="020F0502020204030204" pitchFamily="34" charset="0"/>
                  </a:rPr>
                  <a:t> nội tiếp đường tròn </a:t>
                </a:r>
                <a14:m>
                  <m:oMath xmlns:m="http://schemas.openxmlformats.org/officeDocument/2006/math">
                    <m:r>
                      <a:rPr lang="vi-VN" sz="4000"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𝑂</m:t>
                    </m:r>
                    <m:r>
                      <a:rPr lang="vi-VN" sz="4000"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vi-VN" sz="4000" kern="0">
                    <a:solidFill>
                      <a:schemeClr val="bg1"/>
                    </a:solidFill>
                    <a:ea typeface="Calibri" panose="020F0502020204030204" pitchFamily="34" charset="0"/>
                  </a:rPr>
                  <a:t>, tiếp tuyến tại </a:t>
                </a:r>
                <a14:m>
                  <m:oMath xmlns:m="http://schemas.openxmlformats.org/officeDocument/2006/math">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𝐴</m:t>
                    </m:r>
                  </m:oMath>
                </a14:m>
                <a:r>
                  <a:rPr lang="vi-VN" sz="4000" kern="0">
                    <a:solidFill>
                      <a:schemeClr val="bg1"/>
                    </a:solidFill>
                    <a:ea typeface="Calibri" panose="020F0502020204030204" pitchFamily="34" charset="0"/>
                  </a:rPr>
                  <a:t> của </a:t>
                </a:r>
                <a14:m>
                  <m:oMath xmlns:m="http://schemas.openxmlformats.org/officeDocument/2006/math">
                    <m:r>
                      <a:rPr lang="vi-VN" sz="4000"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𝑂</m:t>
                    </m:r>
                    <m:r>
                      <a:rPr lang="vi-VN" sz="4000" ker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vi-VN" sz="4000" kern="0">
                    <a:solidFill>
                      <a:schemeClr val="bg1"/>
                    </a:solidFill>
                    <a:ea typeface="Calibri" panose="020F0502020204030204" pitchFamily="34" charset="0"/>
                  </a:rPr>
                  <a:t> cắt </a:t>
                </a:r>
                <a14:m>
                  <m:oMath xmlns:m="http://schemas.openxmlformats.org/officeDocument/2006/math">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𝐵𝐶</m:t>
                    </m:r>
                  </m:oMath>
                </a14:m>
                <a:r>
                  <a:rPr lang="vi-VN" sz="4000" kern="0">
                    <a:solidFill>
                      <a:schemeClr val="bg1"/>
                    </a:solidFill>
                    <a:ea typeface="Calibri" panose="020F0502020204030204" pitchFamily="34" charset="0"/>
                  </a:rPr>
                  <a:t> tại </a:t>
                </a:r>
                <a14:m>
                  <m:oMath xmlns:m="http://schemas.openxmlformats.org/officeDocument/2006/math">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𝑃</m:t>
                    </m:r>
                  </m:oMath>
                </a14:m>
                <a:r>
                  <a:rPr lang="vi-VN" sz="4000" kern="0">
                    <a:solidFill>
                      <a:schemeClr val="bg1"/>
                    </a:solidFill>
                    <a:ea typeface="Calibri" panose="020F0502020204030204" pitchFamily="34" charset="0"/>
                  </a:rPr>
                  <a:t>. Hai tam giác nào sau đây đồng dạng?</a:t>
                </a:r>
                <a:endParaRPr kumimoji="0" lang="en-US" sz="4000" b="0" i="0" u="none" strike="noStrike" kern="1200" cap="none" spc="0" normalizeH="0" baseline="0" noProof="0" dirty="0">
                  <a:ln>
                    <a:noFill/>
                  </a:ln>
                  <a:solidFill>
                    <a:schemeClr val="bg1"/>
                  </a:solidFill>
                  <a:effectLst/>
                  <a:uLnTx/>
                  <a:uFillTx/>
                  <a:ea typeface="Arial" panose="020B0604020202020204" pitchFamily="34"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3367626" y="1090204"/>
                <a:ext cx="13600666" cy="1839606"/>
              </a:xfrm>
              <a:prstGeom prst="rect">
                <a:avLst/>
              </a:prstGeom>
              <a:blipFill>
                <a:blip r:embed="rId4"/>
                <a:stretch>
                  <a:fillRect l="-1568" r="-986" b="-12583"/>
                </a:stretch>
              </a:blipFill>
            </p:spPr>
            <p:txBody>
              <a:bodyPr/>
              <a:lstStyle/>
              <a:p>
                <a:r>
                  <a:rPr lang="en-US">
                    <a:noFill/>
                  </a:rPr>
                  <a:t> </a:t>
                </a:r>
              </a:p>
            </p:txBody>
          </p:sp>
        </mc:Fallback>
      </mc:AlternateContent>
      <p:grpSp>
        <p:nvGrpSpPr>
          <p:cNvPr id="44" name="Group 43"/>
          <p:cNvGrpSpPr/>
          <p:nvPr/>
        </p:nvGrpSpPr>
        <p:grpSpPr>
          <a:xfrm>
            <a:off x="604672" y="5189473"/>
            <a:ext cx="8000271" cy="1587253"/>
            <a:chOff x="507541" y="3413410"/>
            <a:chExt cx="6867850" cy="3230759"/>
          </a:xfrm>
        </p:grpSpPr>
        <p:grpSp>
          <p:nvGrpSpPr>
            <p:cNvPr id="8" name="Group 8"/>
            <p:cNvGrpSpPr/>
            <p:nvPr/>
          </p:nvGrpSpPr>
          <p:grpSpPr>
            <a:xfrm>
              <a:off x="1028700" y="3413410"/>
              <a:ext cx="6346691" cy="3230759"/>
              <a:chOff x="0" y="-38100"/>
              <a:chExt cx="1671557" cy="850900"/>
            </a:xfrm>
          </p:grpSpPr>
          <p:sp>
            <p:nvSpPr>
              <p:cNvPr id="9" name="Freeform 9"/>
              <p:cNvSpPr/>
              <p:nvPr/>
            </p:nvSpPr>
            <p:spPr>
              <a:xfrm>
                <a:off x="0" y="0"/>
                <a:ext cx="1671557"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07541" y="4098292"/>
              <a:ext cx="1042316" cy="1839687"/>
              <a:chOff x="76200" y="-106875"/>
              <a:chExt cx="660400" cy="1165605"/>
            </a:xfrm>
          </p:grpSpPr>
          <p:sp>
            <p:nvSpPr>
              <p:cNvPr id="1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1377955" y="3955712"/>
                  <a:ext cx="5568818" cy="1899221"/>
                </a:xfrm>
                <a:prstGeom prst="rect">
                  <a:avLst/>
                </a:prstGeom>
              </p:spPr>
              <p:txBody>
                <a:bodyPr wrap="square">
                  <a:spAutoFit/>
                </a:bodyPr>
                <a:lstStyle/>
                <a:p>
                  <a:pPr lvl="0">
                    <a:lnSpc>
                      <a:spcPct val="130000"/>
                    </a:lnSpc>
                    <a:defRPr/>
                  </a:pPr>
                  <a14:m>
                    <m:oMathPara xmlns:m="http://schemas.openxmlformats.org/officeDocument/2006/math">
                      <m:oMathParaPr>
                        <m:jc m:val="centerGroup"/>
                      </m:oMathParaPr>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𝑃𝐴𝐵</m:t>
                        </m:r>
                        <m:r>
                          <a:rPr lang="vi-VN" sz="4000" kern="0">
                            <a:latin typeface="Cambria Math" panose="02040503050406030204" pitchFamily="18" charset="0"/>
                            <a:ea typeface="Calibri" panose="020F0502020204030204" pitchFamily="34" charset="0"/>
                            <a:cs typeface="Arial" panose="020B0604020202020204" pitchFamily="34" charset="0"/>
                          </a:rPr>
                          <m:t> </m:t>
                        </m:r>
                        <m:r>
                          <m:rPr>
                            <m:nor/>
                          </m:rPr>
                          <a:rPr lang="vi-VN" sz="4000" kern="0">
                            <a:ea typeface="Calibri" panose="020F0502020204030204" pitchFamily="34" charset="0"/>
                          </a:rPr>
                          <m:t>đồ</m:t>
                        </m:r>
                        <m:r>
                          <m:rPr>
                            <m:nor/>
                          </m:rPr>
                          <a:rPr lang="vi-VN" sz="4000" kern="0">
                            <a:ea typeface="Calibri" panose="020F0502020204030204" pitchFamily="34" charset="0"/>
                          </a:rPr>
                          <m:t>ng</m:t>
                        </m:r>
                        <m:r>
                          <m:rPr>
                            <m:nor/>
                          </m:rPr>
                          <a:rPr lang="vi-VN" sz="4000" kern="0">
                            <a:ea typeface="Calibri" panose="020F0502020204030204" pitchFamily="34" charset="0"/>
                          </a:rPr>
                          <m:t> </m:t>
                        </m:r>
                        <m:r>
                          <m:rPr>
                            <m:nor/>
                          </m:rPr>
                          <a:rPr lang="vi-VN" sz="4000" kern="0">
                            <a:ea typeface="Calibri" panose="020F0502020204030204" pitchFamily="34" charset="0"/>
                          </a:rPr>
                          <m:t>d</m:t>
                        </m:r>
                        <m:r>
                          <m:rPr>
                            <m:nor/>
                          </m:rPr>
                          <a:rPr lang="vi-VN" sz="4000" kern="0">
                            <a:ea typeface="Calibri" panose="020F0502020204030204" pitchFamily="34" charset="0"/>
                          </a:rPr>
                          <m:t>ạ</m:t>
                        </m:r>
                        <m:r>
                          <m:rPr>
                            <m:nor/>
                          </m:rPr>
                          <a:rPr lang="vi-VN" sz="4000" kern="0">
                            <a:ea typeface="Calibri" panose="020F0502020204030204" pitchFamily="34" charset="0"/>
                          </a:rPr>
                          <m:t>ng</m:t>
                        </m:r>
                        <m:r>
                          <m:rPr>
                            <m:nor/>
                          </m:rPr>
                          <a:rPr lang="vi-VN" sz="4000" kern="0">
                            <a:ea typeface="Calibri" panose="020F0502020204030204" pitchFamily="34" charset="0"/>
                          </a:rPr>
                          <m:t> </m:t>
                        </m:r>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𝐴𝐵𝐶</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77955" y="3955712"/>
                  <a:ext cx="5568818" cy="1899221"/>
                </a:xfrm>
                <a:prstGeom prst="rect">
                  <a:avLst/>
                </a:prstGeom>
                <a:blipFill>
                  <a:blip r:embed="rId5"/>
                  <a:stretch>
                    <a:fillRect/>
                  </a:stretch>
                </a:blipFill>
              </p:spPr>
              <p:txBody>
                <a:bodyPr/>
                <a:lstStyle/>
                <a:p>
                  <a:r>
                    <a:rPr lang="en-US">
                      <a:noFill/>
                    </a:rPr>
                    <a:t> </a:t>
                  </a:r>
                </a:p>
              </p:txBody>
            </p:sp>
          </mc:Fallback>
        </mc:AlternateContent>
      </p:grpSp>
      <p:sp>
        <p:nvSpPr>
          <p:cNvPr id="49" name="TextBox 38"/>
          <p:cNvSpPr txBox="1"/>
          <p:nvPr/>
        </p:nvSpPr>
        <p:spPr>
          <a:xfrm rot="20550000">
            <a:off x="-1025627" y="869358"/>
            <a:ext cx="5517952" cy="1800236"/>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3</a:t>
            </a:r>
          </a:p>
        </p:txBody>
      </p:sp>
      <p:grpSp>
        <p:nvGrpSpPr>
          <p:cNvPr id="50" name="Group 49"/>
          <p:cNvGrpSpPr/>
          <p:nvPr/>
        </p:nvGrpSpPr>
        <p:grpSpPr>
          <a:xfrm>
            <a:off x="609989" y="7629135"/>
            <a:ext cx="7994955" cy="1587253"/>
            <a:chOff x="507541" y="3413410"/>
            <a:chExt cx="6863286" cy="3230759"/>
          </a:xfrm>
        </p:grpSpPr>
        <p:grpSp>
          <p:nvGrpSpPr>
            <p:cNvPr id="51" name="Group 8"/>
            <p:cNvGrpSpPr/>
            <p:nvPr/>
          </p:nvGrpSpPr>
          <p:grpSpPr>
            <a:xfrm>
              <a:off x="1028700" y="3413410"/>
              <a:ext cx="6342127" cy="3230759"/>
              <a:chOff x="0" y="-38100"/>
              <a:chExt cx="1670355" cy="850900"/>
            </a:xfrm>
          </p:grpSpPr>
          <p:sp>
            <p:nvSpPr>
              <p:cNvPr id="57" name="Freeform 9"/>
              <p:cNvSpPr/>
              <p:nvPr/>
            </p:nvSpPr>
            <p:spPr>
              <a:xfrm>
                <a:off x="0" y="0"/>
                <a:ext cx="1670355"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8"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2" name="Group 14"/>
            <p:cNvGrpSpPr/>
            <p:nvPr/>
          </p:nvGrpSpPr>
          <p:grpSpPr>
            <a:xfrm>
              <a:off x="507541" y="4098292"/>
              <a:ext cx="1042316" cy="1839687"/>
              <a:chOff x="76200" y="-106875"/>
              <a:chExt cx="660400" cy="1165605"/>
            </a:xfrm>
          </p:grpSpPr>
          <p:sp>
            <p:nvSpPr>
              <p:cNvPr id="5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5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4" name="Rectangle 53"/>
                <p:cNvSpPr/>
                <p:nvPr/>
              </p:nvSpPr>
              <p:spPr>
                <a:xfrm>
                  <a:off x="1946215" y="3884132"/>
                  <a:ext cx="4817061" cy="1647203"/>
                </a:xfrm>
                <a:prstGeom prst="rect">
                  <a:avLst/>
                </a:prstGeom>
              </p:spPr>
              <p:txBody>
                <a:bodyPr wrap="square">
                  <a:spAutoFit/>
                </a:bodyPr>
                <a:lstStyle/>
                <a:p>
                  <a:pPr lvl="0">
                    <a:lnSpc>
                      <a:spcPct val="130000"/>
                    </a:lnSpc>
                    <a:defRPr/>
                  </a:pPr>
                  <a14:m>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𝑃𝐴𝐶</m:t>
                      </m:r>
                      <m:r>
                        <a:rPr lang="vi-VN" sz="4000" kern="0">
                          <a:latin typeface="Cambria Math" panose="02040503050406030204" pitchFamily="18" charset="0"/>
                          <a:ea typeface="Calibri" panose="020F0502020204030204" pitchFamily="34" charset="0"/>
                          <a:cs typeface="Arial" panose="020B0604020202020204" pitchFamily="34" charset="0"/>
                        </a:rPr>
                        <m:t> </m:t>
                      </m:r>
                    </m:oMath>
                  </a14:m>
                  <a:r>
                    <a:rPr lang="vi-VN" sz="4000" kern="0" dirty="0">
                      <a:ea typeface="Calibri" panose="020F0502020204030204" pitchFamily="34" charset="0"/>
                    </a:rPr>
                    <a:t>đồng dạng </a:t>
                  </a:r>
                  <a14:m>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𝑃𝐴𝐵</m:t>
                      </m:r>
                    </m:oMath>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1946215" y="3884132"/>
                  <a:ext cx="4817061" cy="1647203"/>
                </a:xfrm>
                <a:prstGeom prst="rect">
                  <a:avLst/>
                </a:prstGeom>
                <a:blipFill>
                  <a:blip r:embed="rId6"/>
                  <a:stretch>
                    <a:fillRect t="-752" b="-31579"/>
                  </a:stretch>
                </a:blipFill>
              </p:spPr>
              <p:txBody>
                <a:bodyPr/>
                <a:lstStyle/>
                <a:p>
                  <a:r>
                    <a:rPr lang="en-US">
                      <a:noFill/>
                    </a:rPr>
                    <a:t> </a:t>
                  </a:r>
                </a:p>
              </p:txBody>
            </p:sp>
          </mc:Fallback>
        </mc:AlternateContent>
      </p:grpSp>
      <p:grpSp>
        <p:nvGrpSpPr>
          <p:cNvPr id="59" name="Group 58"/>
          <p:cNvGrpSpPr/>
          <p:nvPr/>
        </p:nvGrpSpPr>
        <p:grpSpPr>
          <a:xfrm>
            <a:off x="8910472" y="5168590"/>
            <a:ext cx="8165764" cy="1587253"/>
            <a:chOff x="507541" y="3413410"/>
            <a:chExt cx="7009917" cy="3230759"/>
          </a:xfrm>
        </p:grpSpPr>
        <p:grpSp>
          <p:nvGrpSpPr>
            <p:cNvPr id="60" name="Group 8"/>
            <p:cNvGrpSpPr/>
            <p:nvPr/>
          </p:nvGrpSpPr>
          <p:grpSpPr>
            <a:xfrm>
              <a:off x="1028700" y="3413410"/>
              <a:ext cx="6488758" cy="3230759"/>
              <a:chOff x="0" y="-38100"/>
              <a:chExt cx="1708974" cy="850900"/>
            </a:xfrm>
          </p:grpSpPr>
          <p:sp>
            <p:nvSpPr>
              <p:cNvPr id="66" name="Freeform 9"/>
              <p:cNvSpPr/>
              <p:nvPr/>
            </p:nvSpPr>
            <p:spPr>
              <a:xfrm>
                <a:off x="0" y="0"/>
                <a:ext cx="17089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7"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1" name="Group 14"/>
            <p:cNvGrpSpPr/>
            <p:nvPr/>
          </p:nvGrpSpPr>
          <p:grpSpPr>
            <a:xfrm>
              <a:off x="507541" y="4098292"/>
              <a:ext cx="1042316" cy="1839687"/>
              <a:chOff x="76200" y="-106875"/>
              <a:chExt cx="660400" cy="1165605"/>
            </a:xfrm>
          </p:grpSpPr>
          <p:sp>
            <p:nvSpPr>
              <p:cNvPr id="64"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5"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3" name="Rectangle 62"/>
                <p:cNvSpPr/>
                <p:nvPr/>
              </p:nvSpPr>
              <p:spPr>
                <a:xfrm>
                  <a:off x="1264627" y="3924279"/>
                  <a:ext cx="5849732" cy="1899221"/>
                </a:xfrm>
                <a:prstGeom prst="rect">
                  <a:avLst/>
                </a:prstGeom>
              </p:spPr>
              <p:txBody>
                <a:bodyPr wrap="square">
                  <a:spAutoFit/>
                </a:bodyPr>
                <a:lstStyle/>
                <a:p>
                  <a:pPr lvl="0">
                    <a:lnSpc>
                      <a:spcPct val="130000"/>
                    </a:lnSpc>
                    <a:defRPr/>
                  </a:pPr>
                  <a14:m>
                    <m:oMathPara xmlns:m="http://schemas.openxmlformats.org/officeDocument/2006/math">
                      <m:oMathParaPr>
                        <m:jc m:val="centerGroup"/>
                      </m:oMathParaPr>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𝑃𝐴𝐶</m:t>
                        </m:r>
                        <m:r>
                          <a:rPr lang="vi-VN" sz="4000" kern="0">
                            <a:latin typeface="Cambria Math" panose="02040503050406030204" pitchFamily="18" charset="0"/>
                            <a:ea typeface="Calibri" panose="020F0502020204030204" pitchFamily="34" charset="0"/>
                            <a:cs typeface="Arial" panose="020B0604020202020204" pitchFamily="34" charset="0"/>
                          </a:rPr>
                          <m:t> </m:t>
                        </m:r>
                        <m:r>
                          <m:rPr>
                            <m:nor/>
                          </m:rPr>
                          <a:rPr lang="vi-VN" sz="4000" kern="0">
                            <a:ea typeface="Calibri" panose="020F0502020204030204" pitchFamily="34" charset="0"/>
                          </a:rPr>
                          <m:t>đồ</m:t>
                        </m:r>
                        <m:r>
                          <m:rPr>
                            <m:nor/>
                          </m:rPr>
                          <a:rPr lang="vi-VN" sz="4000" kern="0">
                            <a:ea typeface="Calibri" panose="020F0502020204030204" pitchFamily="34" charset="0"/>
                          </a:rPr>
                          <m:t>ng</m:t>
                        </m:r>
                        <m:r>
                          <m:rPr>
                            <m:nor/>
                          </m:rPr>
                          <a:rPr lang="vi-VN" sz="4000" kern="0">
                            <a:ea typeface="Calibri" panose="020F0502020204030204" pitchFamily="34" charset="0"/>
                          </a:rPr>
                          <m:t> </m:t>
                        </m:r>
                        <m:r>
                          <m:rPr>
                            <m:nor/>
                          </m:rPr>
                          <a:rPr lang="vi-VN" sz="4000" kern="0">
                            <a:ea typeface="Calibri" panose="020F0502020204030204" pitchFamily="34" charset="0"/>
                          </a:rPr>
                          <m:t>d</m:t>
                        </m:r>
                        <m:r>
                          <m:rPr>
                            <m:nor/>
                          </m:rPr>
                          <a:rPr lang="vi-VN" sz="4000" kern="0">
                            <a:ea typeface="Calibri" panose="020F0502020204030204" pitchFamily="34" charset="0"/>
                          </a:rPr>
                          <m:t>ạ</m:t>
                        </m:r>
                        <m:r>
                          <m:rPr>
                            <m:nor/>
                          </m:rPr>
                          <a:rPr lang="vi-VN" sz="4000" kern="0">
                            <a:ea typeface="Calibri" panose="020F0502020204030204" pitchFamily="34" charset="0"/>
                          </a:rPr>
                          <m:t>ng</m:t>
                        </m:r>
                        <m:r>
                          <m:rPr>
                            <m:nor/>
                          </m:rPr>
                          <a:rPr lang="vi-VN" sz="4000" kern="0">
                            <a:ea typeface="Calibri" panose="020F0502020204030204" pitchFamily="34" charset="0"/>
                          </a:rPr>
                          <m:t> </m:t>
                        </m:r>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𝐴𝐵𝐶</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1264627" y="3924279"/>
                  <a:ext cx="5849732" cy="1899221"/>
                </a:xfrm>
                <a:prstGeom prst="rect">
                  <a:avLst/>
                </a:prstGeom>
                <a:blipFill>
                  <a:blip r:embed="rId7"/>
                  <a:stretch>
                    <a:fillRect/>
                  </a:stretch>
                </a:blipFill>
              </p:spPr>
              <p:txBody>
                <a:bodyPr/>
                <a:lstStyle/>
                <a:p>
                  <a:r>
                    <a:rPr lang="en-US">
                      <a:noFill/>
                    </a:rPr>
                    <a:t> </a:t>
                  </a:r>
                </a:p>
              </p:txBody>
            </p:sp>
          </mc:Fallback>
        </mc:AlternateContent>
      </p:grpSp>
      <p:grpSp>
        <p:nvGrpSpPr>
          <p:cNvPr id="68" name="Group 67"/>
          <p:cNvGrpSpPr/>
          <p:nvPr/>
        </p:nvGrpSpPr>
        <p:grpSpPr>
          <a:xfrm>
            <a:off x="8910473" y="7597535"/>
            <a:ext cx="8160448" cy="1587253"/>
            <a:chOff x="507541" y="3413410"/>
            <a:chExt cx="7005354" cy="3230759"/>
          </a:xfrm>
        </p:grpSpPr>
        <p:grpSp>
          <p:nvGrpSpPr>
            <p:cNvPr id="69" name="Group 8"/>
            <p:cNvGrpSpPr/>
            <p:nvPr/>
          </p:nvGrpSpPr>
          <p:grpSpPr>
            <a:xfrm>
              <a:off x="1028700" y="3413410"/>
              <a:ext cx="6484195" cy="3230759"/>
              <a:chOff x="0" y="-38100"/>
              <a:chExt cx="1707772" cy="850900"/>
            </a:xfrm>
          </p:grpSpPr>
          <p:sp>
            <p:nvSpPr>
              <p:cNvPr id="75" name="Freeform 9"/>
              <p:cNvSpPr/>
              <p:nvPr/>
            </p:nvSpPr>
            <p:spPr>
              <a:xfrm>
                <a:off x="0" y="0"/>
                <a:ext cx="1707772"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6"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0" name="Group 14"/>
            <p:cNvGrpSpPr/>
            <p:nvPr/>
          </p:nvGrpSpPr>
          <p:grpSpPr>
            <a:xfrm>
              <a:off x="507541" y="4098292"/>
              <a:ext cx="1042316" cy="1839687"/>
              <a:chOff x="76200" y="-106875"/>
              <a:chExt cx="660400" cy="1165605"/>
            </a:xfrm>
          </p:grpSpPr>
          <p:sp>
            <p:nvSpPr>
              <p:cNvPr id="73"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4"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1"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2" name="Rectangle 71"/>
                <p:cNvSpPr/>
                <p:nvPr/>
              </p:nvSpPr>
              <p:spPr>
                <a:xfrm>
                  <a:off x="2112876" y="4052992"/>
                  <a:ext cx="4783259" cy="1647203"/>
                </a:xfrm>
                <a:prstGeom prst="rect">
                  <a:avLst/>
                </a:prstGeom>
              </p:spPr>
              <p:txBody>
                <a:bodyPr wrap="square">
                  <a:spAutoFit/>
                </a:bodyPr>
                <a:lstStyle/>
                <a:p>
                  <a:pPr lvl="0">
                    <a:lnSpc>
                      <a:spcPct val="130000"/>
                    </a:lnSpc>
                    <a:defRPr/>
                  </a:pPr>
                  <a14:m>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𝑃𝐴𝐶</m:t>
                      </m:r>
                      <m:r>
                        <a:rPr lang="vi-VN" sz="4000" kern="0">
                          <a:latin typeface="Cambria Math" panose="02040503050406030204" pitchFamily="18" charset="0"/>
                          <a:ea typeface="Calibri" panose="020F0502020204030204" pitchFamily="34" charset="0"/>
                          <a:cs typeface="Arial" panose="020B0604020202020204" pitchFamily="34" charset="0"/>
                        </a:rPr>
                        <m:t> </m:t>
                      </m:r>
                    </m:oMath>
                  </a14:m>
                  <a:r>
                    <a:rPr lang="vi-VN" sz="4000" kern="0" dirty="0">
                      <a:ea typeface="Calibri" panose="020F0502020204030204" pitchFamily="34" charset="0"/>
                    </a:rPr>
                    <a:t>đồng dạng </a:t>
                  </a:r>
                  <a14:m>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𝑃𝐴𝐵</m:t>
                      </m:r>
                    </m:oMath>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72" name="Rectangle 71"/>
                <p:cNvSpPr>
                  <a:spLocks noRot="1" noChangeAspect="1" noMove="1" noResize="1" noEditPoints="1" noAdjustHandles="1" noChangeArrowheads="1" noChangeShapeType="1" noTextEdit="1"/>
                </p:cNvSpPr>
                <p:nvPr/>
              </p:nvSpPr>
              <p:spPr>
                <a:xfrm>
                  <a:off x="2112876" y="4052992"/>
                  <a:ext cx="4783259" cy="1647203"/>
                </a:xfrm>
                <a:prstGeom prst="rect">
                  <a:avLst/>
                </a:prstGeom>
                <a:blipFill>
                  <a:blip r:embed="rId8"/>
                  <a:stretch>
                    <a:fillRect t="-752" b="-31579"/>
                  </a:stretch>
                </a:blipFill>
              </p:spPr>
              <p:txBody>
                <a:bodyPr/>
                <a:lstStyle/>
                <a:p>
                  <a:r>
                    <a:rPr lang="en-US">
                      <a:noFill/>
                    </a:rPr>
                    <a:t> </a:t>
                  </a:r>
                </a:p>
              </p:txBody>
            </p:sp>
          </mc:Fallback>
        </mc:AlternateContent>
      </p:gr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25102" y="5308829"/>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414592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 name="Rectangle 26"/>
              <p:cNvSpPr/>
              <p:nvPr/>
            </p:nvSpPr>
            <p:spPr>
              <a:xfrm>
                <a:off x="3307869" y="903019"/>
                <a:ext cx="13991227" cy="3594638"/>
              </a:xfrm>
              <a:prstGeom prst="rect">
                <a:avLst/>
              </a:prstGeom>
            </p:spPr>
            <p:txBody>
              <a:bodyPr wrap="square">
                <a:spAutoFit/>
              </a:bodyPr>
              <a:lstStyle/>
              <a:p>
                <a:pPr marR="30480" lvl="0" algn="just">
                  <a:lnSpc>
                    <a:spcPct val="200000"/>
                  </a:lnSpc>
                </a:pPr>
                <a:r>
                  <a:rPr lang="vi-VN" sz="4000" kern="0">
                    <a:ea typeface="Calibri" panose="020F0502020204030204" pitchFamily="34" charset="0"/>
                  </a:rPr>
                  <a:t>Cho tam giác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𝐴𝐵𝐶</m:t>
                    </m:r>
                  </m:oMath>
                </a14:m>
                <a:r>
                  <a:rPr lang="vi-VN" sz="4000" kern="0">
                    <a:ea typeface="Calibri" panose="020F0502020204030204" pitchFamily="34" charset="0"/>
                  </a:rPr>
                  <a:t> có ba góc nhọn, đường cao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𝐴𝐻</m:t>
                    </m:r>
                  </m:oMath>
                </a14:m>
                <a:r>
                  <a:rPr lang="vi-VN" sz="4000" kern="0">
                    <a:ea typeface="Calibri" panose="020F0502020204030204" pitchFamily="34" charset="0"/>
                  </a:rPr>
                  <a:t> và nội tiếp đường tròn tâm </a:t>
                </a:r>
                <a14:m>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𝑂</m:t>
                    </m:r>
                    <m:r>
                      <a:rPr lang="vi-VN" sz="4000" kern="0">
                        <a:latin typeface="Cambria Math" panose="02040503050406030204" pitchFamily="18" charset="0"/>
                        <a:ea typeface="Calibri" panose="020F0502020204030204" pitchFamily="34" charset="0"/>
                        <a:cs typeface="Arial" panose="020B0604020202020204" pitchFamily="34" charset="0"/>
                      </a:rPr>
                      <m:t>)</m:t>
                    </m:r>
                  </m:oMath>
                </a14:m>
                <a:r>
                  <a:rPr lang="vi-VN" sz="4000" kern="0">
                    <a:ea typeface="Calibri" panose="020F0502020204030204" pitchFamily="34" charset="0"/>
                  </a:rPr>
                  <a:t>, đường kính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𝐴𝑀</m:t>
                    </m:r>
                    <m:r>
                      <a:rPr lang="vi-VN" sz="4000" kern="0">
                        <a:latin typeface="Cambria Math" panose="02040503050406030204" pitchFamily="18" charset="0"/>
                        <a:ea typeface="Calibri" panose="020F0502020204030204" pitchFamily="34" charset="0"/>
                        <a:cs typeface="Arial" panose="020B0604020202020204" pitchFamily="34" charset="0"/>
                      </a:rPr>
                      <m:t>.</m:t>
                    </m:r>
                  </m:oMath>
                </a14:m>
                <a:r>
                  <a:rPr lang="vi-VN" sz="4000" kern="0">
                    <a:ea typeface="Calibri" panose="020F0502020204030204" pitchFamily="34" charset="0"/>
                  </a:rPr>
                  <a:t> Gọi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𝑁</m:t>
                    </m:r>
                  </m:oMath>
                </a14:m>
                <a:r>
                  <a:rPr lang="vi-VN" sz="4000" kern="0">
                    <a:ea typeface="Calibri" panose="020F0502020204030204" pitchFamily="34" charset="0"/>
                  </a:rPr>
                  <a:t> là giao điểm của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𝐴𝐻</m:t>
                    </m:r>
                  </m:oMath>
                </a14:m>
                <a:r>
                  <a:rPr lang="vi-VN" sz="4000" kern="0">
                    <a:ea typeface="Calibri" panose="020F0502020204030204" pitchFamily="34" charset="0"/>
                  </a:rPr>
                  <a:t> với đường tròn </a:t>
                </a:r>
                <a14:m>
                  <m:oMath xmlns:m="http://schemas.openxmlformats.org/officeDocument/2006/math">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𝑂</m:t>
                    </m:r>
                    <m:r>
                      <a:rPr lang="vi-VN" sz="4000" kern="0">
                        <a:latin typeface="Cambria Math" panose="02040503050406030204" pitchFamily="18" charset="0"/>
                        <a:ea typeface="Calibri" panose="020F0502020204030204" pitchFamily="34" charset="0"/>
                        <a:cs typeface="Arial" panose="020B0604020202020204" pitchFamily="34" charset="0"/>
                      </a:rPr>
                      <m:t>)</m:t>
                    </m:r>
                  </m:oMath>
                </a14:m>
                <a:r>
                  <a:rPr lang="vi-VN" sz="4000" kern="0">
                    <a:ea typeface="Calibri" panose="020F0502020204030204" pitchFamily="34" charset="0"/>
                  </a:rPr>
                  <a:t>. Tứ giác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𝐵𝐶𝑀𝑁</m:t>
                    </m:r>
                  </m:oMath>
                </a14:m>
                <a:r>
                  <a:rPr lang="vi-VN" sz="4000" kern="0">
                    <a:ea typeface="Calibri" panose="020F0502020204030204" pitchFamily="34" charset="0"/>
                  </a:rPr>
                  <a:t> là hình gì?</a:t>
                </a:r>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307869" y="903019"/>
                <a:ext cx="13991227" cy="3594638"/>
              </a:xfrm>
              <a:prstGeom prst="rect">
                <a:avLst/>
              </a:prstGeom>
              <a:blipFill>
                <a:blip r:embed="rId2"/>
                <a:stretch>
                  <a:fillRect l="-1569" r="-1307" b="-6271"/>
                </a:stretch>
              </a:blipFill>
            </p:spPr>
            <p:txBody>
              <a:bodyPr/>
              <a:lstStyle/>
              <a:p>
                <a:r>
                  <a:rPr lang="en-US">
                    <a:noFill/>
                  </a:rPr>
                  <a:t> </a:t>
                </a:r>
              </a:p>
            </p:txBody>
          </p:sp>
        </mc:Fallback>
      </mc:AlternateContent>
      <p:grpSp>
        <p:nvGrpSpPr>
          <p:cNvPr id="42" name="Group 41"/>
          <p:cNvGrpSpPr/>
          <p:nvPr/>
        </p:nvGrpSpPr>
        <p:grpSpPr>
          <a:xfrm>
            <a:off x="1890694" y="5584330"/>
            <a:ext cx="5513075" cy="2033354"/>
            <a:chOff x="558969" y="2865239"/>
            <a:chExt cx="9155904" cy="3230759"/>
          </a:xfrm>
        </p:grpSpPr>
        <p:grpSp>
          <p:nvGrpSpPr>
            <p:cNvPr id="8" name="Group 8"/>
            <p:cNvGrpSpPr/>
            <p:nvPr/>
          </p:nvGrpSpPr>
          <p:grpSpPr>
            <a:xfrm>
              <a:off x="1186877" y="2865239"/>
              <a:ext cx="8527996" cy="3230759"/>
              <a:chOff x="-8513" y="-38100"/>
              <a:chExt cx="2246057" cy="850900"/>
            </a:xfrm>
          </p:grpSpPr>
          <p:sp>
            <p:nvSpPr>
              <p:cNvPr id="9" name="Freeform 9"/>
              <p:cNvSpPr/>
              <p:nvPr/>
            </p:nvSpPr>
            <p:spPr>
              <a:xfrm>
                <a:off x="-8513" y="4911"/>
                <a:ext cx="2246057"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811746" y="3505595"/>
                  <a:ext cx="6192864"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vi-VN" sz="4000" kern="0" smtClean="0">
                            <a:solidFill>
                              <a:schemeClr val="bg1"/>
                            </a:solidFill>
                            <a:ea typeface="Calibri" panose="020F0502020204030204" pitchFamily="34" charset="0"/>
                          </a:rPr>
                          <m:t>H</m:t>
                        </m:r>
                        <m:r>
                          <m:rPr>
                            <m:nor/>
                          </m:rPr>
                          <a:rPr lang="vi-VN" sz="4000" kern="0" smtClean="0">
                            <a:solidFill>
                              <a:schemeClr val="bg1"/>
                            </a:solidFill>
                            <a:ea typeface="Calibri" panose="020F0502020204030204" pitchFamily="34" charset="0"/>
                          </a:rPr>
                          <m:t>ì</m:t>
                        </m:r>
                        <m:r>
                          <m:rPr>
                            <m:nor/>
                          </m:rPr>
                          <a:rPr lang="vi-VN" sz="4000" kern="0" smtClean="0">
                            <a:solidFill>
                              <a:schemeClr val="bg1"/>
                            </a:solidFill>
                            <a:ea typeface="Calibri" panose="020F0502020204030204" pitchFamily="34" charset="0"/>
                          </a:rPr>
                          <m:t>nh</m:t>
                        </m:r>
                        <m:r>
                          <m:rPr>
                            <m:nor/>
                          </m:rPr>
                          <a:rPr lang="vi-VN" sz="4000" kern="0" smtClean="0">
                            <a:solidFill>
                              <a:schemeClr val="bg1"/>
                            </a:solidFill>
                            <a:ea typeface="Calibri" panose="020F0502020204030204" pitchFamily="34" charset="0"/>
                          </a:rPr>
                          <m:t> </m:t>
                        </m:r>
                        <m:r>
                          <m:rPr>
                            <m:nor/>
                          </m:rPr>
                          <a:rPr lang="vi-VN" sz="4000" kern="0" smtClean="0">
                            <a:solidFill>
                              <a:schemeClr val="bg1"/>
                            </a:solidFill>
                            <a:ea typeface="Calibri" panose="020F0502020204030204" pitchFamily="34" charset="0"/>
                          </a:rPr>
                          <m:t>thang</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811746" y="3505595"/>
                  <a:ext cx="6192864" cy="1467062"/>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148282"/>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62902" y="1586469"/>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4</a:t>
              </a:r>
            </a:p>
          </p:txBody>
        </p:sp>
      </p:grpSp>
      <p:grpSp>
        <p:nvGrpSpPr>
          <p:cNvPr id="57" name="Group 56"/>
          <p:cNvGrpSpPr/>
          <p:nvPr/>
        </p:nvGrpSpPr>
        <p:grpSpPr>
          <a:xfrm>
            <a:off x="1981200" y="7617684"/>
            <a:ext cx="5422569" cy="2033354"/>
            <a:chOff x="558969" y="2865239"/>
            <a:chExt cx="9005593" cy="3230759"/>
          </a:xfrm>
        </p:grpSpPr>
        <p:grpSp>
          <p:nvGrpSpPr>
            <p:cNvPr id="58" name="Group 8"/>
            <p:cNvGrpSpPr/>
            <p:nvPr/>
          </p:nvGrpSpPr>
          <p:grpSpPr>
            <a:xfrm>
              <a:off x="1186877" y="2865239"/>
              <a:ext cx="8377685" cy="3230759"/>
              <a:chOff x="-8513" y="-38100"/>
              <a:chExt cx="2206469" cy="850900"/>
            </a:xfrm>
          </p:grpSpPr>
          <p:sp>
            <p:nvSpPr>
              <p:cNvPr id="64" name="Freeform 9"/>
              <p:cNvSpPr/>
              <p:nvPr/>
            </p:nvSpPr>
            <p:spPr>
              <a:xfrm>
                <a:off x="-8513" y="4911"/>
                <a:ext cx="2206469"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0" name="TextBox 31"/>
                <p:cNvSpPr txBox="1"/>
                <p:nvPr/>
              </p:nvSpPr>
              <p:spPr>
                <a:xfrm>
                  <a:off x="2166948" y="3580811"/>
                  <a:ext cx="7123972"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vi-VN" sz="4000" kern="0" smtClean="0">
                            <a:solidFill>
                              <a:schemeClr val="bg1"/>
                            </a:solidFill>
                            <a:ea typeface="Calibri" panose="020F0502020204030204" pitchFamily="34" charset="0"/>
                          </a:rPr>
                          <m:t>H</m:t>
                        </m:r>
                        <m:r>
                          <m:rPr>
                            <m:nor/>
                          </m:rPr>
                          <a:rPr lang="vi-VN" sz="4000" kern="0" smtClean="0">
                            <a:solidFill>
                              <a:schemeClr val="bg1"/>
                            </a:solidFill>
                            <a:ea typeface="Calibri" panose="020F0502020204030204" pitchFamily="34" charset="0"/>
                          </a:rPr>
                          <m:t>ì</m:t>
                        </m:r>
                        <m:r>
                          <m:rPr>
                            <m:nor/>
                          </m:rPr>
                          <a:rPr lang="vi-VN" sz="4000" kern="0" smtClean="0">
                            <a:solidFill>
                              <a:schemeClr val="bg1"/>
                            </a:solidFill>
                            <a:ea typeface="Calibri" panose="020F0502020204030204" pitchFamily="34" charset="0"/>
                          </a:rPr>
                          <m:t>nh</m:t>
                        </m:r>
                        <m:r>
                          <m:rPr>
                            <m:nor/>
                          </m:rPr>
                          <a:rPr lang="vi-VN" sz="4000" kern="0" smtClean="0">
                            <a:solidFill>
                              <a:schemeClr val="bg1"/>
                            </a:solidFill>
                            <a:ea typeface="Calibri" panose="020F0502020204030204" pitchFamily="34" charset="0"/>
                          </a:rPr>
                          <m:t> </m:t>
                        </m:r>
                        <m:r>
                          <m:rPr>
                            <m:nor/>
                          </m:rPr>
                          <a:rPr lang="vi-VN" sz="4000" kern="0" smtClean="0">
                            <a:solidFill>
                              <a:schemeClr val="bg1"/>
                            </a:solidFill>
                            <a:ea typeface="Calibri" panose="020F0502020204030204" pitchFamily="34" charset="0"/>
                          </a:rPr>
                          <m:t>thang</m:t>
                        </m:r>
                        <m:r>
                          <m:rPr>
                            <m:nor/>
                          </m:rPr>
                          <a:rPr lang="vi-VN" sz="4000" kern="0" smtClean="0">
                            <a:solidFill>
                              <a:schemeClr val="bg1"/>
                            </a:solidFill>
                            <a:ea typeface="Calibri" panose="020F0502020204030204" pitchFamily="34" charset="0"/>
                          </a:rPr>
                          <m:t> </m:t>
                        </m:r>
                        <m:r>
                          <m:rPr>
                            <m:nor/>
                          </m:rPr>
                          <a:rPr lang="vi-VN" sz="4000" kern="0" smtClean="0">
                            <a:solidFill>
                              <a:schemeClr val="bg1"/>
                            </a:solidFill>
                            <a:ea typeface="Calibri" panose="020F0502020204030204" pitchFamily="34" charset="0"/>
                          </a:rPr>
                          <m:t>vu</m:t>
                        </m:r>
                        <m:r>
                          <m:rPr>
                            <m:nor/>
                          </m:rPr>
                          <a:rPr lang="vi-VN" sz="4000" kern="0" smtClean="0">
                            <a:solidFill>
                              <a:schemeClr val="bg1"/>
                            </a:solidFill>
                            <a:ea typeface="Calibri" panose="020F0502020204030204" pitchFamily="34" charset="0"/>
                          </a:rPr>
                          <m:t>ô</m:t>
                        </m:r>
                        <m:r>
                          <m:rPr>
                            <m:nor/>
                          </m:rPr>
                          <a:rPr lang="vi-VN" sz="4000" kern="0" smtClean="0">
                            <a:solidFill>
                              <a:schemeClr val="bg1"/>
                            </a:solidFill>
                            <a:ea typeface="Calibri" panose="020F0502020204030204" pitchFamily="34" charset="0"/>
                          </a:rPr>
                          <m:t>ng</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0" name="TextBox 31"/>
                <p:cNvSpPr txBox="1">
                  <a:spLocks noRot="1" noChangeAspect="1" noMove="1" noResize="1" noEditPoints="1" noAdjustHandles="1" noChangeArrowheads="1" noChangeShapeType="1" noTextEdit="1"/>
                </p:cNvSpPr>
                <p:nvPr/>
              </p:nvSpPr>
              <p:spPr>
                <a:xfrm>
                  <a:off x="2166948" y="3580811"/>
                  <a:ext cx="7123972" cy="1467062"/>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0966467" y="5578175"/>
            <a:ext cx="5193350" cy="2033354"/>
            <a:chOff x="558969" y="2865239"/>
            <a:chExt cx="8624914" cy="3230759"/>
          </a:xfrm>
        </p:grpSpPr>
        <p:grpSp>
          <p:nvGrpSpPr>
            <p:cNvPr id="67" name="Group 8"/>
            <p:cNvGrpSpPr/>
            <p:nvPr/>
          </p:nvGrpSpPr>
          <p:grpSpPr>
            <a:xfrm>
              <a:off x="1186877" y="2865239"/>
              <a:ext cx="7997006" cy="3230759"/>
              <a:chOff x="-8513" y="-38100"/>
              <a:chExt cx="2106208" cy="850900"/>
            </a:xfrm>
          </p:grpSpPr>
          <p:sp>
            <p:nvSpPr>
              <p:cNvPr id="73" name="Freeform 9"/>
              <p:cNvSpPr/>
              <p:nvPr/>
            </p:nvSpPr>
            <p:spPr>
              <a:xfrm>
                <a:off x="-8513" y="4911"/>
                <a:ext cx="210620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TextBox 31"/>
                <p:cNvSpPr txBox="1"/>
                <p:nvPr/>
              </p:nvSpPr>
              <p:spPr>
                <a:xfrm>
                  <a:off x="2414637" y="3515374"/>
                  <a:ext cx="6260762"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vi-VN" sz="4000" kern="0" smtClean="0">
                            <a:solidFill>
                              <a:schemeClr val="bg1"/>
                            </a:solidFill>
                            <a:ea typeface="Calibri" panose="020F0502020204030204" pitchFamily="34" charset="0"/>
                          </a:rPr>
                          <m:t>H</m:t>
                        </m:r>
                        <m:r>
                          <m:rPr>
                            <m:nor/>
                          </m:rPr>
                          <a:rPr lang="vi-VN" sz="4000" kern="0" smtClean="0">
                            <a:solidFill>
                              <a:schemeClr val="bg1"/>
                            </a:solidFill>
                            <a:ea typeface="Calibri" panose="020F0502020204030204" pitchFamily="34" charset="0"/>
                          </a:rPr>
                          <m:t>ì</m:t>
                        </m:r>
                        <m:r>
                          <m:rPr>
                            <m:nor/>
                          </m:rPr>
                          <a:rPr lang="vi-VN" sz="4000" kern="0" smtClean="0">
                            <a:solidFill>
                              <a:schemeClr val="bg1"/>
                            </a:solidFill>
                            <a:ea typeface="Calibri" panose="020F0502020204030204" pitchFamily="34" charset="0"/>
                          </a:rPr>
                          <m:t>nh</m:t>
                        </m:r>
                        <m:r>
                          <m:rPr>
                            <m:nor/>
                          </m:rPr>
                          <a:rPr lang="vi-VN" sz="4000" kern="0" smtClean="0">
                            <a:solidFill>
                              <a:schemeClr val="bg1"/>
                            </a:solidFill>
                            <a:ea typeface="Calibri" panose="020F0502020204030204" pitchFamily="34" charset="0"/>
                          </a:rPr>
                          <m:t> </m:t>
                        </m:r>
                        <m:r>
                          <m:rPr>
                            <m:nor/>
                          </m:rPr>
                          <a:rPr lang="vi-VN" sz="4000" kern="0" smtClean="0">
                            <a:solidFill>
                              <a:schemeClr val="bg1"/>
                            </a:solidFill>
                            <a:ea typeface="Calibri" panose="020F0502020204030204" pitchFamily="34" charset="0"/>
                          </a:rPr>
                          <m:t>thang</m:t>
                        </m:r>
                        <m:r>
                          <m:rPr>
                            <m:nor/>
                          </m:rPr>
                          <a:rPr lang="vi-VN" sz="4000" kern="0" smtClean="0">
                            <a:solidFill>
                              <a:schemeClr val="bg1"/>
                            </a:solidFill>
                            <a:ea typeface="Calibri" panose="020F0502020204030204" pitchFamily="34" charset="0"/>
                          </a:rPr>
                          <m:t> </m:t>
                        </m:r>
                        <m:r>
                          <m:rPr>
                            <m:nor/>
                          </m:rPr>
                          <a:rPr lang="vi-VN" sz="4000" kern="0" smtClean="0">
                            <a:solidFill>
                              <a:schemeClr val="bg1"/>
                            </a:solidFill>
                            <a:ea typeface="Calibri" panose="020F0502020204030204" pitchFamily="34" charset="0"/>
                          </a:rPr>
                          <m:t>c</m:t>
                        </m:r>
                        <m:r>
                          <m:rPr>
                            <m:nor/>
                          </m:rPr>
                          <a:rPr lang="vi-VN" sz="4000" kern="0" smtClean="0">
                            <a:solidFill>
                              <a:schemeClr val="bg1"/>
                            </a:solidFill>
                            <a:ea typeface="Calibri" panose="020F0502020204030204" pitchFamily="34" charset="0"/>
                          </a:rPr>
                          <m:t>â</m:t>
                        </m:r>
                        <m:r>
                          <m:rPr>
                            <m:nor/>
                          </m:rPr>
                          <a:rPr lang="vi-VN" sz="4000" kern="0" smtClean="0">
                            <a:solidFill>
                              <a:schemeClr val="bg1"/>
                            </a:solidFill>
                            <a:ea typeface="Calibri" panose="020F0502020204030204" pitchFamily="34" charset="0"/>
                          </a:rPr>
                          <m:t>n</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69" name="TextBox 31"/>
                <p:cNvSpPr txBox="1">
                  <a:spLocks noRot="1" noChangeAspect="1" noMove="1" noResize="1" noEditPoints="1" noAdjustHandles="1" noChangeArrowheads="1" noChangeShapeType="1" noTextEdit="1"/>
                </p:cNvSpPr>
                <p:nvPr/>
              </p:nvSpPr>
              <p:spPr>
                <a:xfrm>
                  <a:off x="2414637" y="3515374"/>
                  <a:ext cx="6260762" cy="1467062"/>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004158" y="7617684"/>
            <a:ext cx="5155659" cy="2033354"/>
            <a:chOff x="558969" y="2865239"/>
            <a:chExt cx="8562319" cy="3230759"/>
          </a:xfrm>
        </p:grpSpPr>
        <p:grpSp>
          <p:nvGrpSpPr>
            <p:cNvPr id="76" name="Group 8"/>
            <p:cNvGrpSpPr/>
            <p:nvPr/>
          </p:nvGrpSpPr>
          <p:grpSpPr>
            <a:xfrm>
              <a:off x="1186877" y="2865239"/>
              <a:ext cx="7934411" cy="3230759"/>
              <a:chOff x="-8513" y="-38100"/>
              <a:chExt cx="2089722" cy="850900"/>
            </a:xfrm>
          </p:grpSpPr>
          <p:sp>
            <p:nvSpPr>
              <p:cNvPr id="82" name="Freeform 9"/>
              <p:cNvSpPr/>
              <p:nvPr/>
            </p:nvSpPr>
            <p:spPr>
              <a:xfrm>
                <a:off x="-8513" y="4911"/>
                <a:ext cx="208972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78" name="TextBox 31"/>
                <p:cNvSpPr txBox="1"/>
                <p:nvPr/>
              </p:nvSpPr>
              <p:spPr>
                <a:xfrm>
                  <a:off x="2432348" y="3506666"/>
                  <a:ext cx="5900677" cy="1467062"/>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nor/>
                          </m:rPr>
                          <a:rPr lang="vi-VN" sz="4000" kern="0" smtClean="0">
                            <a:solidFill>
                              <a:schemeClr val="bg1"/>
                            </a:solidFill>
                            <a:ea typeface="Calibri" panose="020F0502020204030204" pitchFamily="34" charset="0"/>
                          </a:rPr>
                          <m:t>H</m:t>
                        </m:r>
                        <m:r>
                          <m:rPr>
                            <m:nor/>
                          </m:rPr>
                          <a:rPr lang="vi-VN" sz="4000" kern="0" smtClean="0">
                            <a:solidFill>
                              <a:schemeClr val="bg1"/>
                            </a:solidFill>
                            <a:ea typeface="Calibri" panose="020F0502020204030204" pitchFamily="34" charset="0"/>
                          </a:rPr>
                          <m:t>ì</m:t>
                        </m:r>
                        <m:r>
                          <m:rPr>
                            <m:nor/>
                          </m:rPr>
                          <a:rPr lang="vi-VN" sz="4000" kern="0" smtClean="0">
                            <a:solidFill>
                              <a:schemeClr val="bg1"/>
                            </a:solidFill>
                            <a:ea typeface="Calibri" panose="020F0502020204030204" pitchFamily="34" charset="0"/>
                          </a:rPr>
                          <m:t>nh</m:t>
                        </m:r>
                        <m:r>
                          <m:rPr>
                            <m:nor/>
                          </m:rPr>
                          <a:rPr lang="vi-VN" sz="4000" kern="0" smtClean="0">
                            <a:solidFill>
                              <a:schemeClr val="bg1"/>
                            </a:solidFill>
                            <a:ea typeface="Calibri" panose="020F0502020204030204" pitchFamily="34" charset="0"/>
                          </a:rPr>
                          <m:t> </m:t>
                        </m:r>
                        <m:r>
                          <m:rPr>
                            <m:nor/>
                          </m:rPr>
                          <a:rPr lang="vi-VN" sz="4000" kern="0" smtClean="0">
                            <a:solidFill>
                              <a:schemeClr val="bg1"/>
                            </a:solidFill>
                            <a:ea typeface="Calibri" panose="020F0502020204030204" pitchFamily="34" charset="0"/>
                          </a:rPr>
                          <m:t>b</m:t>
                        </m:r>
                        <m:r>
                          <m:rPr>
                            <m:nor/>
                          </m:rPr>
                          <a:rPr lang="vi-VN" sz="4000" kern="0" smtClean="0">
                            <a:solidFill>
                              <a:schemeClr val="bg1"/>
                            </a:solidFill>
                            <a:ea typeface="Calibri" panose="020F0502020204030204" pitchFamily="34" charset="0"/>
                          </a:rPr>
                          <m:t>ì</m:t>
                        </m:r>
                        <m:r>
                          <m:rPr>
                            <m:nor/>
                          </m:rPr>
                          <a:rPr lang="vi-VN" sz="4000" kern="0" smtClean="0">
                            <a:solidFill>
                              <a:schemeClr val="bg1"/>
                            </a:solidFill>
                            <a:ea typeface="Calibri" panose="020F0502020204030204" pitchFamily="34" charset="0"/>
                          </a:rPr>
                          <m:t>nh</m:t>
                        </m:r>
                        <m:r>
                          <m:rPr>
                            <m:nor/>
                          </m:rPr>
                          <a:rPr lang="vi-VN" sz="4000" kern="0" smtClean="0">
                            <a:solidFill>
                              <a:schemeClr val="bg1"/>
                            </a:solidFill>
                            <a:ea typeface="Calibri" panose="020F0502020204030204" pitchFamily="34" charset="0"/>
                          </a:rPr>
                          <m:t> </m:t>
                        </m:r>
                        <m:r>
                          <m:rPr>
                            <m:nor/>
                          </m:rPr>
                          <a:rPr lang="vi-VN" sz="4000" kern="0" smtClean="0">
                            <a:solidFill>
                              <a:schemeClr val="bg1"/>
                            </a:solidFill>
                            <a:ea typeface="Calibri" panose="020F0502020204030204" pitchFamily="34" charset="0"/>
                          </a:rPr>
                          <m:t>h</m:t>
                        </m:r>
                        <m:r>
                          <m:rPr>
                            <m:nor/>
                          </m:rPr>
                          <a:rPr lang="vi-VN" sz="4000" kern="0" smtClean="0">
                            <a:solidFill>
                              <a:schemeClr val="bg1"/>
                            </a:solidFill>
                            <a:ea typeface="Calibri" panose="020F0502020204030204" pitchFamily="34" charset="0"/>
                          </a:rPr>
                          <m:t>à</m:t>
                        </m:r>
                        <m:r>
                          <m:rPr>
                            <m:nor/>
                          </m:rPr>
                          <a:rPr lang="vi-VN" sz="4000" kern="0" smtClean="0">
                            <a:solidFill>
                              <a:schemeClr val="bg1"/>
                            </a:solidFill>
                            <a:ea typeface="Calibri" panose="020F0502020204030204" pitchFamily="34" charset="0"/>
                          </a:rPr>
                          <m:t>nh</m:t>
                        </m:r>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xmlns="">
            <p:sp>
              <p:nvSpPr>
                <p:cNvPr id="78" name="TextBox 31"/>
                <p:cNvSpPr txBox="1">
                  <a:spLocks noRot="1" noChangeAspect="1" noMove="1" noResize="1" noEditPoints="1" noAdjustHandles="1" noChangeArrowheads="1" noChangeShapeType="1" noTextEdit="1"/>
                </p:cNvSpPr>
                <p:nvPr/>
              </p:nvSpPr>
              <p:spPr>
                <a:xfrm>
                  <a:off x="2432348" y="3506666"/>
                  <a:ext cx="5900677" cy="1467062"/>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4939797" y="7724919"/>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100717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50" name="Group 36"/>
          <p:cNvGrpSpPr/>
          <p:nvPr/>
        </p:nvGrpSpPr>
        <p:grpSpPr>
          <a:xfrm rot="674540">
            <a:off x="338047" y="1543847"/>
            <a:ext cx="4027636" cy="3112870"/>
            <a:chOff x="818619" y="24800"/>
            <a:chExt cx="4244565" cy="5194948"/>
          </a:xfrm>
        </p:grpSpPr>
        <p:sp>
          <p:nvSpPr>
            <p:cNvPr id="51"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2" name="TextBox 38"/>
            <p:cNvSpPr txBox="1"/>
            <p:nvPr/>
          </p:nvSpPr>
          <p:spPr>
            <a:xfrm rot="20550000">
              <a:off x="818619" y="24800"/>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5</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B074197E-0894-770D-1E7D-D7F69BCD6EB0}"/>
                  </a:ext>
                </a:extLst>
              </p:cNvPr>
              <p:cNvSpPr/>
              <p:nvPr/>
            </p:nvSpPr>
            <p:spPr>
              <a:xfrm>
                <a:off x="4031786" y="1631736"/>
                <a:ext cx="12899625" cy="2751074"/>
              </a:xfrm>
              <a:prstGeom prst="rect">
                <a:avLst/>
              </a:prstGeom>
            </p:spPr>
            <p:txBody>
              <a:bodyPr wrap="square">
                <a:spAutoFit/>
              </a:bodyPr>
              <a:lstStyle/>
              <a:p>
                <a:pPr>
                  <a:lnSpc>
                    <a:spcPct val="150000"/>
                  </a:lnSpc>
                  <a:spcBef>
                    <a:spcPts val="300"/>
                  </a:spcBef>
                  <a:spcAft>
                    <a:spcPts val="300"/>
                  </a:spcAft>
                </a:pPr>
                <a:r>
                  <a:rPr lang="vi-VN" sz="4000" dirty="0">
                    <a:solidFill>
                      <a:schemeClr val="bg1"/>
                    </a:solidFill>
                    <a:ea typeface="Calibri" panose="020F0502020204030204" pitchFamily="34" charset="0"/>
                    <a:cs typeface="Times New Roman" panose="02020603050405020304" pitchFamily="18" charset="0"/>
                  </a:rPr>
                  <a:t>Cho đường tròn </a:t>
                </a:r>
                <a14:m>
                  <m:oMath xmlns:m="http://schemas.openxmlformats.org/officeDocument/2006/math">
                    <m:r>
                      <a:rPr lang="vi-VN"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𝑂</m:t>
                    </m:r>
                    <m:r>
                      <a:rPr lang="vi-VN" sz="400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chemeClr val="bg1"/>
                    </a:solidFill>
                    <a:ea typeface="Calibri" panose="020F0502020204030204" pitchFamily="34" charset="0"/>
                    <a:cs typeface="Times New Roman" panose="02020603050405020304" pitchFamily="18" charset="0"/>
                  </a:rPr>
                  <a:t> và hai dâu cung </a:t>
                </a:r>
                <a14:m>
                  <m:oMath xmlns:m="http://schemas.openxmlformats.org/officeDocument/2006/math">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𝐴𝐵</m:t>
                    </m:r>
                    <m:r>
                      <a:rPr lang="vi-VN"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𝐴𝐶</m:t>
                    </m:r>
                  </m:oMath>
                </a14:m>
                <a:r>
                  <a:rPr lang="vi-VN" sz="4000" dirty="0">
                    <a:solidFill>
                      <a:schemeClr val="bg1"/>
                    </a:solidFill>
                    <a:ea typeface="Calibri" panose="020F0502020204030204" pitchFamily="34" charset="0"/>
                    <a:cs typeface="Times New Roman" panose="02020603050405020304" pitchFamily="18" charset="0"/>
                  </a:rPr>
                  <a:t> bằng nhau. Qua </a:t>
                </a:r>
                <a14:m>
                  <m:oMath xmlns:m="http://schemas.openxmlformats.org/officeDocument/2006/math">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𝐴</m:t>
                    </m:r>
                  </m:oMath>
                </a14:m>
                <a:r>
                  <a:rPr lang="vi-VN" sz="4000" dirty="0">
                    <a:solidFill>
                      <a:schemeClr val="bg1"/>
                    </a:solidFill>
                    <a:ea typeface="Calibri" panose="020F0502020204030204" pitchFamily="34" charset="0"/>
                    <a:cs typeface="Times New Roman" panose="02020603050405020304" pitchFamily="18" charset="0"/>
                  </a:rPr>
                  <a:t> vẽ một cát tuyến cắt dây </a:t>
                </a:r>
                <a14:m>
                  <m:oMath xmlns:m="http://schemas.openxmlformats.org/officeDocument/2006/math">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𝐵𝐶</m:t>
                    </m:r>
                  </m:oMath>
                </a14:m>
                <a:r>
                  <a:rPr lang="vi-VN" sz="4000" dirty="0">
                    <a:solidFill>
                      <a:schemeClr val="bg1"/>
                    </a:solidFill>
                    <a:ea typeface="Calibri" panose="020F0502020204030204" pitchFamily="34" charset="0"/>
                    <a:cs typeface="Times New Roman" panose="02020603050405020304" pitchFamily="18" charset="0"/>
                  </a:rPr>
                  <a:t> ở </a:t>
                </a:r>
                <a14:m>
                  <m:oMath xmlns:m="http://schemas.openxmlformats.org/officeDocument/2006/math">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𝐷</m:t>
                    </m:r>
                  </m:oMath>
                </a14:m>
                <a:r>
                  <a:rPr lang="vi-VN" sz="4000" dirty="0">
                    <a:solidFill>
                      <a:schemeClr val="bg1"/>
                    </a:solidFill>
                    <a:ea typeface="Calibri" panose="020F0502020204030204" pitchFamily="34" charset="0"/>
                    <a:cs typeface="Times New Roman" panose="02020603050405020304" pitchFamily="18" charset="0"/>
                  </a:rPr>
                  <a:t> và cắt </a:t>
                </a:r>
                <a14:m>
                  <m:oMath xmlns:m="http://schemas.openxmlformats.org/officeDocument/2006/math">
                    <m:r>
                      <a:rPr lang="vi-VN"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𝑂</m:t>
                    </m:r>
                    <m:r>
                      <a:rPr lang="vi-VN" sz="400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vi-VN" sz="4000" dirty="0">
                    <a:solidFill>
                      <a:schemeClr val="bg1"/>
                    </a:solidFill>
                    <a:ea typeface="Calibri" panose="020F0502020204030204" pitchFamily="34" charset="0"/>
                    <a:cs typeface="Times New Roman" panose="02020603050405020304" pitchFamily="18" charset="0"/>
                  </a:rPr>
                  <a:t> ở </a:t>
                </a:r>
                <a14:m>
                  <m:oMath xmlns:m="http://schemas.openxmlformats.org/officeDocument/2006/math">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𝐸</m:t>
                    </m:r>
                  </m:oMath>
                </a14:m>
                <a:r>
                  <a:rPr lang="vi-VN" sz="4000" dirty="0">
                    <a:solidFill>
                      <a:schemeClr val="bg1"/>
                    </a:solidFill>
                    <a:ea typeface="Calibri" panose="020F0502020204030204" pitchFamily="34" charset="0"/>
                    <a:cs typeface="Times New Roman" panose="02020603050405020304" pitchFamily="18" charset="0"/>
                  </a:rPr>
                  <a:t>. Khi đó </a:t>
                </a:r>
                <a14:m>
                  <m:oMath xmlns:m="http://schemas.openxmlformats.org/officeDocument/2006/math">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𝐷𝐴</m:t>
                    </m:r>
                    <m:r>
                      <a:rPr lang="vi-VN"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000" i="1">
                        <a:solidFill>
                          <a:schemeClr val="bg1"/>
                        </a:solidFill>
                        <a:latin typeface="Cambria Math" panose="02040503050406030204" pitchFamily="18" charset="0"/>
                        <a:ea typeface="Calibri" panose="020F0502020204030204" pitchFamily="34" charset="0"/>
                        <a:cs typeface="Arial" panose="020B0604020202020204" pitchFamily="34" charset="0"/>
                      </a:rPr>
                      <m:t>𝐷𝐸</m:t>
                    </m:r>
                  </m:oMath>
                </a14:m>
                <a:r>
                  <a:rPr lang="vi-VN" sz="4000" dirty="0">
                    <a:solidFill>
                      <a:schemeClr val="bg1"/>
                    </a:solidFill>
                    <a:ea typeface="Calibri" panose="020F0502020204030204" pitchFamily="34" charset="0"/>
                    <a:cs typeface="Times New Roman" panose="02020603050405020304" pitchFamily="18" charset="0"/>
                  </a:rPr>
                  <a:t> bằng</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4" name="Rectangle 13">
                <a:extLst>
                  <a:ext uri="{FF2B5EF4-FFF2-40B4-BE49-F238E27FC236}">
                    <a16:creationId xmlns:a16="http://schemas.microsoft.com/office/drawing/2014/main" id="{B074197E-0894-770D-1E7D-D7F69BCD6EB0}"/>
                  </a:ext>
                </a:extLst>
              </p:cNvPr>
              <p:cNvSpPr>
                <a:spLocks noRot="1" noChangeAspect="1" noMove="1" noResize="1" noEditPoints="1" noAdjustHandles="1" noChangeArrowheads="1" noChangeShapeType="1" noTextEdit="1"/>
              </p:cNvSpPr>
              <p:nvPr/>
            </p:nvSpPr>
            <p:spPr>
              <a:xfrm>
                <a:off x="4031786" y="1631736"/>
                <a:ext cx="12899625" cy="2751074"/>
              </a:xfrm>
              <a:prstGeom prst="rect">
                <a:avLst/>
              </a:prstGeom>
              <a:blipFill>
                <a:blip r:embed="rId4"/>
                <a:stretch>
                  <a:fillRect l="-1654" r="-1843" b="-8647"/>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C629A082-D522-F39C-9AC6-66591E924C7B}"/>
              </a:ext>
            </a:extLst>
          </p:cNvPr>
          <p:cNvGrpSpPr/>
          <p:nvPr/>
        </p:nvGrpSpPr>
        <p:grpSpPr>
          <a:xfrm>
            <a:off x="1137684" y="6078783"/>
            <a:ext cx="7163528" cy="1587253"/>
            <a:chOff x="507541" y="3413410"/>
            <a:chExt cx="6149546" cy="3230759"/>
          </a:xfrm>
        </p:grpSpPr>
        <p:grpSp>
          <p:nvGrpSpPr>
            <p:cNvPr id="20" name="Group 8">
              <a:extLst>
                <a:ext uri="{FF2B5EF4-FFF2-40B4-BE49-F238E27FC236}">
                  <a16:creationId xmlns:a16="http://schemas.microsoft.com/office/drawing/2014/main" id="{8D761247-7397-97B1-82F3-C2E86F8B20C2}"/>
                </a:ext>
              </a:extLst>
            </p:cNvPr>
            <p:cNvGrpSpPr/>
            <p:nvPr/>
          </p:nvGrpSpPr>
          <p:grpSpPr>
            <a:xfrm>
              <a:off x="1028700" y="3413410"/>
              <a:ext cx="5628387" cy="3230759"/>
              <a:chOff x="0" y="-38100"/>
              <a:chExt cx="1482374" cy="850900"/>
            </a:xfrm>
          </p:grpSpPr>
          <p:sp>
            <p:nvSpPr>
              <p:cNvPr id="49" name="Freeform 9">
                <a:extLst>
                  <a:ext uri="{FF2B5EF4-FFF2-40B4-BE49-F238E27FC236}">
                    <a16:creationId xmlns:a16="http://schemas.microsoft.com/office/drawing/2014/main" id="{487C56A5-09D2-6EB8-ABF5-59D549A9F2ED}"/>
                  </a:ext>
                </a:extLst>
              </p:cNvPr>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3" name="TextBox 10">
                <a:extLst>
                  <a:ext uri="{FF2B5EF4-FFF2-40B4-BE49-F238E27FC236}">
                    <a16:creationId xmlns:a16="http://schemas.microsoft.com/office/drawing/2014/main" id="{4BF4A5BF-F853-294A-428A-E3D3C0F81CC6}"/>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 name="Group 14">
              <a:extLst>
                <a:ext uri="{FF2B5EF4-FFF2-40B4-BE49-F238E27FC236}">
                  <a16:creationId xmlns:a16="http://schemas.microsoft.com/office/drawing/2014/main" id="{2703B022-E468-FBCB-D8B3-BC72A6D2DA84}"/>
                </a:ext>
              </a:extLst>
            </p:cNvPr>
            <p:cNvGrpSpPr/>
            <p:nvPr/>
          </p:nvGrpSpPr>
          <p:grpSpPr>
            <a:xfrm>
              <a:off x="507541" y="4098292"/>
              <a:ext cx="1042316" cy="1839687"/>
              <a:chOff x="76200" y="-106875"/>
              <a:chExt cx="660400" cy="1165605"/>
            </a:xfrm>
          </p:grpSpPr>
          <p:sp>
            <p:nvSpPr>
              <p:cNvPr id="37" name="Freeform 15">
                <a:extLst>
                  <a:ext uri="{FF2B5EF4-FFF2-40B4-BE49-F238E27FC236}">
                    <a16:creationId xmlns:a16="http://schemas.microsoft.com/office/drawing/2014/main" id="{E86B59C7-A0E7-92A3-F9EC-AED70C47E3B8}"/>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8" name="TextBox 16">
                <a:extLst>
                  <a:ext uri="{FF2B5EF4-FFF2-40B4-BE49-F238E27FC236}">
                    <a16:creationId xmlns:a16="http://schemas.microsoft.com/office/drawing/2014/main" id="{AB8B3CEC-DBE8-410A-2EE0-525D7A5F13E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2" name="TextBox 32">
              <a:extLst>
                <a:ext uri="{FF2B5EF4-FFF2-40B4-BE49-F238E27FC236}">
                  <a16:creationId xmlns:a16="http://schemas.microsoft.com/office/drawing/2014/main" id="{CF12D6BC-CA48-BAEC-A1C0-AB6650077CF6}"/>
                </a:ext>
              </a:extLst>
            </p:cNvPr>
            <p:cNvSpPr txBox="1"/>
            <p:nvPr/>
          </p:nvSpPr>
          <p:spPr>
            <a:xfrm>
              <a:off x="658687" y="4076770"/>
              <a:ext cx="740026" cy="164445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EAAFC96-71EE-B13D-B664-62F30C277299}"/>
                    </a:ext>
                  </a:extLst>
                </p:cNvPr>
                <p:cNvSpPr/>
                <p:nvPr/>
              </p:nvSpPr>
              <p:spPr>
                <a:xfrm>
                  <a:off x="1398714" y="3892180"/>
                  <a:ext cx="4575978" cy="206732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cs typeface="Arial" panose="020B0604020202020204" pitchFamily="34" charset="0"/>
                              </a:rPr>
                            </m:ctrlPr>
                          </m:sSupPr>
                          <m:e>
                            <m:r>
                              <a:rPr lang="vi-VN" sz="4000" i="1" kern="0">
                                <a:latin typeface="Cambria Math" panose="02040503050406030204" pitchFamily="18" charset="0"/>
                                <a:ea typeface="Calibri" panose="020F0502020204030204" pitchFamily="34" charset="0"/>
                                <a:cs typeface="Arial" panose="020B0604020202020204" pitchFamily="34" charset="0"/>
                              </a:rPr>
                              <m:t>𝐷𝐶</m:t>
                            </m:r>
                          </m:e>
                          <m:sup>
                            <m:r>
                              <a:rPr lang="vi-VN" sz="4000" kern="0">
                                <a:latin typeface="Cambria Math" panose="02040503050406030204" pitchFamily="18" charset="0"/>
                                <a:ea typeface="Calibri" panose="020F0502020204030204" pitchFamily="34" charset="0"/>
                                <a:cs typeface="Arial" panose="020B0604020202020204" pitchFamily="34" charset="0"/>
                              </a:rPr>
                              <m:t>2</m:t>
                            </m:r>
                          </m:sup>
                        </m:sSup>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6" name="Rectangle 35">
                  <a:extLst>
                    <a:ext uri="{FF2B5EF4-FFF2-40B4-BE49-F238E27FC236}">
                      <a16:creationId xmlns:a16="http://schemas.microsoft.com/office/drawing/2014/main" id="{AEAAFC96-71EE-B13D-B664-62F30C277299}"/>
                    </a:ext>
                  </a:extLst>
                </p:cNvPr>
                <p:cNvSpPr>
                  <a:spLocks noRot="1" noChangeAspect="1" noMove="1" noResize="1" noEditPoints="1" noAdjustHandles="1" noChangeArrowheads="1" noChangeShapeType="1" noTextEdit="1"/>
                </p:cNvSpPr>
                <p:nvPr/>
              </p:nvSpPr>
              <p:spPr>
                <a:xfrm>
                  <a:off x="1398714" y="3892180"/>
                  <a:ext cx="4575978" cy="2067322"/>
                </a:xfrm>
                <a:prstGeom prst="rect">
                  <a:avLst/>
                </a:prstGeom>
                <a:blipFill>
                  <a:blip r:embed="rId5"/>
                  <a:stretch>
                    <a:fillRect/>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0C27D161-1499-08EE-A74A-D3342996B702}"/>
              </a:ext>
            </a:extLst>
          </p:cNvPr>
          <p:cNvGrpSpPr/>
          <p:nvPr/>
        </p:nvGrpSpPr>
        <p:grpSpPr>
          <a:xfrm>
            <a:off x="1143000" y="8356847"/>
            <a:ext cx="7163528" cy="1587253"/>
            <a:chOff x="507541" y="3413410"/>
            <a:chExt cx="6149546" cy="3230759"/>
          </a:xfrm>
        </p:grpSpPr>
        <p:grpSp>
          <p:nvGrpSpPr>
            <p:cNvPr id="55" name="Group 8">
              <a:extLst>
                <a:ext uri="{FF2B5EF4-FFF2-40B4-BE49-F238E27FC236}">
                  <a16:creationId xmlns:a16="http://schemas.microsoft.com/office/drawing/2014/main" id="{A4915457-8850-6A5D-7797-BA4E9A03C497}"/>
                </a:ext>
              </a:extLst>
            </p:cNvPr>
            <p:cNvGrpSpPr/>
            <p:nvPr/>
          </p:nvGrpSpPr>
          <p:grpSpPr>
            <a:xfrm>
              <a:off x="1028700" y="3413410"/>
              <a:ext cx="5628387" cy="3230759"/>
              <a:chOff x="0" y="-38100"/>
              <a:chExt cx="1482374" cy="850900"/>
            </a:xfrm>
          </p:grpSpPr>
          <p:sp>
            <p:nvSpPr>
              <p:cNvPr id="61" name="Freeform 9">
                <a:extLst>
                  <a:ext uri="{FF2B5EF4-FFF2-40B4-BE49-F238E27FC236}">
                    <a16:creationId xmlns:a16="http://schemas.microsoft.com/office/drawing/2014/main" id="{9E3ADC4C-F488-8B84-DE58-57D547A3DBCC}"/>
                  </a:ext>
                </a:extLst>
              </p:cNvPr>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2" name="TextBox 10">
                <a:extLst>
                  <a:ext uri="{FF2B5EF4-FFF2-40B4-BE49-F238E27FC236}">
                    <a16:creationId xmlns:a16="http://schemas.microsoft.com/office/drawing/2014/main" id="{707823C2-BE9E-8C2B-C43F-AE50DB35E2B3}"/>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6" name="Group 14">
              <a:extLst>
                <a:ext uri="{FF2B5EF4-FFF2-40B4-BE49-F238E27FC236}">
                  <a16:creationId xmlns:a16="http://schemas.microsoft.com/office/drawing/2014/main" id="{19B8464D-4650-30CC-8F06-71B12D50B887}"/>
                </a:ext>
              </a:extLst>
            </p:cNvPr>
            <p:cNvGrpSpPr/>
            <p:nvPr/>
          </p:nvGrpSpPr>
          <p:grpSpPr>
            <a:xfrm>
              <a:off x="507541" y="4098292"/>
              <a:ext cx="1042316" cy="1839687"/>
              <a:chOff x="76200" y="-106875"/>
              <a:chExt cx="660400" cy="1165605"/>
            </a:xfrm>
          </p:grpSpPr>
          <p:sp>
            <p:nvSpPr>
              <p:cNvPr id="59" name="Freeform 15">
                <a:extLst>
                  <a:ext uri="{FF2B5EF4-FFF2-40B4-BE49-F238E27FC236}">
                    <a16:creationId xmlns:a16="http://schemas.microsoft.com/office/drawing/2014/main" id="{ECBBC793-E0A0-7BAD-40B8-F527E50A5A84}"/>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0" name="TextBox 16">
                <a:extLst>
                  <a:ext uri="{FF2B5EF4-FFF2-40B4-BE49-F238E27FC236}">
                    <a16:creationId xmlns:a16="http://schemas.microsoft.com/office/drawing/2014/main" id="{4BAB3FE4-E12E-781C-7B6E-86AAC3E62A41}"/>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7" name="TextBox 32">
              <a:extLst>
                <a:ext uri="{FF2B5EF4-FFF2-40B4-BE49-F238E27FC236}">
                  <a16:creationId xmlns:a16="http://schemas.microsoft.com/office/drawing/2014/main" id="{A7E26278-C7EA-29CF-3A49-9AC54F0021B3}"/>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2232D0BE-8AD0-27C0-0860-903BB68704F5}"/>
                    </a:ext>
                  </a:extLst>
                </p:cNvPr>
                <p:cNvSpPr/>
                <p:nvPr/>
              </p:nvSpPr>
              <p:spPr>
                <a:xfrm>
                  <a:off x="1394150" y="3919842"/>
                  <a:ext cx="4575978" cy="206732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cs typeface="Arial" panose="020B0604020202020204" pitchFamily="34" charset="0"/>
                              </a:rPr>
                            </m:ctrlPr>
                          </m:sSupPr>
                          <m:e>
                            <m:r>
                              <a:rPr lang="vi-VN" sz="4000" i="1" kern="0">
                                <a:latin typeface="Cambria Math" panose="02040503050406030204" pitchFamily="18" charset="0"/>
                                <a:ea typeface="Calibri" panose="020F0502020204030204" pitchFamily="34" charset="0"/>
                                <a:cs typeface="Arial" panose="020B0604020202020204" pitchFamily="34" charset="0"/>
                              </a:rPr>
                              <m:t>𝐷𝐵</m:t>
                            </m:r>
                          </m:e>
                          <m:sup>
                            <m:r>
                              <a:rPr lang="vi-VN" sz="4000" kern="0">
                                <a:latin typeface="Cambria Math" panose="02040503050406030204" pitchFamily="18" charset="0"/>
                                <a:ea typeface="Calibri" panose="020F0502020204030204" pitchFamily="34" charset="0"/>
                                <a:cs typeface="Arial" panose="020B0604020202020204" pitchFamily="34" charset="0"/>
                              </a:rPr>
                              <m:t>2</m:t>
                            </m:r>
                          </m:sup>
                        </m:sSup>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8" name="Rectangle 57">
                  <a:extLst>
                    <a:ext uri="{FF2B5EF4-FFF2-40B4-BE49-F238E27FC236}">
                      <a16:creationId xmlns:a16="http://schemas.microsoft.com/office/drawing/2014/main" id="{2232D0BE-8AD0-27C0-0860-903BB68704F5}"/>
                    </a:ext>
                  </a:extLst>
                </p:cNvPr>
                <p:cNvSpPr>
                  <a:spLocks noRot="1" noChangeAspect="1" noMove="1" noResize="1" noEditPoints="1" noAdjustHandles="1" noChangeArrowheads="1" noChangeShapeType="1" noTextEdit="1"/>
                </p:cNvSpPr>
                <p:nvPr/>
              </p:nvSpPr>
              <p:spPr>
                <a:xfrm>
                  <a:off x="1394150" y="3919842"/>
                  <a:ext cx="4575978" cy="2067322"/>
                </a:xfrm>
                <a:prstGeom prst="rect">
                  <a:avLst/>
                </a:prstGeom>
                <a:blipFill>
                  <a:blip r:embed="rId6"/>
                  <a:stretch>
                    <a:fillRect/>
                  </a:stretch>
                </a:blipFill>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FF38BDA5-D33D-674E-1C26-3D4AC5D290CE}"/>
              </a:ext>
            </a:extLst>
          </p:cNvPr>
          <p:cNvGrpSpPr/>
          <p:nvPr/>
        </p:nvGrpSpPr>
        <p:grpSpPr>
          <a:xfrm>
            <a:off x="9443484" y="6057900"/>
            <a:ext cx="8001727" cy="1587253"/>
            <a:chOff x="507541" y="3413410"/>
            <a:chExt cx="6869099" cy="3230759"/>
          </a:xfrm>
        </p:grpSpPr>
        <p:grpSp>
          <p:nvGrpSpPr>
            <p:cNvPr id="64" name="Group 8">
              <a:extLst>
                <a:ext uri="{FF2B5EF4-FFF2-40B4-BE49-F238E27FC236}">
                  <a16:creationId xmlns:a16="http://schemas.microsoft.com/office/drawing/2014/main" id="{D4226C74-7749-233A-0F84-619464571944}"/>
                </a:ext>
              </a:extLst>
            </p:cNvPr>
            <p:cNvGrpSpPr/>
            <p:nvPr/>
          </p:nvGrpSpPr>
          <p:grpSpPr>
            <a:xfrm>
              <a:off x="1028700" y="3413410"/>
              <a:ext cx="6347940" cy="3230759"/>
              <a:chOff x="0" y="-38100"/>
              <a:chExt cx="1671886" cy="850900"/>
            </a:xfrm>
          </p:grpSpPr>
          <p:sp>
            <p:nvSpPr>
              <p:cNvPr id="70" name="Freeform 9">
                <a:extLst>
                  <a:ext uri="{FF2B5EF4-FFF2-40B4-BE49-F238E27FC236}">
                    <a16:creationId xmlns:a16="http://schemas.microsoft.com/office/drawing/2014/main" id="{1A45A0BC-2B25-A8F3-A204-34B76D4CF69A}"/>
                  </a:ext>
                </a:extLst>
              </p:cNvPr>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1" name="TextBox 10">
                <a:extLst>
                  <a:ext uri="{FF2B5EF4-FFF2-40B4-BE49-F238E27FC236}">
                    <a16:creationId xmlns:a16="http://schemas.microsoft.com/office/drawing/2014/main" id="{B70CAB63-6882-49EC-9286-6C63E17C08A5}"/>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5" name="Group 14">
              <a:extLst>
                <a:ext uri="{FF2B5EF4-FFF2-40B4-BE49-F238E27FC236}">
                  <a16:creationId xmlns:a16="http://schemas.microsoft.com/office/drawing/2014/main" id="{E72AC32F-81EC-33C4-A1D9-1A82875A803B}"/>
                </a:ext>
              </a:extLst>
            </p:cNvPr>
            <p:cNvGrpSpPr/>
            <p:nvPr/>
          </p:nvGrpSpPr>
          <p:grpSpPr>
            <a:xfrm>
              <a:off x="507541" y="4098292"/>
              <a:ext cx="1042316" cy="1839687"/>
              <a:chOff x="76200" y="-106875"/>
              <a:chExt cx="660400" cy="1165605"/>
            </a:xfrm>
          </p:grpSpPr>
          <p:sp>
            <p:nvSpPr>
              <p:cNvPr id="68" name="Freeform 15">
                <a:extLst>
                  <a:ext uri="{FF2B5EF4-FFF2-40B4-BE49-F238E27FC236}">
                    <a16:creationId xmlns:a16="http://schemas.microsoft.com/office/drawing/2014/main" id="{3D7312BA-3091-434E-ABE7-F8DBC165AB5B}"/>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9" name="TextBox 16">
                <a:extLst>
                  <a:ext uri="{FF2B5EF4-FFF2-40B4-BE49-F238E27FC236}">
                    <a16:creationId xmlns:a16="http://schemas.microsoft.com/office/drawing/2014/main" id="{03FFC221-AAEC-2E15-C363-80A65591668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32">
              <a:extLst>
                <a:ext uri="{FF2B5EF4-FFF2-40B4-BE49-F238E27FC236}">
                  <a16:creationId xmlns:a16="http://schemas.microsoft.com/office/drawing/2014/main" id="{304F390D-C33D-26AA-72EB-6B680ABFE353}"/>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8D92A46B-4F79-A760-5EA4-4C001837B2EA}"/>
                    </a:ext>
                  </a:extLst>
                </p:cNvPr>
                <p:cNvSpPr/>
                <p:nvPr/>
              </p:nvSpPr>
              <p:spPr>
                <a:xfrm>
                  <a:off x="1273755" y="3765049"/>
                  <a:ext cx="5849732" cy="206732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𝐷𝐵</m:t>
                        </m:r>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𝐷𝐶</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7" name="Rectangle 66">
                  <a:extLst>
                    <a:ext uri="{FF2B5EF4-FFF2-40B4-BE49-F238E27FC236}">
                      <a16:creationId xmlns:a16="http://schemas.microsoft.com/office/drawing/2014/main" id="{8D92A46B-4F79-A760-5EA4-4C001837B2EA}"/>
                    </a:ext>
                  </a:extLst>
                </p:cNvPr>
                <p:cNvSpPr>
                  <a:spLocks noRot="1" noChangeAspect="1" noMove="1" noResize="1" noEditPoints="1" noAdjustHandles="1" noChangeArrowheads="1" noChangeShapeType="1" noTextEdit="1"/>
                </p:cNvSpPr>
                <p:nvPr/>
              </p:nvSpPr>
              <p:spPr>
                <a:xfrm>
                  <a:off x="1273755" y="3765049"/>
                  <a:ext cx="5849732" cy="2067322"/>
                </a:xfrm>
                <a:prstGeom prst="rect">
                  <a:avLst/>
                </a:prstGeom>
                <a:blipFill>
                  <a:blip r:embed="rId7"/>
                  <a:stretch>
                    <a:fillRect/>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5B16EB04-649E-399F-F1CE-0ED42F725055}"/>
              </a:ext>
            </a:extLst>
          </p:cNvPr>
          <p:cNvGrpSpPr/>
          <p:nvPr/>
        </p:nvGrpSpPr>
        <p:grpSpPr>
          <a:xfrm>
            <a:off x="9443484" y="8325247"/>
            <a:ext cx="8001726" cy="1587253"/>
            <a:chOff x="507541" y="3413410"/>
            <a:chExt cx="6869099" cy="3230759"/>
          </a:xfrm>
        </p:grpSpPr>
        <p:grpSp>
          <p:nvGrpSpPr>
            <p:cNvPr id="73" name="Group 8">
              <a:extLst>
                <a:ext uri="{FF2B5EF4-FFF2-40B4-BE49-F238E27FC236}">
                  <a16:creationId xmlns:a16="http://schemas.microsoft.com/office/drawing/2014/main" id="{3351F508-B4A5-FA31-DECF-D29951D864B3}"/>
                </a:ext>
              </a:extLst>
            </p:cNvPr>
            <p:cNvGrpSpPr/>
            <p:nvPr/>
          </p:nvGrpSpPr>
          <p:grpSpPr>
            <a:xfrm>
              <a:off x="1028700" y="3413410"/>
              <a:ext cx="6347940" cy="3230759"/>
              <a:chOff x="0" y="-38100"/>
              <a:chExt cx="1671886" cy="850900"/>
            </a:xfrm>
          </p:grpSpPr>
          <p:sp>
            <p:nvSpPr>
              <p:cNvPr id="79" name="Freeform 9">
                <a:extLst>
                  <a:ext uri="{FF2B5EF4-FFF2-40B4-BE49-F238E27FC236}">
                    <a16:creationId xmlns:a16="http://schemas.microsoft.com/office/drawing/2014/main" id="{6866C086-2E28-22EB-7DFF-0DCA7CB344AF}"/>
                  </a:ext>
                </a:extLst>
              </p:cNvPr>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0" name="TextBox 10">
                <a:extLst>
                  <a:ext uri="{FF2B5EF4-FFF2-40B4-BE49-F238E27FC236}">
                    <a16:creationId xmlns:a16="http://schemas.microsoft.com/office/drawing/2014/main" id="{360B1A7B-A03F-40CB-928D-14CC6F9C99A7}"/>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4" name="Group 14">
              <a:extLst>
                <a:ext uri="{FF2B5EF4-FFF2-40B4-BE49-F238E27FC236}">
                  <a16:creationId xmlns:a16="http://schemas.microsoft.com/office/drawing/2014/main" id="{7C655AE4-4700-AA55-97A1-1337D7049205}"/>
                </a:ext>
              </a:extLst>
            </p:cNvPr>
            <p:cNvGrpSpPr/>
            <p:nvPr/>
          </p:nvGrpSpPr>
          <p:grpSpPr>
            <a:xfrm>
              <a:off x="507541" y="4098292"/>
              <a:ext cx="1042316" cy="1839687"/>
              <a:chOff x="76200" y="-106875"/>
              <a:chExt cx="660400" cy="1165605"/>
            </a:xfrm>
          </p:grpSpPr>
          <p:sp>
            <p:nvSpPr>
              <p:cNvPr id="77" name="Freeform 15">
                <a:extLst>
                  <a:ext uri="{FF2B5EF4-FFF2-40B4-BE49-F238E27FC236}">
                    <a16:creationId xmlns:a16="http://schemas.microsoft.com/office/drawing/2014/main" id="{674E052E-E317-F1A5-1B83-F6AAC6579AF0}"/>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8" name="TextBox 16">
                <a:extLst>
                  <a:ext uri="{FF2B5EF4-FFF2-40B4-BE49-F238E27FC236}">
                    <a16:creationId xmlns:a16="http://schemas.microsoft.com/office/drawing/2014/main" id="{601D08AF-8FE2-5847-B364-3B91B2621E80}"/>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5" name="TextBox 32">
              <a:extLst>
                <a:ext uri="{FF2B5EF4-FFF2-40B4-BE49-F238E27FC236}">
                  <a16:creationId xmlns:a16="http://schemas.microsoft.com/office/drawing/2014/main" id="{E65A5E08-9012-5143-4F5F-9AF7CC846BD6}"/>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A94FFCB7-7D7A-FB39-294F-543ECA811319}"/>
                    </a:ext>
                  </a:extLst>
                </p:cNvPr>
                <p:cNvSpPr/>
                <p:nvPr/>
              </p:nvSpPr>
              <p:spPr>
                <a:xfrm>
                  <a:off x="1312442" y="3908991"/>
                  <a:ext cx="5772358" cy="206732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𝐴𝐵</m:t>
                        </m:r>
                        <m:r>
                          <a:rPr lang="vi-VN" sz="4000"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𝐴𝐶</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6" name="Rectangle 75">
                  <a:extLst>
                    <a:ext uri="{FF2B5EF4-FFF2-40B4-BE49-F238E27FC236}">
                      <a16:creationId xmlns:a16="http://schemas.microsoft.com/office/drawing/2014/main" id="{A94FFCB7-7D7A-FB39-294F-543ECA811319}"/>
                    </a:ext>
                  </a:extLst>
                </p:cNvPr>
                <p:cNvSpPr>
                  <a:spLocks noRot="1" noChangeAspect="1" noMove="1" noResize="1" noEditPoints="1" noAdjustHandles="1" noChangeArrowheads="1" noChangeShapeType="1" noTextEdit="1"/>
                </p:cNvSpPr>
                <p:nvPr/>
              </p:nvSpPr>
              <p:spPr>
                <a:xfrm>
                  <a:off x="1312442" y="3908991"/>
                  <a:ext cx="5772358" cy="2067322"/>
                </a:xfrm>
                <a:prstGeom prst="rect">
                  <a:avLst/>
                </a:prstGeom>
                <a:blipFill>
                  <a:blip r:embed="rId8"/>
                  <a:stretch>
                    <a:fillRect/>
                  </a:stretch>
                </a:blipFill>
              </p:spPr>
              <p:txBody>
                <a:bodyPr/>
                <a:lstStyle/>
                <a:p>
                  <a:r>
                    <a:rPr lang="en-US">
                      <a:noFill/>
                    </a:rPr>
                    <a:t> </a:t>
                  </a:r>
                </a:p>
              </p:txBody>
            </p:sp>
          </mc:Fallback>
        </mc:AlternateContent>
      </p:grpSp>
      <p:pic>
        <p:nvPicPr>
          <p:cNvPr id="81" name="Picture 80">
            <a:extLst>
              <a:ext uri="{FF2B5EF4-FFF2-40B4-BE49-F238E27FC236}">
                <a16:creationId xmlns:a16="http://schemas.microsoft.com/office/drawing/2014/main" id="{707B8DA7-953C-8522-E4AB-1C92DA695F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9969" y="6198139"/>
            <a:ext cx="1325962" cy="1338071"/>
          </a:xfrm>
          <a:prstGeom prst="rect">
            <a:avLst/>
          </a:prstGeom>
          <a:effectLst>
            <a:outerShdw blurRad="50800" dist="38100" dir="13500000" algn="br" rotWithShape="0">
              <a:prstClr val="black">
                <a:alpha val="40000"/>
              </a:prstClr>
            </a:outerShdw>
          </a:effectLst>
        </p:spPr>
      </p:pic>
      <p:pic>
        <p:nvPicPr>
          <p:cNvPr id="43" name="Google Shape;259;p5"/>
          <p:cNvPicPr preferRelativeResize="0"/>
          <p:nvPr/>
        </p:nvPicPr>
        <p:blipFill rotWithShape="1">
          <a:blip r:embed="rId10">
            <a:alphaModFix/>
          </a:blip>
          <a:srcRect/>
          <a:stretch/>
        </p:blipFill>
        <p:spPr>
          <a:xfrm>
            <a:off x="471737" y="335876"/>
            <a:ext cx="3490664" cy="689406"/>
          </a:xfrm>
          <a:prstGeom prst="rect">
            <a:avLst/>
          </a:prstGeom>
          <a:noFill/>
          <a:ln>
            <a:noFill/>
          </a:ln>
        </p:spPr>
      </p:pic>
    </p:spTree>
    <p:extLst>
      <p:ext uri="{BB962C8B-B14F-4D97-AF65-F5344CB8AC3E}">
        <p14:creationId xmlns:p14="http://schemas.microsoft.com/office/powerpoint/2010/main" val="2392113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F1F0F2-738F-38E4-F997-076567724FB0}"/>
              </a:ext>
            </a:extLst>
          </p:cNvPr>
          <p:cNvPicPr>
            <a:picLocks noChangeAspect="1"/>
          </p:cNvPicPr>
          <p:nvPr/>
        </p:nvPicPr>
        <p:blipFill>
          <a:blip r:embed="rId2">
            <a:extLst>
              <a:ext uri="{28A0092B-C50C-407E-A947-70E740481C1C}">
                <a14:useLocalDpi xmlns:a14="http://schemas.microsoft.com/office/drawing/2010/main" val="0"/>
              </a:ext>
            </a:extLst>
          </a:blip>
          <a:srcRect r="4727"/>
          <a:stretch/>
        </p:blipFill>
        <p:spPr>
          <a:xfrm>
            <a:off x="13292229" y="3994942"/>
            <a:ext cx="4735304" cy="6101558"/>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916276"/>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90861EA-97E8-C070-43DF-3F939704CC41}"/>
              </a:ext>
            </a:extLst>
          </p:cNvPr>
          <p:cNvGrpSpPr/>
          <p:nvPr/>
        </p:nvGrpSpPr>
        <p:grpSpPr>
          <a:xfrm>
            <a:off x="304800" y="238540"/>
            <a:ext cx="15877596" cy="4814780"/>
            <a:chOff x="1078848" y="2582500"/>
            <a:chExt cx="15877596" cy="4814780"/>
          </a:xfrm>
        </p:grpSpPr>
        <p:sp>
          <p:nvSpPr>
            <p:cNvPr id="8" name="Rectangle 7"/>
            <p:cNvSpPr/>
            <p:nvPr/>
          </p:nvSpPr>
          <p:spPr>
            <a:xfrm>
              <a:off x="1090625" y="2582500"/>
              <a:ext cx="15865819" cy="4814780"/>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Cho tam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ABC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cao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BE, CF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cắt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tại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H.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M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BC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AH.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Chứng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minh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rằng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AEHF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tâm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b) ME, MF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xúc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ngoại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tứ</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AEHF.</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078848" y="2740974"/>
              <a:ext cx="6287299" cy="707886"/>
            </a:xfrm>
            <a:prstGeom prst="rect">
              <a:avLst/>
            </a:prstGeom>
          </p:spPr>
          <p:txBody>
            <a:bodyPr wrap="none">
              <a:spAutoFit/>
            </a:bodyPr>
            <a:lstStyle/>
            <a:p>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9.40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92)</a:t>
              </a:r>
              <a:endParaRPr lang="en-US" sz="4000" dirty="0">
                <a:solidFill>
                  <a:srgbClr val="C00000"/>
                </a:solidFill>
              </a:endParaRPr>
            </a:p>
          </p:txBody>
        </p:sp>
      </p:grpSp>
      <p:sp>
        <p:nvSpPr>
          <p:cNvPr id="4" name="Oval Callout 9">
            <a:extLst>
              <a:ext uri="{FF2B5EF4-FFF2-40B4-BE49-F238E27FC236}">
                <a16:creationId xmlns:a16="http://schemas.microsoft.com/office/drawing/2014/main" id="{5C5D1A92-C5F9-5EB6-C15C-922B8F17DEF5}"/>
              </a:ext>
            </a:extLst>
          </p:cNvPr>
          <p:cNvSpPr/>
          <p:nvPr/>
        </p:nvSpPr>
        <p:spPr>
          <a:xfrm>
            <a:off x="296524" y="5943452"/>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D61155D-9C37-5007-9981-11E140F63EC1}"/>
                  </a:ext>
                </a:extLst>
              </p:cNvPr>
              <p:cNvSpPr txBox="1"/>
              <p:nvPr/>
            </p:nvSpPr>
            <p:spPr>
              <a:xfrm>
                <a:off x="2438400" y="6729920"/>
                <a:ext cx="7696200" cy="2751074"/>
              </a:xfrm>
              <a:prstGeom prst="rect">
                <a:avLst/>
              </a:prstGeom>
              <a:noFill/>
            </p:spPr>
            <p:txBody>
              <a:bodyPr wrap="square">
                <a:spAutoFit/>
              </a:bodyPr>
              <a:lstStyle/>
              <a:p>
                <a:pPr algn="just">
                  <a:lnSpc>
                    <a:spcPct val="15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Vì</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𝐵𝐸</m:t>
                    </m:r>
                    <m:r>
                      <a:rPr lang="en-US" sz="4000" i="1">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𝐶𝐹</m:t>
                    </m:r>
                    <m:r>
                      <a:rPr lang="en-US" sz="4000" i="1">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cắt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𝐻</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nên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𝐻𝐸</m:t>
                    </m:r>
                    <m:r>
                      <a:rPr lang="en-US" sz="4000" i="1">
                        <a:latin typeface="Cambria Math" panose="02040503050406030204" pitchFamily="18" charset="0"/>
                        <a:ea typeface="Calibri" panose="020F0502020204030204" pitchFamily="34" charset="0"/>
                        <a:cs typeface="Arial" panose="020B0604020202020204" pitchFamily="34" charset="0"/>
                      </a:rPr>
                      <m:t> ⊥ </m:t>
                    </m:r>
                    <m:r>
                      <a:rPr lang="en-US" sz="4000" i="1">
                        <a:latin typeface="Cambria Math" panose="02040503050406030204" pitchFamily="18" charset="0"/>
                        <a:ea typeface="Calibri" panose="020F0502020204030204" pitchFamily="34" charset="0"/>
                        <a:cs typeface="Arial" panose="020B0604020202020204" pitchFamily="34" charset="0"/>
                      </a:rPr>
                      <m:t>𝐴𝐸</m:t>
                    </m:r>
                    <m:r>
                      <a:rPr lang="en-US" sz="4000" i="1">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𝐻𝐹</m:t>
                    </m:r>
                    <m:r>
                      <a:rPr lang="en-US" sz="4000" i="1">
                        <a:latin typeface="Cambria Math" panose="02040503050406030204" pitchFamily="18" charset="0"/>
                        <a:ea typeface="Calibri" panose="020F0502020204030204" pitchFamily="34" charset="0"/>
                        <a:cs typeface="Arial" panose="020B0604020202020204" pitchFamily="34" charset="0"/>
                      </a:rPr>
                      <m:t> ⊥ </m:t>
                    </m:r>
                    <m:r>
                      <a:rPr lang="en-US" sz="4000" i="1">
                        <a:latin typeface="Cambria Math" panose="02040503050406030204" pitchFamily="18" charset="0"/>
                        <a:ea typeface="Calibri" panose="020F0502020204030204" pitchFamily="34" charset="0"/>
                        <a:cs typeface="Arial" panose="020B0604020202020204" pitchFamily="34" charset="0"/>
                      </a:rPr>
                      <m:t>𝐴𝐹</m:t>
                    </m:r>
                    <m:r>
                      <a:rPr lang="en-US" sz="4000" i="1">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7D61155D-9C37-5007-9981-11E140F63EC1}"/>
                  </a:ext>
                </a:extLst>
              </p:cNvPr>
              <p:cNvSpPr txBox="1">
                <a:spLocks noRot="1" noChangeAspect="1" noMove="1" noResize="1" noEditPoints="1" noAdjustHandles="1" noChangeArrowheads="1" noChangeShapeType="1" noTextEdit="1"/>
              </p:cNvSpPr>
              <p:nvPr/>
            </p:nvSpPr>
            <p:spPr>
              <a:xfrm>
                <a:off x="2438400" y="6729920"/>
                <a:ext cx="7696200" cy="2751074"/>
              </a:xfrm>
              <a:prstGeom prst="rect">
                <a:avLst/>
              </a:prstGeom>
              <a:blipFill>
                <a:blip r:embed="rId7"/>
                <a:stretch>
                  <a:fillRect l="-2771" r="-2692" b="-8647"/>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916276"/>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Callout 9">
            <a:extLst>
              <a:ext uri="{FF2B5EF4-FFF2-40B4-BE49-F238E27FC236}">
                <a16:creationId xmlns:a16="http://schemas.microsoft.com/office/drawing/2014/main" id="{5C5D1A92-C5F9-5EB6-C15C-922B8F17DEF5}"/>
              </a:ext>
            </a:extLst>
          </p:cNvPr>
          <p:cNvSpPr/>
          <p:nvPr/>
        </p:nvSpPr>
        <p:spPr>
          <a:xfrm>
            <a:off x="609600" y="67265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D7AE26-A6E8-6CD0-4B14-587BE3B4296A}"/>
                  </a:ext>
                </a:extLst>
              </p:cNvPr>
              <p:cNvSpPr txBox="1"/>
              <p:nvPr/>
            </p:nvSpPr>
            <p:spPr>
              <a:xfrm>
                <a:off x="1752600" y="1957860"/>
                <a:ext cx="9998419" cy="7444667"/>
              </a:xfrm>
              <a:prstGeom prst="rect">
                <a:avLst/>
              </a:prstGeom>
              <a:noFill/>
            </p:spPr>
            <p:txBody>
              <a:bodyPr wrap="square">
                <a:spAutoFit/>
              </a:bodyPr>
              <a:lstStyle/>
              <a:p>
                <a:pPr algn="just">
                  <a:lnSpc>
                    <a:spcPct val="150000"/>
                  </a:lnSpc>
                  <a:spcBef>
                    <a:spcPts val="300"/>
                  </a:spcBef>
                  <a:spcAft>
                    <a:spcPts val="300"/>
                  </a:spcAft>
                </a:pPr>
                <a:r>
                  <a:rPr lang="en-US" sz="4000" dirty="0" err="1">
                    <a:latin typeface="Arial" panose="020B0604020202020204" pitchFamily="34" charset="0"/>
                    <a:ea typeface="Calibri" panose="020F0502020204030204" pitchFamily="34" charset="0"/>
                    <a:cs typeface="Times New Roman" panose="02020603050405020304" pitchFamily="18" charset="0"/>
                  </a:rPr>
                  <a:t>Vì</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𝐴𝐸𝐻</m:t>
                    </m:r>
                    <m:r>
                      <a:rPr lang="en-US" sz="4000" i="1">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𝐸</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ngoại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tiếp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𝐼</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kính</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latin typeface="Arial" panose="020B0604020202020204" pitchFamily="34" charset="0"/>
                    <a:ea typeface="Calibri" panose="020F0502020204030204" pitchFamily="34" charset="0"/>
                    <a:cs typeface="Times New Roman" panose="02020603050405020304" pitchFamily="18" charset="0"/>
                  </a:rPr>
                  <a:t>. Do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en-US" sz="4000" i="1">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𝐸</m:t>
                    </m:r>
                    <m:r>
                      <a:rPr lang="en-US" sz="4000" i="1">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𝐻</m:t>
                    </m:r>
                    <m:r>
                      <a:rPr lang="en-US" sz="4000" i="1">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nằm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𝐼</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kính</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4000" dirty="0" err="1">
                    <a:latin typeface="Arial" panose="020B0604020202020204" pitchFamily="34" charset="0"/>
                    <a:ea typeface="Calibri" panose="020F0502020204030204" pitchFamily="34" charset="0"/>
                    <a:cs typeface="Times New Roman" panose="02020603050405020304" pitchFamily="18" charset="0"/>
                  </a:rPr>
                  <a:t>Vì</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𝐴𝐹𝐻</m:t>
                    </m:r>
                    <m:r>
                      <a:rPr lang="en-US" sz="4000" i="1">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vuông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𝐹</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ngoại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tiếp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𝐼</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kính</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latin typeface="Arial" panose="020B0604020202020204" pitchFamily="34" charset="0"/>
                    <a:ea typeface="Calibri" panose="020F0502020204030204" pitchFamily="34" charset="0"/>
                    <a:cs typeface="Times New Roman" panose="02020603050405020304" pitchFamily="18" charset="0"/>
                  </a:rPr>
                  <a:t>. Do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en-US" sz="4000" i="1">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𝐹</m:t>
                    </m:r>
                    <m:r>
                      <a:rPr lang="en-US" sz="4000" i="1">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𝐻</m:t>
                    </m:r>
                    <m:r>
                      <a:rPr lang="en-US" sz="4000" i="1">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nằm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𝐼</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kính</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AD7AE26-A6E8-6CD0-4B14-587BE3B4296A}"/>
                  </a:ext>
                </a:extLst>
              </p:cNvPr>
              <p:cNvSpPr txBox="1">
                <a:spLocks noRot="1" noChangeAspect="1" noMove="1" noResize="1" noEditPoints="1" noAdjustHandles="1" noChangeArrowheads="1" noChangeShapeType="1" noTextEdit="1"/>
              </p:cNvSpPr>
              <p:nvPr/>
            </p:nvSpPr>
            <p:spPr>
              <a:xfrm>
                <a:off x="1752600" y="1957860"/>
                <a:ext cx="9998419" cy="7444667"/>
              </a:xfrm>
              <a:prstGeom prst="rect">
                <a:avLst/>
              </a:prstGeom>
              <a:blipFill>
                <a:blip r:embed="rId6"/>
                <a:stretch>
                  <a:fillRect l="-2195" r="-2134" b="-253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CA88D0BA-C8B6-09A3-134C-837256C884C3}"/>
              </a:ext>
            </a:extLst>
          </p:cNvPr>
          <p:cNvPicPr>
            <a:picLocks noChangeAspect="1"/>
          </p:cNvPicPr>
          <p:nvPr/>
        </p:nvPicPr>
        <p:blipFill>
          <a:blip r:embed="rId7">
            <a:extLst>
              <a:ext uri="{28A0092B-C50C-407E-A947-70E740481C1C}">
                <a14:useLocalDpi xmlns:a14="http://schemas.microsoft.com/office/drawing/2010/main" val="0"/>
              </a:ext>
            </a:extLst>
          </a:blip>
          <a:srcRect r="4727"/>
          <a:stretch/>
        </p:blipFill>
        <p:spPr>
          <a:xfrm>
            <a:off x="12573000" y="2247900"/>
            <a:ext cx="5253077" cy="6768721"/>
          </a:xfrm>
          <a:prstGeom prst="rect">
            <a:avLst/>
          </a:prstGeom>
        </p:spPr>
      </p:pic>
      <p:pic>
        <p:nvPicPr>
          <p:cNvPr id="2" name="Google Shape;219;p3">
            <a:extLst>
              <a:ext uri="{FF2B5EF4-FFF2-40B4-BE49-F238E27FC236}">
                <a16:creationId xmlns:a16="http://schemas.microsoft.com/office/drawing/2014/main" id="{EAC825D4-4599-55B1-1BCB-5C69BF320653}"/>
              </a:ext>
            </a:extLst>
          </p:cNvPr>
          <p:cNvPicPr preferRelativeResize="0"/>
          <p:nvPr/>
        </p:nvPicPr>
        <p:blipFill rotWithShape="1">
          <a:blip r:embed="rId8">
            <a:alphaModFix/>
          </a:blip>
          <a:srcRect/>
          <a:stretch/>
        </p:blipFill>
        <p:spPr>
          <a:xfrm>
            <a:off x="5896" y="0"/>
            <a:ext cx="1594304" cy="495300"/>
          </a:xfrm>
          <a:prstGeom prst="rect">
            <a:avLst/>
          </a:prstGeom>
          <a:noFill/>
          <a:ln>
            <a:noFill/>
          </a:ln>
        </p:spPr>
      </p:pic>
    </p:spTree>
    <p:extLst>
      <p:ext uri="{BB962C8B-B14F-4D97-AF65-F5344CB8AC3E}">
        <p14:creationId xmlns:p14="http://schemas.microsoft.com/office/powerpoint/2010/main" val="30386503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0DEFD1-C946-E976-5325-DA0DD4384449}"/>
            </a:ext>
          </a:extLst>
        </p:cNvPr>
        <p:cNvGrpSpPr/>
        <p:nvPr/>
      </p:nvGrpSpPr>
      <p:grpSpPr>
        <a:xfrm>
          <a:off x="0" y="0"/>
          <a:ext cx="0" cy="0"/>
          <a:chOff x="0" y="0"/>
          <a:chExt cx="0" cy="0"/>
        </a:xfrm>
      </p:grpSpPr>
      <p:pic>
        <p:nvPicPr>
          <p:cNvPr id="6" name="Picture 6">
            <a:extLst>
              <a:ext uri="{FF2B5EF4-FFF2-40B4-BE49-F238E27FC236}">
                <a16:creationId xmlns:a16="http://schemas.microsoft.com/office/drawing/2014/main" id="{13D310DF-41DD-CC66-E2F9-29222315FD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441820" y="1459123"/>
            <a:ext cx="1082759" cy="1610050"/>
          </a:xfrm>
          <a:prstGeom prst="rect">
            <a:avLst/>
          </a:prstGeom>
        </p:spPr>
      </p:pic>
      <p:pic>
        <p:nvPicPr>
          <p:cNvPr id="7" name="Picture 7">
            <a:extLst>
              <a:ext uri="{FF2B5EF4-FFF2-40B4-BE49-F238E27FC236}">
                <a16:creationId xmlns:a16="http://schemas.microsoft.com/office/drawing/2014/main" id="{03FE524B-3046-83C3-BB68-4465FC6375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3640" flipH="1">
            <a:off x="233879" y="8393230"/>
            <a:ext cx="1481004" cy="1643278"/>
          </a:xfrm>
          <a:prstGeom prst="rect">
            <a:avLst/>
          </a:prstGeom>
        </p:spPr>
      </p:pic>
      <p:sp>
        <p:nvSpPr>
          <p:cNvPr id="3" name="Rectangle 2">
            <a:extLst>
              <a:ext uri="{FF2B5EF4-FFF2-40B4-BE49-F238E27FC236}">
                <a16:creationId xmlns:a16="http://schemas.microsoft.com/office/drawing/2014/main" id="{421241FA-A774-0BEC-CE4A-889A4FD933C0}"/>
              </a:ext>
            </a:extLst>
          </p:cNvPr>
          <p:cNvSpPr/>
          <p:nvPr/>
        </p:nvSpPr>
        <p:spPr>
          <a:xfrm>
            <a:off x="533400" y="173918"/>
            <a:ext cx="17145000" cy="916276"/>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Callout 9">
            <a:extLst>
              <a:ext uri="{FF2B5EF4-FFF2-40B4-BE49-F238E27FC236}">
                <a16:creationId xmlns:a16="http://schemas.microsoft.com/office/drawing/2014/main" id="{35812779-DDFF-2C66-6EDD-1FCC082CC9AB}"/>
              </a:ext>
            </a:extLst>
          </p:cNvPr>
          <p:cNvSpPr/>
          <p:nvPr/>
        </p:nvSpPr>
        <p:spPr>
          <a:xfrm>
            <a:off x="609600" y="67265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9C0F57-6951-3DE6-89FF-95CB9CC29898}"/>
                  </a:ext>
                </a:extLst>
              </p:cNvPr>
              <p:cNvSpPr txBox="1"/>
              <p:nvPr/>
            </p:nvSpPr>
            <p:spPr>
              <a:xfrm>
                <a:off x="1506611" y="2264148"/>
                <a:ext cx="9998419" cy="6021200"/>
              </a:xfrm>
              <a:prstGeom prst="rect">
                <a:avLst/>
              </a:prstGeom>
              <a:noFill/>
            </p:spPr>
            <p:txBody>
              <a:bodyPr wrap="square">
                <a:spAutoFit/>
              </a:bodyPr>
              <a:lstStyle/>
              <a:p>
                <a:pPr lvl="0" algn="just">
                  <a:lnSpc>
                    <a:spcPct val="250000"/>
                  </a:lnSpc>
                  <a:spcBef>
                    <a:spcPts val="300"/>
                  </a:spcBef>
                  <a:spcAft>
                    <a:spcPts val="300"/>
                  </a:spcAft>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Suy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𝐸</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𝐻</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cùng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nằm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tròn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tâm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kính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𝐴𝐻</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250000"/>
                  </a:lnSpc>
                </a:pPr>
                <a:r>
                  <a:rPr lang="en-US" sz="4000" kern="0" dirty="0" err="1">
                    <a:solidFill>
                      <a:prstClr val="black"/>
                    </a:solidFill>
                    <a:latin typeface="Arial" panose="020B0604020202020204" pitchFamily="34" charset="0"/>
                    <a:ea typeface="Calibri" panose="020F0502020204030204" pitchFamily="34" charset="0"/>
                  </a:rPr>
                  <a:t>Vậy</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tứ</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giác</a:t>
                </a:r>
                <a:r>
                  <a:rPr lang="en-US" sz="4000" kern="0" dirty="0">
                    <a:solidFill>
                      <a:prstClr val="black"/>
                    </a:solidFill>
                    <a:latin typeface="Arial" panose="020B0604020202020204" pitchFamily="34" charset="0"/>
                    <a:ea typeface="Calibri" panose="020F0502020204030204" pitchFamily="34" charset="0"/>
                  </a:rPr>
                  <a:t> </a:t>
                </a:r>
                <a14:m>
                  <m:oMath xmlns:m="http://schemas.openxmlformats.org/officeDocument/2006/math">
                    <m:r>
                      <a:rPr lang="en-US" sz="4000" i="1" kern="0">
                        <a:solidFill>
                          <a:prstClr val="black"/>
                        </a:solidFill>
                        <a:latin typeface="Cambria Math" panose="02040503050406030204" pitchFamily="18" charset="0"/>
                        <a:ea typeface="Calibri" panose="020F0502020204030204" pitchFamily="34" charset="0"/>
                        <a:cs typeface="Arial" panose="020B0604020202020204" pitchFamily="34" charset="0"/>
                      </a:rPr>
                      <m:t>𝐴𝐸𝐻𝐹</m:t>
                    </m:r>
                  </m:oMath>
                </a14:m>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là</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tứ</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giác</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nội</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tiếp</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đường</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tròn</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tâm</a:t>
                </a:r>
                <a:r>
                  <a:rPr lang="en-US" sz="4000" kern="0" dirty="0">
                    <a:solidFill>
                      <a:prstClr val="black"/>
                    </a:solidFill>
                    <a:latin typeface="Arial" panose="020B0604020202020204" pitchFamily="34" charset="0"/>
                    <a:ea typeface="Calibri" panose="020F0502020204030204" pitchFamily="34" charset="0"/>
                  </a:rPr>
                  <a:t> </a:t>
                </a:r>
                <a14:m>
                  <m:oMath xmlns:m="http://schemas.openxmlformats.org/officeDocument/2006/math">
                    <m:r>
                      <a:rPr lang="en-US" sz="4000" i="1" kern="0">
                        <a:solidFill>
                          <a:prstClr val="black"/>
                        </a:solidFill>
                        <a:latin typeface="Cambria Math" panose="02040503050406030204" pitchFamily="18" charset="0"/>
                        <a:ea typeface="Calibri" panose="020F0502020204030204" pitchFamily="34" charset="0"/>
                        <a:cs typeface="Arial" panose="020B0604020202020204" pitchFamily="34" charset="0"/>
                      </a:rPr>
                      <m:t>𝐼</m:t>
                    </m:r>
                  </m:oMath>
                </a14:m>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đường</a:t>
                </a:r>
                <a:r>
                  <a:rPr lang="en-US" sz="4000" kern="0" dirty="0">
                    <a:solidFill>
                      <a:prstClr val="black"/>
                    </a:solidFill>
                    <a:latin typeface="Arial" panose="020B0604020202020204" pitchFamily="34" charset="0"/>
                    <a:ea typeface="Calibri" panose="020F0502020204030204" pitchFamily="34" charset="0"/>
                  </a:rPr>
                  <a:t> </a:t>
                </a:r>
                <a:r>
                  <a:rPr lang="en-US" sz="4000" kern="0" dirty="0" err="1">
                    <a:solidFill>
                      <a:prstClr val="black"/>
                    </a:solidFill>
                    <a:latin typeface="Arial" panose="020B0604020202020204" pitchFamily="34" charset="0"/>
                    <a:ea typeface="Calibri" panose="020F0502020204030204" pitchFamily="34" charset="0"/>
                  </a:rPr>
                  <a:t>kính</a:t>
                </a:r>
                <a:r>
                  <a:rPr lang="en-US" sz="4000" kern="0" dirty="0">
                    <a:solidFill>
                      <a:prstClr val="black"/>
                    </a:solidFill>
                    <a:latin typeface="Arial" panose="020B0604020202020204" pitchFamily="34" charset="0"/>
                    <a:ea typeface="Calibri" panose="020F0502020204030204" pitchFamily="34" charset="0"/>
                  </a:rPr>
                  <a:t> </a:t>
                </a:r>
                <a14:m>
                  <m:oMath xmlns:m="http://schemas.openxmlformats.org/officeDocument/2006/math">
                    <m:r>
                      <a:rPr lang="en-US" sz="4000" i="1" kern="0">
                        <a:solidFill>
                          <a:prstClr val="black"/>
                        </a:solidFill>
                        <a:latin typeface="Cambria Math" panose="02040503050406030204" pitchFamily="18" charset="0"/>
                        <a:ea typeface="Calibri" panose="020F0502020204030204" pitchFamily="34" charset="0"/>
                        <a:cs typeface="Arial" panose="020B0604020202020204" pitchFamily="34" charset="0"/>
                      </a:rPr>
                      <m:t>𝐴𝐻</m:t>
                    </m:r>
                  </m:oMath>
                </a14:m>
                <a:r>
                  <a:rPr lang="en-US" sz="4000" kern="0" dirty="0">
                    <a:solidFill>
                      <a:prstClr val="black"/>
                    </a:solidFill>
                    <a:latin typeface="Arial" panose="020B0604020202020204" pitchFamily="34" charset="0"/>
                    <a:ea typeface="Calibri" panose="020F0502020204030204" pitchFamily="34" charset="0"/>
                  </a:rPr>
                  <a:t>.</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C9C0F57-6951-3DE6-89FF-95CB9CC29898}"/>
                  </a:ext>
                </a:extLst>
              </p:cNvPr>
              <p:cNvSpPr txBox="1">
                <a:spLocks noRot="1" noChangeAspect="1" noMove="1" noResize="1" noEditPoints="1" noAdjustHandles="1" noChangeArrowheads="1" noChangeShapeType="1" noTextEdit="1"/>
              </p:cNvSpPr>
              <p:nvPr/>
            </p:nvSpPr>
            <p:spPr>
              <a:xfrm>
                <a:off x="1506611" y="2264148"/>
                <a:ext cx="9998419" cy="6021200"/>
              </a:xfrm>
              <a:prstGeom prst="rect">
                <a:avLst/>
              </a:prstGeom>
              <a:blipFill>
                <a:blip r:embed="rId6"/>
                <a:stretch>
                  <a:fillRect l="-2134" r="-2195" b="-334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0E73FEA-97F9-96A2-EA42-BA2554D95DBC}"/>
              </a:ext>
            </a:extLst>
          </p:cNvPr>
          <p:cNvPicPr>
            <a:picLocks noChangeAspect="1"/>
          </p:cNvPicPr>
          <p:nvPr/>
        </p:nvPicPr>
        <p:blipFill>
          <a:blip r:embed="rId7">
            <a:extLst>
              <a:ext uri="{28A0092B-C50C-407E-A947-70E740481C1C}">
                <a14:useLocalDpi xmlns:a14="http://schemas.microsoft.com/office/drawing/2010/main" val="0"/>
              </a:ext>
            </a:extLst>
          </a:blip>
          <a:srcRect r="4727"/>
          <a:stretch/>
        </p:blipFill>
        <p:spPr>
          <a:xfrm>
            <a:off x="12517998" y="2337179"/>
            <a:ext cx="5253077" cy="6768721"/>
          </a:xfrm>
          <a:prstGeom prst="rect">
            <a:avLst/>
          </a:prstGeom>
        </p:spPr>
      </p:pic>
      <p:pic>
        <p:nvPicPr>
          <p:cNvPr id="8" name="Google Shape;259;p5"/>
          <p:cNvPicPr preferRelativeResize="0"/>
          <p:nvPr/>
        </p:nvPicPr>
        <p:blipFill rotWithShape="1">
          <a:blip r:embed="rId8">
            <a:alphaModFix/>
          </a:blip>
          <a:srcRect/>
          <a:stretch/>
        </p:blipFill>
        <p:spPr>
          <a:xfrm>
            <a:off x="14263936" y="490928"/>
            <a:ext cx="3490664" cy="689406"/>
          </a:xfrm>
          <a:prstGeom prst="rect">
            <a:avLst/>
          </a:prstGeom>
          <a:noFill/>
          <a:ln>
            <a:noFill/>
          </a:ln>
        </p:spPr>
      </p:pic>
    </p:spTree>
    <p:extLst>
      <p:ext uri="{BB962C8B-B14F-4D97-AF65-F5344CB8AC3E}">
        <p14:creationId xmlns:p14="http://schemas.microsoft.com/office/powerpoint/2010/main" val="31443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25DFE6-5B39-DC39-09E8-02FD8D1B07EB}"/>
            </a:ext>
          </a:extLst>
        </p:cNvPr>
        <p:cNvGrpSpPr/>
        <p:nvPr/>
      </p:nvGrpSpPr>
      <p:grpSpPr>
        <a:xfrm>
          <a:off x="0" y="0"/>
          <a:ext cx="0" cy="0"/>
          <a:chOff x="0" y="0"/>
          <a:chExt cx="0" cy="0"/>
        </a:xfrm>
      </p:grpSpPr>
      <p:pic>
        <p:nvPicPr>
          <p:cNvPr id="6" name="Picture 6">
            <a:extLst>
              <a:ext uri="{FF2B5EF4-FFF2-40B4-BE49-F238E27FC236}">
                <a16:creationId xmlns:a16="http://schemas.microsoft.com/office/drawing/2014/main" id="{7401CD56-9500-00FC-2949-4A3FEB3AB7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441820" y="1459123"/>
            <a:ext cx="1082759" cy="1610050"/>
          </a:xfrm>
          <a:prstGeom prst="rect">
            <a:avLst/>
          </a:prstGeom>
        </p:spPr>
      </p:pic>
      <p:pic>
        <p:nvPicPr>
          <p:cNvPr id="7" name="Picture 7">
            <a:extLst>
              <a:ext uri="{FF2B5EF4-FFF2-40B4-BE49-F238E27FC236}">
                <a16:creationId xmlns:a16="http://schemas.microsoft.com/office/drawing/2014/main" id="{FFCAB13F-3E7A-2037-45D4-76250D535D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3640" flipH="1">
            <a:off x="233879" y="8393230"/>
            <a:ext cx="1481004" cy="1643278"/>
          </a:xfrm>
          <a:prstGeom prst="rect">
            <a:avLst/>
          </a:prstGeom>
        </p:spPr>
      </p:pic>
      <p:sp>
        <p:nvSpPr>
          <p:cNvPr id="3" name="Rectangle 2">
            <a:extLst>
              <a:ext uri="{FF2B5EF4-FFF2-40B4-BE49-F238E27FC236}">
                <a16:creationId xmlns:a16="http://schemas.microsoft.com/office/drawing/2014/main" id="{D7F44301-8CD9-1136-EF68-63B671691CF8}"/>
              </a:ext>
            </a:extLst>
          </p:cNvPr>
          <p:cNvSpPr/>
          <p:nvPr/>
        </p:nvSpPr>
        <p:spPr>
          <a:xfrm>
            <a:off x="533400" y="173918"/>
            <a:ext cx="17145000" cy="916276"/>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Callout 9">
            <a:extLst>
              <a:ext uri="{FF2B5EF4-FFF2-40B4-BE49-F238E27FC236}">
                <a16:creationId xmlns:a16="http://schemas.microsoft.com/office/drawing/2014/main" id="{58A5A554-F488-9375-2591-A8A8AF45F327}"/>
              </a:ext>
            </a:extLst>
          </p:cNvPr>
          <p:cNvSpPr/>
          <p:nvPr/>
        </p:nvSpPr>
        <p:spPr>
          <a:xfrm>
            <a:off x="609600" y="67265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51BA585-C1E1-2513-C7AC-483631BEDBF9}"/>
                  </a:ext>
                </a:extLst>
              </p:cNvPr>
              <p:cNvSpPr txBox="1"/>
              <p:nvPr/>
            </p:nvSpPr>
            <p:spPr>
              <a:xfrm>
                <a:off x="1676400" y="1541776"/>
                <a:ext cx="9998419" cy="7670305"/>
              </a:xfrm>
              <a:prstGeom prst="rect">
                <a:avLst/>
              </a:prstGeom>
              <a:noFill/>
            </p:spPr>
            <p:txBody>
              <a:bodyPr wrap="square">
                <a:spAutoFit/>
              </a:bodyPr>
              <a:lstStyle/>
              <a:p>
                <a:pPr algn="just">
                  <a:lnSpc>
                    <a:spcPct val="20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b)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Chứng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minh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tương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tự</a:t>
                </a:r>
                <a:r>
                  <a:rPr lang="fr-FR" sz="4000" dirty="0">
                    <a:latin typeface="Arial" panose="020B0604020202020204" pitchFamily="34" charset="0"/>
                    <a:ea typeface="Calibri" panose="020F0502020204030204" pitchFamily="34" charset="0"/>
                    <a:cs typeface="Times New Roman" panose="02020603050405020304" pitchFamily="18" charset="0"/>
                  </a:rPr>
                  <a:t> ý a), </a:t>
                </a:r>
                <a:r>
                  <a:rPr lang="fr-FR" sz="4000" dirty="0" err="1">
                    <a:latin typeface="Arial" panose="020B0604020202020204" pitchFamily="34" charset="0"/>
                    <a:ea typeface="Calibri" panose="020F0502020204030204" pitchFamily="34" charset="0"/>
                    <a:cs typeface="Times New Roman" panose="02020603050405020304" pitchFamily="18" charset="0"/>
                  </a:rPr>
                  <a:t>tứ</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𝐵𝐶𝐸𝐹</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nội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tiếp</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đường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tròn</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Calibri" panose="020F0502020204030204" pitchFamily="34" charset="0"/>
                            <a:cs typeface="Arial" panose="020B0604020202020204" pitchFamily="34" charset="0"/>
                          </a:rPr>
                        </m:ctrlPr>
                      </m:dPr>
                      <m:e>
                        <m:r>
                          <a:rPr lang="fr-FR" sz="4000" i="1">
                            <a:latin typeface="Cambria Math" panose="02040503050406030204" pitchFamily="18" charset="0"/>
                            <a:ea typeface="Calibri" panose="020F0502020204030204" pitchFamily="34" charset="0"/>
                            <a:cs typeface="Arial" panose="020B0604020202020204" pitchFamily="34" charset="0"/>
                          </a:rPr>
                          <m:t>𝑀</m:t>
                        </m:r>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𝑀𝐵</m:t>
                        </m: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Suy</a:t>
                </a:r>
                <a:r>
                  <a:rPr lang="fr-FR" sz="4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𝐴𝐸𝐹</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180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𝐹𝐸𝐶</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𝐹𝐵𝐶</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𝐴𝐵𝐶</m:t>
                        </m:r>
                      </m:e>
                    </m:acc>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Vì</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𝐼𝐹𝐴</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cân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tại</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𝐼</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nên</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𝐼𝐹𝐴</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𝐼𝐴𝐹</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𝐻𝐴𝐵</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90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𝐴𝐵𝐶</m:t>
                        </m:r>
                      </m:e>
                    </m:acc>
                  </m:oMath>
                </a14:m>
                <a:r>
                  <a:rPr lang="fr-FR" sz="4000" dirty="0">
                    <a:latin typeface="Arial" panose="020B0604020202020204" pitchFamily="34" charset="0"/>
                    <a:ea typeface="Calibri" panose="020F0502020204030204" pitchFamily="34" charset="0"/>
                    <a:cs typeface="Times New Roman" panose="02020603050405020304" pitchFamily="18" charset="0"/>
                  </a:rPr>
                  <a:t> (1)</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51BA585-C1E1-2513-C7AC-483631BEDBF9}"/>
                  </a:ext>
                </a:extLst>
              </p:cNvPr>
              <p:cNvSpPr txBox="1">
                <a:spLocks noRot="1" noChangeAspect="1" noMove="1" noResize="1" noEditPoints="1" noAdjustHandles="1" noChangeArrowheads="1" noChangeShapeType="1" noTextEdit="1"/>
              </p:cNvSpPr>
              <p:nvPr/>
            </p:nvSpPr>
            <p:spPr>
              <a:xfrm>
                <a:off x="1676400" y="1541776"/>
                <a:ext cx="9998419" cy="7670305"/>
              </a:xfrm>
              <a:prstGeom prst="rect">
                <a:avLst/>
              </a:prstGeom>
              <a:blipFill>
                <a:blip r:embed="rId6"/>
                <a:stretch>
                  <a:fillRect l="-2134" b="-246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A8D9A680-A951-2932-2A91-B61AB1378EC3}"/>
              </a:ext>
            </a:extLst>
          </p:cNvPr>
          <p:cNvPicPr>
            <a:picLocks noChangeAspect="1"/>
          </p:cNvPicPr>
          <p:nvPr/>
        </p:nvPicPr>
        <p:blipFill>
          <a:blip r:embed="rId7">
            <a:extLst>
              <a:ext uri="{28A0092B-C50C-407E-A947-70E740481C1C}">
                <a14:useLocalDpi xmlns:a14="http://schemas.microsoft.com/office/drawing/2010/main" val="0"/>
              </a:ext>
            </a:extLst>
          </a:blip>
          <a:srcRect r="4727"/>
          <a:stretch/>
        </p:blipFill>
        <p:spPr>
          <a:xfrm>
            <a:off x="12192000" y="2247900"/>
            <a:ext cx="5770002" cy="7434792"/>
          </a:xfrm>
          <a:prstGeom prst="rect">
            <a:avLst/>
          </a:prstGeom>
        </p:spPr>
      </p:pic>
    </p:spTree>
    <p:extLst>
      <p:ext uri="{BB962C8B-B14F-4D97-AF65-F5344CB8AC3E}">
        <p14:creationId xmlns:p14="http://schemas.microsoft.com/office/powerpoint/2010/main" val="5280229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739658" y="2144139"/>
            <a:ext cx="14602987" cy="10183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000" b="1" dirty="0">
                <a:solidFill>
                  <a:srgbClr val="C00000"/>
                </a:solidFill>
                <a:latin typeface="Arial" panose="020B0604020202020204" pitchFamily="34" charset="0"/>
                <a:ea typeface="Times New Roman" panose="02020603050405020304" pitchFamily="18" charset="0"/>
              </a:rPr>
              <a:t>9.37.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Khẳng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định</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nào</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sau</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đây</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là</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đúng</a:t>
            </a:r>
            <a:r>
              <a:rPr lang="en-US" sz="4000" dirty="0">
                <a:solidFill>
                  <a:schemeClr val="tx1">
                    <a:lumMod val="95000"/>
                    <a:lumOff val="5000"/>
                  </a:schemeClr>
                </a:solidFill>
                <a:latin typeface="Arial" panose="020B0604020202020204" pitchFamily="34" charset="0"/>
                <a:ea typeface="Times New Roman" panose="02020603050405020304" pitchFamily="18" charset="0"/>
              </a:rPr>
              <a:t>?</a:t>
            </a:r>
            <a:endParaRPr kumimoji="0" lang="en-US" sz="400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219200" y="6864393"/>
            <a:ext cx="15522575" cy="11995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4000">
                <a:solidFill>
                  <a:schemeClr val="tx1">
                    <a:lumMod val="95000"/>
                    <a:lumOff val="5000"/>
                  </a:schemeClr>
                </a:solidFill>
                <a:latin typeface="Arial" panose="020B0604020202020204" pitchFamily="34" charset="0"/>
                <a:ea typeface="Times New Roman" panose="02020603050405020304" pitchFamily="18" charset="0"/>
              </a:rPr>
              <a:t>C. Góc nội tiếp có số đo bằng một nửa số đo cung bị chắn</a:t>
            </a:r>
            <a:endParaRPr kumimoji="0" lang="vi-VN" sz="4000" b="0" i="0" u="none" strike="noStrike" kern="1200" cap="none" spc="0" normalizeH="0" baseline="0" noProof="1">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254367" y="3510419"/>
            <a:ext cx="15522577" cy="11995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A. Góc nội tiếp có số đo bằng số đo cung bị chắn</a:t>
            </a:r>
            <a:endParaRPr lang="en-US" sz="3200"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219200" y="8286960"/>
            <a:ext cx="15522574" cy="11995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en-US" sz="4000" dirty="0">
                <a:solidFill>
                  <a:schemeClr val="tx1">
                    <a:lumMod val="95000"/>
                    <a:lumOff val="5000"/>
                  </a:schemeClr>
                </a:solidFill>
                <a:latin typeface="Arial" panose="020B0604020202020204" pitchFamily="34" charset="0"/>
                <a:ea typeface="Times New Roman" panose="02020603050405020304" pitchFamily="18" charset="0"/>
              </a:rPr>
              <a:t>D.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Góc</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có</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đỉnh</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nằm</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trên</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đường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tròn</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là</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góc</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nội</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tiếp</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đường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tròn</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đó</a:t>
            </a:r>
            <a:r>
              <a:rPr lang="en-US" sz="4000" dirty="0">
                <a:solidFill>
                  <a:schemeClr val="tx1">
                    <a:lumMod val="95000"/>
                    <a:lumOff val="5000"/>
                  </a:schemeClr>
                </a:solidFill>
                <a:latin typeface="Arial" panose="020B0604020202020204" pitchFamily="34" charset="0"/>
                <a:ea typeface="Times New Roman" panose="02020603050405020304" pitchFamily="18" charset="0"/>
              </a:rPr>
              <a:t>.</a:t>
            </a:r>
            <a:endParaRPr lang="en-US" sz="3200"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219200" y="4994881"/>
            <a:ext cx="15522576" cy="16159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en-US" sz="4000" dirty="0">
                <a:solidFill>
                  <a:schemeClr val="tx1">
                    <a:lumMod val="95000"/>
                    <a:lumOff val="5000"/>
                  </a:schemeClr>
                </a:solidFill>
                <a:latin typeface="Arial" panose="020B0604020202020204" pitchFamily="34" charset="0"/>
                <a:ea typeface="Times New Roman" panose="02020603050405020304" pitchFamily="18" charset="0"/>
              </a:rPr>
              <a:t>B.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Góc</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có</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hai</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cạnh</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chứa</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các</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dây</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cung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của</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đường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tròn</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là</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góc</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nội</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tiếp</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đường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tròn</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đó</a:t>
            </a:r>
            <a:r>
              <a:rPr lang="en-US" sz="4000" dirty="0">
                <a:solidFill>
                  <a:schemeClr val="tx1">
                    <a:lumMod val="95000"/>
                    <a:lumOff val="5000"/>
                  </a:schemeClr>
                </a:solidFill>
                <a:latin typeface="Arial" panose="020B0604020202020204" pitchFamily="34" charset="0"/>
                <a:ea typeface="Times New Roman" panose="02020603050405020304" pitchFamily="18" charset="0"/>
              </a:rPr>
              <a:t>.</a:t>
            </a:r>
            <a:endParaRPr lang="en-US" sz="3200"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5520" y="6851845"/>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99794" y="8377563"/>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868497" y="5322060"/>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1677" y="3628723"/>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3" name="TextBox 2">
            <a:extLst>
              <a:ext uri="{FF2B5EF4-FFF2-40B4-BE49-F238E27FC236}">
                <a16:creationId xmlns:a16="http://schemas.microsoft.com/office/drawing/2014/main" id="{1302BCCE-3ABA-738F-0ED9-25313A9A4BAC}"/>
              </a:ext>
            </a:extLst>
          </p:cNvPr>
          <p:cNvSpPr txBox="1"/>
          <p:nvPr/>
        </p:nvSpPr>
        <p:spPr>
          <a:xfrm>
            <a:off x="6762750" y="273324"/>
            <a:ext cx="4762500" cy="1652504"/>
          </a:xfrm>
          <a:prstGeom prst="rect">
            <a:avLst/>
          </a:prstGeom>
          <a:noFill/>
        </p:spPr>
        <p:txBody>
          <a:bodyPr wrap="square">
            <a:spAutoFit/>
          </a:bodyPr>
          <a:lstStyle/>
          <a:p>
            <a:pPr algn="just">
              <a:lnSpc>
                <a:spcPct val="200000"/>
              </a:lnSpc>
              <a:spcBef>
                <a:spcPts val="300"/>
              </a:spcBef>
              <a:spcAft>
                <a:spcPts val="300"/>
              </a:spcAft>
            </a:pPr>
            <a:r>
              <a:rPr lang="en-US" sz="6000" b="1" dirty="0">
                <a:latin typeface="Arial (Body)"/>
                <a:ea typeface="Arial" panose="020B0604020202020204" pitchFamily="34" charset="0"/>
                <a:cs typeface="Times New Roman" panose="02020603050405020304" pitchFamily="18" charset="0"/>
              </a:rPr>
              <a:t>KHỞI ĐỘNG</a:t>
            </a:r>
            <a:endParaRPr lang="en-US" sz="6000" b="1" dirty="0">
              <a:effectLst/>
              <a:latin typeface="Arial (Body)"/>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727964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9"/>
                                        </p:tgtEl>
                                        <p:attrNameLst>
                                          <p:attrName>fillcolor</p:attrName>
                                        </p:attrNameLst>
                                      </p:cBhvr>
                                      <p:to>
                                        <a:srgbClr val="92D050"/>
                                      </p:to>
                                    </p:animClr>
                                    <p:set>
                                      <p:cBhvr>
                                        <p:cTn id="25" dur="500" fill="hold"/>
                                        <p:tgtEl>
                                          <p:spTgt spid="9"/>
                                        </p:tgtEl>
                                        <p:attrNameLst>
                                          <p:attrName>fill.type</p:attrName>
                                        </p:attrNameLst>
                                      </p:cBhvr>
                                      <p:to>
                                        <p:strVal val="solid"/>
                                      </p:to>
                                    </p:set>
                                    <p:set>
                                      <p:cBhvr>
                                        <p:cTn id="26" dur="500" fill="hold"/>
                                        <p:tgtEl>
                                          <p:spTgt spid="9"/>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3"/>
                                        </p:tgtEl>
                                      </p:cBhvr>
                                    </p:cmd>
                                  </p:childTnLst>
                                </p:cTn>
                              </p:par>
                              <p:par>
                                <p:cTn id="29" presetID="1" presetClass="entr" presetSubtype="0" fill="hold" nodeType="withEffect">
                                  <p:stCondLst>
                                    <p:cond delay="0"/>
                                  </p:stCondLst>
                                  <p:childTnLst>
                                    <p:set>
                                      <p:cBhvr>
                                        <p:cTn id="30" dur="1" fill="hold">
                                          <p:stCondLst>
                                            <p:cond delay="9"/>
                                          </p:stCondLst>
                                        </p:cTn>
                                        <p:tgtEl>
                                          <p:spTgt spid="14"/>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10"/>
                                        </p:tgtEl>
                                        <p:attrNameLst>
                                          <p:attrName>fillcolor</p:attrName>
                                        </p:attrNameLst>
                                      </p:cBhvr>
                                      <p:to>
                                        <a:srgbClr val="D99694"/>
                                      </p:to>
                                    </p:animClr>
                                    <p:set>
                                      <p:cBhvr>
                                        <p:cTn id="39" dur="500" fill="hold"/>
                                        <p:tgtEl>
                                          <p:spTgt spid="10"/>
                                        </p:tgtEl>
                                        <p:attrNameLst>
                                          <p:attrName>fill.type</p:attrName>
                                        </p:attrNameLst>
                                      </p:cBhvr>
                                      <p:to>
                                        <p:strVal val="solid"/>
                                      </p:to>
                                    </p:set>
                                    <p:set>
                                      <p:cBhvr>
                                        <p:cTn id="40" dur="500" fill="hold"/>
                                        <p:tgtEl>
                                          <p:spTgt spid="10"/>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8"/>
                                        </p:tgtEl>
                                      </p:cBhvr>
                                    </p:cmd>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10"/>
                                        </p:tgtEl>
                                      </p:cBhvr>
                                    </p:animEffect>
                                    <p:animScale>
                                      <p:cBhvr>
                                        <p:cTn id="4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1"/>
                                        </p:tgtEl>
                                        <p:attrNameLst>
                                          <p:attrName>fillcolor</p:attrName>
                                        </p:attrNameLst>
                                      </p:cBhvr>
                                      <p:to>
                                        <a:srgbClr val="D99694"/>
                                      </p:to>
                                    </p:animClr>
                                    <p:set>
                                      <p:cBhvr>
                                        <p:cTn id="53" dur="500" fill="hold"/>
                                        <p:tgtEl>
                                          <p:spTgt spid="11"/>
                                        </p:tgtEl>
                                        <p:attrNameLst>
                                          <p:attrName>fill.type</p:attrName>
                                        </p:attrNameLst>
                                      </p:cBhvr>
                                      <p:to>
                                        <p:strVal val="solid"/>
                                      </p:to>
                                    </p:set>
                                    <p:set>
                                      <p:cBhvr>
                                        <p:cTn id="54" dur="500" fill="hold"/>
                                        <p:tgtEl>
                                          <p:spTgt spid="11"/>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8"/>
                                        </p:tgtEl>
                                      </p:cBhvr>
                                    </p:cmd>
                                  </p:childTnLst>
                                </p:cTn>
                              </p:par>
                              <p:par>
                                <p:cTn id="57" presetID="1" presetClass="entr" presetSubtype="0" fill="hold" nodeType="withEffect">
                                  <p:stCondLst>
                                    <p:cond delay="0"/>
                                  </p:stCondLst>
                                  <p:childTnLst>
                                    <p:set>
                                      <p:cBhvr>
                                        <p:cTn id="58" dur="1" fill="hold">
                                          <p:stCondLst>
                                            <p:cond delay="9"/>
                                          </p:stCondLst>
                                        </p:cTn>
                                        <p:tgtEl>
                                          <p:spTgt spid="15"/>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11"/>
                                        </p:tgtEl>
                                      </p:cBhvr>
                                    </p:animEffect>
                                    <p:animScale>
                                      <p:cBhvr>
                                        <p:cTn id="61"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2"/>
                                        </p:tgtEl>
                                        <p:attrNameLst>
                                          <p:attrName>fillcolor</p:attrName>
                                        </p:attrNameLst>
                                      </p:cBhvr>
                                      <p:to>
                                        <a:srgbClr val="D99694"/>
                                      </p:to>
                                    </p:animClr>
                                    <p:set>
                                      <p:cBhvr>
                                        <p:cTn id="67" dur="500" fill="hold"/>
                                        <p:tgtEl>
                                          <p:spTgt spid="12"/>
                                        </p:tgtEl>
                                        <p:attrNameLst>
                                          <p:attrName>fill.type</p:attrName>
                                        </p:attrNameLst>
                                      </p:cBhvr>
                                      <p:to>
                                        <p:strVal val="solid"/>
                                      </p:to>
                                    </p:set>
                                    <p:set>
                                      <p:cBhvr>
                                        <p:cTn id="68" dur="500" fill="hold"/>
                                        <p:tgtEl>
                                          <p:spTgt spid="12"/>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8"/>
                                        </p:tgtEl>
                                      </p:cBhvr>
                                    </p:cmd>
                                  </p:childTnLst>
                                </p:cTn>
                              </p:par>
                              <p:par>
                                <p:cTn id="71" presetID="1" presetClass="entr" presetSubtype="0" fill="hold" nodeType="withEffect">
                                  <p:stCondLst>
                                    <p:cond delay="0"/>
                                  </p:stCondLst>
                                  <p:childTnLst>
                                    <p:set>
                                      <p:cBhvr>
                                        <p:cTn id="72" dur="1" fill="hold">
                                          <p:stCondLst>
                                            <p:cond delay="9"/>
                                          </p:stCondLst>
                                        </p:cTn>
                                        <p:tgtEl>
                                          <p:spTgt spid="16"/>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12"/>
                                        </p:tgtEl>
                                      </p:cBhvr>
                                    </p:animEffect>
                                    <p:animScale>
                                      <p:cBhvr>
                                        <p:cTn id="75"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6" fill="hold" display="0">
                  <p:stCondLst>
                    <p:cond delay="indefinite"/>
                  </p:stCondLst>
                  <p:endCondLst>
                    <p:cond evt="onStopAudio" delay="0">
                      <p:tgtEl>
                        <p:sldTgt/>
                      </p:tgtEl>
                    </p:cond>
                  </p:endCondLst>
                </p:cTn>
                <p:tgtEl>
                  <p:spTgt spid="13"/>
                </p:tgtEl>
              </p:cMediaNode>
            </p:audio>
            <p:audio>
              <p:cMediaNode vol="80000">
                <p:cTn id="77"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28A09B-3720-2ACF-24DB-C043342D8EB6}"/>
            </a:ext>
          </a:extLst>
        </p:cNvPr>
        <p:cNvGrpSpPr/>
        <p:nvPr/>
      </p:nvGrpSpPr>
      <p:grpSpPr>
        <a:xfrm>
          <a:off x="0" y="0"/>
          <a:ext cx="0" cy="0"/>
          <a:chOff x="0" y="0"/>
          <a:chExt cx="0" cy="0"/>
        </a:xfrm>
      </p:grpSpPr>
      <p:pic>
        <p:nvPicPr>
          <p:cNvPr id="6" name="Picture 6">
            <a:extLst>
              <a:ext uri="{FF2B5EF4-FFF2-40B4-BE49-F238E27FC236}">
                <a16:creationId xmlns:a16="http://schemas.microsoft.com/office/drawing/2014/main" id="{337A44DF-A414-73E6-4898-73CF549B6B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457820" y="1459123"/>
            <a:ext cx="1082759" cy="1610050"/>
          </a:xfrm>
          <a:prstGeom prst="rect">
            <a:avLst/>
          </a:prstGeom>
        </p:spPr>
      </p:pic>
      <p:pic>
        <p:nvPicPr>
          <p:cNvPr id="7" name="Picture 7">
            <a:extLst>
              <a:ext uri="{FF2B5EF4-FFF2-40B4-BE49-F238E27FC236}">
                <a16:creationId xmlns:a16="http://schemas.microsoft.com/office/drawing/2014/main" id="{430841C7-22A1-046B-EFD4-ADD6CA0E3E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3640" flipH="1">
            <a:off x="233879" y="8393230"/>
            <a:ext cx="1481004" cy="1643278"/>
          </a:xfrm>
          <a:prstGeom prst="rect">
            <a:avLst/>
          </a:prstGeom>
        </p:spPr>
      </p:pic>
      <p:sp>
        <p:nvSpPr>
          <p:cNvPr id="3" name="Rectangle 2">
            <a:extLst>
              <a:ext uri="{FF2B5EF4-FFF2-40B4-BE49-F238E27FC236}">
                <a16:creationId xmlns:a16="http://schemas.microsoft.com/office/drawing/2014/main" id="{CAD7B22F-E407-F7C7-8FC7-BC4753C48C64}"/>
              </a:ext>
            </a:extLst>
          </p:cNvPr>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Callout 9">
            <a:extLst>
              <a:ext uri="{FF2B5EF4-FFF2-40B4-BE49-F238E27FC236}">
                <a16:creationId xmlns:a16="http://schemas.microsoft.com/office/drawing/2014/main" id="{190215D8-8CA4-F445-01A2-54A00980F1CF}"/>
              </a:ext>
            </a:extLst>
          </p:cNvPr>
          <p:cNvSpPr/>
          <p:nvPr/>
        </p:nvSpPr>
        <p:spPr>
          <a:xfrm>
            <a:off x="609600" y="67265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1B90D24-51A4-2300-31C1-F87611994522}"/>
                  </a:ext>
                </a:extLst>
              </p:cNvPr>
              <p:cNvSpPr txBox="1"/>
              <p:nvPr/>
            </p:nvSpPr>
            <p:spPr>
              <a:xfrm>
                <a:off x="1240398" y="1790700"/>
                <a:ext cx="11277600" cy="7205755"/>
              </a:xfrm>
              <a:prstGeom prst="rect">
                <a:avLst/>
              </a:prstGeom>
              <a:noFill/>
            </p:spPr>
            <p:txBody>
              <a:bodyPr wrap="square">
                <a:spAutoFit/>
              </a:bodyPr>
              <a:lstStyle/>
              <a:p>
                <a:pPr algn="just">
                  <a:lnSpc>
                    <a:spcPct val="15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Mặt </a:t>
                </a:r>
                <a:r>
                  <a:rPr lang="fr-FR" sz="4000" dirty="0" err="1">
                    <a:latin typeface="Arial" panose="020B0604020202020204" pitchFamily="34" charset="0"/>
                    <a:ea typeface="Calibri" panose="020F0502020204030204" pitchFamily="34" charset="0"/>
                    <a:cs typeface="Times New Roman" panose="02020603050405020304" pitchFamily="18" charset="0"/>
                  </a:rPr>
                  <a:t>khác</a:t>
                </a:r>
                <a:r>
                  <a:rPr lang="fr-FR" sz="4000" dirty="0">
                    <a:latin typeface="Arial" panose="020B0604020202020204" pitchFamily="34" charset="0"/>
                    <a:ea typeface="Calibri" panose="020F0502020204030204" pitchFamily="34" charset="0"/>
                    <a:cs typeface="Times New Roman" panose="02020603050405020304" pitchFamily="18" charset="0"/>
                  </a:rPr>
                  <a:t>, ta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𝑀𝐹</m:t>
                    </m:r>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𝑀𝐶</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nên</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𝑀𝐹𝐶</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cân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tại</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𝑀</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Suy</a:t>
                </a:r>
                <a:r>
                  <a:rPr lang="fr-FR" sz="4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𝑀𝐹𝐶</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𝑀𝐶𝐹</m:t>
                        </m:r>
                      </m:e>
                    </m:acc>
                  </m:oMath>
                </a14:m>
                <a:r>
                  <a:rPr lang="fr-FR" sz="4000" dirty="0">
                    <a:latin typeface="Arial" panose="020B0604020202020204" pitchFamily="34" charset="0"/>
                    <a:ea typeface="Calibri" panose="020F0502020204030204" pitchFamily="34" charset="0"/>
                    <a:cs typeface="Times New Roman" panose="02020603050405020304" pitchFamily="18" charset="0"/>
                  </a:rPr>
                  <a:t> (2)</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Từ</a:t>
                </a:r>
                <a:r>
                  <a:rPr lang="fr-FR" sz="4000" dirty="0">
                    <a:latin typeface="Arial" panose="020B0604020202020204" pitchFamily="34" charset="0"/>
                    <a:ea typeface="Calibri" panose="020F0502020204030204" pitchFamily="34" charset="0"/>
                    <a:cs typeface="Times New Roman" panose="02020603050405020304" pitchFamily="18" charset="0"/>
                  </a:rPr>
                  <a:t> (1)(2)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𝑀𝐹𝐼</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𝑀𝐹𝐶</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𝐶𝐹𝐼</m:t>
                        </m:r>
                      </m:e>
                    </m:acc>
                  </m:oMath>
                </a14:m>
                <a:endParaRPr lang="en-US" sz="4000" i="1" dirty="0">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ea typeface="Calibri" panose="020F0502020204030204" pitchFamily="34"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𝑀𝐶𝐹</m:t>
                        </m:r>
                      </m:e>
                    </m:acc>
                    <m:r>
                      <a:rPr lang="fr-FR" sz="4000" i="1">
                        <a:latin typeface="Cambria Math" panose="02040503050406030204" pitchFamily="18" charset="0"/>
                        <a:ea typeface="Calibri" panose="020F0502020204030204" pitchFamily="34" charset="0"/>
                        <a:cs typeface="Arial" panose="020B0604020202020204" pitchFamily="34" charset="0"/>
                      </a:rPr>
                      <m:t>+</m:t>
                    </m:r>
                    <m:d>
                      <m:dPr>
                        <m:ctrlPr>
                          <a:rPr lang="en-US" sz="4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90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𝐼𝐹𝐴</m:t>
                            </m:r>
                          </m:e>
                        </m:acc>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m:t>
                    </m:r>
                    <m:d>
                      <m:dPr>
                        <m:ctrlPr>
                          <a:rPr lang="en-US" sz="4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90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𝐴𝐵𝐶</m:t>
                            </m:r>
                          </m:e>
                        </m:acc>
                      </m:e>
                    </m:d>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𝐴𝐵𝐶</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90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Do </a:t>
                </a:r>
                <a:r>
                  <a:rPr lang="fr-FR" sz="4000" dirty="0" err="1">
                    <a:latin typeface="Arial" panose="020B0604020202020204" pitchFamily="34" charset="0"/>
                    <a:ea typeface="Calibri" panose="020F0502020204030204" pitchFamily="34" charset="0"/>
                    <a:cs typeface="Times New Roman" panose="02020603050405020304" pitchFamily="18" charset="0"/>
                  </a:rPr>
                  <a:t>đó</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𝑀𝐹</m:t>
                    </m:r>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𝐼𝐹</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suy</a:t>
                </a:r>
                <a:r>
                  <a:rPr lang="fr-FR" sz="4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𝑀𝐹</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tiếp</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xúc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với</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Calibri" panose="020F0502020204030204" pitchFamily="34" charset="0"/>
                            <a:cs typeface="Arial" panose="020B0604020202020204" pitchFamily="34" charset="0"/>
                          </a:rPr>
                        </m:ctrlPr>
                      </m:dPr>
                      <m:e>
                        <m:r>
                          <a:rPr lang="fr-FR" sz="4000" i="1">
                            <a:latin typeface="Cambria Math" panose="02040503050406030204" pitchFamily="18" charset="0"/>
                            <a:ea typeface="Calibri" panose="020F0502020204030204" pitchFamily="34" charset="0"/>
                            <a:cs typeface="Arial" panose="020B0604020202020204" pitchFamily="34" charset="0"/>
                          </a:rPr>
                          <m:t>𝐼</m:t>
                        </m:r>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𝐼𝐴</m:t>
                        </m: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Chứng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minh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tương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tự</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𝑀𝐸</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tiếp</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xúc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với</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4000" i="1">
                            <a:latin typeface="Cambria Math" panose="02040503050406030204" pitchFamily="18" charset="0"/>
                            <a:ea typeface="Calibri" panose="020F0502020204030204" pitchFamily="34" charset="0"/>
                            <a:cs typeface="Arial" panose="020B0604020202020204" pitchFamily="34" charset="0"/>
                          </a:rPr>
                        </m:ctrlPr>
                      </m:dPr>
                      <m:e>
                        <m:r>
                          <a:rPr lang="fr-FR" sz="4000" i="1">
                            <a:latin typeface="Cambria Math" panose="02040503050406030204" pitchFamily="18" charset="0"/>
                            <a:ea typeface="Calibri" panose="020F0502020204030204" pitchFamily="34" charset="0"/>
                            <a:cs typeface="Arial" panose="020B0604020202020204" pitchFamily="34" charset="0"/>
                          </a:rPr>
                          <m:t>𝐼</m:t>
                        </m:r>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𝐼𝐴</m:t>
                        </m: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31B90D24-51A4-2300-31C1-F87611994522}"/>
                  </a:ext>
                </a:extLst>
              </p:cNvPr>
              <p:cNvSpPr txBox="1">
                <a:spLocks noRot="1" noChangeAspect="1" noMove="1" noResize="1" noEditPoints="1" noAdjustHandles="1" noChangeArrowheads="1" noChangeShapeType="1" noTextEdit="1"/>
              </p:cNvSpPr>
              <p:nvPr/>
            </p:nvSpPr>
            <p:spPr>
              <a:xfrm>
                <a:off x="1240398" y="1790700"/>
                <a:ext cx="11277600" cy="7205755"/>
              </a:xfrm>
              <a:prstGeom prst="rect">
                <a:avLst/>
              </a:prstGeom>
              <a:blipFill>
                <a:blip r:embed="rId6"/>
                <a:stretch>
                  <a:fillRect l="-1892" b="-2623"/>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0B7173A1-194B-ED1F-A5EC-DBF47B0D357E}"/>
              </a:ext>
            </a:extLst>
          </p:cNvPr>
          <p:cNvPicPr>
            <a:picLocks noChangeAspect="1"/>
          </p:cNvPicPr>
          <p:nvPr/>
        </p:nvPicPr>
        <p:blipFill>
          <a:blip r:embed="rId7">
            <a:extLst>
              <a:ext uri="{28A0092B-C50C-407E-A947-70E740481C1C}">
                <a14:useLocalDpi xmlns:a14="http://schemas.microsoft.com/office/drawing/2010/main" val="0"/>
              </a:ext>
            </a:extLst>
          </a:blip>
          <a:srcRect r="4727"/>
          <a:stretch/>
        </p:blipFill>
        <p:spPr>
          <a:xfrm>
            <a:off x="12649200" y="2063939"/>
            <a:ext cx="5168139" cy="6659276"/>
          </a:xfrm>
          <a:prstGeom prst="rect">
            <a:avLst/>
          </a:prstGeom>
        </p:spPr>
      </p:pic>
      <p:pic>
        <p:nvPicPr>
          <p:cNvPr id="8" name="Google Shape;259;p5"/>
          <p:cNvPicPr preferRelativeResize="0"/>
          <p:nvPr/>
        </p:nvPicPr>
        <p:blipFill rotWithShape="1">
          <a:blip r:embed="rId8">
            <a:alphaModFix/>
          </a:blip>
          <a:srcRect/>
          <a:stretch/>
        </p:blipFill>
        <p:spPr>
          <a:xfrm>
            <a:off x="14508536" y="311743"/>
            <a:ext cx="3490664" cy="689406"/>
          </a:xfrm>
          <a:prstGeom prst="rect">
            <a:avLst/>
          </a:prstGeom>
          <a:noFill/>
          <a:ln>
            <a:noFill/>
          </a:ln>
        </p:spPr>
      </p:pic>
    </p:spTree>
    <p:extLst>
      <p:ext uri="{BB962C8B-B14F-4D97-AF65-F5344CB8AC3E}">
        <p14:creationId xmlns:p14="http://schemas.microsoft.com/office/powerpoint/2010/main" val="39639682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038231" y="341205"/>
            <a:ext cx="1082759" cy="1610050"/>
          </a:xfrm>
          <a:prstGeom prst="rect">
            <a:avLst/>
          </a:prstGeom>
        </p:spPr>
      </p:pic>
      <p:grpSp>
        <p:nvGrpSpPr>
          <p:cNvPr id="3" name="Group 2">
            <a:extLst>
              <a:ext uri="{FF2B5EF4-FFF2-40B4-BE49-F238E27FC236}">
                <a16:creationId xmlns:a16="http://schemas.microsoft.com/office/drawing/2014/main" id="{04A693FA-1A6D-69B2-0A90-A7C410BD4E91}"/>
              </a:ext>
            </a:extLst>
          </p:cNvPr>
          <p:cNvGrpSpPr/>
          <p:nvPr/>
        </p:nvGrpSpPr>
        <p:grpSpPr>
          <a:xfrm>
            <a:off x="904111" y="419125"/>
            <a:ext cx="16099162" cy="3056756"/>
            <a:chOff x="-41472" y="1373667"/>
            <a:chExt cx="16099162" cy="3056756"/>
          </a:xfrm>
        </p:grpSpPr>
        <p:sp>
          <p:nvSpPr>
            <p:cNvPr id="16" name="Rectangle 15"/>
            <p:cNvSpPr/>
            <p:nvPr/>
          </p:nvSpPr>
          <p:spPr>
            <a:xfrm>
              <a:off x="-41472" y="1373667"/>
              <a:ext cx="6287299" cy="1147109"/>
            </a:xfrm>
            <a:prstGeom prst="rect">
              <a:avLst/>
            </a:prstGeom>
          </p:spPr>
          <p:txBody>
            <a:bodyPr wrap="none">
              <a:spAutoFit/>
            </a:bodyPr>
            <a:lstStyle/>
            <a:p>
              <a:pPr>
                <a:lnSpc>
                  <a:spcPct val="200000"/>
                </a:lnSpc>
              </a:pPr>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9.41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92)</a:t>
              </a:r>
              <a:endParaRPr lang="en-US" sz="4000" dirty="0">
                <a:solidFill>
                  <a:srgbClr val="C00000"/>
                </a:solidFill>
              </a:endParaRPr>
            </a:p>
          </p:txBody>
        </p:sp>
        <p:sp>
          <p:nvSpPr>
            <p:cNvPr id="2" name="Rectangle 1">
              <a:extLst>
                <a:ext uri="{FF2B5EF4-FFF2-40B4-BE49-F238E27FC236}">
                  <a16:creationId xmlns:a16="http://schemas.microsoft.com/office/drawing/2014/main" id="{891215A1-19A2-863C-36EA-65A1A1502F0A}"/>
                </a:ext>
              </a:extLst>
            </p:cNvPr>
            <p:cNvSpPr/>
            <p:nvPr/>
          </p:nvSpPr>
          <p:spPr>
            <a:xfrm>
              <a:off x="102988" y="1667487"/>
              <a:ext cx="15954702" cy="2762936"/>
            </a:xfrm>
            <a:prstGeom prst="rect">
              <a:avLst/>
            </a:prstGeom>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pt-BR" sz="4000" dirty="0">
                  <a:effectLst/>
                  <a:latin typeface="Arial" panose="020B0604020202020204" pitchFamily="34" charset="0"/>
                  <a:ea typeface="Times New Roman" panose="02020603050405020304" pitchFamily="18" charset="0"/>
                </a:rPr>
                <a:t>Cho tam giác ABC nội tiếp đường tròn (O). Gọi M, N, P lần lượt là trung điểm của các cạnh BC, CA, AB. Chứng minh rằng các tứ giác ANOP, BPOM, CMON là các tứ giác nội tiếp.</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Oval Callout 9">
            <a:extLst>
              <a:ext uri="{FF2B5EF4-FFF2-40B4-BE49-F238E27FC236}">
                <a16:creationId xmlns:a16="http://schemas.microsoft.com/office/drawing/2014/main" id="{40E0F6C2-235A-099F-B37A-66EA5B4944BE}"/>
              </a:ext>
            </a:extLst>
          </p:cNvPr>
          <p:cNvSpPr/>
          <p:nvPr/>
        </p:nvSpPr>
        <p:spPr>
          <a:xfrm>
            <a:off x="16106262" y="3829178"/>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14BCF7-BF69-E71D-EBEB-9B89D542092C}"/>
                  </a:ext>
                </a:extLst>
              </p:cNvPr>
              <p:cNvSpPr txBox="1"/>
              <p:nvPr/>
            </p:nvSpPr>
            <p:spPr>
              <a:xfrm>
                <a:off x="1562466" y="3857789"/>
                <a:ext cx="11257888" cy="5062220"/>
              </a:xfrm>
              <a:prstGeom prst="rect">
                <a:avLst/>
              </a:prstGeom>
              <a:noFill/>
            </p:spPr>
            <p:txBody>
              <a:bodyPr wrap="square">
                <a:spAutoFit/>
              </a:bodyPr>
              <a:lstStyle/>
              <a:p>
                <a:pPr algn="just">
                  <a:lnSpc>
                    <a:spcPct val="200000"/>
                  </a:lnSpc>
                  <a:spcBef>
                    <a:spcPts val="300"/>
                  </a:spcBef>
                  <a:spcAft>
                    <a:spcPts val="300"/>
                  </a:spcAft>
                </a:pPr>
                <a:r>
                  <a:rPr lang="en-US" sz="4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𝑂</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nằm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nên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𝑂𝑃</m:t>
                    </m:r>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200000"/>
                  </a:lnSpc>
                  <a:spcBef>
                    <a:spcPts val="300"/>
                  </a:spcBef>
                  <a:spcAft>
                    <a:spcPts val="300"/>
                  </a:spcAft>
                </a:pPr>
                <a:r>
                  <a:rPr lang="en-US" sz="4000" dirty="0" err="1">
                    <a:latin typeface="Arial" panose="020B0604020202020204" pitchFamily="34" charset="0"/>
                    <a:ea typeface="Calibri" panose="020F0502020204030204" pitchFamily="34" charset="0"/>
                    <a:cs typeface="Times New Roman" panose="02020603050405020304" pitchFamily="18" charset="0"/>
                  </a:rPr>
                  <a:t>Tương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𝑂𝑁</m:t>
                    </m:r>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𝐴𝐶</m:t>
                    </m:r>
                    <m:r>
                      <a:rPr lang="en-US" sz="4000" i="1">
                        <a:latin typeface="Cambria Math" panose="02040503050406030204" pitchFamily="18" charset="0"/>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𝑂𝑀</m:t>
                    </m:r>
                    <m:r>
                      <a:rPr lang="en-US"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Ta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vi-VN" sz="4000" dirty="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kern="0">
                            <a:latin typeface="Cambria Math" panose="02040503050406030204" pitchFamily="18" charset="0"/>
                            <a:ea typeface="Calibri" panose="020F0502020204030204" pitchFamily="34" charset="0"/>
                            <a:cs typeface="Arial" panose="020B0604020202020204" pitchFamily="34" charset="0"/>
                          </a:rPr>
                          <m:t>𝐴𝑁𝑂</m:t>
                        </m:r>
                      </m:e>
                    </m:acc>
                    <m:r>
                      <a:rPr lang="en-US" sz="4000" i="1" kern="0">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kern="0">
                            <a:latin typeface="Cambria Math" panose="02040503050406030204" pitchFamily="18" charset="0"/>
                            <a:ea typeface="Calibri" panose="020F0502020204030204" pitchFamily="34" charset="0"/>
                            <a:cs typeface="Arial" panose="020B0604020202020204" pitchFamily="34" charset="0"/>
                          </a:rPr>
                          <m:t>𝐴𝑃𝑂</m:t>
                        </m:r>
                      </m:e>
                    </m:acc>
                    <m:r>
                      <a:rPr lang="en-US" sz="4000" i="1" kern="0">
                        <a:latin typeface="Cambria Math" panose="02040503050406030204" pitchFamily="18" charset="0"/>
                        <a:ea typeface="Calibri" panose="020F0502020204030204" pitchFamily="34" charset="0"/>
                        <a:cs typeface="Arial" panose="020B0604020202020204" pitchFamily="34" charset="0"/>
                      </a:rPr>
                      <m:t>=9</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kern="0">
                            <a:latin typeface="Cambria Math" panose="02040503050406030204" pitchFamily="18" charset="0"/>
                            <a:ea typeface="Calibri" panose="020F0502020204030204" pitchFamily="34" charset="0"/>
                            <a:cs typeface="Arial" panose="020B0604020202020204" pitchFamily="34" charset="0"/>
                          </a:rPr>
                          <m:t>0</m:t>
                        </m:r>
                      </m:e>
                      <m:sup>
                        <m:r>
                          <a:rPr lang="en-US" sz="4000" i="1" kern="0">
                            <a:latin typeface="Cambria Math" panose="02040503050406030204" pitchFamily="18" charset="0"/>
                            <a:ea typeface="Calibri" panose="020F0502020204030204" pitchFamily="34" charset="0"/>
                            <a:cs typeface="Arial" panose="020B0604020202020204" pitchFamily="34" charset="0"/>
                          </a:rPr>
                          <m:t>0</m:t>
                        </m:r>
                      </m:sup>
                    </m:sSup>
                    <m:r>
                      <a:rPr lang="en-US" sz="4000" i="1" kern="0">
                        <a:latin typeface="Cambria Math" panose="02040503050406030204" pitchFamily="18" charset="0"/>
                        <a:ea typeface="Calibri" panose="020F0502020204030204" pitchFamily="34" charset="0"/>
                        <a:cs typeface="Arial" panose="020B0604020202020204" pitchFamily="34" charset="0"/>
                      </a:rPr>
                      <m:t>+9</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kern="0">
                            <a:latin typeface="Cambria Math" panose="02040503050406030204" pitchFamily="18" charset="0"/>
                            <a:ea typeface="Calibri" panose="020F0502020204030204" pitchFamily="34" charset="0"/>
                            <a:cs typeface="Arial" panose="020B0604020202020204" pitchFamily="34" charset="0"/>
                          </a:rPr>
                          <m:t>0</m:t>
                        </m:r>
                      </m:e>
                      <m:sup>
                        <m:r>
                          <a:rPr lang="en-US" sz="4000" i="1" kern="0">
                            <a:latin typeface="Cambria Math" panose="02040503050406030204" pitchFamily="18" charset="0"/>
                            <a:ea typeface="Calibri" panose="020F0502020204030204" pitchFamily="34" charset="0"/>
                            <a:cs typeface="Arial" panose="020B0604020202020204" pitchFamily="34" charset="0"/>
                          </a:rPr>
                          <m:t>0</m:t>
                        </m:r>
                      </m:sup>
                    </m:sSup>
                    <m:r>
                      <a:rPr lang="en-US" sz="4000" i="1" kern="0">
                        <a:latin typeface="Cambria Math" panose="02040503050406030204" pitchFamily="18" charset="0"/>
                        <a:ea typeface="Calibri" panose="020F0502020204030204" pitchFamily="34" charset="0"/>
                        <a:cs typeface="Arial" panose="020B0604020202020204" pitchFamily="34" charset="0"/>
                      </a:rPr>
                      <m:t>=18</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kern="0">
                            <a:latin typeface="Cambria Math" panose="02040503050406030204" pitchFamily="18" charset="0"/>
                            <a:ea typeface="Calibri" panose="020F0502020204030204" pitchFamily="34" charset="0"/>
                            <a:cs typeface="Arial" panose="020B0604020202020204" pitchFamily="34" charset="0"/>
                          </a:rPr>
                          <m:t>0</m:t>
                        </m:r>
                      </m:e>
                      <m:sup>
                        <m:r>
                          <a:rPr lang="en-US" sz="4000" i="1" kern="0">
                            <a:latin typeface="Cambria Math" panose="02040503050406030204" pitchFamily="18" charset="0"/>
                            <a:ea typeface="Calibri" panose="020F0502020204030204" pitchFamily="34" charset="0"/>
                            <a:cs typeface="Arial" panose="020B0604020202020204" pitchFamily="34" charset="0"/>
                          </a:rPr>
                          <m:t>0</m:t>
                        </m:r>
                      </m:sup>
                    </m:sSup>
                  </m:oMath>
                </a14:m>
                <a:r>
                  <a:rPr lang="fr-FR" sz="4000" kern="0" dirty="0">
                    <a:latin typeface="Arial" panose="020B0604020202020204" pitchFamily="34" charset="0"/>
                    <a:ea typeface="Calibri" panose="020F0502020204030204" pitchFamily="34" charset="0"/>
                  </a:rPr>
                  <a:t> </a:t>
                </a:r>
              </a:p>
              <a:p>
                <a:pPr>
                  <a:lnSpc>
                    <a:spcPct val="200000"/>
                  </a:lnSpc>
                </a:pPr>
                <a:r>
                  <a:rPr lang="fr-FR" sz="4000" kern="0" dirty="0">
                    <a:latin typeface="Arial" panose="020B0604020202020204" pitchFamily="34" charset="0"/>
                    <a:ea typeface="Calibri" panose="020F0502020204030204" pitchFamily="34" charset="0"/>
                  </a:rPr>
                  <a:t>nên </a:t>
                </a:r>
                <a14:m>
                  <m:oMath xmlns:m="http://schemas.openxmlformats.org/officeDocument/2006/math">
                    <m:r>
                      <a:rPr lang="en-US" sz="4000" i="1" kern="0">
                        <a:latin typeface="Cambria Math" panose="02040503050406030204" pitchFamily="18" charset="0"/>
                        <a:ea typeface="Calibri" panose="020F0502020204030204" pitchFamily="34" charset="0"/>
                        <a:cs typeface="Arial" panose="020B0604020202020204" pitchFamily="34" charset="0"/>
                      </a:rPr>
                      <m:t>𝐴𝑃𝑂𝑁</m:t>
                    </m:r>
                  </m:oMath>
                </a14:m>
                <a:r>
                  <a:rPr lang="fr-FR" sz="4000" kern="0" dirty="0">
                    <a:latin typeface="Arial" panose="020B0604020202020204" pitchFamily="34" charset="0"/>
                    <a:ea typeface="Calibri" panose="020F0502020204030204" pitchFamily="34" charset="0"/>
                  </a:rPr>
                  <a:t> là </a:t>
                </a:r>
                <a:r>
                  <a:rPr lang="fr-FR" sz="4000" kern="0" dirty="0" err="1">
                    <a:latin typeface="Arial" panose="020B0604020202020204" pitchFamily="34" charset="0"/>
                    <a:ea typeface="Calibri" panose="020F0502020204030204" pitchFamily="34" charset="0"/>
                  </a:rPr>
                  <a:t>tứ</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giác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nội</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tiếp</a:t>
                </a:r>
                <a:r>
                  <a:rPr lang="fr-FR" sz="4000" kern="0" dirty="0">
                    <a:latin typeface="Arial" panose="020B0604020202020204" pitchFamily="34" charset="0"/>
                    <a:ea typeface="Calibri" panose="020F0502020204030204" pitchFamily="34"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414BCF7-BF69-E71D-EBEB-9B89D542092C}"/>
                  </a:ext>
                </a:extLst>
              </p:cNvPr>
              <p:cNvSpPr txBox="1">
                <a:spLocks noRot="1" noChangeAspect="1" noMove="1" noResize="1" noEditPoints="1" noAdjustHandles="1" noChangeArrowheads="1" noChangeShapeType="1" noTextEdit="1"/>
              </p:cNvSpPr>
              <p:nvPr/>
            </p:nvSpPr>
            <p:spPr>
              <a:xfrm>
                <a:off x="1562466" y="3857789"/>
                <a:ext cx="11257888" cy="5062220"/>
              </a:xfrm>
              <a:prstGeom prst="rect">
                <a:avLst/>
              </a:prstGeom>
              <a:blipFill>
                <a:blip r:embed="rId8"/>
                <a:stretch>
                  <a:fillRect l="-1895" b="-421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8048EFC-28CA-833E-2037-05A9E5790C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15327" y="5143500"/>
            <a:ext cx="5187946" cy="4707581"/>
          </a:xfrm>
          <a:prstGeom prst="rect">
            <a:avLst/>
          </a:prstGeom>
        </p:spPr>
      </p:pic>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55EAF3-40D3-C175-0908-670DB1DB01A4}"/>
            </a:ext>
          </a:extLst>
        </p:cNvPr>
        <p:cNvGrpSpPr/>
        <p:nvPr/>
      </p:nvGrpSpPr>
      <p:grpSpPr>
        <a:xfrm>
          <a:off x="0" y="0"/>
          <a:ext cx="0" cy="0"/>
          <a:chOff x="0" y="0"/>
          <a:chExt cx="0" cy="0"/>
        </a:xfrm>
      </p:grpSpPr>
      <p:pic>
        <p:nvPicPr>
          <p:cNvPr id="8" name="Picture 8">
            <a:extLst>
              <a:ext uri="{FF2B5EF4-FFF2-40B4-BE49-F238E27FC236}">
                <a16:creationId xmlns:a16="http://schemas.microsoft.com/office/drawing/2014/main" id="{4D8D2A38-0F74-A910-6F6C-8B6858DC86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446" y="-1899233"/>
            <a:ext cx="4240207" cy="4240207"/>
          </a:xfrm>
          <a:prstGeom prst="rect">
            <a:avLst/>
          </a:prstGeom>
        </p:spPr>
      </p:pic>
      <p:pic>
        <p:nvPicPr>
          <p:cNvPr id="10" name="Picture 10">
            <a:extLst>
              <a:ext uri="{FF2B5EF4-FFF2-40B4-BE49-F238E27FC236}">
                <a16:creationId xmlns:a16="http://schemas.microsoft.com/office/drawing/2014/main" id="{3AE012AC-43D7-B04C-2E45-751E68F342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529860">
            <a:off x="572189" y="8474184"/>
            <a:ext cx="2228134" cy="1328822"/>
          </a:xfrm>
          <a:prstGeom prst="rect">
            <a:avLst/>
          </a:prstGeom>
        </p:spPr>
      </p:pic>
      <p:pic>
        <p:nvPicPr>
          <p:cNvPr id="11" name="Picture 11">
            <a:extLst>
              <a:ext uri="{FF2B5EF4-FFF2-40B4-BE49-F238E27FC236}">
                <a16:creationId xmlns:a16="http://schemas.microsoft.com/office/drawing/2014/main" id="{85CFFCB5-E320-64EE-B967-BAD343E3BA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038231" y="341205"/>
            <a:ext cx="1082759" cy="1610050"/>
          </a:xfrm>
          <a:prstGeom prst="rect">
            <a:avLst/>
          </a:prstGeom>
        </p:spPr>
      </p:pic>
      <p:grpSp>
        <p:nvGrpSpPr>
          <p:cNvPr id="3" name="Group 2">
            <a:extLst>
              <a:ext uri="{FF2B5EF4-FFF2-40B4-BE49-F238E27FC236}">
                <a16:creationId xmlns:a16="http://schemas.microsoft.com/office/drawing/2014/main" id="{0B1D0931-F0D6-848B-115D-08B780DF9A2C}"/>
              </a:ext>
            </a:extLst>
          </p:cNvPr>
          <p:cNvGrpSpPr/>
          <p:nvPr/>
        </p:nvGrpSpPr>
        <p:grpSpPr>
          <a:xfrm>
            <a:off x="904111" y="419125"/>
            <a:ext cx="16099162" cy="3056756"/>
            <a:chOff x="-41472" y="1373667"/>
            <a:chExt cx="16099162" cy="3056756"/>
          </a:xfrm>
        </p:grpSpPr>
        <p:sp>
          <p:nvSpPr>
            <p:cNvPr id="16" name="Rectangle 15">
              <a:extLst>
                <a:ext uri="{FF2B5EF4-FFF2-40B4-BE49-F238E27FC236}">
                  <a16:creationId xmlns:a16="http://schemas.microsoft.com/office/drawing/2014/main" id="{9C944908-0FA6-4BB4-E1BB-08B1521EB029}"/>
                </a:ext>
              </a:extLst>
            </p:cNvPr>
            <p:cNvSpPr/>
            <p:nvPr/>
          </p:nvSpPr>
          <p:spPr>
            <a:xfrm>
              <a:off x="-41472" y="1373667"/>
              <a:ext cx="6287299" cy="1147109"/>
            </a:xfrm>
            <a:prstGeom prst="rect">
              <a:avLst/>
            </a:prstGeom>
          </p:spPr>
          <p:txBody>
            <a:bodyPr wrap="none">
              <a:spAutoFit/>
            </a:bodyPr>
            <a:lstStyle/>
            <a:p>
              <a:pPr>
                <a:lnSpc>
                  <a:spcPct val="200000"/>
                </a:lnSpc>
              </a:pPr>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9.41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92)</a:t>
              </a:r>
              <a:endParaRPr lang="en-US" sz="4000" dirty="0">
                <a:solidFill>
                  <a:srgbClr val="C00000"/>
                </a:solidFill>
              </a:endParaRPr>
            </a:p>
          </p:txBody>
        </p:sp>
        <p:sp>
          <p:nvSpPr>
            <p:cNvPr id="2" name="Rectangle 1">
              <a:extLst>
                <a:ext uri="{FF2B5EF4-FFF2-40B4-BE49-F238E27FC236}">
                  <a16:creationId xmlns:a16="http://schemas.microsoft.com/office/drawing/2014/main" id="{20D93B80-7FA8-C59E-2EDC-52213F4B5B5C}"/>
                </a:ext>
              </a:extLst>
            </p:cNvPr>
            <p:cNvSpPr/>
            <p:nvPr/>
          </p:nvSpPr>
          <p:spPr>
            <a:xfrm>
              <a:off x="102988" y="1667487"/>
              <a:ext cx="15954702" cy="2762936"/>
            </a:xfrm>
            <a:prstGeom prst="rect">
              <a:avLst/>
            </a:prstGeom>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pt-BR" sz="4000" dirty="0">
                  <a:effectLst/>
                  <a:latin typeface="Arial" panose="020B0604020202020204" pitchFamily="34" charset="0"/>
                  <a:ea typeface="Times New Roman" panose="02020603050405020304" pitchFamily="18" charset="0"/>
                </a:rPr>
                <a:t>Cho tam giác ABC nội tiếp đường tròn (O). Gọi M, N, P lần lượt là trung điểm của các cạnh BC, CA, AB. Chứng minh rằng các tứ giác ANOP, BPOM, CMON là các tứ giác nội tiếp.</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Oval Callout 9">
            <a:extLst>
              <a:ext uri="{FF2B5EF4-FFF2-40B4-BE49-F238E27FC236}">
                <a16:creationId xmlns:a16="http://schemas.microsoft.com/office/drawing/2014/main" id="{DEA9A936-AC65-3597-1001-E1FBE7C157AB}"/>
              </a:ext>
            </a:extLst>
          </p:cNvPr>
          <p:cNvSpPr/>
          <p:nvPr/>
        </p:nvSpPr>
        <p:spPr>
          <a:xfrm>
            <a:off x="16106262" y="3829178"/>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A76B49-3AFD-C33B-CB16-A8C7F773F4E9}"/>
                  </a:ext>
                </a:extLst>
              </p:cNvPr>
              <p:cNvSpPr txBox="1"/>
              <p:nvPr/>
            </p:nvSpPr>
            <p:spPr>
              <a:xfrm>
                <a:off x="2199615" y="3996610"/>
                <a:ext cx="9630580" cy="5141985"/>
              </a:xfrm>
              <a:prstGeom prst="rect">
                <a:avLst/>
              </a:prstGeom>
              <a:noFill/>
            </p:spPr>
            <p:txBody>
              <a:bodyPr wrap="square">
                <a:spAutoFit/>
              </a:bodyPr>
              <a:lstStyle/>
              <a:p>
                <a:pPr algn="just">
                  <a:lnSpc>
                    <a:spcPct val="20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Tương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tự</a:t>
                </a:r>
                <a:r>
                  <a:rPr lang="fr-FR" sz="4000" dirty="0">
                    <a:latin typeface="Arial" panose="020B0604020202020204" pitchFamily="34" charset="0"/>
                    <a:ea typeface="Calibri" panose="020F0502020204030204" pitchFamily="34" charset="0"/>
                    <a:cs typeface="Times New Roman" panose="02020603050405020304" pitchFamily="18" charset="0"/>
                  </a:rPr>
                  <a:t>, ta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𝐵𝑃𝑂</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𝐵𝑀𝑂</m:t>
                        </m:r>
                      </m:e>
                    </m:acc>
                    <m:r>
                      <a:rPr lang="fr-FR" sz="4000" i="1">
                        <a:latin typeface="Cambria Math" panose="02040503050406030204" pitchFamily="18" charset="0"/>
                        <a:ea typeface="Calibri" panose="020F0502020204030204" pitchFamily="34" charset="0"/>
                        <a:cs typeface="Arial" panose="020B0604020202020204" pitchFamily="34" charset="0"/>
                      </a:rPr>
                      <m:t>=9</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0</m:t>
                        </m:r>
                      </m:e>
                      <m:sup>
                        <m:r>
                          <a:rPr lang="fr-FR" sz="4000" i="1">
                            <a:latin typeface="Cambria Math" panose="02040503050406030204" pitchFamily="18" charset="0"/>
                            <a:ea typeface="Calibri" panose="020F0502020204030204" pitchFamily="34" charset="0"/>
                            <a:cs typeface="Arial" panose="020B0604020202020204" pitchFamily="34" charset="0"/>
                          </a:rPr>
                          <m:t>0</m:t>
                        </m:r>
                      </m:sup>
                    </m:sSup>
                    <m:r>
                      <a:rPr lang="fr-FR" sz="4000" i="1">
                        <a:latin typeface="Cambria Math" panose="02040503050406030204" pitchFamily="18" charset="0"/>
                        <a:ea typeface="Calibri" panose="020F0502020204030204" pitchFamily="34" charset="0"/>
                        <a:cs typeface="Arial" panose="020B0604020202020204" pitchFamily="34" charset="0"/>
                      </a:rPr>
                      <m:t>+9</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0</m:t>
                        </m:r>
                      </m:e>
                      <m:sup>
                        <m:r>
                          <a:rPr lang="fr-FR" sz="4000" i="1">
                            <a:latin typeface="Cambria Math" panose="02040503050406030204" pitchFamily="18" charset="0"/>
                            <a:ea typeface="Calibri" panose="020F0502020204030204" pitchFamily="34" charset="0"/>
                            <a:cs typeface="Arial" panose="020B0604020202020204" pitchFamily="34" charset="0"/>
                          </a:rPr>
                          <m:t>0</m:t>
                        </m:r>
                      </m:sup>
                    </m:sSup>
                    <m:r>
                      <a:rPr lang="fr-FR" sz="4000" i="1">
                        <a:latin typeface="Cambria Math" panose="02040503050406030204" pitchFamily="18" charset="0"/>
                        <a:ea typeface="Calibri" panose="020F0502020204030204" pitchFamily="34" charset="0"/>
                        <a:cs typeface="Arial" panose="020B0604020202020204" pitchFamily="34" charset="0"/>
                      </a:rPr>
                      <m:t>=18</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0</m:t>
                        </m:r>
                      </m:e>
                      <m:sup>
                        <m:r>
                          <a:rPr lang="fr-FR" sz="4000" i="1">
                            <a:latin typeface="Cambria Math" panose="02040503050406030204" pitchFamily="18" charset="0"/>
                            <a:ea typeface="Calibri" panose="020F0502020204030204" pitchFamily="34" charset="0"/>
                            <a:cs typeface="Arial" panose="020B0604020202020204" pitchFamily="34" charset="0"/>
                          </a:rPr>
                          <m:t>0</m:t>
                        </m:r>
                      </m:sup>
                    </m:sSup>
                    <m:r>
                      <a:rPr lang="fr-FR" sz="4000" i="1">
                        <a:latin typeface="Cambria Math" panose="02040503050406030204" pitchFamily="18" charset="0"/>
                        <a:ea typeface="Calibri" panose="020F0502020204030204" pitchFamily="34"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endParaRPr lang="en-US" sz="4000" i="1" dirty="0">
                  <a:latin typeface="Cambria Math" panose="02040503050406030204" pitchFamily="18"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𝐶𝑀𝑂</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en-US" sz="4000" i="1">
                            <a:latin typeface="Cambria Math" panose="02040503050406030204" pitchFamily="18" charset="0"/>
                            <a:ea typeface="Calibri" panose="020F0502020204030204" pitchFamily="34" charset="0"/>
                            <a:cs typeface="Arial" panose="020B0604020202020204" pitchFamily="34" charset="0"/>
                          </a:rPr>
                          <m:t>𝐶𝑁𝑂</m:t>
                        </m:r>
                      </m:e>
                    </m:acc>
                    <m:r>
                      <a:rPr lang="fr-FR" sz="4000" i="1">
                        <a:latin typeface="Cambria Math" panose="02040503050406030204" pitchFamily="18" charset="0"/>
                        <a:ea typeface="Calibri" panose="020F0502020204030204" pitchFamily="34" charset="0"/>
                        <a:cs typeface="Arial" panose="020B0604020202020204" pitchFamily="34" charset="0"/>
                      </a:rPr>
                      <m:t>=9</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0</m:t>
                        </m:r>
                      </m:e>
                      <m:sup>
                        <m:r>
                          <a:rPr lang="fr-FR" sz="4000" i="1">
                            <a:latin typeface="Cambria Math" panose="02040503050406030204" pitchFamily="18" charset="0"/>
                            <a:ea typeface="Calibri" panose="020F0502020204030204" pitchFamily="34" charset="0"/>
                            <a:cs typeface="Arial" panose="020B0604020202020204" pitchFamily="34" charset="0"/>
                          </a:rPr>
                          <m:t>0</m:t>
                        </m:r>
                      </m:sup>
                    </m:sSup>
                    <m:r>
                      <a:rPr lang="fr-FR" sz="4000" i="1">
                        <a:latin typeface="Cambria Math" panose="02040503050406030204" pitchFamily="18" charset="0"/>
                        <a:ea typeface="Calibri" panose="020F0502020204030204" pitchFamily="34" charset="0"/>
                        <a:cs typeface="Arial" panose="020B0604020202020204" pitchFamily="34" charset="0"/>
                      </a:rPr>
                      <m:t>+9</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0</m:t>
                        </m:r>
                      </m:e>
                      <m:sup>
                        <m:r>
                          <a:rPr lang="fr-FR" sz="4000" i="1">
                            <a:latin typeface="Cambria Math" panose="02040503050406030204" pitchFamily="18" charset="0"/>
                            <a:ea typeface="Calibri" panose="020F0502020204030204" pitchFamily="34" charset="0"/>
                            <a:cs typeface="Arial" panose="020B0604020202020204" pitchFamily="34" charset="0"/>
                          </a:rPr>
                          <m:t>0</m:t>
                        </m:r>
                      </m:sup>
                    </m:sSup>
                    <m:r>
                      <a:rPr lang="fr-FR" sz="4000" i="1">
                        <a:latin typeface="Cambria Math" panose="02040503050406030204" pitchFamily="18" charset="0"/>
                        <a:ea typeface="Calibri" panose="020F0502020204030204" pitchFamily="34" charset="0"/>
                        <a:cs typeface="Arial" panose="020B0604020202020204" pitchFamily="34" charset="0"/>
                      </a:rPr>
                      <m:t>=18</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0</m:t>
                        </m:r>
                      </m:e>
                      <m:sup>
                        <m:r>
                          <a:rPr lang="fr-FR" sz="4000" i="1">
                            <a:latin typeface="Cambria Math" panose="02040503050406030204" pitchFamily="18" charset="0"/>
                            <a:ea typeface="Calibri" panose="020F0502020204030204" pitchFamily="34" charset="0"/>
                            <a:cs typeface="Arial" panose="020B0604020202020204" pitchFamily="34" charset="0"/>
                          </a:rPr>
                          <m:t>0</m:t>
                        </m:r>
                      </m:sup>
                    </m:sSup>
                  </m:oMath>
                </a14:m>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nên</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𝐵𝑃𝑂𝑀</m:t>
                    </m:r>
                    <m:r>
                      <a:rPr lang="fr-FR"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𝐶𝑀𝑂𝑁</m:t>
                    </m:r>
                  </m:oMath>
                </a14:m>
                <a:r>
                  <a:rPr lang="fr-FR" sz="4000" dirty="0">
                    <a:latin typeface="Arial" panose="020B0604020202020204" pitchFamily="34" charset="0"/>
                    <a:ea typeface="Calibri" panose="020F0502020204030204" pitchFamily="34" charset="0"/>
                    <a:cs typeface="Times New Roman" panose="02020603050405020304" pitchFamily="18" charset="0"/>
                  </a:rPr>
                  <a:t> là </a:t>
                </a:r>
                <a:r>
                  <a:rPr lang="fr-FR" sz="4000" dirty="0" err="1">
                    <a:latin typeface="Arial" panose="020B0604020202020204" pitchFamily="34" charset="0"/>
                    <a:ea typeface="Calibri" panose="020F0502020204030204" pitchFamily="34" charset="0"/>
                    <a:cs typeface="Times New Roman" panose="02020603050405020304" pitchFamily="18" charset="0"/>
                  </a:rPr>
                  <a:t>các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tứ</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nội</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tiếp</a:t>
                </a:r>
                <a:r>
                  <a:rPr lang="fr-FR"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EA76B49-3AFD-C33B-CB16-A8C7F773F4E9}"/>
                  </a:ext>
                </a:extLst>
              </p:cNvPr>
              <p:cNvSpPr txBox="1">
                <a:spLocks noRot="1" noChangeAspect="1" noMove="1" noResize="1" noEditPoints="1" noAdjustHandles="1" noChangeArrowheads="1" noChangeShapeType="1" noTextEdit="1"/>
              </p:cNvSpPr>
              <p:nvPr/>
            </p:nvSpPr>
            <p:spPr>
              <a:xfrm>
                <a:off x="2199615" y="3996610"/>
                <a:ext cx="9630580" cy="5141985"/>
              </a:xfrm>
              <a:prstGeom prst="rect">
                <a:avLst/>
              </a:prstGeom>
              <a:blipFill>
                <a:blip r:embed="rId8"/>
                <a:stretch>
                  <a:fillRect l="-2278" b="-415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6BE1171-305A-D6D8-75D6-52990652ED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15327" y="5143500"/>
            <a:ext cx="5187946" cy="4707581"/>
          </a:xfrm>
          <a:prstGeom prst="rect">
            <a:avLst/>
          </a:prstGeom>
        </p:spPr>
      </p:pic>
    </p:spTree>
    <p:extLst>
      <p:ext uri="{BB962C8B-B14F-4D97-AF65-F5344CB8AC3E}">
        <p14:creationId xmlns:p14="http://schemas.microsoft.com/office/powerpoint/2010/main" val="3263403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807505" y="2857500"/>
            <a:ext cx="86868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611262174"/>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5829300" y="1"/>
            <a:ext cx="6629400" cy="2182762"/>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000"/>
              </a:pPr>
              <a:endParaRPr sz="6000" kern="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000"/>
              </a:pPr>
              <a:endParaRPr sz="6000" kern="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137138" tIns="68550" rIns="137138" bIns="68550" anchor="ctr" anchorCtr="0">
              <a:noAutofit/>
            </a:bodyPr>
            <a:lstStyle/>
            <a:p>
              <a:pPr algn="ctr" defTabSz="1371600">
                <a:buClr>
                  <a:srgbClr val="FFFFFF"/>
                </a:buClr>
                <a:buSzPts val="4400"/>
              </a:pPr>
              <a:r>
                <a:rPr lang="en-US" sz="6600" b="1" kern="0">
                  <a:solidFill>
                    <a:srgbClr val="FFFFFF"/>
                  </a:solidFill>
                  <a:latin typeface="Arial"/>
                  <a:cs typeface="Arial"/>
                  <a:sym typeface="Arial"/>
                </a:rPr>
                <a:t>kenhgiaovien</a:t>
              </a:r>
              <a:endParaRPr sz="2100" kern="0">
                <a:solidFill>
                  <a:srgbClr val="000000"/>
                </a:solidFill>
                <a:latin typeface="Arial"/>
                <a:cs typeface="Arial"/>
                <a:sym typeface="Arial"/>
              </a:endParaRPr>
            </a:p>
          </p:txBody>
        </p:sp>
      </p:grpSp>
      <p:grpSp>
        <p:nvGrpSpPr>
          <p:cNvPr id="164" name="Google Shape;164;p1"/>
          <p:cNvGrpSpPr/>
          <p:nvPr/>
        </p:nvGrpSpPr>
        <p:grpSpPr>
          <a:xfrm>
            <a:off x="1173769" y="7234941"/>
            <a:ext cx="9573358" cy="1486050"/>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defTabSz="1371600">
                <a:buClr>
                  <a:srgbClr val="000000"/>
                </a:buClr>
                <a:buSzPts val="2400"/>
              </a:pPr>
              <a:r>
                <a:rPr lang="en-US" sz="3600" u="sng" kern="0">
                  <a:solidFill>
                    <a:srgbClr val="000000"/>
                  </a:solidFill>
                  <a:latin typeface="Arial"/>
                  <a:cs typeface="Arial"/>
                  <a:sym typeface="Arial"/>
                  <a:hlinkClick r:id="rId3">
                    <a:extLst>
                      <a:ext uri="{A12FA001-AC4F-418D-AE19-62706E023703}">
                        <ahyp:hlinkClr xmlns:ahyp="http://schemas.microsoft.com/office/drawing/2018/hyperlinkcolor" xmlns="" val="tx"/>
                      </a:ext>
                    </a:extLst>
                  </a:hlinkClick>
                </a:rPr>
                <a:t>https://kenhgiaovien.com/</a:t>
              </a:r>
              <a:r>
                <a:rPr lang="en-US" sz="3600" kern="0">
                  <a:solidFill>
                    <a:srgbClr val="000000"/>
                  </a:solidFill>
                  <a:latin typeface="Arial"/>
                  <a:cs typeface="Arial"/>
                  <a:sym typeface="Arial"/>
                </a:rPr>
                <a:t> </a:t>
              </a:r>
              <a:endParaRPr sz="2100" kern="0">
                <a:solidFill>
                  <a:srgbClr val="000000"/>
                </a:solidFill>
                <a:latin typeface="Arial"/>
                <a:cs typeface="Arial"/>
                <a:sym typeface="Arial"/>
              </a:endParaRPr>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1225236" y="2694921"/>
            <a:ext cx="12269540" cy="4293422"/>
          </a:xfrm>
          <a:prstGeom prst="rect">
            <a:avLst/>
          </a:prstGeom>
          <a:noFill/>
          <a:ln>
            <a:noFill/>
          </a:ln>
        </p:spPr>
        <p:txBody>
          <a:bodyPr spcFirstLastPara="1" wrap="square" lIns="137138" tIns="68550" rIns="137138" bIns="68550" anchor="t" anchorCtr="0">
            <a:spAutoFit/>
          </a:bodyPr>
          <a:lstStyle/>
          <a:p>
            <a:pPr marL="685834" indent="-685834" algn="just" defTabSz="1371600">
              <a:lnSpc>
                <a:spcPct val="150000"/>
              </a:lnSpc>
              <a:buClr>
                <a:srgbClr val="000000"/>
              </a:buClr>
              <a:buSzPts val="2400"/>
              <a:buFont typeface="Arial"/>
              <a:buChar char="•"/>
            </a:pPr>
            <a:r>
              <a:rPr lang="en-US" sz="3600" kern="0">
                <a:solidFill>
                  <a:srgbClr val="000000"/>
                </a:solidFill>
                <a:latin typeface="Arial"/>
                <a:cs typeface="Arial"/>
                <a:sym typeface="Arial"/>
              </a:rPr>
              <a:t>Bài giảng và giáo án này chỉ có duy nhất trên </a:t>
            </a:r>
            <a:r>
              <a:rPr lang="en-US" sz="3600" b="1" kern="0">
                <a:solidFill>
                  <a:srgbClr val="000000"/>
                </a:solidFill>
                <a:latin typeface="Arial"/>
                <a:cs typeface="Arial"/>
                <a:sym typeface="Arial"/>
              </a:rPr>
              <a:t>kenhgiaovien.com </a:t>
            </a:r>
            <a:endParaRPr sz="3600" b="1" kern="0">
              <a:solidFill>
                <a:srgbClr val="000000"/>
              </a:solidFill>
              <a:latin typeface="Arial"/>
              <a:cs typeface="Arial"/>
              <a:sym typeface="Arial"/>
            </a:endParaRPr>
          </a:p>
          <a:p>
            <a:pPr marL="685834" indent="-685834" algn="just" defTabSz="1371600">
              <a:lnSpc>
                <a:spcPct val="150000"/>
              </a:lnSpc>
              <a:buClr>
                <a:srgbClr val="000000"/>
              </a:buClr>
              <a:buSzPts val="2400"/>
              <a:buFont typeface="Arial"/>
              <a:buChar char="•"/>
            </a:pPr>
            <a:r>
              <a:rPr lang="en-US" sz="3600" kern="0">
                <a:solidFill>
                  <a:srgbClr val="000000"/>
                </a:solidFill>
                <a:latin typeface="Arial"/>
                <a:cs typeface="Arial"/>
                <a:sym typeface="Arial"/>
              </a:rPr>
              <a:t>Bất cứ nơi nào đăng bán lại đều là đánh cắp bản quyền và hưởng lợi bất chính trên công sức của giáo viên. </a:t>
            </a:r>
            <a:endParaRPr sz="2100" kern="0">
              <a:solidFill>
                <a:srgbClr val="000000"/>
              </a:solidFill>
              <a:latin typeface="Arial"/>
              <a:cs typeface="Arial"/>
              <a:sym typeface="Arial"/>
            </a:endParaRPr>
          </a:p>
          <a:p>
            <a:pPr marL="685834" indent="-685834" algn="just" defTabSz="1371600">
              <a:lnSpc>
                <a:spcPct val="150000"/>
              </a:lnSpc>
              <a:buClr>
                <a:srgbClr val="000000"/>
              </a:buClr>
              <a:buSzPts val="2400"/>
              <a:buFont typeface="Arial"/>
              <a:buChar char="•"/>
            </a:pPr>
            <a:r>
              <a:rPr lang="en-US" sz="3600" kern="0">
                <a:solidFill>
                  <a:srgbClr val="000000"/>
                </a:solidFill>
                <a:latin typeface="Arial"/>
                <a:cs typeface="Arial"/>
                <a:sym typeface="Arial"/>
              </a:rPr>
              <a:t>Vui lòng không tiếp tay cho hành vi xấu.</a:t>
            </a:r>
            <a:endParaRPr sz="2100" kern="0">
              <a:solidFill>
                <a:srgbClr val="000000"/>
              </a:solidFill>
              <a:latin typeface="Arial"/>
              <a:cs typeface="Arial"/>
              <a:sym typeface="Arial"/>
            </a:endParaRPr>
          </a:p>
        </p:txBody>
      </p:sp>
      <p:sp>
        <p:nvSpPr>
          <p:cNvPr id="169" name="Google Shape;169;p1"/>
          <p:cNvSpPr txBox="1"/>
          <p:nvPr/>
        </p:nvSpPr>
        <p:spPr>
          <a:xfrm>
            <a:off x="2706571" y="8566590"/>
            <a:ext cx="6507754" cy="1154102"/>
          </a:xfrm>
          <a:prstGeom prst="rect">
            <a:avLst/>
          </a:prstGeom>
          <a:noFill/>
          <a:ln>
            <a:noFill/>
          </a:ln>
        </p:spPr>
        <p:txBody>
          <a:bodyPr spcFirstLastPara="1" wrap="square" lIns="137138" tIns="68550" rIns="137138" bIns="68550" anchor="t" anchorCtr="0">
            <a:spAutoFit/>
          </a:bodyPr>
          <a:lstStyle/>
          <a:p>
            <a:pPr algn="ctr" defTabSz="1371600">
              <a:buClr>
                <a:srgbClr val="000000"/>
              </a:buClr>
              <a:buSzPts val="4000"/>
            </a:pPr>
            <a:r>
              <a:rPr lang="en-US" sz="6000" kern="0">
                <a:solidFill>
                  <a:srgbClr val="000000"/>
                </a:solidFill>
                <a:latin typeface="Aharoni"/>
                <a:ea typeface="Aharoni"/>
                <a:cs typeface="Aharoni"/>
                <a:sym typeface="Aharoni"/>
              </a:rPr>
              <a:t>Zalo: </a:t>
            </a:r>
            <a:r>
              <a:rPr lang="en-US" sz="6600" b="1" kern="0">
                <a:solidFill>
                  <a:srgbClr val="4EA72E"/>
                </a:solidFill>
                <a:latin typeface="Aharoni"/>
                <a:ea typeface="Aharoni"/>
                <a:cs typeface="Aharoni"/>
                <a:sym typeface="Aharoni"/>
              </a:rPr>
              <a:t>0386 168 725</a:t>
            </a:r>
            <a:endParaRPr sz="6000" b="1" kern="0">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13081820" y="3209384"/>
            <a:ext cx="4511980" cy="7077616"/>
          </a:xfrm>
          <a:prstGeom prst="rect">
            <a:avLst/>
          </a:prstGeom>
          <a:noFill/>
          <a:ln>
            <a:noFill/>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717418">
            <a:off x="14247583" y="2467706"/>
            <a:ext cx="10773397" cy="987561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5433" y="658544"/>
            <a:ext cx="62872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dirty="0">
                <a:solidFill>
                  <a:srgbClr val="C00000"/>
                </a:solidFill>
                <a:latin typeface="Arial" panose="020B0604020202020204" pitchFamily="34" charset="0"/>
                <a:ea typeface="Calibri" panose="020F0502020204030204" pitchFamily="34" charset="0"/>
              </a:rPr>
              <a:t>9.42</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92</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25AC2F0-26EB-2709-EBCB-AA220F3E1D45}"/>
              </a:ext>
            </a:extLst>
          </p:cNvPr>
          <p:cNvSpPr/>
          <p:nvPr/>
        </p:nvSpPr>
        <p:spPr>
          <a:xfrm>
            <a:off x="665433" y="467062"/>
            <a:ext cx="16860566" cy="2762936"/>
          </a:xfrm>
          <a:prstGeom prst="rect">
            <a:avLst/>
          </a:prstGeom>
        </p:spPr>
        <p:txBody>
          <a:bodyPr wrap="square">
            <a:spAutoFit/>
          </a:bodyPr>
          <a:lstStyle/>
          <a:p>
            <a:pPr algn="just">
              <a:lnSpc>
                <a:spcPct val="150000"/>
              </a:lnSpc>
              <a:spcAft>
                <a:spcPts val="800"/>
              </a:spcAft>
            </a:pPr>
            <a:r>
              <a:rPr lang="pt-BR" sz="4000" dirty="0">
                <a:latin typeface="Arial" panose="020B0604020202020204" pitchFamily="34" charset="0"/>
                <a:ea typeface="Times New Roman" panose="02020603050405020304" pitchFamily="18" charset="0"/>
              </a:rPr>
              <a:t>							Cho một hình lục giác đều và một hình vuông cùng nội tiếp một đường tròn. Biết rằng hình vuông có cạnh bằng 3 cm. Tính chu vi và diện tích của hình lục giác đều đã cho.</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782444" y="358898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DAD66F-3854-8998-3B43-3E33DFABB6AC}"/>
                  </a:ext>
                </a:extLst>
              </p:cNvPr>
              <p:cNvSpPr txBox="1"/>
              <p:nvPr/>
            </p:nvSpPr>
            <p:spPr>
              <a:xfrm>
                <a:off x="2552700" y="4375453"/>
                <a:ext cx="13182600" cy="5064271"/>
              </a:xfrm>
              <a:prstGeom prst="rect">
                <a:avLst/>
              </a:prstGeom>
              <a:noFill/>
            </p:spPr>
            <p:txBody>
              <a:bodyPr wrap="square">
                <a:spAutoFit/>
              </a:bodyPr>
              <a:lstStyle/>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Đường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chéo</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hình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vuông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3</m:t>
                            </m:r>
                          </m:e>
                          <m:sup>
                            <m:r>
                              <a:rPr lang="fr-FR" sz="4000" i="1">
                                <a:latin typeface="Cambria Math" panose="02040503050406030204" pitchFamily="18" charset="0"/>
                                <a:ea typeface="Calibri" panose="020F0502020204030204" pitchFamily="34" charset="0"/>
                                <a:cs typeface="Arial" panose="020B0604020202020204" pitchFamily="34" charset="0"/>
                              </a:rPr>
                              <m:t>2</m:t>
                            </m:r>
                          </m:sup>
                        </m:sSup>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3</m:t>
                            </m:r>
                          </m:e>
                          <m:sup>
                            <m:r>
                              <a:rPr lang="fr-FR" sz="4000" i="1">
                                <a:latin typeface="Cambria Math" panose="02040503050406030204" pitchFamily="18" charset="0"/>
                                <a:ea typeface="Calibri" panose="020F0502020204030204" pitchFamily="34" charset="0"/>
                                <a:cs typeface="Arial" panose="020B0604020202020204" pitchFamily="34" charset="0"/>
                              </a:rPr>
                              <m:t>2</m:t>
                            </m:r>
                          </m:sup>
                        </m:sSup>
                      </m:e>
                    </m:rad>
                    <m:r>
                      <a:rPr lang="fr-FR" sz="4000" i="1">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fr-FR" sz="4000" i="1">
                            <a:latin typeface="Cambria Math" panose="02040503050406030204" pitchFamily="18" charset="0"/>
                            <a:ea typeface="Calibri" panose="020F0502020204030204" pitchFamily="34" charset="0"/>
                            <a:cs typeface="Arial" panose="020B0604020202020204" pitchFamily="34" charset="0"/>
                          </a:rPr>
                          <m:t>2</m:t>
                        </m:r>
                      </m:e>
                    </m:rad>
                    <m:d>
                      <m:dPr>
                        <m:ctrlPr>
                          <a:rPr lang="en-US" sz="4000" i="1">
                            <a:latin typeface="Cambria Math" panose="02040503050406030204" pitchFamily="18" charset="0"/>
                            <a:ea typeface="Calibri" panose="020F0502020204030204" pitchFamily="34" charset="0"/>
                            <a:cs typeface="Arial" panose="020B0604020202020204" pitchFamily="34" charset="0"/>
                          </a:rPr>
                        </m:ctrlPr>
                      </m:dPr>
                      <m:e>
                        <m:r>
                          <m:rPr>
                            <m:nor/>
                          </m:rPr>
                          <a:rPr lang="fr-FR" sz="4000">
                            <a:latin typeface="Arial" panose="020B0604020202020204" pitchFamily="34" charset="0"/>
                            <a:ea typeface="Calibri" panose="020F0502020204030204" pitchFamily="34" charset="0"/>
                            <a:cs typeface="Times New Roman" panose="02020603050405020304" pitchFamily="18" charset="0"/>
                          </a:rPr>
                          <m:t>cm</m:t>
                        </m:r>
                      </m:e>
                    </m:d>
                    <m:r>
                      <a:rPr lang="fr-FR" sz="4000" i="1">
                        <a:latin typeface="Cambria Math" panose="02040503050406030204" pitchFamily="18" charset="0"/>
                        <a:ea typeface="Calibri" panose="020F0502020204030204" pitchFamily="34"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Bán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kính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đường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tròn</a:t>
                </a:r>
                <a:r>
                  <a:rPr lang="fr-FR" sz="40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vi-VN" sz="4000" i="1">
                        <a:latin typeface="Cambria Math" panose="02040503050406030204" pitchFamily="18" charset="0"/>
                        <a:ea typeface="Calibri" panose="020F0502020204030204" pitchFamily="34" charset="0"/>
                        <a:cs typeface="Arial" panose="020B0604020202020204" pitchFamily="34" charset="0"/>
                      </a:rPr>
                      <m:t>𝑅</m:t>
                    </m:r>
                    <m:r>
                      <a:rPr lang="vi-VN"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a:latin typeface="Cambria Math" panose="02040503050406030204" pitchFamily="18" charset="0"/>
                                <a:ea typeface="Calibri" panose="020F0502020204030204" pitchFamily="34" charset="0"/>
                                <a:cs typeface="Arial" panose="020B0604020202020204" pitchFamily="34" charset="0"/>
                              </a:rPr>
                              <m:t>2</m:t>
                            </m:r>
                          </m:e>
                        </m:rad>
                      </m:num>
                      <m:den>
                        <m:r>
                          <a:rPr lang="vi-VN" sz="4000" i="1">
                            <a:latin typeface="Cambria Math" panose="02040503050406030204" pitchFamily="18" charset="0"/>
                            <a:ea typeface="Calibri" panose="020F0502020204030204" pitchFamily="34" charset="0"/>
                            <a:cs typeface="Arial" panose="020B0604020202020204" pitchFamily="34" charset="0"/>
                          </a:rPr>
                          <m:t>2</m:t>
                        </m:r>
                      </m:den>
                    </m:f>
                    <m:r>
                      <m:rPr>
                        <m:nor/>
                      </m:rPr>
                      <a:rPr lang="vi-VN" sz="4000">
                        <a:ea typeface="Calibri" panose="020F0502020204030204" pitchFamily="34" charset="0"/>
                        <a:cs typeface="Times New Roman" panose="02020603050405020304" pitchFamily="18" charset="0"/>
                      </a:rPr>
                      <m:t>cm</m:t>
                    </m:r>
                    <m:r>
                      <a:rPr lang="vi-VN" sz="4000">
                        <a:latin typeface="Cambria Math" panose="02040503050406030204" pitchFamily="18" charset="0"/>
                        <a:ea typeface="Calibri" panose="020F0502020204030204" pitchFamily="34" charset="0"/>
                        <a:cs typeface="Arial" panose="020B0604020202020204" pitchFamily="34" charset="0"/>
                      </a:rPr>
                      <m:t>.</m:t>
                    </m:r>
                  </m:oMath>
                </a14:m>
                <a:r>
                  <a:rPr lang="vi-VN" sz="4000" dirty="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Goi</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000" i="1">
                        <a:latin typeface="Cambria Math" panose="02040503050406030204" pitchFamily="18" charset="0"/>
                        <a:ea typeface="Calibri" panose="020F0502020204030204" pitchFamily="34" charset="0"/>
                        <a:cs typeface="Arial" panose="020B0604020202020204" pitchFamily="34" charset="0"/>
                      </a:rPr>
                      <m:t>𝑂</m:t>
                    </m:r>
                  </m:oMath>
                </a14:m>
                <a:r>
                  <a:rPr lang="fr-FR" sz="4000" dirty="0">
                    <a:latin typeface="Arial" panose="020B0604020202020204" pitchFamily="34" charset="0"/>
                    <a:ea typeface="Calibri" panose="020F0502020204030204" pitchFamily="34" charset="0"/>
                    <a:cs typeface="Times New Roman" panose="02020603050405020304" pitchFamily="18" charset="0"/>
                  </a:rPr>
                  <a:t> là </a:t>
                </a:r>
                <a:r>
                  <a:rPr lang="fr-FR" sz="4000" dirty="0" err="1">
                    <a:latin typeface="Arial" panose="020B0604020202020204" pitchFamily="34" charset="0"/>
                    <a:ea typeface="Calibri" panose="020F0502020204030204" pitchFamily="34" charset="0"/>
                    <a:cs typeface="Times New Roman" panose="02020603050405020304" pitchFamily="18" charset="0"/>
                  </a:rPr>
                  <a:t>tâm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đường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tròn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và</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000" i="1">
                        <a:latin typeface="Cambria Math" panose="02040503050406030204" pitchFamily="18" charset="0"/>
                        <a:ea typeface="Calibri" panose="020F0502020204030204" pitchFamily="34" charset="0"/>
                        <a:cs typeface="Arial" panose="020B0604020202020204" pitchFamily="34" charset="0"/>
                      </a:rPr>
                      <m:t>𝐴𝐵𝐶𝐷𝐸𝐹</m:t>
                    </m:r>
                  </m:oMath>
                </a14:m>
                <a:r>
                  <a:rPr lang="fr-FR" sz="4000" dirty="0">
                    <a:latin typeface="Arial" panose="020B0604020202020204" pitchFamily="34" charset="0"/>
                    <a:ea typeface="Calibri" panose="020F0502020204030204" pitchFamily="34" charset="0"/>
                    <a:cs typeface="Times New Roman" panose="02020603050405020304" pitchFamily="18" charset="0"/>
                  </a:rPr>
                  <a:t> là </a:t>
                </a:r>
                <a:r>
                  <a:rPr lang="fr-FR" sz="4000" dirty="0" err="1">
                    <a:latin typeface="Arial" panose="020B0604020202020204" pitchFamily="34" charset="0"/>
                    <a:ea typeface="Calibri" panose="020F0502020204030204" pitchFamily="34" charset="0"/>
                    <a:cs typeface="Times New Roman" panose="02020603050405020304" pitchFamily="18" charset="0"/>
                  </a:rPr>
                  <a:t>lục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đều</a:t>
                </a:r>
                <a:r>
                  <a:rPr lang="fr-FR"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4000" kern="0" dirty="0" err="1">
                    <a:latin typeface="Arial" panose="020B0604020202020204" pitchFamily="34" charset="0"/>
                    <a:ea typeface="Calibri" panose="020F0502020204030204" pitchFamily="34" charset="0"/>
                  </a:rPr>
                  <a:t>Vậy</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lục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giác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đều</a:t>
                </a:r>
                <a:r>
                  <a:rPr lang="fr-FR" sz="4000" kern="0" dirty="0">
                    <a:latin typeface="Arial" panose="020B0604020202020204" pitchFamily="34" charset="0"/>
                    <a:ea typeface="Calibri" panose="020F0502020204030204" pitchFamily="34" charset="0"/>
                  </a:rPr>
                  <a: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𝐴𝐵𝐶𝐷𝐸𝐹</m:t>
                    </m:r>
                  </m:oMath>
                </a14:m>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có</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các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cạnh</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bằng</a:t>
                </a:r>
                <a:r>
                  <a:rPr lang="fr-FR" sz="4000" kern="0" dirty="0">
                    <a:latin typeface="Arial" panose="020B0604020202020204" pitchFamily="34" charset="0"/>
                    <a:ea typeface="Calibri" panose="020F0502020204030204" pitchFamily="34" charset="0"/>
                  </a:rPr>
                  <a:t>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kern="0">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kern="0">
                                <a:latin typeface="Cambria Math" panose="02040503050406030204" pitchFamily="18" charset="0"/>
                                <a:ea typeface="Calibri" panose="020F0502020204030204" pitchFamily="34" charset="0"/>
                                <a:cs typeface="Arial" panose="020B0604020202020204" pitchFamily="34" charset="0"/>
                              </a:rPr>
                              <m:t>2</m:t>
                            </m:r>
                          </m:e>
                        </m:rad>
                      </m:num>
                      <m:den>
                        <m:r>
                          <a:rPr lang="vi-VN" sz="4000" i="1" kern="0">
                            <a:latin typeface="Cambria Math" panose="02040503050406030204" pitchFamily="18" charset="0"/>
                            <a:ea typeface="Calibri" panose="020F0502020204030204" pitchFamily="34" charset="0"/>
                            <a:cs typeface="Arial" panose="020B0604020202020204" pitchFamily="34" charset="0"/>
                          </a:rPr>
                          <m:t>2</m:t>
                        </m:r>
                      </m:den>
                    </m:f>
                  </m:oMath>
                </a14:m>
                <a:r>
                  <a:rPr lang="fr-FR" sz="4000" kern="0" dirty="0">
                    <a:latin typeface="Arial" panose="020B0604020202020204" pitchFamily="34" charset="0"/>
                    <a:ea typeface="Calibri" panose="020F0502020204030204" pitchFamily="34" charset="0"/>
                  </a:rPr>
                  <a:t> cm.</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2552700" y="4375453"/>
                <a:ext cx="13182600" cy="5064271"/>
              </a:xfrm>
              <a:prstGeom prst="rect">
                <a:avLst/>
              </a:prstGeom>
              <a:blipFill>
                <a:blip r:embed="rId6"/>
                <a:stretch>
                  <a:fillRect l="-1665" b="-1444"/>
                </a:stretch>
              </a:blipFill>
            </p:spPr>
            <p:txBody>
              <a:bodyPr/>
              <a:lstStyle/>
              <a:p>
                <a:r>
                  <a:rPr lang="en-US">
                    <a:noFill/>
                  </a:rPr>
                  <a:t> </a:t>
                </a:r>
              </a:p>
            </p:txBody>
          </p:sp>
        </mc:Fallback>
      </mc:AlternateContent>
    </p:spTree>
    <p:extLst>
      <p:ext uri="{BB962C8B-B14F-4D97-AF65-F5344CB8AC3E}">
        <p14:creationId xmlns:p14="http://schemas.microsoft.com/office/powerpoint/2010/main" val="662789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398389" y="585943"/>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37D7F3-3FB2-F602-D01F-321C9EBB2392}"/>
                  </a:ext>
                </a:extLst>
              </p:cNvPr>
              <p:cNvSpPr txBox="1"/>
              <p:nvPr/>
            </p:nvSpPr>
            <p:spPr>
              <a:xfrm>
                <a:off x="1049741" y="409250"/>
                <a:ext cx="15942859" cy="9007338"/>
              </a:xfrm>
              <a:prstGeom prst="rect">
                <a:avLst/>
              </a:prstGeom>
              <a:noFill/>
            </p:spPr>
            <p:txBody>
              <a:bodyPr wrap="square">
                <a:spAutoFit/>
              </a:bodyPr>
              <a:lstStyle/>
              <a:p>
                <a:pPr algn="just">
                  <a:lnSpc>
                    <a:spcPct val="20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          Do </a:t>
                </a:r>
                <a14:m>
                  <m:oMath xmlns:m="http://schemas.openxmlformats.org/officeDocument/2006/math">
                    <m:r>
                      <a:rPr lang="vi-VN" sz="4000" i="1">
                        <a:latin typeface="Cambria Math" panose="02040503050406030204" pitchFamily="18" charset="0"/>
                        <a:ea typeface="Calibri" panose="020F0502020204030204" pitchFamily="34" charset="0"/>
                        <a:cs typeface="Arial" panose="020B0604020202020204" pitchFamily="34" charset="0"/>
                      </a:rPr>
                      <m:t>𝑂𝐴𝐵</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𝑂𝐵𝐶</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𝑂𝐶𝐷</m:t>
                    </m:r>
                    <m:r>
                      <a:rPr lang="vi-VN"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𝑂𝐷𝐸</m:t>
                    </m:r>
                    <m:r>
                      <a:rPr lang="fr-FR"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𝑂𝐸𝐹</m:t>
                    </m:r>
                    <m:r>
                      <a:rPr lang="fr-FR" sz="4000" i="1">
                        <a:latin typeface="Cambria Math" panose="02040503050406030204" pitchFamily="18" charset="0"/>
                        <a:ea typeface="Calibri" panose="020F0502020204030204" pitchFamily="34" charset="0"/>
                        <a:cs typeface="Arial" panose="020B0604020202020204" pitchFamily="34" charset="0"/>
                      </a:rPr>
                      <m:t>,</m:t>
                    </m:r>
                    <m:r>
                      <a:rPr lang="en-US" sz="4000" i="1">
                        <a:latin typeface="Cambria Math" panose="02040503050406030204" pitchFamily="18" charset="0"/>
                        <a:ea typeface="Calibri" panose="020F0502020204030204" pitchFamily="34" charset="0"/>
                        <a:cs typeface="Arial" panose="020B0604020202020204" pitchFamily="34" charset="0"/>
                      </a:rPr>
                      <m:t>𝑂𝐹𝐴</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fr-FR" sz="4000" dirty="0">
                    <a:latin typeface="Arial" panose="020B0604020202020204" pitchFamily="34" charset="0"/>
                    <a:ea typeface="Calibri" panose="020F0502020204030204" pitchFamily="34" charset="0"/>
                    <a:cs typeface="Times New Roman" panose="02020603050405020304" pitchFamily="18" charset="0"/>
                  </a:rPr>
                  <a:t>là </a:t>
                </a:r>
                <a:r>
                  <a:rPr lang="fr-FR" sz="4000" dirty="0" err="1">
                    <a:latin typeface="Arial" panose="020B0604020202020204" pitchFamily="34" charset="0"/>
                    <a:ea typeface="Calibri" panose="020F0502020204030204" pitchFamily="34" charset="0"/>
                    <a:cs typeface="Times New Roman" panose="02020603050405020304" pitchFamily="18" charset="0"/>
                  </a:rPr>
                  <a:t>các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đều</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cạnh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a:latin typeface="Cambria Math" panose="02040503050406030204" pitchFamily="18" charset="0"/>
                                <a:ea typeface="Calibri" panose="020F0502020204030204" pitchFamily="34" charset="0"/>
                                <a:cs typeface="Arial" panose="020B0604020202020204" pitchFamily="34" charset="0"/>
                              </a:rPr>
                              <m:t>2</m:t>
                            </m:r>
                          </m:e>
                        </m:rad>
                      </m:num>
                      <m:den>
                        <m:r>
                          <a:rPr lang="vi-VN" sz="4000" i="1">
                            <a:latin typeface="Cambria Math" panose="02040503050406030204" pitchFamily="18" charset="0"/>
                            <a:ea typeface="Calibri" panose="020F0502020204030204" pitchFamily="34" charset="0"/>
                            <a:cs typeface="Arial" panose="020B0604020202020204" pitchFamily="34" charset="0"/>
                          </a:rPr>
                          <m:t>2</m:t>
                        </m:r>
                      </m:den>
                    </m:f>
                  </m:oMath>
                </a14:m>
                <a:r>
                  <a:rPr lang="fr-FR" sz="4000" dirty="0">
                    <a:latin typeface="Arial" panose="020B0604020202020204" pitchFamily="34" charset="0"/>
                    <a:ea typeface="Calibri" panose="020F0502020204030204" pitchFamily="34" charset="0"/>
                    <a:cs typeface="Times New Roman" panose="02020603050405020304" pitchFamily="18" charset="0"/>
                  </a:rPr>
                  <a:t> cm </a:t>
                </a:r>
                <a:r>
                  <a:rPr lang="fr-FR" sz="4000" dirty="0" err="1">
                    <a:latin typeface="Arial" panose="020B0604020202020204" pitchFamily="34" charset="0"/>
                    <a:ea typeface="Calibri" panose="020F0502020204030204" pitchFamily="34" charset="0"/>
                    <a:cs typeface="Times New Roman" panose="02020603050405020304" pitchFamily="18" charset="0"/>
                  </a:rPr>
                  <a:t>nên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chúng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chiều</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cao</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a:latin typeface="Cambria Math" panose="02040503050406030204" pitchFamily="18" charset="0"/>
                                <a:ea typeface="Calibri" panose="020F0502020204030204" pitchFamily="34" charset="0"/>
                                <a:cs typeface="Arial" panose="020B0604020202020204" pitchFamily="34" charset="0"/>
                              </a:rPr>
                              <m:t>3</m:t>
                            </m:r>
                          </m:e>
                        </m:rad>
                      </m:num>
                      <m:den>
                        <m:r>
                          <a:rPr lang="vi-VN" sz="4000" i="1">
                            <a:latin typeface="Cambria Math" panose="02040503050406030204" pitchFamily="18" charset="0"/>
                            <a:ea typeface="Calibri" panose="020F0502020204030204" pitchFamily="34" charset="0"/>
                            <a:cs typeface="Arial" panose="020B0604020202020204" pitchFamily="34" charset="0"/>
                          </a:rPr>
                          <m:t>2</m:t>
                        </m:r>
                      </m:den>
                    </m:f>
                    <m:r>
                      <a:rPr lang="vi-VN"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a:latin typeface="Cambria Math" panose="02040503050406030204" pitchFamily="18" charset="0"/>
                                <a:ea typeface="Calibri" panose="020F0502020204030204" pitchFamily="34" charset="0"/>
                                <a:cs typeface="Arial" panose="020B0604020202020204" pitchFamily="34" charset="0"/>
                              </a:rPr>
                              <m:t>2</m:t>
                            </m:r>
                          </m:e>
                        </m:rad>
                      </m:num>
                      <m:den>
                        <m:r>
                          <a:rPr lang="vi-VN" sz="4000" i="1">
                            <a:latin typeface="Cambria Math" panose="02040503050406030204" pitchFamily="18" charset="0"/>
                            <a:ea typeface="Calibri" panose="020F0502020204030204" pitchFamily="34" charset="0"/>
                            <a:cs typeface="Arial" panose="020B0604020202020204" pitchFamily="34" charset="0"/>
                          </a:rPr>
                          <m:t>2</m:t>
                        </m:r>
                      </m:den>
                    </m:f>
                    <m:r>
                      <a:rPr lang="vi-VN"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a:latin typeface="Cambria Math" panose="02040503050406030204" pitchFamily="18" charset="0"/>
                                <a:ea typeface="Calibri" panose="020F0502020204030204" pitchFamily="34" charset="0"/>
                                <a:cs typeface="Arial" panose="020B0604020202020204" pitchFamily="34" charset="0"/>
                              </a:rPr>
                              <m:t>6</m:t>
                            </m:r>
                          </m:e>
                        </m:rad>
                      </m:num>
                      <m:den>
                        <m:r>
                          <a:rPr lang="vi-VN" sz="4000" i="1">
                            <a:latin typeface="Cambria Math" panose="02040503050406030204" pitchFamily="18" charset="0"/>
                            <a:ea typeface="Calibri" panose="020F0502020204030204" pitchFamily="34" charset="0"/>
                            <a:cs typeface="Arial" panose="020B0604020202020204" pitchFamily="34" charset="0"/>
                          </a:rPr>
                          <m:t>4</m:t>
                        </m:r>
                      </m:den>
                    </m:f>
                    <m:d>
                      <m:dPr>
                        <m:ctrlPr>
                          <a:rPr lang="en-US" sz="4000" i="1">
                            <a:latin typeface="Cambria Math" panose="02040503050406030204" pitchFamily="18" charset="0"/>
                            <a:ea typeface="Calibri" panose="020F0502020204030204" pitchFamily="34" charset="0"/>
                            <a:cs typeface="Arial" panose="020B0604020202020204" pitchFamily="34" charset="0"/>
                          </a:rPr>
                        </m:ctrlPr>
                      </m:dPr>
                      <m:e>
                        <m:r>
                          <m:rPr>
                            <m:nor/>
                          </m:rPr>
                          <a:rPr lang="vi-VN" sz="4000">
                            <a:ea typeface="Calibri" panose="020F0502020204030204" pitchFamily="34" charset="0"/>
                            <a:cs typeface="Times New Roman" panose="02020603050405020304" pitchFamily="18" charset="0"/>
                          </a:rPr>
                          <m:t>cm</m:t>
                        </m:r>
                      </m:e>
                    </m:d>
                    <m:r>
                      <a:rPr lang="vi-VN" sz="4000" i="1">
                        <a:latin typeface="Cambria Math" panose="02040503050406030204" pitchFamily="18" charset="0"/>
                        <a:ea typeface="Calibri" panose="020F0502020204030204" pitchFamily="34" charset="0"/>
                        <a:cs typeface="Arial" panose="020B0604020202020204" pitchFamily="34" charset="0"/>
                      </a:rPr>
                      <m:t>.</m:t>
                    </m:r>
                  </m:oMath>
                </a14:m>
                <a:r>
                  <a:rPr lang="vi-VN" sz="4000" dirty="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Vậy</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lục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đều</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chu vi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200000"/>
                  </a:lnSpc>
                  <a:spcBef>
                    <a:spcPts val="300"/>
                  </a:spcBef>
                  <a:spcAft>
                    <a:spcPts val="300"/>
                  </a:spcAft>
                </a:pPr>
                <a14:m>
                  <m:oMath xmlns:m="http://schemas.openxmlformats.org/officeDocument/2006/math">
                    <m:r>
                      <a:rPr lang="vi-VN" sz="4000" i="1">
                        <a:latin typeface="Cambria Math" panose="02040503050406030204" pitchFamily="18" charset="0"/>
                        <a:ea typeface="Calibri" panose="020F0502020204030204" pitchFamily="34" charset="0"/>
                        <a:cs typeface="Arial" panose="020B0604020202020204" pitchFamily="34" charset="0"/>
                      </a:rPr>
                      <m:t>𝐴𝐵</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𝐵𝐶</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𝐶𝐷</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𝐷𝐸</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𝐸𝐹</m:t>
                    </m:r>
                    <m:r>
                      <a:rPr lang="vi-VN" sz="4000" i="1">
                        <a:latin typeface="Cambria Math" panose="02040503050406030204" pitchFamily="18" charset="0"/>
                        <a:ea typeface="Calibri" panose="020F0502020204030204" pitchFamily="34" charset="0"/>
                        <a:cs typeface="Arial" panose="020B0604020202020204" pitchFamily="34" charset="0"/>
                      </a:rPr>
                      <m:t>+</m:t>
                    </m:r>
                    <m:r>
                      <a:rPr lang="vi-VN" sz="4000" i="1">
                        <a:latin typeface="Cambria Math" panose="02040503050406030204" pitchFamily="18" charset="0"/>
                        <a:ea typeface="Calibri" panose="020F0502020204030204" pitchFamily="34" charset="0"/>
                        <a:cs typeface="Arial" panose="020B0604020202020204" pitchFamily="34" charset="0"/>
                      </a:rPr>
                      <m:t>𝐹𝐴</m:t>
                    </m:r>
                  </m:oMath>
                </a14:m>
                <a:r>
                  <a:rPr lang="vi-VN" sz="4000" dirty="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=9</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fr-FR" sz="4000" i="1">
                            <a:latin typeface="Cambria Math" panose="02040503050406030204" pitchFamily="18" charset="0"/>
                            <a:ea typeface="Calibri" panose="020F0502020204030204" pitchFamily="34" charset="0"/>
                            <a:cs typeface="Arial" panose="020B0604020202020204" pitchFamily="34" charset="0"/>
                          </a:rPr>
                          <m:t>2</m:t>
                        </m:r>
                      </m:e>
                    </m:rad>
                    <m:r>
                      <m:rPr>
                        <m:nor/>
                      </m:rPr>
                      <a:rPr lang="fr-FR" sz="4000">
                        <a:latin typeface="Arial" panose="020B0604020202020204" pitchFamily="34" charset="0"/>
                        <a:ea typeface="Calibri" panose="020F0502020204030204" pitchFamily="34" charset="0"/>
                        <a:cs typeface="Times New Roman" panose="02020603050405020304" pitchFamily="18" charset="0"/>
                      </a:rPr>
                      <m:t>cm</m:t>
                    </m:r>
                    <m:r>
                      <a:rPr lang="fr-FR" sz="4000">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fr-FR" sz="4000" kern="0" dirty="0" err="1">
                    <a:latin typeface="Arial" panose="020B0604020202020204" pitchFamily="34" charset="0"/>
                    <a:ea typeface="Calibri" panose="020F0502020204030204" pitchFamily="34" charset="0"/>
                  </a:rPr>
                  <a:t>Lục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giác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đều</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có</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diện</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tích</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bằng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tổng</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diện</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tích</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các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tam</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giác</a:t>
                </a:r>
                <a:r>
                  <a:rPr lang="fr-FR" sz="4000" kern="0" dirty="0">
                    <a:latin typeface="Arial" panose="020B0604020202020204" pitchFamily="34" charset="0"/>
                    <a:ea typeface="Calibri" panose="020F0502020204030204" pitchFamily="34" charset="0"/>
                  </a:rPr>
                  <a: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𝑂𝐴𝐵</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𝑂𝐵𝐶</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𝑂𝐶𝐷</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𝑂𝐷𝐸</m:t>
                    </m:r>
                    <m:r>
                      <a:rPr lang="vi-VN" sz="4000" i="1" kern="0">
                        <a:latin typeface="Cambria Math" panose="02040503050406030204" pitchFamily="18" charset="0"/>
                        <a:ea typeface="Calibri" panose="020F0502020204030204" pitchFamily="34" charset="0"/>
                        <a:cs typeface="Arial" panose="020B0604020202020204" pitchFamily="34" charset="0"/>
                      </a:rPr>
                      <m:t>,</m:t>
                    </m:r>
                  </m:oMath>
                </a14:m>
                <a:r>
                  <a:rPr lang="vi-VN" sz="4000" kern="0" dirty="0">
                    <a:ea typeface="Calibri" panose="020F0502020204030204" pitchFamily="34" charset="0"/>
                  </a:rPr>
                  <a: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𝑂𝐸𝐹</m:t>
                    </m:r>
                    <m:r>
                      <a:rPr lang="vi-VN" sz="4000" i="1" kern="0">
                        <a:latin typeface="Cambria Math" panose="02040503050406030204" pitchFamily="18" charset="0"/>
                        <a:ea typeface="Calibri" panose="020F0502020204030204" pitchFamily="34" charset="0"/>
                        <a:cs typeface="Arial" panose="020B0604020202020204" pitchFamily="34" charset="0"/>
                      </a:rPr>
                      <m:t>,</m:t>
                    </m:r>
                    <m:r>
                      <a:rPr lang="vi-VN" sz="4000" i="1" kern="0">
                        <a:latin typeface="Cambria Math" panose="02040503050406030204" pitchFamily="18" charset="0"/>
                        <a:ea typeface="Calibri" panose="020F0502020204030204" pitchFamily="34" charset="0"/>
                        <a:cs typeface="Arial" panose="020B0604020202020204" pitchFamily="34" charset="0"/>
                      </a:rPr>
                      <m:t>𝑂𝐹𝐴</m:t>
                    </m:r>
                  </m:oMath>
                </a14:m>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và</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bằng</a:t>
                </a:r>
                <a:r>
                  <a:rPr lang="fr-FR" sz="4000" kern="0" dirty="0">
                    <a:latin typeface="Arial" panose="020B0604020202020204" pitchFamily="34" charset="0"/>
                    <a:ea typeface="Calibri" panose="020F0502020204030204" pitchFamily="34" charset="0"/>
                  </a:rPr>
                  <a:t> </a:t>
                </a:r>
                <a14:m>
                  <m:oMath xmlns:m="http://schemas.openxmlformats.org/officeDocument/2006/math">
                    <m:r>
                      <a:rPr lang="vi-VN" sz="4000" i="1" kern="0">
                        <a:latin typeface="Cambria Math" panose="02040503050406030204" pitchFamily="18" charset="0"/>
                        <a:ea typeface="Calibri" panose="020F0502020204030204" pitchFamily="34" charset="0"/>
                        <a:cs typeface="Arial" panose="020B0604020202020204" pitchFamily="34" charset="0"/>
                      </a:rPr>
                      <m:t>6⋅</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kern="0">
                            <a:latin typeface="Cambria Math" panose="02040503050406030204" pitchFamily="18" charset="0"/>
                            <a:ea typeface="Calibri" panose="020F0502020204030204" pitchFamily="34" charset="0"/>
                            <a:cs typeface="Arial" panose="020B0604020202020204" pitchFamily="34" charset="0"/>
                          </a:rPr>
                          <m:t>1</m:t>
                        </m:r>
                      </m:num>
                      <m:den>
                        <m:r>
                          <a:rPr lang="vi-VN" sz="4000" i="1" kern="0">
                            <a:latin typeface="Cambria Math" panose="02040503050406030204" pitchFamily="18" charset="0"/>
                            <a:ea typeface="Calibri" panose="020F0502020204030204" pitchFamily="34" charset="0"/>
                            <a:cs typeface="Arial" panose="020B0604020202020204" pitchFamily="34" charset="0"/>
                          </a:rPr>
                          <m:t>2</m:t>
                        </m:r>
                      </m:den>
                    </m:f>
                    <m:r>
                      <a:rPr lang="vi-VN"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kern="0">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kern="0">
                                <a:latin typeface="Cambria Math" panose="02040503050406030204" pitchFamily="18" charset="0"/>
                                <a:ea typeface="Calibri" panose="020F0502020204030204" pitchFamily="34" charset="0"/>
                                <a:cs typeface="Arial" panose="020B0604020202020204" pitchFamily="34" charset="0"/>
                              </a:rPr>
                              <m:t>6</m:t>
                            </m:r>
                          </m:e>
                        </m:rad>
                      </m:num>
                      <m:den>
                        <m:r>
                          <a:rPr lang="vi-VN" sz="4000" i="1" kern="0">
                            <a:latin typeface="Cambria Math" panose="02040503050406030204" pitchFamily="18" charset="0"/>
                            <a:ea typeface="Calibri" panose="020F0502020204030204" pitchFamily="34" charset="0"/>
                            <a:cs typeface="Arial" panose="020B0604020202020204" pitchFamily="34" charset="0"/>
                          </a:rPr>
                          <m:t>4</m:t>
                        </m:r>
                      </m:den>
                    </m:f>
                    <m:r>
                      <a:rPr lang="vi-VN"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kern="0">
                            <a:latin typeface="Cambria Math" panose="02040503050406030204" pitchFamily="18" charset="0"/>
                            <a:ea typeface="Calibri" panose="020F0502020204030204" pitchFamily="34" charset="0"/>
                            <a:cs typeface="Arial" panose="020B0604020202020204" pitchFamily="34" charset="0"/>
                          </a:rPr>
                          <m:t>3</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kern="0">
                                <a:latin typeface="Cambria Math" panose="02040503050406030204" pitchFamily="18" charset="0"/>
                                <a:ea typeface="Calibri" panose="020F0502020204030204" pitchFamily="34" charset="0"/>
                                <a:cs typeface="Arial" panose="020B0604020202020204" pitchFamily="34" charset="0"/>
                              </a:rPr>
                              <m:t>2</m:t>
                            </m:r>
                          </m:e>
                        </m:rad>
                      </m:num>
                      <m:den>
                        <m:r>
                          <a:rPr lang="vi-VN" sz="4000" i="1" kern="0">
                            <a:latin typeface="Cambria Math" panose="02040503050406030204" pitchFamily="18" charset="0"/>
                            <a:ea typeface="Calibri" panose="020F0502020204030204" pitchFamily="34" charset="0"/>
                            <a:cs typeface="Arial" panose="020B0604020202020204" pitchFamily="34" charset="0"/>
                          </a:rPr>
                          <m:t>2</m:t>
                        </m:r>
                      </m:den>
                    </m:f>
                    <m:r>
                      <a:rPr lang="vi-VN"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vi-VN" sz="4000" i="1" kern="0">
                            <a:latin typeface="Cambria Math" panose="02040503050406030204" pitchFamily="18" charset="0"/>
                            <a:ea typeface="Calibri" panose="020F0502020204030204" pitchFamily="34" charset="0"/>
                            <a:cs typeface="Arial" panose="020B0604020202020204" pitchFamily="34" charset="0"/>
                          </a:rPr>
                          <m:t>27</m:t>
                        </m:r>
                        <m:rad>
                          <m:radPr>
                            <m:degHide m:val="on"/>
                            <m:ctrlPr>
                              <a:rPr lang="en-US" sz="4000" i="1">
                                <a:latin typeface="Cambria Math" panose="02040503050406030204" pitchFamily="18" charset="0"/>
                                <a:ea typeface="Calibri" panose="020F0502020204030204" pitchFamily="34" charset="0"/>
                                <a:cs typeface="Arial" panose="020B0604020202020204" pitchFamily="34" charset="0"/>
                              </a:rPr>
                            </m:ctrlPr>
                          </m:radPr>
                          <m:deg/>
                          <m:e>
                            <m:r>
                              <a:rPr lang="vi-VN" sz="4000" i="1" kern="0">
                                <a:latin typeface="Cambria Math" panose="02040503050406030204" pitchFamily="18" charset="0"/>
                                <a:ea typeface="Calibri" panose="020F0502020204030204" pitchFamily="34" charset="0"/>
                                <a:cs typeface="Arial" panose="020B0604020202020204" pitchFamily="34" charset="0"/>
                              </a:rPr>
                              <m:t>3</m:t>
                            </m:r>
                          </m:e>
                        </m:rad>
                      </m:num>
                      <m:den>
                        <m:r>
                          <a:rPr lang="vi-VN" sz="4000" i="1" kern="0">
                            <a:latin typeface="Cambria Math" panose="02040503050406030204" pitchFamily="18" charset="0"/>
                            <a:ea typeface="Calibri" panose="020F0502020204030204" pitchFamily="34" charset="0"/>
                            <a:cs typeface="Arial" panose="020B0604020202020204" pitchFamily="34" charset="0"/>
                          </a:rPr>
                          <m:t>4</m:t>
                        </m:r>
                      </m:den>
                    </m:f>
                    <m:d>
                      <m:dPr>
                        <m:ctrlPr>
                          <a:rPr lang="en-US" sz="4000" i="1">
                            <a:latin typeface="Cambria Math" panose="02040503050406030204" pitchFamily="18" charset="0"/>
                            <a:ea typeface="Calibri" panose="020F0502020204030204" pitchFamily="34" charset="0"/>
                            <a:cs typeface="Arial" panose="020B0604020202020204" pitchFamily="34" charset="0"/>
                          </a:rPr>
                        </m:ctrlPr>
                      </m:dPr>
                      <m:e>
                        <m:r>
                          <m:rPr>
                            <m:nor/>
                          </m:rPr>
                          <a:rPr lang="vi-VN" sz="4000" kern="0">
                            <a:ea typeface="Calibri" panose="020F0502020204030204" pitchFamily="34" charset="0"/>
                          </a:rPr>
                          <m:t>c</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m:rPr>
                                <m:nor/>
                              </m:rPr>
                              <a:rPr lang="vi-VN" sz="4000" kern="0">
                                <a:ea typeface="Calibri" panose="020F0502020204030204" pitchFamily="34" charset="0"/>
                              </a:rPr>
                              <m:t>m</m:t>
                            </m:r>
                          </m:e>
                          <m:sup>
                            <m:r>
                              <a:rPr lang="vi-VN" sz="4000" i="1" kern="0">
                                <a:latin typeface="Cambria Math" panose="02040503050406030204" pitchFamily="18" charset="0"/>
                                <a:ea typeface="Calibri" panose="020F0502020204030204" pitchFamily="34" charset="0"/>
                                <a:cs typeface="Arial" panose="020B0604020202020204" pitchFamily="34" charset="0"/>
                              </a:rPr>
                              <m:t>2</m:t>
                            </m:r>
                          </m:sup>
                        </m:sSup>
                      </m:e>
                    </m:d>
                    <m:r>
                      <a:rPr lang="vi-VN" sz="4000" i="1" kern="0">
                        <a:latin typeface="Cambria Math" panose="02040503050406030204" pitchFamily="18" charset="0"/>
                        <a:ea typeface="Calibri" panose="020F0502020204030204" pitchFamily="34" charset="0"/>
                        <a:cs typeface="Arial" panose="020B0604020202020204" pitchFamily="34" charset="0"/>
                      </a:rPr>
                      <m:t>.</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637D7F3-3FB2-F602-D01F-321C9EBB2392}"/>
                  </a:ext>
                </a:extLst>
              </p:cNvPr>
              <p:cNvSpPr txBox="1">
                <a:spLocks noRot="1" noChangeAspect="1" noMove="1" noResize="1" noEditPoints="1" noAdjustHandles="1" noChangeArrowheads="1" noChangeShapeType="1" noTextEdit="1"/>
              </p:cNvSpPr>
              <p:nvPr/>
            </p:nvSpPr>
            <p:spPr>
              <a:xfrm>
                <a:off x="1049741" y="409250"/>
                <a:ext cx="15942859" cy="9007338"/>
              </a:xfrm>
              <a:prstGeom prst="rect">
                <a:avLst/>
              </a:prstGeom>
              <a:blipFill>
                <a:blip r:embed="rId6"/>
                <a:stretch>
                  <a:fillRect l="-1338" r="-1338" b="-338"/>
                </a:stretch>
              </a:blipFill>
            </p:spPr>
            <p:txBody>
              <a:bodyPr/>
              <a:lstStyle/>
              <a:p>
                <a:r>
                  <a:rPr lang="en-US">
                    <a:noFill/>
                  </a:rPr>
                  <a:t> </a:t>
                </a:r>
              </a:p>
            </p:txBody>
          </p:sp>
        </mc:Fallback>
      </mc:AlternateContent>
    </p:spTree>
    <p:extLst>
      <p:ext uri="{BB962C8B-B14F-4D97-AF65-F5344CB8AC3E}">
        <p14:creationId xmlns:p14="http://schemas.microsoft.com/office/powerpoint/2010/main" val="37617538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29860">
            <a:off x="-168219" y="9613230"/>
            <a:ext cx="1279098" cy="762833"/>
          </a:xfrm>
          <a:prstGeom prst="rect">
            <a:avLst/>
          </a:prstGeom>
        </p:spPr>
      </p:pic>
      <p:sp>
        <p:nvSpPr>
          <p:cNvPr id="15" name="Rectangle 14"/>
          <p:cNvSpPr/>
          <p:nvPr/>
        </p:nvSpPr>
        <p:spPr>
          <a:xfrm>
            <a:off x="2856701" y="1113154"/>
            <a:ext cx="62872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9.43</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9</a:t>
            </a:r>
            <a:r>
              <a:rPr lang="fr-FR" sz="4000" b="1" noProof="0" dirty="0">
                <a:solidFill>
                  <a:srgbClr val="C00000"/>
                </a:solidFill>
                <a:latin typeface="Arial" panose="020B0604020202020204" pitchFamily="34" charset="0"/>
                <a:ea typeface="Calibri" panose="020F0502020204030204" pitchFamily="34" charset="0"/>
              </a:rPr>
              <a:t>2</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p:sp>
        <p:nvSpPr>
          <p:cNvPr id="2" name="Rectangle 1">
            <a:extLst>
              <a:ext uri="{FF2B5EF4-FFF2-40B4-BE49-F238E27FC236}">
                <a16:creationId xmlns:a16="http://schemas.microsoft.com/office/drawing/2014/main" id="{261A71E8-2462-0008-EFFA-23CF62C7E9B2}"/>
              </a:ext>
            </a:extLst>
          </p:cNvPr>
          <p:cNvSpPr/>
          <p:nvPr/>
        </p:nvSpPr>
        <p:spPr>
          <a:xfrm>
            <a:off x="979172" y="1964669"/>
            <a:ext cx="10670279" cy="7405232"/>
          </a:xfrm>
          <a:prstGeom prst="rect">
            <a:avLst/>
          </a:prstGeom>
        </p:spPr>
        <p:txBody>
          <a:bodyPr wrap="square">
            <a:spAutoFit/>
          </a:bodyPr>
          <a:lstStyle/>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Cho hình vuông ABCD nội tiếp đường tròn tâm O (H.9.61). Phép quay thuận chiều 45° tâm O biến các điểm A, B, C, D lần lượt thành các điểm A', B', C', D'. Hãy vẽ tứ giác A'B'C'D'.</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b) Phép quay trong câu a biến các điểm A', B', C', D' thành những điểm nào?</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0EEEE88-FF0B-7E23-BDAE-6CBB9E5D4BA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783898" y="2917056"/>
            <a:ext cx="4511131" cy="4995024"/>
          </a:xfrm>
          <a:prstGeom prst="rect">
            <a:avLst/>
          </a:prstGeom>
        </p:spPr>
      </p:pic>
      <p:pic>
        <p:nvPicPr>
          <p:cNvPr id="10" name="Google Shape;259;p5"/>
          <p:cNvPicPr preferRelativeResize="0"/>
          <p:nvPr/>
        </p:nvPicPr>
        <p:blipFill rotWithShape="1">
          <a:blip r:embed="rId9">
            <a:alphaModFix/>
          </a:blip>
          <a:srcRect/>
          <a:stretch/>
        </p:blipFill>
        <p:spPr>
          <a:xfrm>
            <a:off x="13563600" y="9287193"/>
            <a:ext cx="3490664" cy="689406"/>
          </a:xfrm>
          <a:prstGeom prst="rect">
            <a:avLst/>
          </a:prstGeom>
          <a:noFill/>
          <a:ln>
            <a:noFill/>
          </a:ln>
        </p:spPr>
      </p:pic>
    </p:spTree>
    <p:extLst>
      <p:ext uri="{BB962C8B-B14F-4D97-AF65-F5344CB8AC3E}">
        <p14:creationId xmlns:p14="http://schemas.microsoft.com/office/powerpoint/2010/main" val="357252251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A46743-60DF-30F0-B35A-0D6CC13457FC}"/>
            </a:ext>
          </a:extLst>
        </p:cNvPr>
        <p:cNvGrpSpPr/>
        <p:nvPr/>
      </p:nvGrpSpPr>
      <p:grpSpPr>
        <a:xfrm>
          <a:off x="0" y="0"/>
          <a:ext cx="0" cy="0"/>
          <a:chOff x="0" y="0"/>
          <a:chExt cx="0" cy="0"/>
        </a:xfrm>
      </p:grpSpPr>
      <p:pic>
        <p:nvPicPr>
          <p:cNvPr id="8" name="Picture 8">
            <a:extLst>
              <a:ext uri="{FF2B5EF4-FFF2-40B4-BE49-F238E27FC236}">
                <a16:creationId xmlns:a16="http://schemas.microsoft.com/office/drawing/2014/main" id="{DD5030C8-D40D-6206-1FA7-77A00EE1EB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446" y="-1899233"/>
            <a:ext cx="4240207" cy="4240207"/>
          </a:xfrm>
          <a:prstGeom prst="rect">
            <a:avLst/>
          </a:prstGeom>
        </p:spPr>
      </p:pic>
      <p:pic>
        <p:nvPicPr>
          <p:cNvPr id="9" name="Picture 9">
            <a:extLst>
              <a:ext uri="{FF2B5EF4-FFF2-40B4-BE49-F238E27FC236}">
                <a16:creationId xmlns:a16="http://schemas.microsoft.com/office/drawing/2014/main" id="{92BFFE6F-EB23-DA55-42D0-D04BC0A670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54200" y="-2120104"/>
            <a:ext cx="4240207" cy="4240207"/>
          </a:xfrm>
          <a:prstGeom prst="rect">
            <a:avLst/>
          </a:prstGeom>
        </p:spPr>
      </p:pic>
      <p:pic>
        <p:nvPicPr>
          <p:cNvPr id="11" name="Picture 11">
            <a:extLst>
              <a:ext uri="{FF2B5EF4-FFF2-40B4-BE49-F238E27FC236}">
                <a16:creationId xmlns:a16="http://schemas.microsoft.com/office/drawing/2014/main" id="{10F8F404-337F-88EC-3918-01A736B4D8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348889" y="8709034"/>
            <a:ext cx="1082759" cy="1610050"/>
          </a:xfrm>
          <a:prstGeom prst="rect">
            <a:avLst/>
          </a:prstGeom>
        </p:spPr>
      </p:pic>
      <p:pic>
        <p:nvPicPr>
          <p:cNvPr id="13" name="Picture 10">
            <a:extLst>
              <a:ext uri="{FF2B5EF4-FFF2-40B4-BE49-F238E27FC236}">
                <a16:creationId xmlns:a16="http://schemas.microsoft.com/office/drawing/2014/main" id="{3D610958-4AF9-8AB7-93D7-9177316E700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29860">
            <a:off x="-168219" y="9613230"/>
            <a:ext cx="1279098" cy="762833"/>
          </a:xfrm>
          <a:prstGeom prst="rect">
            <a:avLst/>
          </a:prstGeom>
        </p:spPr>
      </p:pic>
      <p:sp>
        <p:nvSpPr>
          <p:cNvPr id="3" name="Oval Callout 15">
            <a:extLst>
              <a:ext uri="{FF2B5EF4-FFF2-40B4-BE49-F238E27FC236}">
                <a16:creationId xmlns:a16="http://schemas.microsoft.com/office/drawing/2014/main" id="{60E6E6D6-DCEA-E880-D486-7ABE1861014C}"/>
              </a:ext>
            </a:extLst>
          </p:cNvPr>
          <p:cNvSpPr/>
          <p:nvPr/>
        </p:nvSpPr>
        <p:spPr>
          <a:xfrm>
            <a:off x="1030646" y="952500"/>
            <a:ext cx="1794022" cy="786468"/>
          </a:xfrm>
          <a:prstGeom prst="wedgeEllipseCallout">
            <a:avLst>
              <a:gd name="adj1" fmla="val 44760"/>
              <a:gd name="adj2" fmla="val 7145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439DACD4-5A9D-92A7-FEA7-66DE0C52674E}"/>
              </a:ext>
            </a:extLst>
          </p:cNvPr>
          <p:cNvPicPr>
            <a:picLocks noChangeAspect="1"/>
          </p:cNvPicPr>
          <p:nvPr/>
        </p:nvPicPr>
        <p:blipFill>
          <a:blip r:embed="rId8"/>
          <a:stretch>
            <a:fillRect/>
          </a:stretch>
        </p:blipFill>
        <p:spPr>
          <a:xfrm>
            <a:off x="11971227" y="2679140"/>
            <a:ext cx="5398106" cy="5470857"/>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73811A8-2906-1DAF-0887-DABBD36E18E7}"/>
                  </a:ext>
                </a:extLst>
              </p:cNvPr>
              <p:cNvSpPr txBox="1"/>
              <p:nvPr/>
            </p:nvSpPr>
            <p:spPr>
              <a:xfrm>
                <a:off x="1030646" y="1772188"/>
                <a:ext cx="10363199" cy="7825219"/>
              </a:xfrm>
              <a:prstGeom prst="rect">
                <a:avLst/>
              </a:prstGeom>
              <a:noFill/>
            </p:spPr>
            <p:txBody>
              <a:bodyPr wrap="square">
                <a:spAutoFit/>
              </a:bodyPr>
              <a:lstStyle/>
              <a:p>
                <a:pPr algn="just">
                  <a:lnSpc>
                    <a:spcPct val="250000"/>
                  </a:lnSpc>
                  <a:spcBef>
                    <a:spcPts val="300"/>
                  </a:spcBef>
                  <a:spcAft>
                    <a:spcPts val="300"/>
                  </a:spcAft>
                </a:pPr>
                <a:r>
                  <a:rPr lang="vi-VN" sz="4000" dirty="0" smtClean="0">
                    <a:effectLst/>
                    <a:latin typeface="Arial" panose="020B0604020202020204" pitchFamily="34" charset="0"/>
                    <a:ea typeface="Calibri" panose="020F0502020204030204" pitchFamily="34" charset="0"/>
                    <a:cs typeface="Times New Roman" panose="02020603050405020304" pitchFamily="18" charset="0"/>
                  </a:rPr>
                  <a:t>a)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Ảnh</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vuông</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000" i="1">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fr-FR" sz="4000" dirty="0">
                    <a:effectLst/>
                    <a:latin typeface="Arial" panose="020B0604020202020204" pitchFamily="34" charset="0"/>
                    <a:ea typeface="Calibri" panose="020F0502020204030204" pitchFamily="34" charset="0"/>
                    <a:cs typeface="Times New Roman" panose="02020603050405020304" pitchFamily="18" charset="0"/>
                  </a:rPr>
                  <a:t> qua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quay</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tâm</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000" i="1">
                        <a:effectLst/>
                        <a:latin typeface="Cambria Math" panose="02040503050406030204" pitchFamily="18" charset="0"/>
                        <a:ea typeface="Calibri" panose="020F0502020204030204" pitchFamily="34" charset="0"/>
                        <a:cs typeface="Arial" panose="020B0604020202020204" pitchFamily="34" charset="0"/>
                      </a:rPr>
                      <m:t>𝑂</m:t>
                    </m:r>
                  </m:oMath>
                </a14:m>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góc</a:t>
                </a:r>
                <a:r>
                  <a:rPr lang="fr-FR" sz="4000" dirty="0">
                    <a:effectLst/>
                    <a:latin typeface="Arial" panose="020B0604020202020204" pitchFamily="34" charset="0"/>
                    <a:ea typeface="Calibri" panose="020F0502020204030204" pitchFamily="34" charset="0"/>
                    <a:cs typeface="Times New Roman" panose="02020603050405020304" pitchFamily="18" charset="0"/>
                  </a:rPr>
                  <a:t> 45</a:t>
                </a:r>
                <a:r>
                  <a:rPr lang="fr-FR" sz="40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theo</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chiều</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kim</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đồng</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hồ</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a:effectLst/>
                    <a:latin typeface="Arial" panose="020B0604020202020204" pitchFamily="34" charset="0"/>
                    <a:ea typeface="Calibri" panose="020F0502020204030204" pitchFamily="34" charset="0"/>
                    <a:cs typeface="Times New Roman" panose="02020603050405020304" pitchFamily="18" charset="0"/>
                  </a:rPr>
                  <a:t>là </a:t>
                </a:r>
                <a:r>
                  <a:rPr lang="fr-FR" sz="4000" smtClean="0">
                    <a:latin typeface="Arial" panose="020B0604020202020204" pitchFamily="34" charset="0"/>
                    <a:ea typeface="Calibri" panose="020F0502020204030204" pitchFamily="34" charset="0"/>
                    <a:cs typeface="Times New Roman" panose="02020603050405020304" pitchFamily="18" charset="0"/>
                  </a:rPr>
                  <a:t>tứ giác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a:effectLst/>
                            <a:latin typeface="Cambria Math" panose="02040503050406030204" pitchFamily="18" charset="0"/>
                            <a:ea typeface="Calibri" panose="020F0502020204030204" pitchFamily="34" charset="0"/>
                            <a:cs typeface="Arial" panose="020B0604020202020204" pitchFamily="34" charset="0"/>
                          </a:rPr>
                          <m:t>𝐴</m:t>
                        </m:r>
                      </m:e>
                      <m:sup>
                        <m:r>
                          <a:rPr lang="vi-VN" sz="4000" i="1">
                            <a:effectLst/>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a:effectLst/>
                            <a:latin typeface="Cambria Math" panose="02040503050406030204" pitchFamily="18" charset="0"/>
                            <a:ea typeface="Calibri" panose="020F0502020204030204" pitchFamily="34" charset="0"/>
                            <a:cs typeface="Arial" panose="020B0604020202020204" pitchFamily="34" charset="0"/>
                          </a:rPr>
                          <m:t>𝐵</m:t>
                        </m:r>
                      </m:e>
                      <m:sup>
                        <m:r>
                          <a:rPr lang="vi-VN" sz="4000" i="1">
                            <a:effectLst/>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a:effectLst/>
                            <a:latin typeface="Cambria Math" panose="02040503050406030204" pitchFamily="18" charset="0"/>
                            <a:ea typeface="Calibri" panose="020F0502020204030204" pitchFamily="34" charset="0"/>
                            <a:cs typeface="Arial" panose="020B0604020202020204" pitchFamily="34" charset="0"/>
                          </a:rPr>
                          <m:t>𝐶</m:t>
                        </m:r>
                      </m:e>
                      <m:sup>
                        <m:r>
                          <a:rPr lang="vi-VN" sz="4000" i="1">
                            <a:effectLst/>
                            <a:latin typeface="Cambria Math" panose="02040503050406030204" pitchFamily="18" charset="0"/>
                            <a:ea typeface="Calibri" panose="020F0502020204030204" pitchFamily="34" charset="0"/>
                            <a:cs typeface="Arial" panose="020B0604020202020204" pitchFamily="34" charset="0"/>
                          </a:rPr>
                          <m:t>′</m:t>
                        </m:r>
                      </m:sup>
                    </m:sSup>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a:effectLst/>
                            <a:latin typeface="Cambria Math" panose="02040503050406030204" pitchFamily="18" charset="0"/>
                            <a:ea typeface="Calibri" panose="020F0502020204030204" pitchFamily="34" charset="0"/>
                            <a:cs typeface="Arial" panose="020B0604020202020204" pitchFamily="34" charset="0"/>
                          </a:rPr>
                          <m:t>𝐷</m:t>
                        </m:r>
                      </m:e>
                      <m:sup>
                        <m:r>
                          <a:rPr lang="vi-VN" sz="4000" i="1">
                            <a:effectLst/>
                            <a:latin typeface="Cambria Math" panose="02040503050406030204" pitchFamily="18" charset="0"/>
                            <a:ea typeface="Calibri" panose="020F0502020204030204" pitchFamily="34" charset="0"/>
                            <a:cs typeface="Arial" panose="020B0604020202020204" pitchFamily="34" charset="0"/>
                          </a:rPr>
                          <m:t>′</m:t>
                        </m:r>
                      </m:sup>
                    </m:sSup>
                  </m:oMath>
                </a14:m>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được</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cho</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như</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sau</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pPr>
                <a:r>
                  <a:rPr lang="fr-FR" sz="4000" kern="0" dirty="0">
                    <a:effectLst/>
                    <a:latin typeface="Arial" panose="020B0604020202020204" pitchFamily="34" charset="0"/>
                    <a:ea typeface="Calibri" panose="020F0502020204030204" pitchFamily="34" charset="0"/>
                  </a:rPr>
                  <a:t>b) </a:t>
                </a:r>
                <a:r>
                  <a:rPr lang="fr-FR" sz="4000" kern="0" dirty="0" err="1">
                    <a:effectLst/>
                    <a:latin typeface="Arial" panose="020B0604020202020204" pitchFamily="34" charset="0"/>
                    <a:ea typeface="Calibri" panose="020F0502020204030204" pitchFamily="34" charset="0"/>
                  </a:rPr>
                  <a:t>Phép</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quay</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trong</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câu</a:t>
                </a:r>
                <a:r>
                  <a:rPr lang="fr-FR" sz="4000" kern="0" dirty="0">
                    <a:effectLst/>
                    <a:latin typeface="Arial" panose="020B0604020202020204" pitchFamily="34" charset="0"/>
                    <a:ea typeface="Calibri" panose="020F0502020204030204" pitchFamily="34" charset="0"/>
                  </a:rPr>
                  <a:t> a </a:t>
                </a:r>
                <a:r>
                  <a:rPr lang="fr-FR" sz="4000" kern="0" dirty="0" err="1">
                    <a:effectLst/>
                    <a:latin typeface="Arial" panose="020B0604020202020204" pitchFamily="34" charset="0"/>
                    <a:ea typeface="Calibri" panose="020F0502020204030204" pitchFamily="34" charset="0"/>
                  </a:rPr>
                  <a:t>lại</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biến</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các</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điểm</a:t>
                </a:r>
                <a:r>
                  <a:rPr lang="fr-FR" sz="4000" kern="0" dirty="0">
                    <a:effectLst/>
                    <a:latin typeface="Arial" panose="020B0604020202020204" pitchFamily="34" charset="0"/>
                    <a:ea typeface="Calibri" panose="020F0502020204030204" pitchFamily="34" charset="0"/>
                  </a:rPr>
                  <a:t>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kern="0">
                            <a:effectLst/>
                            <a:latin typeface="Cambria Math" panose="02040503050406030204" pitchFamily="18" charset="0"/>
                            <a:ea typeface="Calibri" panose="020F0502020204030204" pitchFamily="34" charset="0"/>
                            <a:cs typeface="Arial" panose="020B0604020202020204" pitchFamily="34" charset="0"/>
                          </a:rPr>
                          <m:t>𝐴</m:t>
                        </m:r>
                      </m:e>
                      <m:sup>
                        <m:r>
                          <a:rPr lang="vi-VN" sz="4000" i="1" kern="0">
                            <a:effectLst/>
                            <a:latin typeface="Cambria Math" panose="02040503050406030204" pitchFamily="18" charset="0"/>
                            <a:ea typeface="Calibri" panose="020F0502020204030204" pitchFamily="34" charset="0"/>
                            <a:cs typeface="Arial" panose="020B0604020202020204" pitchFamily="34" charset="0"/>
                          </a:rPr>
                          <m:t>′</m:t>
                        </m:r>
                      </m:sup>
                    </m:sSup>
                    <m:r>
                      <a:rPr lang="vi-VN" sz="4000" i="1" kern="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kern="0">
                            <a:effectLst/>
                            <a:latin typeface="Cambria Math" panose="02040503050406030204" pitchFamily="18" charset="0"/>
                            <a:ea typeface="Calibri" panose="020F0502020204030204" pitchFamily="34" charset="0"/>
                            <a:cs typeface="Arial" panose="020B0604020202020204" pitchFamily="34" charset="0"/>
                          </a:rPr>
                          <m:t>𝐵</m:t>
                        </m:r>
                      </m:e>
                      <m:sup>
                        <m:r>
                          <a:rPr lang="vi-VN" sz="4000" i="1" kern="0">
                            <a:effectLst/>
                            <a:latin typeface="Cambria Math" panose="02040503050406030204" pitchFamily="18" charset="0"/>
                            <a:ea typeface="Calibri" panose="020F0502020204030204" pitchFamily="34" charset="0"/>
                            <a:cs typeface="Arial" panose="020B0604020202020204" pitchFamily="34" charset="0"/>
                          </a:rPr>
                          <m:t>′</m:t>
                        </m:r>
                      </m:sup>
                    </m:sSup>
                    <m:r>
                      <a:rPr lang="vi-VN" sz="4000" i="1" kern="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kern="0">
                            <a:effectLst/>
                            <a:latin typeface="Cambria Math" panose="02040503050406030204" pitchFamily="18" charset="0"/>
                            <a:ea typeface="Calibri" panose="020F0502020204030204" pitchFamily="34" charset="0"/>
                            <a:cs typeface="Arial" panose="020B0604020202020204" pitchFamily="34" charset="0"/>
                          </a:rPr>
                          <m:t>𝐶</m:t>
                        </m:r>
                      </m:e>
                      <m:sup>
                        <m:r>
                          <a:rPr lang="vi-VN" sz="4000" i="1" kern="0">
                            <a:effectLst/>
                            <a:latin typeface="Cambria Math" panose="02040503050406030204" pitchFamily="18" charset="0"/>
                            <a:ea typeface="Calibri" panose="020F0502020204030204" pitchFamily="34" charset="0"/>
                            <a:cs typeface="Arial" panose="020B0604020202020204" pitchFamily="34" charset="0"/>
                          </a:rPr>
                          <m:t>′</m:t>
                        </m:r>
                      </m:sup>
                    </m:sSup>
                    <m:r>
                      <a:rPr lang="vi-VN" sz="4000" i="1" kern="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vi-VN" sz="4000" i="1" kern="0">
                            <a:effectLst/>
                            <a:latin typeface="Cambria Math" panose="02040503050406030204" pitchFamily="18" charset="0"/>
                            <a:ea typeface="Calibri" panose="020F0502020204030204" pitchFamily="34" charset="0"/>
                            <a:cs typeface="Arial" panose="020B0604020202020204" pitchFamily="34" charset="0"/>
                          </a:rPr>
                          <m:t>𝐷</m:t>
                        </m:r>
                      </m:e>
                      <m:sup>
                        <m:r>
                          <a:rPr lang="vi-VN" sz="4000" i="1" kern="0">
                            <a:effectLst/>
                            <a:latin typeface="Cambria Math" panose="02040503050406030204" pitchFamily="18" charset="0"/>
                            <a:ea typeface="Calibri" panose="020F0502020204030204" pitchFamily="34" charset="0"/>
                            <a:cs typeface="Arial" panose="020B0604020202020204" pitchFamily="34" charset="0"/>
                          </a:rPr>
                          <m:t>′</m:t>
                        </m:r>
                      </m:sup>
                    </m:sSup>
                  </m:oMath>
                </a14:m>
                <a:r>
                  <a:rPr lang="vi-VN"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thành</a:t>
                </a:r>
                <a:r>
                  <a:rPr lang="fr-FR" sz="4000" kern="0" dirty="0">
                    <a:effectLst/>
                    <a:latin typeface="Arial" panose="020B0604020202020204" pitchFamily="34" charset="0"/>
                    <a:ea typeface="Calibri" panose="020F0502020204030204" pitchFamily="34" charset="0"/>
                  </a:rPr>
                  <a:t> </a:t>
                </a:r>
                <a14:m>
                  <m:oMath xmlns:m="http://schemas.openxmlformats.org/officeDocument/2006/math">
                    <m:r>
                      <a:rPr lang="vi-VN" sz="4000" i="1" kern="0">
                        <a:effectLst/>
                        <a:latin typeface="Cambria Math" panose="02040503050406030204" pitchFamily="18" charset="0"/>
                        <a:ea typeface="Calibri" panose="020F0502020204030204" pitchFamily="34" charset="0"/>
                        <a:cs typeface="Arial" panose="020B0604020202020204" pitchFamily="34" charset="0"/>
                      </a:rPr>
                      <m:t>𝐵</m:t>
                    </m:r>
                    <m:r>
                      <a:rPr lang="vi-VN" sz="4000" i="1" kern="0">
                        <a:effectLst/>
                        <a:latin typeface="Cambria Math" panose="02040503050406030204" pitchFamily="18" charset="0"/>
                        <a:ea typeface="Calibri" panose="020F0502020204030204" pitchFamily="34" charset="0"/>
                        <a:cs typeface="Arial" panose="020B0604020202020204" pitchFamily="34" charset="0"/>
                      </a:rPr>
                      <m:t>,</m:t>
                    </m:r>
                    <m:r>
                      <a:rPr lang="vi-VN" sz="4000" i="1" kern="0">
                        <a:effectLst/>
                        <a:latin typeface="Cambria Math" panose="02040503050406030204" pitchFamily="18" charset="0"/>
                        <a:ea typeface="Calibri" panose="020F0502020204030204" pitchFamily="34" charset="0"/>
                        <a:cs typeface="Arial" panose="020B0604020202020204" pitchFamily="34" charset="0"/>
                      </a:rPr>
                      <m:t>𝐶</m:t>
                    </m:r>
                    <m:r>
                      <a:rPr lang="vi-VN" sz="4000" i="1" kern="0">
                        <a:effectLst/>
                        <a:latin typeface="Cambria Math" panose="02040503050406030204" pitchFamily="18" charset="0"/>
                        <a:ea typeface="Calibri" panose="020F0502020204030204" pitchFamily="34" charset="0"/>
                        <a:cs typeface="Arial" panose="020B0604020202020204" pitchFamily="34" charset="0"/>
                      </a:rPr>
                      <m:t>,</m:t>
                    </m:r>
                    <m:r>
                      <a:rPr lang="vi-VN" sz="4000" i="1" kern="0">
                        <a:effectLst/>
                        <a:latin typeface="Cambria Math" panose="02040503050406030204" pitchFamily="18" charset="0"/>
                        <a:ea typeface="Calibri" panose="020F0502020204030204" pitchFamily="34" charset="0"/>
                        <a:cs typeface="Arial" panose="020B0604020202020204" pitchFamily="34" charset="0"/>
                      </a:rPr>
                      <m:t>𝐷</m:t>
                    </m:r>
                    <m:r>
                      <a:rPr lang="vi-VN" sz="4000" i="1" kern="0">
                        <a:effectLst/>
                        <a:latin typeface="Cambria Math" panose="02040503050406030204" pitchFamily="18" charset="0"/>
                        <a:ea typeface="Calibri" panose="020F0502020204030204" pitchFamily="34" charset="0"/>
                        <a:cs typeface="Arial" panose="020B0604020202020204" pitchFamily="34" charset="0"/>
                      </a:rPr>
                      <m:t>,</m:t>
                    </m:r>
                    <m:r>
                      <a:rPr lang="vi-VN" sz="4000" i="1" kern="0">
                        <a:effectLst/>
                        <a:latin typeface="Cambria Math" panose="02040503050406030204" pitchFamily="18" charset="0"/>
                        <a:ea typeface="Calibri" panose="020F0502020204030204" pitchFamily="34" charset="0"/>
                        <a:cs typeface="Arial" panose="020B0604020202020204" pitchFamily="34" charset="0"/>
                      </a:rPr>
                      <m:t>𝐴</m:t>
                    </m:r>
                    <m:r>
                      <a:rPr lang="vi-VN" sz="4000" i="1" kern="0">
                        <a:effectLst/>
                        <a:latin typeface="Cambria Math" panose="02040503050406030204" pitchFamily="18" charset="0"/>
                        <a:ea typeface="Calibri" panose="020F0502020204030204" pitchFamily="34" charset="0"/>
                        <a:cs typeface="Arial" panose="020B0604020202020204" pitchFamily="34" charset="0"/>
                      </a:rPr>
                      <m:t>.</m:t>
                    </m:r>
                  </m:oMath>
                </a14:m>
                <a:r>
                  <a:rPr lang="vi-VN" sz="4000" kern="0" dirty="0">
                    <a:effectLst/>
                    <a:latin typeface="Arial" panose="020B0604020202020204" pitchFamily="34" charset="0"/>
                    <a:ea typeface="Calibri" panose="020F0502020204030204" pitchFamily="34" charset="0"/>
                  </a:rPr>
                  <a:t> </a:t>
                </a:r>
                <a:endParaRPr lang="en-US" sz="4000" dirty="0"/>
              </a:p>
            </p:txBody>
          </p:sp>
        </mc:Choice>
        <mc:Fallback>
          <p:sp>
            <p:nvSpPr>
              <p:cNvPr id="12" name="TextBox 11">
                <a:extLst>
                  <a:ext uri="{FF2B5EF4-FFF2-40B4-BE49-F238E27FC236}">
                    <a16:creationId xmlns:a16="http://schemas.microsoft.com/office/drawing/2014/main" id="{973811A8-2906-1DAF-0887-DABBD36E18E7}"/>
                  </a:ext>
                </a:extLst>
              </p:cNvPr>
              <p:cNvSpPr txBox="1">
                <a:spLocks noRot="1" noChangeAspect="1" noMove="1" noResize="1" noEditPoints="1" noAdjustHandles="1" noChangeArrowheads="1" noChangeShapeType="1" noTextEdit="1"/>
              </p:cNvSpPr>
              <p:nvPr/>
            </p:nvSpPr>
            <p:spPr>
              <a:xfrm>
                <a:off x="1030646" y="1772188"/>
                <a:ext cx="10363199" cy="7825219"/>
              </a:xfrm>
              <a:prstGeom prst="rect">
                <a:avLst/>
              </a:prstGeom>
              <a:blipFill>
                <a:blip r:embed="rId9"/>
                <a:stretch>
                  <a:fillRect l="-2059" r="-2118"/>
                </a:stretch>
              </a:blipFill>
            </p:spPr>
            <p:txBody>
              <a:bodyPr/>
              <a:lstStyle/>
              <a:p>
                <a:r>
                  <a:rPr lang="en-US">
                    <a:noFill/>
                  </a:rPr>
                  <a:t> </a:t>
                </a:r>
              </a:p>
            </p:txBody>
          </p:sp>
        </mc:Fallback>
      </mc:AlternateContent>
    </p:spTree>
    <p:extLst>
      <p:ext uri="{BB962C8B-B14F-4D97-AF65-F5344CB8AC3E}">
        <p14:creationId xmlns:p14="http://schemas.microsoft.com/office/powerpoint/2010/main" val="26068725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88623" flipH="1">
            <a:off x="20454" y="-561200"/>
            <a:ext cx="1594799" cy="2371450"/>
          </a:xfrm>
          <a:prstGeom prst="rect">
            <a:avLst/>
          </a:prstGeom>
        </p:spPr>
      </p:pic>
      <p:sp>
        <p:nvSpPr>
          <p:cNvPr id="16" name="Rectangle 15"/>
          <p:cNvSpPr/>
          <p:nvPr/>
        </p:nvSpPr>
        <p:spPr>
          <a:xfrm>
            <a:off x="817853" y="81659"/>
            <a:ext cx="16814720" cy="3690241"/>
          </a:xfrm>
          <a:prstGeom prst="rect">
            <a:avLst/>
          </a:prstGeom>
        </p:spPr>
        <p:txBody>
          <a:bodyPr wrap="square">
            <a:spAutoFit/>
          </a:bodyPr>
          <a:lstStyle/>
          <a:p>
            <a:pPr algn="just">
              <a:lnSpc>
                <a:spcPct val="150000"/>
              </a:lnSpc>
              <a:spcAft>
                <a:spcPts val="800"/>
              </a:spcAft>
            </a:pPr>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9.44 (SGK – </a:t>
            </a:r>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trang</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92)</a:t>
            </a:r>
            <a:r>
              <a:rPr lang="en-US" sz="4000" dirty="0">
                <a:solidFill>
                  <a:srgbClr val="C00000"/>
                </a:solidFill>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Bạn Lan muốn cắt hình ngôi sao có dạng như Hình 9.62 (trong đó ABCDE là một ngũ giác đều). Lan gấp đôi tờ giấy, vẽ một nửa ngôi sao và cắt theo nét vẽ. Hỏi góc tạo bởi lưỡi kéo và nếp gấp lúc đầu bằng bao nhiêu độ?</a:t>
            </a:r>
            <a:endParaRPr lang="en-US" sz="4000" kern="1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359359-82DD-B6CF-54C4-12DB30AF4E5B}"/>
              </a:ext>
            </a:extLst>
          </p:cNvPr>
          <p:cNvPicPr>
            <a:picLocks noChangeAspect="1"/>
          </p:cNvPicPr>
          <p:nvPr/>
        </p:nvPicPr>
        <p:blipFill>
          <a:blip r:embed="rId6">
            <a:extLst>
              <a:ext uri="{28A0092B-C50C-407E-A947-70E740481C1C}">
                <a14:useLocalDpi xmlns:a14="http://schemas.microsoft.com/office/drawing/2010/main" val="0"/>
              </a:ext>
            </a:extLst>
          </a:blip>
          <a:srcRect r="3992"/>
          <a:stretch/>
        </p:blipFill>
        <p:spPr>
          <a:xfrm>
            <a:off x="10749176" y="4759276"/>
            <a:ext cx="7023140" cy="4620497"/>
          </a:xfrm>
          <a:prstGeom prst="rect">
            <a:avLst/>
          </a:prstGeom>
        </p:spPr>
      </p:pic>
      <p:sp>
        <p:nvSpPr>
          <p:cNvPr id="3" name="Oval Callout 6">
            <a:extLst>
              <a:ext uri="{FF2B5EF4-FFF2-40B4-BE49-F238E27FC236}">
                <a16:creationId xmlns:a16="http://schemas.microsoft.com/office/drawing/2014/main" id="{6F17E4FD-5F1C-6E80-6A5B-D719C148EA5C}"/>
              </a:ext>
            </a:extLst>
          </p:cNvPr>
          <p:cNvSpPr/>
          <p:nvPr/>
        </p:nvSpPr>
        <p:spPr>
          <a:xfrm>
            <a:off x="9062884" y="3712548"/>
            <a:ext cx="1676400" cy="914400"/>
          </a:xfrm>
          <a:prstGeom prst="wedgeEllipseCallout">
            <a:avLst>
              <a:gd name="adj1" fmla="val 22229"/>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EB8C54-D623-2CFE-FD24-837CC5296168}"/>
                  </a:ext>
                </a:extLst>
              </p:cNvPr>
              <p:cNvSpPr txBox="1"/>
              <p:nvPr/>
            </p:nvSpPr>
            <p:spPr>
              <a:xfrm>
                <a:off x="817853" y="4330253"/>
                <a:ext cx="8153400" cy="5573770"/>
              </a:xfrm>
              <a:prstGeom prst="rect">
                <a:avLst/>
              </a:prstGeom>
              <a:noFill/>
            </p:spPr>
            <p:txBody>
              <a:bodyPr wrap="square">
                <a:spAutoFit/>
              </a:bodyPr>
              <a:lstStyle/>
              <a:p>
                <a:pPr algn="just">
                  <a:lnSpc>
                    <a:spcPct val="150000"/>
                  </a:lnSpc>
                  <a:spcBef>
                    <a:spcPts val="300"/>
                  </a:spcBef>
                  <a:spcAft>
                    <a:spcPts val="300"/>
                  </a:spcAft>
                </a:pPr>
                <a:r>
                  <a:rPr lang="fr-FR" sz="4000" dirty="0" err="1">
                    <a:effectLst/>
                    <a:latin typeface="Arial" panose="020B0604020202020204" pitchFamily="34" charset="0"/>
                    <a:ea typeface="Calibri" panose="020F0502020204030204" pitchFamily="34" charset="0"/>
                    <a:cs typeface="Times New Roman" panose="02020603050405020304" pitchFamily="18" charset="0"/>
                  </a:rPr>
                  <a:t>Ngũ</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đều</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𝐴𝐵𝐶𝐷𝐸</m:t>
                    </m:r>
                  </m:oMath>
                </a14:m>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được</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tạo</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bởi</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ba</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tam</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fr-FR" sz="4000" dirty="0">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r>
                      <a:rPr lang="fr-FR"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𝐴𝐶𝐷</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fr-FR" sz="4000" dirty="0" err="1">
                    <a:effectLst/>
                    <a:latin typeface="Arial" panose="020B0604020202020204" pitchFamily="34" charset="0"/>
                    <a:ea typeface="Calibri" panose="020F0502020204030204" pitchFamily="34" charset="0"/>
                    <a:cs typeface="Times New Roman" panose="02020603050405020304" pitchFamily="18" charset="0"/>
                  </a:rPr>
                  <a:t>và</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𝐴𝐷𝐸</m:t>
                    </m:r>
                  </m:oMath>
                </a14:m>
                <a:r>
                  <a:rPr lang="fr-FR"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fr-FR" sz="4000" kern="0" dirty="0" err="1">
                    <a:effectLst/>
                    <a:latin typeface="Arial" panose="020B0604020202020204" pitchFamily="34" charset="0"/>
                    <a:ea typeface="Calibri" panose="020F0502020204030204" pitchFamily="34" charset="0"/>
                  </a:rPr>
                  <a:t>Mà</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mỗi</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tam</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giác</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có</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tổng</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các</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góc</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bằng</a:t>
                </a:r>
                <a:r>
                  <a:rPr lang="fr-FR" sz="4000" kern="0" dirty="0">
                    <a:effectLst/>
                    <a:latin typeface="Arial" panose="020B0604020202020204" pitchFamily="34" charset="0"/>
                    <a:ea typeface="Calibri" panose="020F0502020204030204" pitchFamily="34" charset="0"/>
                  </a:rPr>
                  <a:t> 180° </a:t>
                </a:r>
                <a:r>
                  <a:rPr lang="fr-FR" sz="4000" kern="0" dirty="0" err="1">
                    <a:effectLst/>
                    <a:latin typeface="Arial" panose="020B0604020202020204" pitchFamily="34" charset="0"/>
                    <a:ea typeface="Calibri" panose="020F0502020204030204" pitchFamily="34" charset="0"/>
                  </a:rPr>
                  <a:t>nên</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tổng</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số</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đo</a:t>
                </a:r>
                <a:r>
                  <a:rPr lang="fr-FR" sz="4000" kern="0" dirty="0">
                    <a:effectLst/>
                    <a:latin typeface="Arial" panose="020B0604020202020204" pitchFamily="34" charset="0"/>
                    <a:ea typeface="Calibri" panose="020F0502020204030204" pitchFamily="34" charset="0"/>
                  </a:rPr>
                  <a:t> 5 </a:t>
                </a:r>
                <a:r>
                  <a:rPr lang="fr-FR" sz="4000" kern="0" dirty="0" err="1">
                    <a:effectLst/>
                    <a:latin typeface="Arial" panose="020B0604020202020204" pitchFamily="34" charset="0"/>
                    <a:ea typeface="Calibri" panose="020F0502020204030204" pitchFamily="34" charset="0"/>
                  </a:rPr>
                  <a:t>góc</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của</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ngũ</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giác</a:t>
                </a:r>
                <a:r>
                  <a:rPr lang="fr-FR" sz="4000" kern="0" dirty="0">
                    <a:effectLst/>
                    <a:latin typeface="Arial" panose="020B0604020202020204" pitchFamily="34" charset="0"/>
                    <a:ea typeface="Calibri" panose="020F0502020204030204" pitchFamily="34" charset="0"/>
                  </a:rPr>
                  <a:t> </a:t>
                </a:r>
                <a:r>
                  <a:rPr lang="fr-FR" sz="4000" kern="0" dirty="0" err="1">
                    <a:effectLst/>
                    <a:latin typeface="Arial" panose="020B0604020202020204" pitchFamily="34" charset="0"/>
                    <a:ea typeface="Calibri" panose="020F0502020204030204" pitchFamily="34" charset="0"/>
                  </a:rPr>
                  <a:t>đều</a:t>
                </a:r>
                <a:r>
                  <a:rPr lang="fr-FR" sz="4000" kern="0" dirty="0">
                    <a:effectLst/>
                    <a:latin typeface="Arial" panose="020B0604020202020204" pitchFamily="34" charset="0"/>
                    <a:ea typeface="Calibri" panose="020F0502020204030204" pitchFamily="34" charset="0"/>
                  </a:rPr>
                  <a:t> ABCDE là: </a:t>
                </a:r>
                <a14:m>
                  <m:oMath xmlns:m="http://schemas.openxmlformats.org/officeDocument/2006/math">
                    <m:r>
                      <a:rPr lang="fr-FR" sz="4000" i="1" kern="0">
                        <a:effectLst/>
                        <a:latin typeface="Cambria Math" panose="02040503050406030204" pitchFamily="18" charset="0"/>
                        <a:ea typeface="Calibri" panose="020F0502020204030204" pitchFamily="34" charset="0"/>
                        <a:cs typeface="Arial" panose="020B0604020202020204" pitchFamily="34" charset="0"/>
                      </a:rPr>
                      <m:t>3.180° = 540°.</m:t>
                    </m:r>
                  </m:oMath>
                </a14:m>
                <a:endParaRPr lang="en-US" sz="4000" dirty="0"/>
              </a:p>
            </p:txBody>
          </p:sp>
        </mc:Choice>
        <mc:Fallback xmlns="">
          <p:sp>
            <p:nvSpPr>
              <p:cNvPr id="7" name="TextBox 6">
                <a:extLst>
                  <a:ext uri="{FF2B5EF4-FFF2-40B4-BE49-F238E27FC236}">
                    <a16:creationId xmlns:a16="http://schemas.microsoft.com/office/drawing/2014/main" id="{E8EB8C54-D623-2CFE-FD24-837CC5296168}"/>
                  </a:ext>
                </a:extLst>
              </p:cNvPr>
              <p:cNvSpPr txBox="1">
                <a:spLocks noRot="1" noChangeAspect="1" noMove="1" noResize="1" noEditPoints="1" noAdjustHandles="1" noChangeArrowheads="1" noChangeShapeType="1" noTextEdit="1"/>
              </p:cNvSpPr>
              <p:nvPr/>
            </p:nvSpPr>
            <p:spPr>
              <a:xfrm>
                <a:off x="817853" y="4330253"/>
                <a:ext cx="8153400" cy="5573770"/>
              </a:xfrm>
              <a:prstGeom prst="rect">
                <a:avLst/>
              </a:prstGeom>
              <a:blipFill>
                <a:blip r:embed="rId7"/>
                <a:stretch>
                  <a:fillRect l="-2616" r="-2616"/>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id="{4ADFFF1A-F500-CC57-185E-00F4826D0836}"/>
                  </a:ext>
                </a:extLst>
              </p:cNvPr>
              <p:cNvSpPr/>
              <p:nvPr/>
            </p:nvSpPr>
            <p:spPr>
              <a:xfrm>
                <a:off x="2679071" y="2490488"/>
                <a:ext cx="12929857"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4000" b="1" kern="1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9.38. </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Cho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tứ</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ABCD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nội</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tiếp</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tròn</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A</m:t>
                        </m:r>
                      </m:e>
                    </m:acc>
                    <m:r>
                      <a:rPr lang="en-US" sz="4000" i="1"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C</m:t>
                        </m:r>
                      </m:e>
                    </m:acc>
                    <m:r>
                      <a:rPr lang="en-US" sz="4000"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100</m:t>
                        </m:r>
                      </m:e>
                      <m:sup>
                        <m:r>
                          <m:rPr>
                            <m:sty m:val="p"/>
                          </m:rPr>
                          <a:rPr lang="en-US" sz="4000" kern="1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o</m:t>
                        </m:r>
                      </m:sup>
                    </m:sSup>
                  </m:oMath>
                </a14:m>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Khẳng</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định</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nào</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sau</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đây</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đúng</a:t>
                </a:r>
                <a:r>
                  <a:rPr lang="en-US" sz="4000" kern="100" dirty="0">
                    <a:solidFill>
                      <a:schemeClr val="tx1">
                        <a:lumMod val="95000"/>
                        <a:lumOff val="5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2679071" y="2490488"/>
                <a:ext cx="12929857" cy="2765826"/>
              </a:xfrm>
              <a:prstGeom prst="roundRect">
                <a:avLst/>
              </a:prstGeom>
              <a:blipFill>
                <a:blip r:embed="rId7"/>
                <a:stretch>
                  <a:fillRect l="-613" r="-6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Đáp án đúng">
                <a:extLst>
                  <a:ext uri="{FF2B5EF4-FFF2-40B4-BE49-F238E27FC236}">
                    <a16:creationId xmlns:a16="http://schemas.microsoft.com/office/drawing/2014/main" id="{8B66CBE4-2DB9-BCF7-D1C4-281B894BFE17}"/>
                  </a:ext>
                </a:extLst>
              </p:cNvPr>
              <p:cNvSpPr/>
              <p:nvPr/>
            </p:nvSpPr>
            <p:spPr>
              <a:xfrm>
                <a:off x="10631289" y="7919449"/>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D. </a:t>
                </a:r>
                <a14:m>
                  <m:oMath xmlns:m="http://schemas.openxmlformats.org/officeDocument/2006/math">
                    <m:acc>
                      <m:accPr>
                        <m:chr m:val="̂"/>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A</m:t>
                        </m:r>
                      </m:e>
                    </m:acc>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140</m:t>
                        </m:r>
                      </m:e>
                      <m:sup>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o</m:t>
                        </m:r>
                      </m:sup>
                    </m:sSup>
                  </m:oMath>
                </a14:m>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0631289" y="7919449"/>
                <a:ext cx="4942812" cy="1392529"/>
              </a:xfrm>
              <a:prstGeom prst="roundRect">
                <a:avLst/>
              </a:prstGeom>
              <a:blipFill>
                <a:blip r:embed="rId8"/>
                <a:stretch>
                  <a:fillRect b="-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10636865" y="6005218"/>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B. </a:t>
                </a:r>
                <a14:m>
                  <m:oMath xmlns:m="http://schemas.openxmlformats.org/officeDocument/2006/math">
                    <m:acc>
                      <m:accPr>
                        <m:chr m:val="̂"/>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C</m:t>
                        </m:r>
                      </m:e>
                    </m:acc>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80</m:t>
                        </m:r>
                      </m:e>
                      <m:sup>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o</m:t>
                        </m:r>
                      </m:sup>
                    </m:sSup>
                  </m:oMath>
                </a14:m>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636865" y="6005218"/>
                <a:ext cx="4942812" cy="1392529"/>
              </a:xfrm>
              <a:prstGeom prst="roundRect">
                <a:avLst/>
              </a:prstGeom>
              <a:blipFill>
                <a:blip r:embed="rId9"/>
                <a:stretch>
                  <a:fillRect b="-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6A919885-0285-0403-1E09-FA94D8BC080B}"/>
                  </a:ext>
                </a:extLst>
              </p:cNvPr>
              <p:cNvSpPr/>
              <p:nvPr/>
            </p:nvSpPr>
            <p:spPr>
              <a:xfrm>
                <a:off x="2679071" y="7919449"/>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C. </a:t>
                </a:r>
                <a14:m>
                  <m:oMath xmlns:m="http://schemas.openxmlformats.org/officeDocument/2006/math">
                    <m:acc>
                      <m:accPr>
                        <m:chr m:val="̂"/>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B</m:t>
                        </m:r>
                      </m:e>
                    </m:acc>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D</m:t>
                        </m:r>
                      </m:e>
                    </m:acc>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100</m:t>
                        </m:r>
                      </m:e>
                      <m:sup>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o</m:t>
                        </m:r>
                      </m:sup>
                    </m:sSup>
                  </m:oMath>
                </a14:m>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2679071" y="7919449"/>
                <a:ext cx="4942812" cy="1392529"/>
              </a:xfrm>
              <a:prstGeom prst="roundRect">
                <a:avLst/>
              </a:prstGeom>
              <a:blipFill>
                <a:blip r:embed="rId10"/>
                <a:stretch>
                  <a:fillRect b="-87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2640261" y="5894982"/>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A. </a:t>
                </a:r>
                <a14:m>
                  <m:oMath xmlns:m="http://schemas.openxmlformats.org/officeDocument/2006/math">
                    <m:acc>
                      <m:accPr>
                        <m:chr m:val="̂"/>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A</m:t>
                        </m:r>
                      </m:e>
                    </m:acc>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80</m:t>
                        </m:r>
                      </m:e>
                      <m:sup>
                        <m:r>
                          <m:rPr>
                            <m:sty m:val="p"/>
                          </m:rPr>
                          <a:rPr lang="en-US" sz="4000">
                            <a:solidFill>
                              <a:schemeClr val="tx1">
                                <a:lumMod val="95000"/>
                                <a:lumOff val="5000"/>
                              </a:schemeClr>
                            </a:solidFill>
                            <a:latin typeface="Cambria Math" panose="02040503050406030204" pitchFamily="18" charset="0"/>
                            <a:ea typeface="Times New Roman" panose="02020603050405020304" pitchFamily="18" charset="0"/>
                            <a:cs typeface="Arial" panose="020B0604020202020204" pitchFamily="34" charset="0"/>
                          </a:rPr>
                          <m:t>o</m:t>
                        </m:r>
                      </m:sup>
                    </m:sSup>
                  </m:oMath>
                </a14:m>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2640261" y="5894982"/>
                <a:ext cx="4942812" cy="1392529"/>
              </a:xfrm>
              <a:prstGeom prst="roundRect">
                <a:avLst/>
              </a:prstGeom>
              <a:blipFill>
                <a:blip r:embed="rId11"/>
                <a:stretch>
                  <a:fillRect b="-1316"/>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474986" y="818633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417213" y="816358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354956" y="6146653"/>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285418" y="625688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5538451" y="-1274532"/>
            <a:ext cx="974726" cy="974726"/>
          </a:xfrm>
          <a:prstGeom prst="rect">
            <a:avLst/>
          </a:prstGeom>
        </p:spPr>
      </p:pic>
      <p:sp>
        <p:nvSpPr>
          <p:cNvPr id="20" name="TextBox 19">
            <a:extLst>
              <a:ext uri="{FF2B5EF4-FFF2-40B4-BE49-F238E27FC236}">
                <a16:creationId xmlns:a16="http://schemas.microsoft.com/office/drawing/2014/main" id="{CE52070F-04BE-EBBB-7CA0-BEDEB740E81F}"/>
              </a:ext>
            </a:extLst>
          </p:cNvPr>
          <p:cNvSpPr txBox="1"/>
          <p:nvPr/>
        </p:nvSpPr>
        <p:spPr>
          <a:xfrm>
            <a:off x="6762750" y="281674"/>
            <a:ext cx="4762500" cy="1652504"/>
          </a:xfrm>
          <a:prstGeom prst="rect">
            <a:avLst/>
          </a:prstGeom>
          <a:noFill/>
        </p:spPr>
        <p:txBody>
          <a:bodyPr wrap="square">
            <a:spAutoFit/>
          </a:bodyPr>
          <a:lstStyle/>
          <a:p>
            <a:pPr algn="just">
              <a:lnSpc>
                <a:spcPct val="200000"/>
              </a:lnSpc>
              <a:spcBef>
                <a:spcPts val="300"/>
              </a:spcBef>
              <a:spcAft>
                <a:spcPts val="300"/>
              </a:spcAft>
            </a:pPr>
            <a:r>
              <a:rPr lang="en-US" sz="6000" b="1" dirty="0">
                <a:latin typeface="Arial (Body)"/>
                <a:ea typeface="Arial" panose="020B0604020202020204" pitchFamily="34" charset="0"/>
                <a:cs typeface="Times New Roman" panose="02020603050405020304" pitchFamily="18" charset="0"/>
              </a:rPr>
              <a:t>KHỞI ĐỘNG</a:t>
            </a:r>
            <a:endParaRPr lang="en-US" sz="6000" b="1" dirty="0">
              <a:effectLst/>
              <a:latin typeface="Arial (Body)"/>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11480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9"/>
                                        </p:tgtEl>
                                        <p:attrNameLst>
                                          <p:attrName>fillcolor</p:attrName>
                                        </p:attrNameLst>
                                      </p:cBhvr>
                                      <p:to>
                                        <a:srgbClr val="92D050"/>
                                      </p:to>
                                    </p:animClr>
                                    <p:set>
                                      <p:cBhvr>
                                        <p:cTn id="25" dur="500" fill="hold"/>
                                        <p:tgtEl>
                                          <p:spTgt spid="9"/>
                                        </p:tgtEl>
                                        <p:attrNameLst>
                                          <p:attrName>fill.type</p:attrName>
                                        </p:attrNameLst>
                                      </p:cBhvr>
                                      <p:to>
                                        <p:strVal val="solid"/>
                                      </p:to>
                                    </p:set>
                                    <p:set>
                                      <p:cBhvr>
                                        <p:cTn id="26" dur="500" fill="hold"/>
                                        <p:tgtEl>
                                          <p:spTgt spid="9"/>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3"/>
                                        </p:tgtEl>
                                      </p:cBhvr>
                                    </p:cmd>
                                  </p:childTnLst>
                                </p:cTn>
                              </p:par>
                              <p:par>
                                <p:cTn id="29" presetID="1" presetClass="entr" presetSubtype="0" fill="hold" nodeType="withEffect">
                                  <p:stCondLst>
                                    <p:cond delay="0"/>
                                  </p:stCondLst>
                                  <p:childTnLst>
                                    <p:set>
                                      <p:cBhvr>
                                        <p:cTn id="30" dur="1" fill="hold">
                                          <p:stCondLst>
                                            <p:cond delay="9"/>
                                          </p:stCondLst>
                                        </p:cTn>
                                        <p:tgtEl>
                                          <p:spTgt spid="14"/>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10"/>
                                        </p:tgtEl>
                                        <p:attrNameLst>
                                          <p:attrName>fillcolor</p:attrName>
                                        </p:attrNameLst>
                                      </p:cBhvr>
                                      <p:to>
                                        <a:srgbClr val="D99694"/>
                                      </p:to>
                                    </p:animClr>
                                    <p:set>
                                      <p:cBhvr>
                                        <p:cTn id="39" dur="500" fill="hold"/>
                                        <p:tgtEl>
                                          <p:spTgt spid="10"/>
                                        </p:tgtEl>
                                        <p:attrNameLst>
                                          <p:attrName>fill.type</p:attrName>
                                        </p:attrNameLst>
                                      </p:cBhvr>
                                      <p:to>
                                        <p:strVal val="solid"/>
                                      </p:to>
                                    </p:set>
                                    <p:set>
                                      <p:cBhvr>
                                        <p:cTn id="40" dur="500" fill="hold"/>
                                        <p:tgtEl>
                                          <p:spTgt spid="10"/>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8"/>
                                        </p:tgtEl>
                                      </p:cBhvr>
                                    </p:cmd>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10"/>
                                        </p:tgtEl>
                                      </p:cBhvr>
                                    </p:animEffect>
                                    <p:animScale>
                                      <p:cBhvr>
                                        <p:cTn id="4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1"/>
                                        </p:tgtEl>
                                        <p:attrNameLst>
                                          <p:attrName>fillcolor</p:attrName>
                                        </p:attrNameLst>
                                      </p:cBhvr>
                                      <p:to>
                                        <a:srgbClr val="D99694"/>
                                      </p:to>
                                    </p:animClr>
                                    <p:set>
                                      <p:cBhvr>
                                        <p:cTn id="53" dur="500" fill="hold"/>
                                        <p:tgtEl>
                                          <p:spTgt spid="11"/>
                                        </p:tgtEl>
                                        <p:attrNameLst>
                                          <p:attrName>fill.type</p:attrName>
                                        </p:attrNameLst>
                                      </p:cBhvr>
                                      <p:to>
                                        <p:strVal val="solid"/>
                                      </p:to>
                                    </p:set>
                                    <p:set>
                                      <p:cBhvr>
                                        <p:cTn id="54" dur="500" fill="hold"/>
                                        <p:tgtEl>
                                          <p:spTgt spid="11"/>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8"/>
                                        </p:tgtEl>
                                      </p:cBhvr>
                                    </p:cmd>
                                  </p:childTnLst>
                                </p:cTn>
                              </p:par>
                              <p:par>
                                <p:cTn id="57" presetID="1" presetClass="entr" presetSubtype="0" fill="hold" nodeType="withEffect">
                                  <p:stCondLst>
                                    <p:cond delay="0"/>
                                  </p:stCondLst>
                                  <p:childTnLst>
                                    <p:set>
                                      <p:cBhvr>
                                        <p:cTn id="58" dur="1" fill="hold">
                                          <p:stCondLst>
                                            <p:cond delay="9"/>
                                          </p:stCondLst>
                                        </p:cTn>
                                        <p:tgtEl>
                                          <p:spTgt spid="15"/>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11"/>
                                        </p:tgtEl>
                                      </p:cBhvr>
                                    </p:animEffect>
                                    <p:animScale>
                                      <p:cBhvr>
                                        <p:cTn id="61"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2"/>
                                        </p:tgtEl>
                                        <p:attrNameLst>
                                          <p:attrName>fillcolor</p:attrName>
                                        </p:attrNameLst>
                                      </p:cBhvr>
                                      <p:to>
                                        <a:srgbClr val="D99694"/>
                                      </p:to>
                                    </p:animClr>
                                    <p:set>
                                      <p:cBhvr>
                                        <p:cTn id="67" dur="500" fill="hold"/>
                                        <p:tgtEl>
                                          <p:spTgt spid="12"/>
                                        </p:tgtEl>
                                        <p:attrNameLst>
                                          <p:attrName>fill.type</p:attrName>
                                        </p:attrNameLst>
                                      </p:cBhvr>
                                      <p:to>
                                        <p:strVal val="solid"/>
                                      </p:to>
                                    </p:set>
                                    <p:set>
                                      <p:cBhvr>
                                        <p:cTn id="68" dur="500" fill="hold"/>
                                        <p:tgtEl>
                                          <p:spTgt spid="12"/>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8"/>
                                        </p:tgtEl>
                                      </p:cBhvr>
                                    </p:cmd>
                                  </p:childTnLst>
                                </p:cTn>
                              </p:par>
                              <p:par>
                                <p:cTn id="71" presetID="1" presetClass="entr" presetSubtype="0" fill="hold" nodeType="withEffect">
                                  <p:stCondLst>
                                    <p:cond delay="0"/>
                                  </p:stCondLst>
                                  <p:childTnLst>
                                    <p:set>
                                      <p:cBhvr>
                                        <p:cTn id="72" dur="1" fill="hold">
                                          <p:stCondLst>
                                            <p:cond delay="9"/>
                                          </p:stCondLst>
                                        </p:cTn>
                                        <p:tgtEl>
                                          <p:spTgt spid="16"/>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12"/>
                                        </p:tgtEl>
                                      </p:cBhvr>
                                    </p:animEffect>
                                    <p:animScale>
                                      <p:cBhvr>
                                        <p:cTn id="75"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6" fill="hold" display="0">
                  <p:stCondLst>
                    <p:cond delay="indefinite"/>
                  </p:stCondLst>
                  <p:endCondLst>
                    <p:cond evt="onStopAudio" delay="0">
                      <p:tgtEl>
                        <p:sldTgt/>
                      </p:tgtEl>
                    </p:cond>
                  </p:endCondLst>
                </p:cTn>
                <p:tgtEl>
                  <p:spTgt spid="13"/>
                </p:tgtEl>
              </p:cMediaNode>
            </p:audio>
            <p:audio>
              <p:cMediaNode vol="80000">
                <p:cTn id="77"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88623" flipH="1">
            <a:off x="20454" y="-561200"/>
            <a:ext cx="1594799" cy="2371450"/>
          </a:xfrm>
          <a:prstGeom prst="rect">
            <a:avLst/>
          </a:prstGeom>
        </p:spPr>
      </p:pic>
      <p:sp>
        <p:nvSpPr>
          <p:cNvPr id="3" name="Oval Callout 6">
            <a:extLst>
              <a:ext uri="{FF2B5EF4-FFF2-40B4-BE49-F238E27FC236}">
                <a16:creationId xmlns:a16="http://schemas.microsoft.com/office/drawing/2014/main" id="{5706C639-BB7A-C1AF-E128-99D18552ECC2}"/>
              </a:ext>
            </a:extLst>
          </p:cNvPr>
          <p:cNvSpPr/>
          <p:nvPr/>
        </p:nvSpPr>
        <p:spPr>
          <a:xfrm>
            <a:off x="817853" y="613042"/>
            <a:ext cx="1676400" cy="914400"/>
          </a:xfrm>
          <a:prstGeom prst="wedgeEllipseCallout">
            <a:avLst>
              <a:gd name="adj1" fmla="val 22229"/>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4DB15B-EB28-4983-CA3C-3EA8935A5127}"/>
                  </a:ext>
                </a:extLst>
              </p:cNvPr>
              <p:cNvSpPr txBox="1"/>
              <p:nvPr/>
            </p:nvSpPr>
            <p:spPr>
              <a:xfrm>
                <a:off x="381000" y="900146"/>
                <a:ext cx="17526000" cy="8773812"/>
              </a:xfrm>
              <a:prstGeom prst="rect">
                <a:avLst/>
              </a:prstGeom>
              <a:noFill/>
            </p:spPr>
            <p:txBody>
              <a:bodyPr wrap="square">
                <a:spAutoFit/>
              </a:bodyPr>
              <a:lstStyle/>
              <a:p>
                <a:pPr algn="just">
                  <a:lnSpc>
                    <a:spcPct val="15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Vì</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𝐴𝐵𝐶𝐷𝐸</m:t>
                    </m:r>
                  </m:oMath>
                </a14:m>
                <a:r>
                  <a:rPr lang="fr-FR" sz="4000" dirty="0">
                    <a:latin typeface="Arial" panose="020B0604020202020204" pitchFamily="34" charset="0"/>
                    <a:ea typeface="Calibri" panose="020F0502020204030204" pitchFamily="34" charset="0"/>
                    <a:cs typeface="Times New Roman" panose="02020603050405020304" pitchFamily="18" charset="0"/>
                  </a:rPr>
                  <a:t> là </a:t>
                </a:r>
                <a:r>
                  <a:rPr lang="fr-FR" sz="4000" dirty="0" err="1">
                    <a:latin typeface="Arial" panose="020B0604020202020204" pitchFamily="34" charset="0"/>
                    <a:ea typeface="Calibri" panose="020F0502020204030204" pitchFamily="34" charset="0"/>
                    <a:cs typeface="Times New Roman" panose="02020603050405020304" pitchFamily="18" charset="0"/>
                  </a:rPr>
                  <a:t>ngũ</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đều</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nên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góc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ngũ</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nhau</a:t>
                </a:r>
                <a:r>
                  <a:rPr lang="fr-FR" sz="4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và</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bằng</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540</m:t>
                            </m:r>
                          </m:e>
                          <m:sup>
                            <m:r>
                              <a:rPr lang="en-US" sz="4000" i="1">
                                <a:latin typeface="Cambria Math" panose="02040503050406030204" pitchFamily="18" charset="0"/>
                                <a:ea typeface="Calibri" panose="020F0502020204030204" pitchFamily="34" charset="0"/>
                                <a:cs typeface="Arial" panose="020B0604020202020204" pitchFamily="34" charset="0"/>
                              </a:rPr>
                              <m:t>𝑜</m:t>
                            </m:r>
                          </m:sup>
                        </m:sSup>
                      </m:num>
                      <m:den>
                        <m:r>
                          <a:rPr lang="fr-FR" sz="4000" i="1">
                            <a:latin typeface="Cambria Math" panose="02040503050406030204" pitchFamily="18" charset="0"/>
                            <a:ea typeface="Calibri" panose="020F0502020204030204" pitchFamily="34" charset="0"/>
                            <a:cs typeface="Arial" panose="020B0604020202020204" pitchFamily="34" charset="0"/>
                          </a:rPr>
                          <m:t>5</m:t>
                        </m:r>
                      </m:den>
                    </m:f>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108</m:t>
                        </m:r>
                      </m:e>
                      <m:sup>
                        <m:r>
                          <a:rPr lang="en-US" sz="4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Gọi</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𝐹</m:t>
                    </m:r>
                  </m:oMath>
                </a14:m>
                <a:r>
                  <a:rPr lang="fr-FR" sz="4000" dirty="0">
                    <a:latin typeface="Arial" panose="020B0604020202020204" pitchFamily="34" charset="0"/>
                    <a:ea typeface="Calibri" panose="020F0502020204030204" pitchFamily="34" charset="0"/>
                    <a:cs typeface="Times New Roman" panose="02020603050405020304" pitchFamily="18" charset="0"/>
                  </a:rPr>
                  <a:t> là </a:t>
                </a:r>
                <a:r>
                  <a:rPr lang="fr-FR" sz="4000" dirty="0" err="1">
                    <a:latin typeface="Arial" panose="020B0604020202020204" pitchFamily="34" charset="0"/>
                    <a:ea typeface="Calibri" panose="020F0502020204030204" pitchFamily="34" charset="0"/>
                    <a:cs typeface="Times New Roman" panose="02020603050405020304" pitchFamily="18" charset="0"/>
                  </a:rPr>
                  <a:t>đỉnh</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của</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tam</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giác</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cân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đáy</a:t>
                </a:r>
                <a:r>
                  <a:rPr lang="fr-FR" sz="40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𝐴𝐵</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a:latin typeface="Arial" panose="020B0604020202020204" pitchFamily="34" charset="0"/>
                    <a:ea typeface="Calibri" panose="020F0502020204030204" pitchFamily="34" charset="0"/>
                    <a:cs typeface="Times New Roman" panose="02020603050405020304" pitchFamily="18" charset="0"/>
                  </a:rPr>
                  <a:t>Ta </a:t>
                </a:r>
                <a:r>
                  <a:rPr lang="fr-FR" sz="4000" dirty="0" err="1">
                    <a:latin typeface="Arial" panose="020B0604020202020204" pitchFamily="34" charset="0"/>
                    <a:ea typeface="Calibri" panose="020F0502020204030204" pitchFamily="34" charset="0"/>
                    <a:cs typeface="Times New Roman" panose="02020603050405020304" pitchFamily="18" charset="0"/>
                  </a:rPr>
                  <a:t>có</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𝐹𝐴𝐵</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𝐵𝐴𝐸</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180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kề</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bù</a:t>
                </a:r>
                <a:r>
                  <a:rPr lang="fr-FR"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Suy</a:t>
                </a:r>
                <a:r>
                  <a:rPr lang="fr-FR" sz="4000" dirty="0">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𝐹𝐴𝐵</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180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𝐵𝐴𝐸</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180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108</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72</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m:t>
                    </m:r>
                    <m:r>
                      <a:rPr lang="fr-FR" sz="4000" i="1">
                        <a:latin typeface="Cambria Math" panose="02040503050406030204" pitchFamily="18" charset="0"/>
                        <a:ea typeface="Calibri" panose="020F0502020204030204" pitchFamily="34" charset="0"/>
                        <a:cs typeface="Arial" panose="020B0604020202020204" pitchFamily="34" charset="0"/>
                      </a:rPr>
                      <m:t>𝐹𝐴𝐵</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cân</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tại</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Arial" panose="020B0604020202020204" pitchFamily="34" charset="0"/>
                      </a:rPr>
                      <m:t>𝐹</m:t>
                    </m:r>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nên</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𝐹𝐴𝐵</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𝐹𝐵𝐴</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72</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fr-FR" sz="4000" dirty="0" err="1">
                    <a:latin typeface="Arial" panose="020B0604020202020204" pitchFamily="34" charset="0"/>
                    <a:ea typeface="Calibri" panose="020F0502020204030204" pitchFamily="34" charset="0"/>
                    <a:cs typeface="Times New Roman" panose="02020603050405020304" pitchFamily="18" charset="0"/>
                  </a:rPr>
                  <a:t>Mặt</a:t>
                </a:r>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khác</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𝐴𝐹𝐵</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𝐹𝐴𝐵</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𝐹𝐵𝐴</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180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oMath>
                </a14:m>
                <a:r>
                  <a:rPr lang="fr-FR" sz="4000" dirty="0">
                    <a:latin typeface="Arial" panose="020B0604020202020204" pitchFamily="34" charset="0"/>
                    <a:ea typeface="Calibri" panose="020F0502020204030204" pitchFamily="34" charset="0"/>
                    <a:cs typeface="Times New Roman" panose="02020603050405020304" pitchFamily="18" charset="0"/>
                  </a:rPr>
                  <a:t> </a:t>
                </a:r>
                <a:r>
                  <a:rPr lang="fr-FR" sz="4000" dirty="0" err="1">
                    <a:latin typeface="Arial" panose="020B0604020202020204" pitchFamily="34" charset="0"/>
                    <a:ea typeface="Calibri" panose="020F0502020204030204" pitchFamily="34" charset="0"/>
                    <a:cs typeface="Times New Roman" panose="02020603050405020304" pitchFamily="18" charset="0"/>
                  </a:rPr>
                  <a:t>nên</a:t>
                </a:r>
                <a:r>
                  <a:rPr lang="fr-FR"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𝐴𝐹𝐵</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180</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𝐹𝐴𝐵</m:t>
                        </m:r>
                      </m:e>
                    </m:acc>
                    <m:r>
                      <a:rPr lang="fr-FR" sz="4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a:latin typeface="Cambria Math" panose="02040503050406030204" pitchFamily="18" charset="0"/>
                            <a:ea typeface="Calibri" panose="020F0502020204030204" pitchFamily="34" charset="0"/>
                            <a:cs typeface="Arial" panose="020B0604020202020204" pitchFamily="34" charset="0"/>
                          </a:rPr>
                          <m:t>𝐹𝐵𝐴</m:t>
                        </m:r>
                      </m:e>
                    </m:acc>
                    <m:r>
                      <a:rPr lang="fr-FR"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a:latin typeface="Cambria Math" panose="02040503050406030204" pitchFamily="18" charset="0"/>
                            <a:ea typeface="Calibri" panose="020F0502020204030204" pitchFamily="34" charset="0"/>
                            <a:cs typeface="Arial" panose="020B0604020202020204" pitchFamily="34" charset="0"/>
                          </a:rPr>
                          <m:t>36</m:t>
                        </m:r>
                      </m:e>
                      <m:sup>
                        <m:r>
                          <a:rPr lang="fr-FR" sz="4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4000" kern="0" dirty="0" err="1">
                    <a:latin typeface="Arial" panose="020B0604020202020204" pitchFamily="34" charset="0"/>
                    <a:ea typeface="Calibri" panose="020F0502020204030204" pitchFamily="34" charset="0"/>
                  </a:rPr>
                  <a:t>Vậy</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góc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tạo</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bởi</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lưỡi</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kéo</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và</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nếp</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gấp</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lúc</a:t>
                </a:r>
                <a:r>
                  <a:rPr lang="fr-FR" sz="4000" kern="0" dirty="0">
                    <a:latin typeface="Arial" panose="020B0604020202020204" pitchFamily="34" charset="0"/>
                    <a:ea typeface="Calibri" panose="020F0502020204030204" pitchFamily="34" charset="0"/>
                  </a:rPr>
                  <a:t> </a:t>
                </a:r>
                <a:r>
                  <a:rPr lang="fr-FR" sz="4000" kern="0" dirty="0" err="1">
                    <a:latin typeface="Arial" panose="020B0604020202020204" pitchFamily="34" charset="0"/>
                    <a:ea typeface="Calibri" panose="020F0502020204030204" pitchFamily="34" charset="0"/>
                  </a:rPr>
                  <a:t>đầu</a:t>
                </a:r>
                <a:r>
                  <a:rPr lang="fr-FR" sz="4000" kern="0" dirty="0">
                    <a:latin typeface="Arial" panose="020B0604020202020204" pitchFamily="34" charset="0"/>
                    <a:ea typeface="Calibri" panose="020F0502020204030204" pitchFamily="34" charset="0"/>
                  </a:rPr>
                  <a:t> là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fr-FR" sz="4000" i="1" kern="0">
                            <a:latin typeface="Cambria Math" panose="02040503050406030204" pitchFamily="18" charset="0"/>
                            <a:ea typeface="Calibri" panose="020F0502020204030204" pitchFamily="34" charset="0"/>
                            <a:cs typeface="Arial" panose="020B0604020202020204" pitchFamily="34" charset="0"/>
                          </a:rPr>
                          <m:t>1</m:t>
                        </m:r>
                      </m:num>
                      <m:den>
                        <m:r>
                          <a:rPr lang="fr-FR" sz="4000" i="1" kern="0">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4000" i="1">
                            <a:latin typeface="Cambria Math" panose="02040503050406030204" pitchFamily="18" charset="0"/>
                            <a:ea typeface="Calibri" panose="020F0502020204030204" pitchFamily="34" charset="0"/>
                            <a:cs typeface="Arial" panose="020B0604020202020204" pitchFamily="34" charset="0"/>
                          </a:rPr>
                        </m:ctrlPr>
                      </m:accPr>
                      <m:e>
                        <m:r>
                          <a:rPr lang="fr-FR" sz="4000" i="1" kern="0">
                            <a:latin typeface="Cambria Math" panose="02040503050406030204" pitchFamily="18" charset="0"/>
                            <a:ea typeface="Calibri" panose="020F0502020204030204" pitchFamily="34" charset="0"/>
                            <a:cs typeface="Arial" panose="020B0604020202020204" pitchFamily="34" charset="0"/>
                          </a:rPr>
                          <m:t>𝐴𝐹𝐵</m:t>
                        </m:r>
                      </m:e>
                    </m:acc>
                    <m:r>
                      <a:rPr lang="fr-FR"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fr-FR" sz="4000" i="1" kern="0">
                            <a:latin typeface="Cambria Math" panose="02040503050406030204" pitchFamily="18" charset="0"/>
                            <a:ea typeface="Calibri" panose="020F0502020204030204" pitchFamily="34" charset="0"/>
                            <a:cs typeface="Arial" panose="020B0604020202020204" pitchFamily="34" charset="0"/>
                          </a:rPr>
                          <m:t>1</m:t>
                        </m:r>
                      </m:num>
                      <m:den>
                        <m:r>
                          <a:rPr lang="fr-FR" sz="4000" i="1" kern="0">
                            <a:latin typeface="Cambria Math" panose="02040503050406030204" pitchFamily="18" charset="0"/>
                            <a:ea typeface="Calibri" panose="020F0502020204030204" pitchFamily="34" charset="0"/>
                            <a:cs typeface="Arial" panose="020B0604020202020204" pitchFamily="34" charset="0"/>
                          </a:rPr>
                          <m:t>2</m:t>
                        </m:r>
                      </m:den>
                    </m:f>
                    <m:r>
                      <a:rPr lang="fr-FR" sz="4000" i="1" kern="0">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kern="0">
                            <a:latin typeface="Cambria Math" panose="02040503050406030204" pitchFamily="18" charset="0"/>
                            <a:ea typeface="Calibri" panose="020F0502020204030204" pitchFamily="34" charset="0"/>
                            <a:cs typeface="Arial" panose="020B0604020202020204" pitchFamily="34" charset="0"/>
                          </a:rPr>
                          <m:t>36</m:t>
                        </m:r>
                      </m:e>
                      <m:sup>
                        <m:r>
                          <a:rPr lang="fr-FR" sz="4000" i="1" kern="0">
                            <a:latin typeface="Cambria Math" panose="02040503050406030204" pitchFamily="18" charset="0"/>
                            <a:ea typeface="Calibri" panose="020F0502020204030204" pitchFamily="34" charset="0"/>
                            <a:cs typeface="Arial" panose="020B0604020202020204" pitchFamily="34" charset="0"/>
                          </a:rPr>
                          <m:t>𝑜</m:t>
                        </m:r>
                      </m:sup>
                    </m:sSup>
                    <m:r>
                      <a:rPr lang="fr-FR" sz="4000" i="1" kern="0">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fr-FR" sz="4000" i="1" kern="0">
                            <a:latin typeface="Cambria Math" panose="02040503050406030204" pitchFamily="18" charset="0"/>
                            <a:ea typeface="Calibri" panose="020F0502020204030204" pitchFamily="34" charset="0"/>
                            <a:cs typeface="Arial" panose="020B0604020202020204" pitchFamily="34" charset="0"/>
                          </a:rPr>
                          <m:t>18</m:t>
                        </m:r>
                      </m:e>
                      <m:sup>
                        <m:r>
                          <a:rPr lang="fr-FR" sz="4000" i="1" kern="0">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24DB15B-EB28-4983-CA3C-3EA8935A5127}"/>
                  </a:ext>
                </a:extLst>
              </p:cNvPr>
              <p:cNvSpPr txBox="1">
                <a:spLocks noRot="1" noChangeAspect="1" noMove="1" noResize="1" noEditPoints="1" noAdjustHandles="1" noChangeArrowheads="1" noChangeShapeType="1" noTextEdit="1"/>
              </p:cNvSpPr>
              <p:nvPr/>
            </p:nvSpPr>
            <p:spPr>
              <a:xfrm>
                <a:off x="381000" y="900146"/>
                <a:ext cx="17526000" cy="8773812"/>
              </a:xfrm>
              <a:prstGeom prst="rect">
                <a:avLst/>
              </a:prstGeom>
              <a:blipFill>
                <a:blip r:embed="rId6"/>
                <a:stretch>
                  <a:fillRect l="-1252" b="-132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3A6D97C1-0E55-230C-FC02-9FA1973935DD}"/>
              </a:ext>
            </a:extLst>
          </p:cNvPr>
          <p:cNvPicPr>
            <a:picLocks noChangeAspect="1"/>
          </p:cNvPicPr>
          <p:nvPr/>
        </p:nvPicPr>
        <p:blipFill>
          <a:blip r:embed="rId7">
            <a:extLst>
              <a:ext uri="{28A0092B-C50C-407E-A947-70E740481C1C}">
                <a14:useLocalDpi xmlns:a14="http://schemas.microsoft.com/office/drawing/2010/main" val="0"/>
              </a:ext>
            </a:extLst>
          </a:blip>
          <a:srcRect r="44259" b="11269"/>
          <a:stretch/>
        </p:blipFill>
        <p:spPr>
          <a:xfrm>
            <a:off x="12252402" y="2019300"/>
            <a:ext cx="5029200" cy="5056596"/>
          </a:xfrm>
          <a:prstGeom prst="rect">
            <a:avLst/>
          </a:prstGeom>
        </p:spPr>
      </p:pic>
    </p:spTree>
    <p:extLst>
      <p:ext uri="{BB962C8B-B14F-4D97-AF65-F5344CB8AC3E}">
        <p14:creationId xmlns:p14="http://schemas.microsoft.com/office/powerpoint/2010/main" val="1623400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pic>
        <p:nvPicPr>
          <p:cNvPr id="4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747379" y="8250464"/>
            <a:ext cx="6339902" cy="1937468"/>
          </a:xfrm>
          <a:prstGeom prst="rect">
            <a:avLst/>
          </a:prstGeom>
        </p:spPr>
      </p:pic>
      <p:sp>
        <p:nvSpPr>
          <p:cNvPr id="3" name="TextBox 2">
            <a:extLst>
              <a:ext uri="{FF2B5EF4-FFF2-40B4-BE49-F238E27FC236}">
                <a16:creationId xmlns:a16="http://schemas.microsoft.com/office/drawing/2014/main" id="{3B524030-7B42-3A00-C775-EDE12C59E1EF}"/>
              </a:ext>
            </a:extLst>
          </p:cNvPr>
          <p:cNvSpPr txBox="1"/>
          <p:nvPr/>
        </p:nvSpPr>
        <p:spPr>
          <a:xfrm>
            <a:off x="4317943" y="2976154"/>
            <a:ext cx="10272000" cy="4862870"/>
          </a:xfrm>
          <a:prstGeom prst="rect">
            <a:avLst/>
          </a:prstGeom>
          <a:noFill/>
        </p:spPr>
        <p:txBody>
          <a:bodyPr wrap="square">
            <a:spAutoFit/>
          </a:bodyPr>
          <a:lstStyle/>
          <a:p>
            <a:pPr marL="571500" indent="-571500" algn="just">
              <a:lnSpc>
                <a:spcPct val="250000"/>
              </a:lnSpc>
              <a:spcBef>
                <a:spcPts val="300"/>
              </a:spcBef>
              <a:spcAft>
                <a:spcPts val="300"/>
              </a:spcAft>
              <a:buFont typeface="Wingdings" panose="05000000000000000000" pitchFamily="2" charset="2"/>
              <a:buChar char="q"/>
            </a:pP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Ghi</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nhớ</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kiến</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fr-FR" sz="4000" dirty="0">
                <a:effectLst/>
                <a:latin typeface="Arial" panose="020B0604020202020204" pitchFamily="34" charset="0"/>
                <a:ea typeface="Calibri" panose="020F0502020204030204" pitchFamily="34" charset="0"/>
                <a:cs typeface="Times New Roman" panose="02020603050405020304" pitchFamily="18" charset="0"/>
              </a:rPr>
              <a:t> </a:t>
            </a:r>
            <a:r>
              <a:rPr lang="fr-FR" sz="4000" dirty="0" err="1">
                <a:effectLst/>
                <a:latin typeface="Arial" panose="020B0604020202020204" pitchFamily="34" charset="0"/>
                <a:ea typeface="Calibri" panose="020F0502020204030204" pitchFamily="34" charset="0"/>
                <a:cs typeface="Times New Roman" panose="02020603050405020304" pitchFamily="18" charset="0"/>
              </a:rPr>
              <a:t>bài</a:t>
            </a:r>
            <a:r>
              <a:rPr lang="fr-FR"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lnSpc>
                <a:spcPct val="250000"/>
              </a:lnSpc>
              <a:spcBef>
                <a:spcPts val="300"/>
              </a:spcBef>
              <a:spcAft>
                <a:spcPts val="300"/>
              </a:spcAft>
              <a:buFont typeface="Wingdings" panose="05000000000000000000" pitchFamily="2" charset="2"/>
              <a:buChar char="q"/>
            </a:pPr>
            <a:r>
              <a:rPr lang="en-US" sz="4000" dirty="0">
                <a:effectLst/>
                <a:latin typeface="Arial" panose="020B0604020202020204" pitchFamily="34" charset="0"/>
                <a:ea typeface="Calibri" panose="020F0502020204030204" pitchFamily="34" charset="0"/>
                <a:cs typeface="Times New Roman" panose="02020603050405020304" pitchFamily="18" charset="0"/>
              </a:rPr>
              <a:t> Hoàn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thành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tập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SBT.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250000"/>
              </a:lnSpc>
              <a:spcBef>
                <a:spcPts val="300"/>
              </a:spcBef>
              <a:spcAft>
                <a:spcPts val="300"/>
              </a:spcAft>
              <a:buFont typeface="Wingdings" panose="05000000000000000000" pitchFamily="2" charset="2"/>
              <a:buChar char="q"/>
            </a:pP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bài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sau</a:t>
            </a:r>
            <a:r>
              <a:rPr lang="vi-VN"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trụ</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b="1" dirty="0">
                <a:effectLst/>
                <a:latin typeface="Arial" panose="020B0604020202020204" pitchFamily="34" charset="0"/>
                <a:ea typeface="Calibri" panose="020F0502020204030204" pitchFamily="34" charset="0"/>
                <a:cs typeface="Times New Roman" panose="02020603050405020304" pitchFamily="18" charset="0"/>
              </a:rPr>
              <a:t> </a:t>
            </a:r>
            <a:r>
              <a:rPr lang="en-US" sz="4000" b="1" err="1">
                <a:effectLst/>
                <a:latin typeface="Arial" panose="020B0604020202020204" pitchFamily="34" charset="0"/>
                <a:ea typeface="Calibri" panose="020F0502020204030204" pitchFamily="34" charset="0"/>
                <a:cs typeface="Times New Roman" panose="02020603050405020304" pitchFamily="18" charset="0"/>
              </a:rPr>
              <a:t>hình</a:t>
            </a:r>
            <a:r>
              <a:rPr lang="en-US" sz="4000" b="1">
                <a:effectLst/>
                <a:latin typeface="Arial" panose="020B0604020202020204" pitchFamily="34" charset="0"/>
                <a:ea typeface="Calibri" panose="020F0502020204030204" pitchFamily="34" charset="0"/>
                <a:cs typeface="Times New Roman" panose="02020603050405020304" pitchFamily="18" charset="0"/>
              </a:rPr>
              <a:t> </a:t>
            </a:r>
            <a:r>
              <a:rPr lang="en-US" sz="4000" b="1" smtClean="0">
                <a:effectLst/>
                <a:latin typeface="Arial" panose="020B0604020202020204" pitchFamily="34" charset="0"/>
                <a:ea typeface="Calibri" panose="020F0502020204030204" pitchFamily="34" charset="0"/>
                <a:cs typeface="Times New Roman" panose="02020603050405020304" pitchFamily="18" charset="0"/>
              </a:rPr>
              <a:t>nón.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A42A358A-2466-4DF3-838F-07A772295E15}"/>
              </a:ext>
            </a:extLst>
          </p:cNvPr>
          <p:cNvPicPr preferRelativeResize="0"/>
          <p:nvPr/>
        </p:nvPicPr>
        <p:blipFill rotWithShape="1">
          <a:blip r:embed="rId5">
            <a:alphaModFix/>
          </a:blip>
          <a:srcRect/>
          <a:stretch/>
        </p:blipFill>
        <p:spPr>
          <a:xfrm>
            <a:off x="5896" y="0"/>
            <a:ext cx="1594304" cy="495300"/>
          </a:xfrm>
          <a:prstGeom prst="rect">
            <a:avLst/>
          </a:prstGeom>
          <a:noFill/>
          <a:ln>
            <a:noFill/>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230394" y="658272"/>
            <a:ext cx="2211353" cy="2923664"/>
          </a:xfrm>
          <a:prstGeom prst="rect">
            <a:avLst/>
          </a:prstGeom>
        </p:spPr>
      </p:pic>
      <p:sp>
        <p:nvSpPr>
          <p:cNvPr id="9" name="Rectangle 8"/>
          <p:cNvSpPr/>
          <p:nvPr/>
        </p:nvSpPr>
        <p:spPr>
          <a:xfrm>
            <a:off x="3932489" y="3009900"/>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355561" y="2552700"/>
            <a:ext cx="15188458"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000" b="1" dirty="0">
                <a:solidFill>
                  <a:srgbClr val="C00000"/>
                </a:solidFill>
                <a:latin typeface="Arial" panose="020B0604020202020204" pitchFamily="34" charset="0"/>
                <a:ea typeface="Times New Roman" panose="02020603050405020304" pitchFamily="18" charset="0"/>
              </a:rPr>
              <a:t>9.39.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Đa</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giác</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nào</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dưới</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đây</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không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nội</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tiếp</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một</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đường</a:t>
            </a:r>
            <a:r>
              <a:rPr lang="en-US" sz="4000" dirty="0">
                <a:solidFill>
                  <a:schemeClr val="tx1">
                    <a:lumMod val="95000"/>
                    <a:lumOff val="5000"/>
                  </a:schemeClr>
                </a:solidFill>
                <a:latin typeface="Arial" panose="020B0604020202020204" pitchFamily="34" charset="0"/>
                <a:ea typeface="Times New Roman" panose="02020603050405020304" pitchFamily="18" charset="0"/>
              </a:rPr>
              <a:t> </a:t>
            </a:r>
            <a:r>
              <a:rPr lang="en-US" sz="4000" dirty="0" err="1">
                <a:solidFill>
                  <a:schemeClr val="tx1">
                    <a:lumMod val="95000"/>
                    <a:lumOff val="5000"/>
                  </a:schemeClr>
                </a:solidFill>
                <a:latin typeface="Arial" panose="020B0604020202020204" pitchFamily="34" charset="0"/>
                <a:ea typeface="Times New Roman" panose="02020603050405020304" pitchFamily="18" charset="0"/>
              </a:rPr>
              <a:t>tròn</a:t>
            </a:r>
            <a:r>
              <a:rPr lang="en-US" sz="4000" dirty="0">
                <a:solidFill>
                  <a:schemeClr val="tx1">
                    <a:lumMod val="95000"/>
                    <a:lumOff val="5000"/>
                  </a:schemeClr>
                </a:solidFill>
                <a:latin typeface="Arial" panose="020B0604020202020204" pitchFamily="34" charset="0"/>
                <a:ea typeface="Times New Roman" panose="02020603050405020304" pitchFamily="18" charset="0"/>
              </a:rPr>
              <a:t>?</a:t>
            </a:r>
            <a:endParaRPr kumimoji="0" lang="en-US" sz="4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2631229" y="7734300"/>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C. Hình bình hành</a:t>
            </a:r>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0636865" y="6005218"/>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B. Hình chữ nhật</a:t>
            </a:r>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0636865" y="7845269"/>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D. Tam giác</a:t>
            </a:r>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2640261" y="5894982"/>
            <a:ext cx="4942812"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lumMod val="95000"/>
                    <a:lumOff val="5000"/>
                  </a:schemeClr>
                </a:solidFill>
                <a:latin typeface="Arial" panose="020B0604020202020204" pitchFamily="34" charset="0"/>
                <a:ea typeface="Times New Roman" panose="02020603050405020304" pitchFamily="18" charset="0"/>
              </a:rPr>
              <a:t>A. Đa giác đều</a:t>
            </a:r>
            <a:endParaRPr lang="en-US" sz="3200" kern="10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474926" y="8001184"/>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75007" y="808940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354956" y="6146653"/>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85418" y="625688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20" name="TextBox 19">
            <a:extLst>
              <a:ext uri="{FF2B5EF4-FFF2-40B4-BE49-F238E27FC236}">
                <a16:creationId xmlns:a16="http://schemas.microsoft.com/office/drawing/2014/main" id="{CE52070F-04BE-EBBB-7CA0-BEDEB740E81F}"/>
              </a:ext>
            </a:extLst>
          </p:cNvPr>
          <p:cNvSpPr txBox="1"/>
          <p:nvPr/>
        </p:nvSpPr>
        <p:spPr>
          <a:xfrm>
            <a:off x="6762750" y="281674"/>
            <a:ext cx="4762500" cy="1652504"/>
          </a:xfrm>
          <a:prstGeom prst="rect">
            <a:avLst/>
          </a:prstGeom>
          <a:noFill/>
        </p:spPr>
        <p:txBody>
          <a:bodyPr wrap="square">
            <a:spAutoFit/>
          </a:bodyPr>
          <a:lstStyle/>
          <a:p>
            <a:pPr algn="just">
              <a:lnSpc>
                <a:spcPct val="200000"/>
              </a:lnSpc>
              <a:spcBef>
                <a:spcPts val="300"/>
              </a:spcBef>
              <a:spcAft>
                <a:spcPts val="300"/>
              </a:spcAft>
            </a:pPr>
            <a:r>
              <a:rPr lang="en-US" sz="6000" b="1" dirty="0">
                <a:latin typeface="Arial (Body)"/>
                <a:ea typeface="Arial" panose="020B0604020202020204" pitchFamily="34" charset="0"/>
                <a:cs typeface="Times New Roman" panose="02020603050405020304" pitchFamily="18" charset="0"/>
              </a:rPr>
              <a:t>KHỞI ĐỘNG</a:t>
            </a:r>
            <a:endParaRPr lang="en-US" sz="6000" b="1" dirty="0">
              <a:effectLst/>
              <a:latin typeface="Arial (Body)"/>
              <a:ea typeface="Arial" panose="020B0604020202020204" pitchFamily="34" charset="0"/>
              <a:cs typeface="Times New Roman" panose="02020603050405020304" pitchFamily="18" charset="0"/>
            </a:endParaRPr>
          </a:p>
        </p:txBody>
      </p:sp>
      <p:pic>
        <p:nvPicPr>
          <p:cNvPr id="2" name="Google Shape;219;p3">
            <a:extLst>
              <a:ext uri="{FF2B5EF4-FFF2-40B4-BE49-F238E27FC236}">
                <a16:creationId xmlns:a16="http://schemas.microsoft.com/office/drawing/2014/main" id="{547CBA9E-A5B1-C726-25D2-5E243174D0C7}"/>
              </a:ext>
            </a:extLst>
          </p:cNvPr>
          <p:cNvPicPr preferRelativeResize="0"/>
          <p:nvPr/>
        </p:nvPicPr>
        <p:blipFill rotWithShape="1">
          <a:blip r:embed="rId12">
            <a:alphaModFix/>
          </a:blip>
          <a:srcRect/>
          <a:stretch/>
        </p:blipFill>
        <p:spPr>
          <a:xfrm>
            <a:off x="5896" y="0"/>
            <a:ext cx="2051504" cy="495300"/>
          </a:xfrm>
          <a:prstGeom prst="rect">
            <a:avLst/>
          </a:prstGeom>
          <a:noFill/>
          <a:ln>
            <a:noFill/>
          </a:ln>
        </p:spPr>
      </p:pic>
    </p:spTree>
    <p:extLst>
      <p:ext uri="{BB962C8B-B14F-4D97-AF65-F5344CB8AC3E}">
        <p14:creationId xmlns:p14="http://schemas.microsoft.com/office/powerpoint/2010/main" val="2983862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9"/>
                                        </p:tgtEl>
                                        <p:attrNameLst>
                                          <p:attrName>fillcolor</p:attrName>
                                        </p:attrNameLst>
                                      </p:cBhvr>
                                      <p:to>
                                        <a:srgbClr val="92D050"/>
                                      </p:to>
                                    </p:animClr>
                                    <p:set>
                                      <p:cBhvr>
                                        <p:cTn id="25" dur="500" fill="hold"/>
                                        <p:tgtEl>
                                          <p:spTgt spid="9"/>
                                        </p:tgtEl>
                                        <p:attrNameLst>
                                          <p:attrName>fill.type</p:attrName>
                                        </p:attrNameLst>
                                      </p:cBhvr>
                                      <p:to>
                                        <p:strVal val="solid"/>
                                      </p:to>
                                    </p:set>
                                    <p:set>
                                      <p:cBhvr>
                                        <p:cTn id="26" dur="500" fill="hold"/>
                                        <p:tgtEl>
                                          <p:spTgt spid="9"/>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3"/>
                                        </p:tgtEl>
                                      </p:cBhvr>
                                    </p:cmd>
                                  </p:childTnLst>
                                </p:cTn>
                              </p:par>
                              <p:par>
                                <p:cTn id="29" presetID="1" presetClass="entr" presetSubtype="0" fill="hold" nodeType="withEffect">
                                  <p:stCondLst>
                                    <p:cond delay="0"/>
                                  </p:stCondLst>
                                  <p:childTnLst>
                                    <p:set>
                                      <p:cBhvr>
                                        <p:cTn id="30" dur="1" fill="hold">
                                          <p:stCondLst>
                                            <p:cond delay="9"/>
                                          </p:stCondLst>
                                        </p:cTn>
                                        <p:tgtEl>
                                          <p:spTgt spid="14"/>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10"/>
                                        </p:tgtEl>
                                        <p:attrNameLst>
                                          <p:attrName>fillcolor</p:attrName>
                                        </p:attrNameLst>
                                      </p:cBhvr>
                                      <p:to>
                                        <a:srgbClr val="D99694"/>
                                      </p:to>
                                    </p:animClr>
                                    <p:set>
                                      <p:cBhvr>
                                        <p:cTn id="39" dur="500" fill="hold"/>
                                        <p:tgtEl>
                                          <p:spTgt spid="10"/>
                                        </p:tgtEl>
                                        <p:attrNameLst>
                                          <p:attrName>fill.type</p:attrName>
                                        </p:attrNameLst>
                                      </p:cBhvr>
                                      <p:to>
                                        <p:strVal val="solid"/>
                                      </p:to>
                                    </p:set>
                                    <p:set>
                                      <p:cBhvr>
                                        <p:cTn id="40" dur="500" fill="hold"/>
                                        <p:tgtEl>
                                          <p:spTgt spid="10"/>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8"/>
                                        </p:tgtEl>
                                      </p:cBhvr>
                                    </p:cmd>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10"/>
                                        </p:tgtEl>
                                      </p:cBhvr>
                                    </p:animEffect>
                                    <p:animScale>
                                      <p:cBhvr>
                                        <p:cTn id="4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1"/>
                                        </p:tgtEl>
                                        <p:attrNameLst>
                                          <p:attrName>fillcolor</p:attrName>
                                        </p:attrNameLst>
                                      </p:cBhvr>
                                      <p:to>
                                        <a:srgbClr val="D99694"/>
                                      </p:to>
                                    </p:animClr>
                                    <p:set>
                                      <p:cBhvr>
                                        <p:cTn id="53" dur="500" fill="hold"/>
                                        <p:tgtEl>
                                          <p:spTgt spid="11"/>
                                        </p:tgtEl>
                                        <p:attrNameLst>
                                          <p:attrName>fill.type</p:attrName>
                                        </p:attrNameLst>
                                      </p:cBhvr>
                                      <p:to>
                                        <p:strVal val="solid"/>
                                      </p:to>
                                    </p:set>
                                    <p:set>
                                      <p:cBhvr>
                                        <p:cTn id="54" dur="500" fill="hold"/>
                                        <p:tgtEl>
                                          <p:spTgt spid="11"/>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8"/>
                                        </p:tgtEl>
                                      </p:cBhvr>
                                    </p:cmd>
                                  </p:childTnLst>
                                </p:cTn>
                              </p:par>
                              <p:par>
                                <p:cTn id="57" presetID="1" presetClass="entr" presetSubtype="0" fill="hold" nodeType="withEffect">
                                  <p:stCondLst>
                                    <p:cond delay="0"/>
                                  </p:stCondLst>
                                  <p:childTnLst>
                                    <p:set>
                                      <p:cBhvr>
                                        <p:cTn id="58" dur="1" fill="hold">
                                          <p:stCondLst>
                                            <p:cond delay="9"/>
                                          </p:stCondLst>
                                        </p:cTn>
                                        <p:tgtEl>
                                          <p:spTgt spid="15"/>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11"/>
                                        </p:tgtEl>
                                      </p:cBhvr>
                                    </p:animEffect>
                                    <p:animScale>
                                      <p:cBhvr>
                                        <p:cTn id="61"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2"/>
                                        </p:tgtEl>
                                        <p:attrNameLst>
                                          <p:attrName>fillcolor</p:attrName>
                                        </p:attrNameLst>
                                      </p:cBhvr>
                                      <p:to>
                                        <a:srgbClr val="D99694"/>
                                      </p:to>
                                    </p:animClr>
                                    <p:set>
                                      <p:cBhvr>
                                        <p:cTn id="67" dur="500" fill="hold"/>
                                        <p:tgtEl>
                                          <p:spTgt spid="12"/>
                                        </p:tgtEl>
                                        <p:attrNameLst>
                                          <p:attrName>fill.type</p:attrName>
                                        </p:attrNameLst>
                                      </p:cBhvr>
                                      <p:to>
                                        <p:strVal val="solid"/>
                                      </p:to>
                                    </p:set>
                                    <p:set>
                                      <p:cBhvr>
                                        <p:cTn id="68" dur="500" fill="hold"/>
                                        <p:tgtEl>
                                          <p:spTgt spid="12"/>
                                        </p:tgtEl>
                                        <p:attrNameLst>
                                          <p:attrName>fill.on</p:attrName>
                                        </p:attrNameLst>
                                      </p:cBhvr>
                                      <p:to>
                                        <p:strVal val="true"/>
                                      </p:to>
                                    </p:set>
                                  </p:childTnLst>
                                </p:cTn>
                              </p:par>
                              <p:par>
                                <p:cTn id="69" presetID="1" presetClass="mediacall" presetSubtype="0" fill="hold" nodeType="withEffect">
                                  <p:stCondLst>
                                    <p:cond delay="0"/>
                                  </p:stCondLst>
                                  <p:childTnLst>
                                    <p:cmd type="call" cmd="playFrom(0.0)">
                                      <p:cBhvr>
                                        <p:cTn id="70" dur="862" fill="hold"/>
                                        <p:tgtEl>
                                          <p:spTgt spid="18"/>
                                        </p:tgtEl>
                                      </p:cBhvr>
                                    </p:cmd>
                                  </p:childTnLst>
                                </p:cTn>
                              </p:par>
                              <p:par>
                                <p:cTn id="71" presetID="1" presetClass="entr" presetSubtype="0" fill="hold" nodeType="withEffect">
                                  <p:stCondLst>
                                    <p:cond delay="0"/>
                                  </p:stCondLst>
                                  <p:childTnLst>
                                    <p:set>
                                      <p:cBhvr>
                                        <p:cTn id="72" dur="1" fill="hold">
                                          <p:stCondLst>
                                            <p:cond delay="9"/>
                                          </p:stCondLst>
                                        </p:cTn>
                                        <p:tgtEl>
                                          <p:spTgt spid="16"/>
                                        </p:tgtEl>
                                        <p:attrNameLst>
                                          <p:attrName>style.visibility</p:attrName>
                                        </p:attrNameLst>
                                      </p:cBhvr>
                                      <p:to>
                                        <p:strVal val="visible"/>
                                      </p:to>
                                    </p:set>
                                  </p:childTnLst>
                                </p:cTn>
                              </p:par>
                              <p:par>
                                <p:cTn id="73" presetID="26" presetClass="emph" presetSubtype="0" repeatCount="4000" fill="hold" grpId="1" nodeType="withEffect">
                                  <p:stCondLst>
                                    <p:cond delay="0"/>
                                  </p:stCondLst>
                                  <p:childTnLst>
                                    <p:animEffect transition="out" filter="fade">
                                      <p:cBhvr>
                                        <p:cTn id="74" dur="500" tmFilter="0, 0; .2, .5; .8, .5; 1, 0"/>
                                        <p:tgtEl>
                                          <p:spTgt spid="12"/>
                                        </p:tgtEl>
                                      </p:cBhvr>
                                    </p:animEffect>
                                    <p:animScale>
                                      <p:cBhvr>
                                        <p:cTn id="75"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6" fill="hold" display="0">
                  <p:stCondLst>
                    <p:cond delay="indefinite"/>
                  </p:stCondLst>
                  <p:endCondLst>
                    <p:cond evt="onStopAudio" delay="0">
                      <p:tgtEl>
                        <p:sldTgt/>
                      </p:tgtEl>
                    </p:cond>
                  </p:endCondLst>
                </p:cTn>
                <p:tgtEl>
                  <p:spTgt spid="13"/>
                </p:tgtEl>
              </p:cMediaNode>
            </p:audio>
            <p:audio>
              <p:cMediaNode vol="80000">
                <p:cTn id="77"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930268" y="6099691"/>
            <a:ext cx="12427462" cy="145668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200" b="1" i="0" u="none" strike="noStrike" kern="1200" cap="none" spc="0" normalizeH="0" noProof="0" dirty="0">
                <a:ln>
                  <a:noFill/>
                </a:ln>
                <a:solidFill>
                  <a:srgbClr val="C45C67"/>
                </a:solidFill>
                <a:effectLst/>
                <a:uLnTx/>
                <a:uFillTx/>
                <a:latin typeface="Arial" panose="020B0604020202020204" pitchFamily="34" charset="0"/>
                <a:ea typeface="+mn-ea"/>
                <a:cs typeface="Arial" panose="020B0604020202020204" pitchFamily="34" charset="0"/>
              </a:rPr>
              <a:t> TẬP CUỐI CHƯƠNG XI</a:t>
            </a:r>
            <a:endPar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230834" y="1004651"/>
            <a:ext cx="17826329" cy="4066947"/>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vi-VN" sz="7000" b="1" i="0" u="none" strike="noStrike" kern="0" cap="none" spc="0" normalizeH="0" baseline="0" noProof="0" dirty="0">
                <a:ln>
                  <a:noFill/>
                </a:ln>
                <a:solidFill>
                  <a:srgbClr val="4F81BD">
                    <a:lumMod val="75000"/>
                  </a:srgbClr>
                </a:solidFill>
                <a:effectLst/>
                <a:uLnTx/>
                <a:uFillTx/>
                <a:latin typeface="Arial (Body)"/>
                <a:ea typeface="+mn-ea"/>
                <a:cs typeface="+mn-cs"/>
              </a:rPr>
              <a:t>CHƯƠNG </a:t>
            </a:r>
            <a:r>
              <a:rPr kumimoji="0" lang="en-US" sz="7000" b="1" i="0" u="none" strike="noStrike" kern="0" cap="none" spc="0" normalizeH="0" baseline="0" noProof="0" dirty="0">
                <a:ln>
                  <a:noFill/>
                </a:ln>
                <a:solidFill>
                  <a:srgbClr val="4F81BD">
                    <a:lumMod val="75000"/>
                  </a:srgbClr>
                </a:solidFill>
                <a:effectLst/>
                <a:uLnTx/>
                <a:uFillTx/>
                <a:latin typeface="Arial (Body)"/>
                <a:ea typeface="+mn-ea"/>
                <a:cs typeface="+mn-cs"/>
              </a:rPr>
              <a:t>XI</a:t>
            </a:r>
            <a:r>
              <a:rPr kumimoji="0" lang="vi-VN" sz="7000" b="1" i="0" u="none" strike="noStrike" kern="0" cap="none" spc="0" normalizeH="0" baseline="0" noProof="0" dirty="0">
                <a:ln>
                  <a:noFill/>
                </a:ln>
                <a:solidFill>
                  <a:srgbClr val="4F81BD">
                    <a:lumMod val="75000"/>
                  </a:srgbClr>
                </a:solidFill>
                <a:effectLst/>
                <a:uLnTx/>
                <a:uFillTx/>
                <a:latin typeface="Arial (Body)"/>
                <a:ea typeface="+mn-ea"/>
                <a:cs typeface="+mn-cs"/>
              </a:rPr>
              <a:t>. </a:t>
            </a:r>
            <a:r>
              <a:rPr kumimoji="0" lang="en-US" sz="7000" b="1" i="0" u="none" strike="noStrike" kern="0" cap="none" spc="0" normalizeH="0" baseline="0" noProof="0" dirty="0">
                <a:ln>
                  <a:noFill/>
                </a:ln>
                <a:solidFill>
                  <a:srgbClr val="4F81BD">
                    <a:lumMod val="75000"/>
                  </a:srgbClr>
                </a:solidFill>
                <a:effectLst/>
                <a:uLnTx/>
                <a:uFillTx/>
                <a:latin typeface="Arial (Body)"/>
                <a:ea typeface="+mn-ea"/>
                <a:cs typeface="+mn-cs"/>
              </a:rPr>
              <a:t>ĐƯỜNG TRÒN NGOẠI TIẾP VÀ ĐƯỜNG TRÒN NỘI TIẾP</a:t>
            </a:r>
            <a:endParaRPr kumimoji="0" lang="en-US" sz="7000" b="1" i="0" u="none" strike="noStrike" kern="0" cap="none" spc="0" normalizeH="0" baseline="0" noProof="0" dirty="0">
              <a:ln>
                <a:noFill/>
              </a:ln>
              <a:solidFill>
                <a:srgbClr val="4F81BD">
                  <a:lumMod val="75000"/>
                </a:srgbClr>
              </a:solidFill>
              <a:effectLst/>
              <a:uLnTx/>
              <a:uFillTx/>
              <a:latin typeface="Arial (Body)"/>
              <a:ea typeface="+mn-ea"/>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352800" y="4036645"/>
            <a:ext cx="11582399" cy="182081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ÔN TẬP KIẾN THỨC</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446" y="-1899233"/>
            <a:ext cx="4240207" cy="424020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38231" y="341205"/>
            <a:ext cx="1082759" cy="1610050"/>
          </a:xfrm>
          <a:prstGeom prst="rect">
            <a:avLst/>
          </a:prstGeom>
        </p:spPr>
      </p:pic>
      <p:sp>
        <p:nvSpPr>
          <p:cNvPr id="5" name="TextBox 4">
            <a:extLst>
              <a:ext uri="{FF2B5EF4-FFF2-40B4-BE49-F238E27FC236}">
                <a16:creationId xmlns:a16="http://schemas.microsoft.com/office/drawing/2014/main" id="{7163FDB4-E42D-C8CF-799F-19CE6418F5AA}"/>
              </a:ext>
            </a:extLst>
          </p:cNvPr>
          <p:cNvSpPr txBox="1"/>
          <p:nvPr/>
        </p:nvSpPr>
        <p:spPr>
          <a:xfrm>
            <a:off x="6439828" y="199049"/>
            <a:ext cx="5408341" cy="1005916"/>
          </a:xfrm>
          <a:prstGeom prst="rect">
            <a:avLst/>
          </a:prstGeom>
          <a:noFill/>
        </p:spPr>
        <p:txBody>
          <a:bodyPr wrap="square">
            <a:spAutoFit/>
          </a:bodyPr>
          <a:lstStyle/>
          <a:p>
            <a:pPr marL="144145" algn="ctr">
              <a:lnSpc>
                <a:spcPct val="150000"/>
              </a:lnSpc>
              <a:spcBef>
                <a:spcPts val="300"/>
              </a:spcBef>
              <a:spcAft>
                <a:spcPts val="300"/>
              </a:spcAft>
            </a:pPr>
            <a:r>
              <a:rPr lang="da-DK" sz="45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PHIẾU HỌC TẬP</a:t>
            </a:r>
            <a:endParaRPr lang="en-US" sz="4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6BC5973-86DF-BE24-9D57-895979ABD232}"/>
              </a:ext>
            </a:extLst>
          </p:cNvPr>
          <p:cNvSpPr txBox="1"/>
          <p:nvPr/>
        </p:nvSpPr>
        <p:spPr>
          <a:xfrm>
            <a:off x="1126703" y="1074432"/>
            <a:ext cx="16034590" cy="1878078"/>
          </a:xfrm>
          <a:prstGeom prst="rect">
            <a:avLst/>
          </a:prstGeom>
          <a:noFill/>
        </p:spPr>
        <p:txBody>
          <a:bodyPr wrap="square">
            <a:spAutoFit/>
          </a:bodyPr>
          <a:lstStyle/>
          <a:p>
            <a:pPr marL="144145">
              <a:lnSpc>
                <a:spcPct val="150000"/>
              </a:lnSpc>
              <a:spcBef>
                <a:spcPts val="300"/>
              </a:spcBef>
              <a:spcAft>
                <a:spcPts val="300"/>
              </a:spcAft>
            </a:pPr>
            <a:r>
              <a:rPr lang="vi-VN" sz="4000" b="1" dirty="0">
                <a:effectLst/>
                <a:latin typeface="Arial" panose="020B0604020202020204" pitchFamily="34" charset="0"/>
                <a:ea typeface="SimSun" panose="02010600030101010101" pitchFamily="2" charset="-122"/>
                <a:cs typeface="Times New Roman" panose="02020603050405020304" pitchFamily="18" charset="0"/>
              </a:rPr>
              <a:t>A. Nối đáp án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vi-VN" sz="4000" kern="0" dirty="0">
                <a:effectLst/>
                <a:latin typeface="Arial" panose="020B0604020202020204" pitchFamily="34" charset="0"/>
                <a:ea typeface="SimSun" panose="02010600030101010101" pitchFamily="2" charset="-122"/>
              </a:rPr>
              <a:t>Nối các cột ở bên trái với các cột ở bên phải để được phát biểu đúng.</a:t>
            </a:r>
            <a:endParaRPr lang="en-US" sz="4000" dirty="0"/>
          </a:p>
        </p:txBody>
      </p:sp>
      <p:grpSp>
        <p:nvGrpSpPr>
          <p:cNvPr id="9" name="Group 8">
            <a:extLst>
              <a:ext uri="{FF2B5EF4-FFF2-40B4-BE49-F238E27FC236}">
                <a16:creationId xmlns:a16="http://schemas.microsoft.com/office/drawing/2014/main" id="{BFBB5763-9A48-1123-C5B3-B5BB491BCC6B}"/>
              </a:ext>
            </a:extLst>
          </p:cNvPr>
          <p:cNvGrpSpPr/>
          <p:nvPr/>
        </p:nvGrpSpPr>
        <p:grpSpPr>
          <a:xfrm>
            <a:off x="304800" y="3095411"/>
            <a:ext cx="17830801" cy="6733125"/>
            <a:chOff x="0" y="-10687"/>
            <a:chExt cx="5856459" cy="1974107"/>
          </a:xfrm>
        </p:grpSpPr>
        <p:sp>
          <p:nvSpPr>
            <p:cNvPr id="12" name="Text Box 790678407">
              <a:extLst>
                <a:ext uri="{FF2B5EF4-FFF2-40B4-BE49-F238E27FC236}">
                  <a16:creationId xmlns:a16="http://schemas.microsoft.com/office/drawing/2014/main" id="{48C1A2FD-2C79-4672-DE0F-395CAADBF043}"/>
                </a:ext>
              </a:extLst>
            </p:cNvPr>
            <p:cNvSpPr txBox="1"/>
            <p:nvPr/>
          </p:nvSpPr>
          <p:spPr>
            <a:xfrm>
              <a:off x="0" y="9525"/>
              <a:ext cx="2226945"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a:effectLst/>
                  <a:latin typeface="Arial" panose="020B0604020202020204" pitchFamily="34" charset="0"/>
                  <a:ea typeface="Calibri" panose="020F0502020204030204" pitchFamily="34" charset="0"/>
                  <a:cs typeface="Arial" panose="020B0604020202020204" pitchFamily="34" charset="0"/>
                </a:rPr>
                <a:t>Tứ giác nội tiếp </a:t>
              </a:r>
            </a:p>
          </p:txBody>
        </p:sp>
        <p:sp>
          <p:nvSpPr>
            <p:cNvPr id="13" name="Text Box 210828838">
              <a:extLst>
                <a:ext uri="{FF2B5EF4-FFF2-40B4-BE49-F238E27FC236}">
                  <a16:creationId xmlns:a16="http://schemas.microsoft.com/office/drawing/2014/main" id="{16913A38-FC23-F594-6E5C-A7A71BEE4B07}"/>
                </a:ext>
              </a:extLst>
            </p:cNvPr>
            <p:cNvSpPr txBox="1"/>
            <p:nvPr/>
          </p:nvSpPr>
          <p:spPr>
            <a:xfrm>
              <a:off x="0" y="400050"/>
              <a:ext cx="2226945"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a:effectLst/>
                  <a:latin typeface="Arial" panose="020B0604020202020204" pitchFamily="34" charset="0"/>
                  <a:ea typeface="Calibri" panose="020F0502020204030204" pitchFamily="34" charset="0"/>
                  <a:cs typeface="Arial" panose="020B0604020202020204" pitchFamily="34" charset="0"/>
                </a:rPr>
                <a:t>Đa giác đều</a:t>
              </a:r>
            </a:p>
          </p:txBody>
        </p:sp>
        <p:sp>
          <p:nvSpPr>
            <p:cNvPr id="14" name="Text Box 1600540074">
              <a:extLst>
                <a:ext uri="{FF2B5EF4-FFF2-40B4-BE49-F238E27FC236}">
                  <a16:creationId xmlns:a16="http://schemas.microsoft.com/office/drawing/2014/main" id="{066E4CE8-E7AC-C905-02C8-6CA364D88C2A}"/>
                </a:ext>
              </a:extLst>
            </p:cNvPr>
            <p:cNvSpPr txBox="1"/>
            <p:nvPr/>
          </p:nvSpPr>
          <p:spPr>
            <a:xfrm>
              <a:off x="2463745" y="389364"/>
              <a:ext cx="3231356"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dirty="0" err="1">
                  <a:effectLst/>
                  <a:latin typeface="Arial" panose="020B0604020202020204" pitchFamily="34" charset="0"/>
                  <a:ea typeface="Calibri" panose="020F0502020204030204" pitchFamily="34" charset="0"/>
                  <a:cs typeface="Arial" panose="020B0604020202020204" pitchFamily="34" charset="0"/>
                </a:rPr>
                <a:t>Có</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tất</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cả</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các</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cạnh</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và</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các</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góc</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bằng</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nhau</a:t>
              </a:r>
              <a:endParaRPr lang="en-US" sz="3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327550901">
              <a:extLst>
                <a:ext uri="{FF2B5EF4-FFF2-40B4-BE49-F238E27FC236}">
                  <a16:creationId xmlns:a16="http://schemas.microsoft.com/office/drawing/2014/main" id="{358DBD78-0850-7A40-4CA8-1ABD69374030}"/>
                </a:ext>
              </a:extLst>
            </p:cNvPr>
            <p:cNvSpPr txBox="1"/>
            <p:nvPr/>
          </p:nvSpPr>
          <p:spPr>
            <a:xfrm>
              <a:off x="2463745" y="-10687"/>
              <a:ext cx="3392714" cy="34036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dirty="0" err="1">
                  <a:effectLst/>
                  <a:latin typeface="Arial" panose="020B0604020202020204" pitchFamily="34" charset="0"/>
                  <a:ea typeface="Calibri" panose="020F0502020204030204" pitchFamily="34" charset="0"/>
                  <a:cs typeface="Arial" panose="020B0604020202020204" pitchFamily="34" charset="0"/>
                </a:rPr>
                <a:t>Bằng</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một</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nửa</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góc</a:t>
              </a:r>
              <a:r>
                <a:rPr lang="en-US" sz="3900" dirty="0">
                  <a:effectLst/>
                  <a:latin typeface="Arial" panose="020B0604020202020204" pitchFamily="34" charset="0"/>
                  <a:ea typeface="Calibri" panose="020F0502020204030204" pitchFamily="34" charset="0"/>
                  <a:cs typeface="Arial" panose="020B0604020202020204" pitchFamily="34" charset="0"/>
                </a:rPr>
                <a:t> ở </a:t>
              </a:r>
              <a:r>
                <a:rPr lang="en-US" sz="3900" dirty="0" err="1">
                  <a:effectLst/>
                  <a:latin typeface="Arial" panose="020B0604020202020204" pitchFamily="34" charset="0"/>
                  <a:ea typeface="Calibri" panose="020F0502020204030204" pitchFamily="34" charset="0"/>
                  <a:cs typeface="Arial" panose="020B0604020202020204" pitchFamily="34" charset="0"/>
                </a:rPr>
                <a:t>tâm</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cùng</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chắn</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một</a:t>
              </a:r>
              <a:r>
                <a:rPr lang="en-US" sz="3900" dirty="0">
                  <a:effectLst/>
                  <a:latin typeface="Arial" panose="020B0604020202020204" pitchFamily="34" charset="0"/>
                  <a:ea typeface="Calibri" panose="020F0502020204030204" pitchFamily="34" charset="0"/>
                  <a:cs typeface="Arial" panose="020B0604020202020204" pitchFamily="34" charset="0"/>
                </a:rPr>
                <a:t> </a:t>
              </a:r>
              <a:r>
                <a:rPr lang="en-US" sz="3900" dirty="0" err="1">
                  <a:effectLst/>
                  <a:latin typeface="Arial" panose="020B0604020202020204" pitchFamily="34" charset="0"/>
                  <a:ea typeface="Calibri" panose="020F0502020204030204" pitchFamily="34" charset="0"/>
                  <a:cs typeface="Arial" panose="020B0604020202020204" pitchFamily="34" charset="0"/>
                </a:rPr>
                <a:t>cung</a:t>
              </a:r>
              <a:endParaRPr lang="en-US" sz="3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 Box 1719808077">
              <a:extLst>
                <a:ext uri="{FF2B5EF4-FFF2-40B4-BE49-F238E27FC236}">
                  <a16:creationId xmlns:a16="http://schemas.microsoft.com/office/drawing/2014/main" id="{F1448603-2B8B-17A4-F61E-AD32E74CB2C2}"/>
                </a:ext>
              </a:extLst>
            </p:cNvPr>
            <p:cNvSpPr txBox="1"/>
            <p:nvPr/>
          </p:nvSpPr>
          <p:spPr>
            <a:xfrm>
              <a:off x="0" y="809625"/>
              <a:ext cx="2340108"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a:effectLst/>
                  <a:latin typeface="Arial" panose="020B0604020202020204" pitchFamily="34" charset="0"/>
                  <a:ea typeface="Calibri" panose="020F0502020204030204" pitchFamily="34" charset="0"/>
                  <a:cs typeface="Arial" panose="020B0604020202020204" pitchFamily="34" charset="0"/>
                </a:rPr>
                <a:t>Đường tròn ngoại tiếp tam giác </a:t>
              </a:r>
            </a:p>
          </p:txBody>
        </p:sp>
        <p:sp>
          <p:nvSpPr>
            <p:cNvPr id="17" name="Text Box 1004978549">
              <a:extLst>
                <a:ext uri="{FF2B5EF4-FFF2-40B4-BE49-F238E27FC236}">
                  <a16:creationId xmlns:a16="http://schemas.microsoft.com/office/drawing/2014/main" id="{40D71F2C-D5E0-9875-347F-7ABF7D73D2DD}"/>
                </a:ext>
              </a:extLst>
            </p:cNvPr>
            <p:cNvSpPr txBox="1"/>
            <p:nvPr/>
          </p:nvSpPr>
          <p:spPr>
            <a:xfrm>
              <a:off x="0" y="1228725"/>
              <a:ext cx="2249170"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a:effectLst/>
                  <a:latin typeface="Arial" panose="020B0604020202020204" pitchFamily="34" charset="0"/>
                  <a:ea typeface="Calibri" panose="020F0502020204030204" pitchFamily="34" charset="0"/>
                  <a:cs typeface="Arial" panose="020B0604020202020204" pitchFamily="34" charset="0"/>
                </a:rPr>
                <a:t>Đường tròn nội tiếp tam giác</a:t>
              </a:r>
            </a:p>
          </p:txBody>
        </p:sp>
        <p:sp>
          <p:nvSpPr>
            <p:cNvPr id="18" name="Text Box 1575350152">
              <a:extLst>
                <a:ext uri="{FF2B5EF4-FFF2-40B4-BE49-F238E27FC236}">
                  <a16:creationId xmlns:a16="http://schemas.microsoft.com/office/drawing/2014/main" id="{1FB271B6-20DE-94B7-7404-E155BEC50988}"/>
                </a:ext>
              </a:extLst>
            </p:cNvPr>
            <p:cNvSpPr txBox="1"/>
            <p:nvPr/>
          </p:nvSpPr>
          <p:spPr>
            <a:xfrm>
              <a:off x="0" y="1638300"/>
              <a:ext cx="2249170"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a:effectLst/>
                  <a:latin typeface="Arial" panose="020B0604020202020204" pitchFamily="34" charset="0"/>
                  <a:ea typeface="Calibri" panose="020F0502020204030204" pitchFamily="34" charset="0"/>
                  <a:cs typeface="Arial" panose="020B0604020202020204" pitchFamily="34" charset="0"/>
                </a:rPr>
                <a:t>Góc nội tiếp</a:t>
              </a:r>
            </a:p>
          </p:txBody>
        </p:sp>
        <p:sp>
          <p:nvSpPr>
            <p:cNvPr id="19" name="Text Box 1252315777">
              <a:extLst>
                <a:ext uri="{FF2B5EF4-FFF2-40B4-BE49-F238E27FC236}">
                  <a16:creationId xmlns:a16="http://schemas.microsoft.com/office/drawing/2014/main" id="{C31E7637-A3DB-D415-84B5-7D9660117A8F}"/>
                </a:ext>
              </a:extLst>
            </p:cNvPr>
            <p:cNvSpPr txBox="1"/>
            <p:nvPr/>
          </p:nvSpPr>
          <p:spPr>
            <a:xfrm>
              <a:off x="2452788" y="798939"/>
              <a:ext cx="3249722"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a:effectLst/>
                  <a:latin typeface="Arial" panose="020B0604020202020204" pitchFamily="34" charset="0"/>
                  <a:ea typeface="Calibri" panose="020F0502020204030204" pitchFamily="34" charset="0"/>
                  <a:cs typeface="Arial" panose="020B0604020202020204" pitchFamily="34" charset="0"/>
                </a:rPr>
                <a:t>Các đỉnh cùng nằm trên một đường tròn </a:t>
              </a:r>
            </a:p>
          </p:txBody>
        </p:sp>
        <p:sp>
          <p:nvSpPr>
            <p:cNvPr id="20" name="Text Box 216503559">
              <a:extLst>
                <a:ext uri="{FF2B5EF4-FFF2-40B4-BE49-F238E27FC236}">
                  <a16:creationId xmlns:a16="http://schemas.microsoft.com/office/drawing/2014/main" id="{3EE046A8-8527-EDF6-E31E-3E3C43BDC565}"/>
                </a:ext>
              </a:extLst>
            </p:cNvPr>
            <p:cNvSpPr txBox="1"/>
            <p:nvPr/>
          </p:nvSpPr>
          <p:spPr>
            <a:xfrm>
              <a:off x="2452788" y="1218039"/>
              <a:ext cx="3249722"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pt-BR" sz="3900">
                  <a:effectLst/>
                  <a:latin typeface="Arial" panose="020B0604020202020204" pitchFamily="34" charset="0"/>
                  <a:ea typeface="Calibri" panose="020F0502020204030204" pitchFamily="34" charset="0"/>
                  <a:cs typeface="Arial" panose="020B0604020202020204" pitchFamily="34" charset="0"/>
                </a:rPr>
                <a:t>Đi qua ba đỉnh của tam giác đó</a:t>
              </a:r>
              <a:endParaRPr lang="en-US" sz="3900">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 Box 278572107">
              <a:extLst>
                <a:ext uri="{FF2B5EF4-FFF2-40B4-BE49-F238E27FC236}">
                  <a16:creationId xmlns:a16="http://schemas.microsoft.com/office/drawing/2014/main" id="{8FACC949-0E0B-6E85-54C9-71898F4696CA}"/>
                </a:ext>
              </a:extLst>
            </p:cNvPr>
            <p:cNvSpPr txBox="1"/>
            <p:nvPr/>
          </p:nvSpPr>
          <p:spPr>
            <a:xfrm>
              <a:off x="2452788" y="1618089"/>
              <a:ext cx="3249722" cy="3251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800"/>
                </a:spcAft>
              </a:pPr>
              <a:r>
                <a:rPr lang="en-US" sz="3900">
                  <a:effectLst/>
                  <a:latin typeface="Arial" panose="020B0604020202020204" pitchFamily="34" charset="0"/>
                  <a:ea typeface="Calibri" panose="020F0502020204030204" pitchFamily="34" charset="0"/>
                  <a:cs typeface="Arial" panose="020B0604020202020204" pitchFamily="34" charset="0"/>
                </a:rPr>
                <a:t>Tiếp xúc với ba cạnh của tam giác đó</a:t>
              </a:r>
            </a:p>
          </p:txBody>
        </p:sp>
      </p:grpSp>
      <p:cxnSp>
        <p:nvCxnSpPr>
          <p:cNvPr id="23" name="Straight Arrow Connector 22">
            <a:extLst>
              <a:ext uri="{FF2B5EF4-FFF2-40B4-BE49-F238E27FC236}">
                <a16:creationId xmlns:a16="http://schemas.microsoft.com/office/drawing/2014/main" id="{BC5895C0-CAB3-BB64-A9F3-61DD83BCBCD8}"/>
              </a:ext>
            </a:extLst>
          </p:cNvPr>
          <p:cNvCxnSpPr>
            <a:stCxn id="12" idx="3"/>
            <a:endCxn id="19" idx="1"/>
          </p:cNvCxnSpPr>
          <p:nvPr/>
        </p:nvCxnSpPr>
        <p:spPr>
          <a:xfrm>
            <a:off x="7085043" y="3718795"/>
            <a:ext cx="687610" cy="2692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21585A4-9C9A-61B6-8959-CD08C360B68B}"/>
              </a:ext>
            </a:extLst>
          </p:cNvPr>
          <p:cNvCxnSpPr>
            <a:cxnSpLocks/>
            <a:stCxn id="13" idx="3"/>
            <a:endCxn id="14" idx="1"/>
          </p:cNvCxnSpPr>
          <p:nvPr/>
        </p:nvCxnSpPr>
        <p:spPr>
          <a:xfrm flipV="1">
            <a:off x="7085043" y="5014320"/>
            <a:ext cx="720970" cy="364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589ACF4-1552-0764-08FA-6FBF7ADBA33F}"/>
              </a:ext>
            </a:extLst>
          </p:cNvPr>
          <p:cNvCxnSpPr>
            <a:cxnSpLocks/>
            <a:stCxn id="18" idx="3"/>
            <a:endCxn id="15" idx="1"/>
          </p:cNvCxnSpPr>
          <p:nvPr/>
        </p:nvCxnSpPr>
        <p:spPr>
          <a:xfrm flipV="1">
            <a:off x="7152710" y="3675847"/>
            <a:ext cx="653303" cy="55982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E5E344-0227-514B-3D67-41D45E6D7A45}"/>
              </a:ext>
            </a:extLst>
          </p:cNvPr>
          <p:cNvCxnSpPr>
            <a:cxnSpLocks/>
            <a:stCxn id="16" idx="3"/>
            <a:endCxn id="20" idx="1"/>
          </p:cNvCxnSpPr>
          <p:nvPr/>
        </p:nvCxnSpPr>
        <p:spPr>
          <a:xfrm>
            <a:off x="7429583" y="6447712"/>
            <a:ext cx="343070" cy="13929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3F6E81-C549-E4A9-CC4A-C43826BE265A}"/>
              </a:ext>
            </a:extLst>
          </p:cNvPr>
          <p:cNvCxnSpPr>
            <a:cxnSpLocks/>
            <a:stCxn id="17" idx="3"/>
            <a:endCxn id="21" idx="1"/>
          </p:cNvCxnSpPr>
          <p:nvPr/>
        </p:nvCxnSpPr>
        <p:spPr>
          <a:xfrm>
            <a:off x="7152710" y="7877145"/>
            <a:ext cx="619943" cy="13280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779151"/>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446" y="-1899233"/>
            <a:ext cx="4240207" cy="424020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38231" y="341205"/>
            <a:ext cx="1082759" cy="1610050"/>
          </a:xfrm>
          <a:prstGeom prst="rect">
            <a:avLst/>
          </a:prstGeom>
        </p:spPr>
      </p:pic>
      <p:sp>
        <p:nvSpPr>
          <p:cNvPr id="5" name="TextBox 4">
            <a:extLst>
              <a:ext uri="{FF2B5EF4-FFF2-40B4-BE49-F238E27FC236}">
                <a16:creationId xmlns:a16="http://schemas.microsoft.com/office/drawing/2014/main" id="{AA271CFA-1A47-88F3-9E5B-E7840101B6C4}"/>
              </a:ext>
            </a:extLst>
          </p:cNvPr>
          <p:cNvSpPr txBox="1"/>
          <p:nvPr/>
        </p:nvSpPr>
        <p:spPr>
          <a:xfrm>
            <a:off x="457200" y="962245"/>
            <a:ext cx="17373600" cy="8983550"/>
          </a:xfrm>
          <a:prstGeom prst="rect">
            <a:avLst/>
          </a:prstGeom>
          <a:noFill/>
        </p:spPr>
        <p:txBody>
          <a:bodyPr wrap="square">
            <a:spAutoFit/>
          </a:bodyPr>
          <a:lstStyle/>
          <a:p>
            <a:pPr marL="144145">
              <a:lnSpc>
                <a:spcPct val="200000"/>
              </a:lnSpc>
              <a:spcBef>
                <a:spcPts val="300"/>
              </a:spcBef>
              <a:spcAft>
                <a:spcPts val="300"/>
              </a:spcAft>
            </a:pPr>
            <a:r>
              <a:rPr lang="vi-VN" sz="4000" b="1" dirty="0">
                <a:effectLst/>
                <a:latin typeface="Arial" panose="020B0604020202020204" pitchFamily="34" charset="0"/>
                <a:ea typeface="SimSun" panose="02010600030101010101" pitchFamily="2" charset="-122"/>
                <a:cs typeface="Times New Roman" panose="02020603050405020304" pitchFamily="18" charset="0"/>
              </a:rPr>
              <a:t>B. Trắc 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144145">
              <a:lnSpc>
                <a:spcPct val="200000"/>
              </a:lnSpc>
              <a:spcBef>
                <a:spcPts val="300"/>
              </a:spcBef>
              <a:spcAft>
                <a:spcPts val="300"/>
              </a:spcAft>
            </a:pPr>
            <a:r>
              <a:rPr lang="vi-VN" sz="4000" i="1" dirty="0">
                <a:effectLst/>
                <a:latin typeface="Arial" panose="020B0604020202020204" pitchFamily="34" charset="0"/>
                <a:ea typeface="SimSun" panose="02010600030101010101" pitchFamily="2" charset="-122"/>
                <a:cs typeface="Times New Roman" panose="02020603050405020304" pitchFamily="18" charset="0"/>
              </a:rPr>
              <a:t>Khoanh tròn vào đáp án đúng nhất.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4000" b="1" dirty="0">
                <a:effectLst/>
                <a:latin typeface="Arial" panose="020B0604020202020204" pitchFamily="34" charset="0"/>
                <a:ea typeface="SimSun" panose="02010600030101010101" pitchFamily="2" charset="-122"/>
                <a:cs typeface="Times New Roman" panose="02020603050405020304" pitchFamily="18" charset="0"/>
              </a:rPr>
              <a:t>  Câu 1.</a:t>
            </a:r>
            <a:r>
              <a:rPr lang="vi-VN" sz="4000" dirty="0">
                <a:effectLst/>
                <a:latin typeface="Arial" panose="020B0604020202020204" pitchFamily="34" charset="0"/>
                <a:ea typeface="SimSun" panose="02010600030101010101" pitchFamily="2" charset="-122"/>
                <a:cs typeface="Times New Roman" panose="02020603050405020304" pitchFamily="18" charset="0"/>
              </a:rPr>
              <a:t> Số đo góc nội tiếp bằng……..số đo góc ở tâm cùng chắn một cung.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a:lnSpc>
                <a:spcPct val="200000"/>
              </a:lnSpc>
              <a:spcBef>
                <a:spcPts val="300"/>
              </a:spcBef>
              <a:spcAft>
                <a:spcPts val="300"/>
              </a:spcAft>
            </a:pPr>
            <a:r>
              <a:rPr lang="vi-VN" sz="4000" b="1" dirty="0">
                <a:effectLst/>
                <a:latin typeface="Arial" panose="020B0604020202020204" pitchFamily="34" charset="0"/>
                <a:ea typeface="SimSun" panose="02010600030101010101" pitchFamily="2" charset="-122"/>
                <a:cs typeface="Times New Roman" panose="02020603050405020304" pitchFamily="18" charset="0"/>
              </a:rPr>
              <a:t>A.</a:t>
            </a:r>
            <a:r>
              <a:rPr lang="vi-VN" sz="4000" dirty="0">
                <a:effectLst/>
                <a:latin typeface="Arial" panose="020B0604020202020204" pitchFamily="34" charset="0"/>
                <a:ea typeface="SimSun" panose="02010600030101010101" pitchFamily="2" charset="-122"/>
                <a:cs typeface="Times New Roman" panose="02020603050405020304" pitchFamily="18" charset="0"/>
              </a:rPr>
              <a:t> Hai lần. 		</a:t>
            </a:r>
            <a:r>
              <a:rPr lang="vi-VN" sz="4000" b="1" dirty="0">
                <a:effectLst/>
                <a:latin typeface="Arial" panose="020B0604020202020204" pitchFamily="34" charset="0"/>
                <a:ea typeface="SimSun" panose="02010600030101010101" pitchFamily="2" charset="-122"/>
                <a:cs typeface="Times New Roman" panose="02020603050405020304" pitchFamily="18" charset="0"/>
              </a:rPr>
              <a:t>B.</a:t>
            </a:r>
            <a:r>
              <a:rPr lang="vi-VN" sz="4000" dirty="0">
                <a:effectLst/>
                <a:latin typeface="Arial" panose="020B0604020202020204" pitchFamily="34" charset="0"/>
                <a:ea typeface="SimSun" panose="02010600030101010101" pitchFamily="2" charset="-122"/>
                <a:cs typeface="Times New Roman" panose="02020603050405020304" pitchFamily="18" charset="0"/>
              </a:rPr>
              <a:t> Một nửa.			</a:t>
            </a:r>
            <a:r>
              <a:rPr lang="vi-VN" sz="4000" b="1" dirty="0">
                <a:effectLst/>
                <a:latin typeface="Arial" panose="020B0604020202020204" pitchFamily="34" charset="0"/>
                <a:ea typeface="SimSun" panose="02010600030101010101" pitchFamily="2" charset="-122"/>
                <a:cs typeface="Times New Roman" panose="02020603050405020304" pitchFamily="18" charset="0"/>
              </a:rPr>
              <a:t>C.</a:t>
            </a:r>
            <a:r>
              <a:rPr lang="vi-VN" sz="4000" dirty="0">
                <a:effectLst/>
                <a:latin typeface="Arial" panose="020B0604020202020204" pitchFamily="34" charset="0"/>
                <a:ea typeface="SimSun" panose="02010600030101010101" pitchFamily="2" charset="-122"/>
                <a:cs typeface="Times New Roman" panose="02020603050405020304" pitchFamily="18" charset="0"/>
              </a:rPr>
              <a:t> Ba lần.		</a:t>
            </a:r>
            <a:r>
              <a:rPr lang="vi-VN" sz="4000" b="1" dirty="0">
                <a:effectLst/>
                <a:latin typeface="Arial" panose="020B0604020202020204" pitchFamily="34" charset="0"/>
                <a:ea typeface="SimSun" panose="02010600030101010101" pitchFamily="2" charset="-122"/>
                <a:cs typeface="Times New Roman" panose="02020603050405020304" pitchFamily="18" charset="0"/>
              </a:rPr>
              <a:t>D.</a:t>
            </a:r>
            <a:r>
              <a:rPr lang="vi-VN" sz="4000" dirty="0">
                <a:effectLst/>
                <a:latin typeface="Arial" panose="020B0604020202020204" pitchFamily="34" charset="0"/>
                <a:ea typeface="SimSun" panose="02010600030101010101" pitchFamily="2" charset="-122"/>
                <a:cs typeface="Times New Roman" panose="02020603050405020304" pitchFamily="18" charset="0"/>
              </a:rPr>
              <a:t> Đúng.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indent="-180340" algn="just">
              <a:lnSpc>
                <a:spcPct val="200000"/>
              </a:lnSpc>
              <a:spcBef>
                <a:spcPts val="300"/>
              </a:spcBef>
              <a:spcAft>
                <a:spcPts val="300"/>
              </a:spcAft>
            </a:pPr>
            <a:r>
              <a:rPr lang="vi-VN" sz="4000" b="1" dirty="0">
                <a:effectLst/>
                <a:latin typeface="Arial" panose="020B0604020202020204" pitchFamily="34" charset="0"/>
                <a:ea typeface="SimSun" panose="02010600030101010101" pitchFamily="2" charset="-122"/>
                <a:cs typeface="Times New Roman" panose="02020603050405020304" pitchFamily="18" charset="0"/>
              </a:rPr>
              <a:t>Câu 2.</a:t>
            </a:r>
            <a:r>
              <a:rPr lang="vi-VN" sz="4000" dirty="0">
                <a:effectLst/>
                <a:latin typeface="Arial" panose="020B0604020202020204" pitchFamily="34" charset="0"/>
                <a:ea typeface="SimSun" panose="02010600030101010101" pitchFamily="2" charset="-122"/>
                <a:cs typeface="Times New Roman" panose="02020603050405020304" pitchFamily="18" charset="0"/>
              </a:rPr>
              <a:t> Tâm đường tròn ngoại tiếp một tam giác bất kì là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a:lnSpc>
                <a:spcPct val="200000"/>
              </a:lnSpc>
              <a:spcBef>
                <a:spcPts val="300"/>
              </a:spcBef>
              <a:spcAft>
                <a:spcPts val="300"/>
              </a:spcAft>
              <a:tabLst>
                <a:tab pos="2700655" algn="l"/>
              </a:tabLst>
            </a:pPr>
            <a:r>
              <a:rPr lang="vi-VN" sz="4000" b="1" dirty="0">
                <a:effectLst/>
                <a:latin typeface="Arial" panose="020B0604020202020204" pitchFamily="34" charset="0"/>
                <a:ea typeface="SimSun" panose="02010600030101010101" pitchFamily="2" charset="-122"/>
                <a:cs typeface="Times New Roman" panose="02020603050405020304" pitchFamily="18" charset="0"/>
              </a:rPr>
              <a:t>A.</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cao.	</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vi-VN" sz="4000" b="1" dirty="0">
                <a:effectLst/>
                <a:latin typeface="Arial" panose="020B0604020202020204" pitchFamily="34" charset="0"/>
                <a:ea typeface="SimSun" panose="02010600030101010101" pitchFamily="2" charset="-122"/>
                <a:cs typeface="Times New Roman" panose="02020603050405020304" pitchFamily="18" charset="0"/>
              </a:rPr>
              <a:t>B.</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trung tuyến.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a:lnSpc>
                <a:spcPct val="200000"/>
              </a:lnSpc>
              <a:spcBef>
                <a:spcPts val="300"/>
              </a:spcBef>
              <a:spcAft>
                <a:spcPts val="300"/>
              </a:spcAft>
              <a:tabLst>
                <a:tab pos="2700655" algn="l"/>
              </a:tabLst>
            </a:pPr>
            <a:r>
              <a:rPr lang="vi-VN" sz="4000" b="1" dirty="0">
                <a:effectLst/>
                <a:latin typeface="Arial" panose="020B0604020202020204" pitchFamily="34" charset="0"/>
                <a:ea typeface="SimSun" panose="02010600030101010101" pitchFamily="2" charset="-122"/>
                <a:cs typeface="Times New Roman" panose="02020603050405020304" pitchFamily="18" charset="0"/>
              </a:rPr>
              <a:t>C.</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trung trực.	</a:t>
            </a:r>
            <a:r>
              <a:rPr lang="en-US" sz="4000" dirty="0">
                <a:latin typeface="Arial" panose="020B0604020202020204" pitchFamily="34" charset="0"/>
                <a:ea typeface="SimSun" panose="02010600030101010101" pitchFamily="2" charset="-122"/>
                <a:cs typeface="Times New Roman" panose="02020603050405020304" pitchFamily="18" charset="0"/>
              </a:rPr>
              <a:t>     </a:t>
            </a:r>
            <a:r>
              <a:rPr lang="vi-VN" sz="4000" b="1" dirty="0">
                <a:effectLst/>
                <a:latin typeface="Arial" panose="020B0604020202020204" pitchFamily="34" charset="0"/>
                <a:ea typeface="SimSun" panose="02010600030101010101" pitchFamily="2" charset="-122"/>
                <a:cs typeface="Times New Roman" panose="02020603050405020304" pitchFamily="18" charset="0"/>
              </a:rPr>
              <a:t>D.</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phân giác.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3E7038F-02EC-90BF-2D44-834C9DFEB9FB}"/>
              </a:ext>
            </a:extLst>
          </p:cNvPr>
          <p:cNvSpPr txBox="1"/>
          <p:nvPr/>
        </p:nvSpPr>
        <p:spPr>
          <a:xfrm>
            <a:off x="6439828" y="199049"/>
            <a:ext cx="5408341" cy="1005916"/>
          </a:xfrm>
          <a:prstGeom prst="rect">
            <a:avLst/>
          </a:prstGeom>
          <a:noFill/>
        </p:spPr>
        <p:txBody>
          <a:bodyPr wrap="square">
            <a:spAutoFit/>
          </a:bodyPr>
          <a:lstStyle/>
          <a:p>
            <a:pPr marL="144145" algn="ctr">
              <a:lnSpc>
                <a:spcPct val="150000"/>
              </a:lnSpc>
              <a:spcBef>
                <a:spcPts val="300"/>
              </a:spcBef>
              <a:spcAft>
                <a:spcPts val="300"/>
              </a:spcAft>
            </a:pPr>
            <a:r>
              <a:rPr lang="da-DK" sz="45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PHIẾU HỌC TẬP</a:t>
            </a:r>
            <a:endParaRPr lang="en-US" sz="4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3FE24A8F-07C5-03F5-20C3-32A4A87AAEFB}"/>
              </a:ext>
            </a:extLst>
          </p:cNvPr>
          <p:cNvSpPr/>
          <p:nvPr/>
        </p:nvSpPr>
        <p:spPr>
          <a:xfrm>
            <a:off x="4563766" y="5143500"/>
            <a:ext cx="1143000" cy="1143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9107F57-90A8-6144-ACBC-7FACFC768C39}"/>
              </a:ext>
            </a:extLst>
          </p:cNvPr>
          <p:cNvSpPr/>
          <p:nvPr/>
        </p:nvSpPr>
        <p:spPr>
          <a:xfrm>
            <a:off x="8915400" y="9031373"/>
            <a:ext cx="1143000" cy="1143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24255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28F9DB-98D7-157C-D127-74E13A7581F3}"/>
            </a:ext>
          </a:extLst>
        </p:cNvPr>
        <p:cNvGrpSpPr/>
        <p:nvPr/>
      </p:nvGrpSpPr>
      <p:grpSpPr>
        <a:xfrm>
          <a:off x="0" y="0"/>
          <a:ext cx="0" cy="0"/>
          <a:chOff x="0" y="0"/>
          <a:chExt cx="0" cy="0"/>
        </a:xfrm>
      </p:grpSpPr>
      <p:pic>
        <p:nvPicPr>
          <p:cNvPr id="8" name="Picture 8">
            <a:extLst>
              <a:ext uri="{FF2B5EF4-FFF2-40B4-BE49-F238E27FC236}">
                <a16:creationId xmlns:a16="http://schemas.microsoft.com/office/drawing/2014/main" id="{019FFBD2-4402-5DA5-7821-869C9C6BBB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446" y="-1899233"/>
            <a:ext cx="4240207" cy="4240207"/>
          </a:xfrm>
          <a:prstGeom prst="rect">
            <a:avLst/>
          </a:prstGeom>
        </p:spPr>
      </p:pic>
      <p:pic>
        <p:nvPicPr>
          <p:cNvPr id="11" name="Picture 11">
            <a:extLst>
              <a:ext uri="{FF2B5EF4-FFF2-40B4-BE49-F238E27FC236}">
                <a16:creationId xmlns:a16="http://schemas.microsoft.com/office/drawing/2014/main" id="{364880B3-77C5-0C55-5DB7-AA3EB33755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38231" y="341205"/>
            <a:ext cx="1082759" cy="161005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C549295-09BA-3C91-4137-C1CCCDC07A9F}"/>
                  </a:ext>
                </a:extLst>
              </p:cNvPr>
              <p:cNvSpPr txBox="1"/>
              <p:nvPr/>
            </p:nvSpPr>
            <p:spPr>
              <a:xfrm>
                <a:off x="457198" y="1409700"/>
                <a:ext cx="17373600" cy="8379153"/>
              </a:xfrm>
              <a:prstGeom prst="rect">
                <a:avLst/>
              </a:prstGeom>
              <a:noFill/>
            </p:spPr>
            <p:txBody>
              <a:bodyPr wrap="square">
                <a:spAutoFit/>
              </a:bodyPr>
              <a:lstStyle/>
              <a:p>
                <a:pPr marL="252095" indent="-180340" algn="just">
                  <a:lnSpc>
                    <a:spcPct val="150000"/>
                  </a:lnSpc>
                  <a:spcBef>
                    <a:spcPts val="300"/>
                  </a:spcBef>
                  <a:spcAft>
                    <a:spcPts val="300"/>
                  </a:spcAft>
                </a:pPr>
                <a:r>
                  <a:rPr lang="vi-VN" sz="4000" b="1" dirty="0">
                    <a:effectLst/>
                    <a:latin typeface="Arial" panose="020B0604020202020204" pitchFamily="34" charset="0"/>
                    <a:ea typeface="SimSun" panose="02010600030101010101" pitchFamily="2" charset="-122"/>
                    <a:cs typeface="Times New Roman" panose="02020603050405020304" pitchFamily="18" charset="0"/>
                  </a:rPr>
                  <a:t>Câu 3. </a:t>
                </a:r>
                <a:r>
                  <a:rPr lang="vi-VN" sz="4000" dirty="0">
                    <a:effectLst/>
                    <a:latin typeface="Arial" panose="020B0604020202020204" pitchFamily="34" charset="0"/>
                    <a:ea typeface="SimSun" panose="02010600030101010101" pitchFamily="2" charset="-122"/>
                    <a:cs typeface="Times New Roman" panose="02020603050405020304" pitchFamily="18" charset="0"/>
                  </a:rPr>
                  <a:t>Tâm đường tròn nội tiếp tam giác bất kì là</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a:lnSpc>
                    <a:spcPct val="150000"/>
                  </a:lnSpc>
                  <a:spcBef>
                    <a:spcPts val="300"/>
                  </a:spcBef>
                  <a:spcAft>
                    <a:spcPts val="300"/>
                  </a:spcAft>
                  <a:tabLst>
                    <a:tab pos="2700655" algn="l"/>
                  </a:tabLst>
                </a:pPr>
                <a:r>
                  <a:rPr lang="vi-VN" sz="4000" b="1" dirty="0">
                    <a:effectLst/>
                    <a:latin typeface="Arial" panose="020B0604020202020204" pitchFamily="34" charset="0"/>
                    <a:ea typeface="SimSun" panose="02010600030101010101" pitchFamily="2" charset="-122"/>
                    <a:cs typeface="Times New Roman" panose="02020603050405020304" pitchFamily="18" charset="0"/>
                  </a:rPr>
                  <a:t>A.</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cao.	</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vi-VN" sz="4000" b="1" dirty="0">
                    <a:effectLst/>
                    <a:latin typeface="Arial" panose="020B0604020202020204" pitchFamily="34" charset="0"/>
                    <a:ea typeface="SimSun" panose="02010600030101010101" pitchFamily="2" charset="-122"/>
                    <a:cs typeface="Times New Roman" panose="02020603050405020304" pitchFamily="18" charset="0"/>
                  </a:rPr>
                  <a:t>B.</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trung tuyến.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a:lnSpc>
                    <a:spcPct val="150000"/>
                  </a:lnSpc>
                  <a:spcBef>
                    <a:spcPts val="300"/>
                  </a:spcBef>
                  <a:spcAft>
                    <a:spcPts val="300"/>
                  </a:spcAft>
                  <a:tabLst>
                    <a:tab pos="2700655" algn="l"/>
                  </a:tabLst>
                </a:pPr>
                <a:r>
                  <a:rPr lang="vi-VN" sz="4000" b="1" dirty="0">
                    <a:effectLst/>
                    <a:latin typeface="Arial" panose="020B0604020202020204" pitchFamily="34" charset="0"/>
                    <a:ea typeface="SimSun" panose="02010600030101010101" pitchFamily="2" charset="-122"/>
                    <a:cs typeface="Times New Roman" panose="02020603050405020304" pitchFamily="18" charset="0"/>
                  </a:rPr>
                  <a:t>C.</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trung trực. 	</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vi-VN" sz="4000" b="1" dirty="0">
                    <a:effectLst/>
                    <a:latin typeface="Arial" panose="020B0604020202020204" pitchFamily="34" charset="0"/>
                    <a:ea typeface="SimSun" panose="02010600030101010101" pitchFamily="2" charset="-122"/>
                    <a:cs typeface="Times New Roman" panose="02020603050405020304" pitchFamily="18" charset="0"/>
                  </a:rPr>
                  <a:t>D.</a:t>
                </a:r>
                <a:r>
                  <a:rPr lang="vi-VN" sz="4000" dirty="0">
                    <a:effectLst/>
                    <a:latin typeface="Arial" panose="020B0604020202020204" pitchFamily="34" charset="0"/>
                    <a:ea typeface="SimSun" panose="02010600030101010101" pitchFamily="2" charset="-122"/>
                    <a:cs typeface="Times New Roman" panose="02020603050405020304" pitchFamily="18" charset="0"/>
                  </a:rPr>
                  <a:t> Giao điểm ba đường phân giác.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indent="-180340" algn="just">
                  <a:lnSpc>
                    <a:spcPct val="150000"/>
                  </a:lnSpc>
                  <a:spcBef>
                    <a:spcPts val="300"/>
                  </a:spcBef>
                  <a:spcAft>
                    <a:spcPts val="300"/>
                  </a:spcAft>
                </a:pPr>
                <a:r>
                  <a:rPr lang="vi-VN" sz="4000" b="1" dirty="0">
                    <a:effectLst/>
                    <a:latin typeface="Arial" panose="020B0604020202020204" pitchFamily="34" charset="0"/>
                    <a:ea typeface="SimSun" panose="02010600030101010101" pitchFamily="2" charset="-122"/>
                    <a:cs typeface="Times New Roman" panose="02020603050405020304" pitchFamily="18" charset="0"/>
                  </a:rPr>
                  <a:t>Câu 4. </a:t>
                </a:r>
                <a:r>
                  <a:rPr lang="vi-VN" sz="4000" dirty="0">
                    <a:effectLst/>
                    <a:latin typeface="Arial" panose="020B0604020202020204" pitchFamily="34" charset="0"/>
                    <a:ea typeface="SimSun" panose="02010600030101010101" pitchFamily="2" charset="-122"/>
                    <a:cs typeface="Times New Roman" panose="02020603050405020304" pitchFamily="18" charset="0"/>
                  </a:rPr>
                  <a:t>Tứ giác </a:t>
                </a:r>
                <a14:m>
                  <m:oMath xmlns:m="http://schemas.openxmlformats.org/officeDocument/2006/math">
                    <m:r>
                      <a:rPr lang="vi-VN" sz="4000" i="1">
                        <a:effectLst/>
                        <a:latin typeface="Cambria Math" panose="02040503050406030204" pitchFamily="18" charset="0"/>
                        <a:ea typeface="SimSun" panose="02010600030101010101" pitchFamily="2" charset="-122"/>
                        <a:cs typeface="Arial" panose="020B0604020202020204" pitchFamily="34" charset="0"/>
                      </a:rPr>
                      <m:t>𝐴𝐵𝐶𝐷</m:t>
                    </m:r>
                  </m:oMath>
                </a14:m>
                <a:r>
                  <a:rPr lang="vi-VN" sz="4000" dirty="0">
                    <a:effectLst/>
                    <a:latin typeface="Arial" panose="020B0604020202020204" pitchFamily="34" charset="0"/>
                    <a:ea typeface="SimSun" panose="02010600030101010101" pitchFamily="2" charset="-122"/>
                    <a:cs typeface="Times New Roman" panose="02020603050405020304" pitchFamily="18" charset="0"/>
                  </a:rPr>
                  <a:t> là tứ giác nội tiếp nếu</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a:lnSpc>
                    <a:spcPct val="150000"/>
                  </a:lnSpc>
                  <a:spcBef>
                    <a:spcPts val="300"/>
                  </a:spcBef>
                  <a:spcAft>
                    <a:spcPts val="300"/>
                  </a:spcAft>
                  <a:tabLst>
                    <a:tab pos="2700655" algn="l"/>
                  </a:tabLst>
                </a:pPr>
                <a:r>
                  <a:rPr lang="vi-VN" sz="4000" b="1" dirty="0">
                    <a:effectLst/>
                    <a:latin typeface="Arial" panose="020B0604020202020204" pitchFamily="34" charset="0"/>
                    <a:ea typeface="SimSun" panose="02010600030101010101" pitchFamily="2" charset="-122"/>
                    <a:cs typeface="Times New Roman" panose="02020603050405020304" pitchFamily="18" charset="0"/>
                  </a:rPr>
                  <a:t>A.</a:t>
                </a:r>
                <a:r>
                  <a:rPr lang="vi-VN" sz="4000" dirty="0">
                    <a:effectLst/>
                    <a:latin typeface="Arial" panose="020B0604020202020204" pitchFamily="34" charset="0"/>
                    <a:ea typeface="SimSun" panose="02010600030101010101" pitchFamily="2" charset="-122"/>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𝐴𝐵𝐶</m:t>
                        </m:r>
                      </m:e>
                    </m:acc>
                    <m:r>
                      <a:rPr lang="vi-VN" sz="4000" i="1">
                        <a:effectLst/>
                        <a:latin typeface="Cambria Math" panose="02040503050406030204" pitchFamily="18" charset="0"/>
                        <a:ea typeface="SimSun" panose="02010600030101010101" pitchFamily="2" charset="-122"/>
                        <a:cs typeface="Arial" panose="020B0604020202020204" pitchFamily="34" charset="0"/>
                      </a:rPr>
                      <m:t>+</m:t>
                    </m:r>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𝐴𝐷𝐶</m:t>
                        </m:r>
                      </m:e>
                    </m:acc>
                    <m:r>
                      <a:rPr lang="vi-VN" sz="4000" i="1">
                        <a:effectLst/>
                        <a:latin typeface="Cambria Math" panose="02040503050406030204" pitchFamily="18" charset="0"/>
                        <a:ea typeface="SimSun" panose="02010600030101010101" pitchFamily="2" charset="-122"/>
                        <a:cs typeface="Arial" panose="020B0604020202020204" pitchFamily="34" charset="0"/>
                      </a:rPr>
                      <m:t>=18</m:t>
                    </m:r>
                    <m:sSup>
                      <m:sSupPr>
                        <m:ctrlPr>
                          <a:rPr lang="en-US" sz="4000" i="1">
                            <a:effectLst/>
                            <a:latin typeface="Cambria Math" panose="02040503050406030204" pitchFamily="18" charset="0"/>
                            <a:ea typeface="SimSun" panose="02010600030101010101" pitchFamily="2" charset="-122"/>
                            <a:cs typeface="Arial" panose="020B0604020202020204" pitchFamily="34" charset="0"/>
                          </a:rPr>
                        </m:ctrlPr>
                      </m:sSupPr>
                      <m:e>
                        <m:r>
                          <a:rPr lang="vi-VN" sz="4000" i="1">
                            <a:effectLst/>
                            <a:latin typeface="Cambria Math" panose="02040503050406030204" pitchFamily="18" charset="0"/>
                            <a:ea typeface="SimSun" panose="02010600030101010101" pitchFamily="2" charset="-122"/>
                            <a:cs typeface="Arial" panose="020B0604020202020204" pitchFamily="34" charset="0"/>
                          </a:rPr>
                          <m:t>0</m:t>
                        </m:r>
                      </m:e>
                      <m:sup>
                        <m:r>
                          <a:rPr lang="vi-VN" sz="4000" i="1">
                            <a:effectLst/>
                            <a:latin typeface="Cambria Math" panose="02040503050406030204" pitchFamily="18" charset="0"/>
                            <a:ea typeface="SimSun" panose="02010600030101010101" pitchFamily="2" charset="-122"/>
                            <a:cs typeface="Arial" panose="020B0604020202020204" pitchFamily="34" charset="0"/>
                          </a:rPr>
                          <m:t>0</m:t>
                        </m:r>
                      </m:sup>
                    </m:sSup>
                  </m:oMath>
                </a14:m>
                <a:r>
                  <a:rPr lang="vi-VN"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vi-VN" sz="4000" b="1" dirty="0">
                    <a:effectLst/>
                    <a:latin typeface="Arial" panose="020B0604020202020204" pitchFamily="34" charset="0"/>
                    <a:ea typeface="SimSun" panose="02010600030101010101" pitchFamily="2" charset="-122"/>
                    <a:cs typeface="Times New Roman" panose="02020603050405020304" pitchFamily="18" charset="0"/>
                  </a:rPr>
                  <a:t>B.</a:t>
                </a:r>
                <a:r>
                  <a:rPr lang="vi-VN" sz="4000" dirty="0">
                    <a:effectLst/>
                    <a:latin typeface="Arial" panose="020B0604020202020204" pitchFamily="34" charset="0"/>
                    <a:ea typeface="SimSun" panose="02010600030101010101" pitchFamily="2" charset="-122"/>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𝐴𝐵𝐶</m:t>
                        </m:r>
                      </m:e>
                    </m:acc>
                    <m:r>
                      <a:rPr lang="vi-VN" sz="4000" i="1">
                        <a:effectLst/>
                        <a:latin typeface="Cambria Math" panose="02040503050406030204" pitchFamily="18" charset="0"/>
                        <a:ea typeface="SimSun" panose="02010600030101010101" pitchFamily="2" charset="-122"/>
                        <a:cs typeface="Arial" panose="020B0604020202020204" pitchFamily="34" charset="0"/>
                      </a:rPr>
                      <m:t>+</m:t>
                    </m:r>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𝐴𝐷𝐶</m:t>
                        </m:r>
                      </m:e>
                    </m:acc>
                    <m:r>
                      <a:rPr lang="vi-VN" sz="4000" i="1">
                        <a:effectLst/>
                        <a:latin typeface="Cambria Math" panose="02040503050406030204" pitchFamily="18" charset="0"/>
                        <a:ea typeface="SimSun" panose="02010600030101010101" pitchFamily="2" charset="-122"/>
                        <a:cs typeface="Arial" panose="020B0604020202020204" pitchFamily="34" charset="0"/>
                      </a:rPr>
                      <m:t>=9</m:t>
                    </m:r>
                    <m:sSup>
                      <m:sSupPr>
                        <m:ctrlPr>
                          <a:rPr lang="en-US" sz="4000" i="1">
                            <a:effectLst/>
                            <a:latin typeface="Cambria Math" panose="02040503050406030204" pitchFamily="18" charset="0"/>
                            <a:ea typeface="SimSun" panose="02010600030101010101" pitchFamily="2" charset="-122"/>
                            <a:cs typeface="Arial" panose="020B0604020202020204" pitchFamily="34" charset="0"/>
                          </a:rPr>
                        </m:ctrlPr>
                      </m:sSupPr>
                      <m:e>
                        <m:r>
                          <a:rPr lang="vi-VN" sz="4000" i="1">
                            <a:effectLst/>
                            <a:latin typeface="Cambria Math" panose="02040503050406030204" pitchFamily="18" charset="0"/>
                            <a:ea typeface="SimSun" panose="02010600030101010101" pitchFamily="2" charset="-122"/>
                            <a:cs typeface="Arial" panose="020B0604020202020204" pitchFamily="34" charset="0"/>
                          </a:rPr>
                          <m:t>0</m:t>
                        </m:r>
                      </m:e>
                      <m:sup>
                        <m:r>
                          <a:rPr lang="vi-VN" sz="4000" i="1">
                            <a:effectLst/>
                            <a:latin typeface="Cambria Math" panose="02040503050406030204" pitchFamily="18" charset="0"/>
                            <a:ea typeface="SimSun" panose="02010600030101010101" pitchFamily="2" charset="-122"/>
                            <a:cs typeface="Arial" panose="020B0604020202020204" pitchFamily="34" charset="0"/>
                          </a:rPr>
                          <m:t>0</m:t>
                        </m:r>
                      </m:sup>
                    </m:sSup>
                  </m:oMath>
                </a14:m>
                <a:r>
                  <a:rPr lang="vi-VN" sz="4000" dirty="0">
                    <a:effectLst/>
                    <a:latin typeface="Arial" panose="020B0604020202020204" pitchFamily="34" charset="0"/>
                    <a:ea typeface="SimSun" panose="02010600030101010101" pitchFamily="2" charset="-122"/>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a:lnSpc>
                    <a:spcPct val="150000"/>
                  </a:lnSpc>
                  <a:spcBef>
                    <a:spcPts val="300"/>
                  </a:spcBef>
                  <a:spcAft>
                    <a:spcPts val="300"/>
                  </a:spcAft>
                  <a:tabLst>
                    <a:tab pos="2700655" algn="l"/>
                  </a:tabLst>
                </a:pPr>
                <a:r>
                  <a:rPr lang="vi-VN" sz="4000" b="1" dirty="0">
                    <a:effectLst/>
                    <a:latin typeface="Arial" panose="020B0604020202020204" pitchFamily="34" charset="0"/>
                    <a:ea typeface="SimSun" panose="02010600030101010101" pitchFamily="2" charset="-122"/>
                    <a:cs typeface="Times New Roman" panose="02020603050405020304" pitchFamily="18" charset="0"/>
                  </a:rPr>
                  <a:t>C.</a:t>
                </a:r>
                <a:r>
                  <a:rPr lang="vi-VN" sz="4000" dirty="0">
                    <a:effectLst/>
                    <a:latin typeface="Arial" panose="020B0604020202020204" pitchFamily="34" charset="0"/>
                    <a:ea typeface="SimSun" panose="02010600030101010101" pitchFamily="2" charset="-122"/>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𝐴𝐵𝐶</m:t>
                        </m:r>
                      </m:e>
                    </m:acc>
                    <m:r>
                      <a:rPr lang="vi-VN" sz="4000" i="1">
                        <a:effectLst/>
                        <a:latin typeface="Cambria Math" panose="02040503050406030204" pitchFamily="18" charset="0"/>
                        <a:ea typeface="SimSun" panose="02010600030101010101" pitchFamily="2" charset="-122"/>
                        <a:cs typeface="Arial" panose="020B0604020202020204" pitchFamily="34" charset="0"/>
                      </a:rPr>
                      <m:t>+</m:t>
                    </m:r>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𝐴𝐷𝐶</m:t>
                        </m:r>
                      </m:e>
                    </m:acc>
                    <m:r>
                      <a:rPr lang="vi-VN" sz="4000" i="1">
                        <a:effectLst/>
                        <a:latin typeface="Cambria Math" panose="02040503050406030204" pitchFamily="18" charset="0"/>
                        <a:ea typeface="SimSun" panose="02010600030101010101" pitchFamily="2" charset="-122"/>
                        <a:cs typeface="Arial" panose="020B0604020202020204" pitchFamily="34" charset="0"/>
                      </a:rPr>
                      <m:t>=36</m:t>
                    </m:r>
                    <m:sSup>
                      <m:sSupPr>
                        <m:ctrlPr>
                          <a:rPr lang="en-US" sz="4000" i="1">
                            <a:effectLst/>
                            <a:latin typeface="Cambria Math" panose="02040503050406030204" pitchFamily="18" charset="0"/>
                            <a:ea typeface="SimSun" panose="02010600030101010101" pitchFamily="2" charset="-122"/>
                            <a:cs typeface="Arial" panose="020B0604020202020204" pitchFamily="34" charset="0"/>
                          </a:rPr>
                        </m:ctrlPr>
                      </m:sSupPr>
                      <m:e>
                        <m:r>
                          <a:rPr lang="vi-VN" sz="4000" i="1">
                            <a:effectLst/>
                            <a:latin typeface="Cambria Math" panose="02040503050406030204" pitchFamily="18" charset="0"/>
                            <a:ea typeface="SimSun" panose="02010600030101010101" pitchFamily="2" charset="-122"/>
                            <a:cs typeface="Arial" panose="020B0604020202020204" pitchFamily="34" charset="0"/>
                          </a:rPr>
                          <m:t>0</m:t>
                        </m:r>
                      </m:e>
                      <m:sup>
                        <m:r>
                          <a:rPr lang="vi-VN" sz="4000" i="1">
                            <a:effectLst/>
                            <a:latin typeface="Cambria Math" panose="02040503050406030204" pitchFamily="18" charset="0"/>
                            <a:ea typeface="SimSun" panose="02010600030101010101" pitchFamily="2" charset="-122"/>
                            <a:cs typeface="Arial" panose="020B0604020202020204" pitchFamily="34" charset="0"/>
                          </a:rPr>
                          <m:t>0</m:t>
                        </m:r>
                      </m:sup>
                    </m:sSup>
                  </m:oMath>
                </a14:m>
                <a:r>
                  <a:rPr lang="vi-VN"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vi-VN" sz="4000" b="1" dirty="0">
                    <a:effectLst/>
                    <a:latin typeface="Arial" panose="020B0604020202020204" pitchFamily="34" charset="0"/>
                    <a:ea typeface="SimSun" panose="02010600030101010101" pitchFamily="2" charset="-122"/>
                    <a:cs typeface="Times New Roman" panose="02020603050405020304" pitchFamily="18" charset="0"/>
                  </a:rPr>
                  <a:t>D.</a:t>
                </a:r>
                <a:r>
                  <a:rPr lang="vi-VN" sz="4000" dirty="0">
                    <a:effectLst/>
                    <a:latin typeface="Arial" panose="020B0604020202020204" pitchFamily="34" charset="0"/>
                    <a:ea typeface="SimSun" panose="02010600030101010101" pitchFamily="2" charset="-122"/>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𝐴𝐵𝐶</m:t>
                        </m:r>
                      </m:e>
                    </m:acc>
                    <m:r>
                      <a:rPr lang="vi-VN" sz="4000" i="1">
                        <a:effectLst/>
                        <a:latin typeface="Cambria Math" panose="02040503050406030204" pitchFamily="18" charset="0"/>
                        <a:ea typeface="SimSun" panose="02010600030101010101" pitchFamily="2" charset="-122"/>
                        <a:cs typeface="Arial" panose="020B0604020202020204" pitchFamily="34" charset="0"/>
                      </a:rPr>
                      <m:t>+</m:t>
                    </m:r>
                    <m:acc>
                      <m:accPr>
                        <m:chr m:val="̂"/>
                        <m:ctrlPr>
                          <a:rPr lang="en-US" sz="4000" i="1">
                            <a:effectLst/>
                            <a:latin typeface="Cambria Math" panose="02040503050406030204" pitchFamily="18" charset="0"/>
                            <a:ea typeface="SimSun" panose="02010600030101010101" pitchFamily="2" charset="-122"/>
                            <a:cs typeface="Arial" panose="020B0604020202020204" pitchFamily="34" charset="0"/>
                          </a:rPr>
                        </m:ctrlPr>
                      </m:accPr>
                      <m:e>
                        <m:r>
                          <a:rPr lang="vi-VN" sz="4000" i="1">
                            <a:effectLst/>
                            <a:latin typeface="Cambria Math" panose="02040503050406030204" pitchFamily="18" charset="0"/>
                            <a:ea typeface="SimSun" panose="02010600030101010101" pitchFamily="2" charset="-122"/>
                            <a:cs typeface="Arial" panose="020B0604020202020204" pitchFamily="34" charset="0"/>
                          </a:rPr>
                          <m:t>𝐴𝐷𝐶</m:t>
                        </m:r>
                      </m:e>
                    </m:acc>
                    <m:r>
                      <a:rPr lang="vi-VN" sz="4000" i="1">
                        <a:effectLst/>
                        <a:latin typeface="Cambria Math" panose="02040503050406030204" pitchFamily="18" charset="0"/>
                        <a:ea typeface="SimSun" panose="02010600030101010101" pitchFamily="2" charset="-122"/>
                        <a:cs typeface="Arial" panose="020B0604020202020204" pitchFamily="34" charset="0"/>
                      </a:rPr>
                      <m:t>=12</m:t>
                    </m:r>
                    <m:sSup>
                      <m:sSupPr>
                        <m:ctrlPr>
                          <a:rPr lang="en-US" sz="4000" i="1">
                            <a:effectLst/>
                            <a:latin typeface="Cambria Math" panose="02040503050406030204" pitchFamily="18" charset="0"/>
                            <a:ea typeface="SimSun" panose="02010600030101010101" pitchFamily="2" charset="-122"/>
                            <a:cs typeface="Arial" panose="020B0604020202020204" pitchFamily="34" charset="0"/>
                          </a:rPr>
                        </m:ctrlPr>
                      </m:sSupPr>
                      <m:e>
                        <m:r>
                          <a:rPr lang="vi-VN" sz="4000" i="1">
                            <a:effectLst/>
                            <a:latin typeface="Cambria Math" panose="02040503050406030204" pitchFamily="18" charset="0"/>
                            <a:ea typeface="SimSun" panose="02010600030101010101" pitchFamily="2" charset="-122"/>
                            <a:cs typeface="Arial" panose="020B0604020202020204" pitchFamily="34" charset="0"/>
                          </a:rPr>
                          <m:t>0</m:t>
                        </m:r>
                      </m:e>
                      <m:sup>
                        <m:r>
                          <a:rPr lang="vi-VN" sz="4000" i="1">
                            <a:effectLst/>
                            <a:latin typeface="Cambria Math" panose="02040503050406030204" pitchFamily="18" charset="0"/>
                            <a:ea typeface="SimSun" panose="02010600030101010101" pitchFamily="2" charset="-122"/>
                            <a:cs typeface="Arial" panose="020B0604020202020204" pitchFamily="34" charset="0"/>
                          </a:rPr>
                          <m:t>0</m:t>
                        </m:r>
                      </m:sup>
                    </m:sSup>
                  </m:oMath>
                </a14:m>
                <a:r>
                  <a:rPr lang="vi-VN" sz="4000" dirty="0">
                    <a:effectLst/>
                    <a:latin typeface="Arial" panose="020B0604020202020204" pitchFamily="34" charset="0"/>
                    <a:ea typeface="SimSun" panose="02010600030101010101" pitchFamily="2" charset="-122"/>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252095" indent="-180340" algn="just">
                  <a:lnSpc>
                    <a:spcPct val="150000"/>
                  </a:lnSpc>
                  <a:spcBef>
                    <a:spcPts val="300"/>
                  </a:spcBef>
                  <a:spcAft>
                    <a:spcPts val="300"/>
                  </a:spcAft>
                </a:pPr>
                <a:r>
                  <a:rPr lang="en-US" sz="4000" b="1" dirty="0" err="1">
                    <a:effectLst/>
                    <a:latin typeface="Arial" panose="020B0604020202020204" pitchFamily="34" charset="0"/>
                    <a:ea typeface="SimSun" panose="02010600030101010101" pitchFamily="2" charset="-122"/>
                    <a:cs typeface="Times New Roman" panose="02020603050405020304" pitchFamily="18" charset="0"/>
                  </a:rPr>
                  <a:t>Câu</a:t>
                </a:r>
                <a:r>
                  <a:rPr lang="en-US" sz="4000" b="1" dirty="0">
                    <a:effectLst/>
                    <a:latin typeface="Arial" panose="020B0604020202020204" pitchFamily="34" charset="0"/>
                    <a:ea typeface="SimSun" panose="02010600030101010101" pitchFamily="2" charset="-122"/>
                    <a:cs typeface="Times New Roman" panose="02020603050405020304" pitchFamily="18" charset="0"/>
                  </a:rPr>
                  <a:t> 5.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Số</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đo</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mỗi</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góc</a:t>
                </a:r>
                <a:r>
                  <a:rPr lang="en-US" sz="4000" dirty="0">
                    <a:effectLst/>
                    <a:latin typeface="Arial" panose="020B0604020202020204" pitchFamily="34" charset="0"/>
                    <a:ea typeface="SimSun" panose="02010600030101010101" pitchFamily="2" charset="-122"/>
                    <a:cs typeface="Times New Roman" panose="02020603050405020304" pitchFamily="18" charset="0"/>
                  </a:rPr>
                  <a:t> ở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đỉnh</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của</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một</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SimSun" panose="02010600030101010101" pitchFamily="2" charset="-122"/>
                        <a:cs typeface="Arial" panose="020B0604020202020204" pitchFamily="34" charset="0"/>
                      </a:rPr>
                      <m:t>𝑛</m:t>
                    </m:r>
                  </m:oMath>
                </a14:m>
                <a:r>
                  <a:rPr lang="en-US" sz="4000" dirty="0">
                    <a:effectLst/>
                    <a:latin typeface="Arial" panose="020B0604020202020204" pitchFamily="34" charset="0"/>
                    <a:ea typeface="SimSun" panose="02010600030101010101" pitchFamily="2" charset="-122"/>
                    <a:cs typeface="Times New Roman" panose="02020603050405020304" pitchFamily="18" charset="0"/>
                  </a:rPr>
                  <a:t>-</a:t>
                </a:r>
                <a:r>
                  <a:rPr lang="en-US" sz="4000" dirty="0" err="1">
                    <a:effectLst/>
                    <a:latin typeface="Arial" panose="020B0604020202020204" pitchFamily="34" charset="0"/>
                    <a:ea typeface="SimSun" panose="02010600030101010101" pitchFamily="2" charset="-122"/>
                    <a:cs typeface="Times New Roman" panose="02020603050405020304" pitchFamily="18" charset="0"/>
                  </a:rPr>
                  <a:t>giác</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đều</a:t>
                </a:r>
                <a:r>
                  <a:rPr lang="en-US" sz="4000" dirty="0">
                    <a:effectLst/>
                    <a:latin typeface="Arial" panose="020B0604020202020204" pitchFamily="34" charset="0"/>
                    <a:ea typeface="SimSun" panose="02010600030101010101" pitchFamily="2" charset="-122"/>
                    <a:cs typeface="Times New Roman" panose="02020603050405020304" pitchFamily="18" charset="0"/>
                  </a:rPr>
                  <a:t>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là</a:t>
                </a:r>
                <a:r>
                  <a:rPr lang="en-US" sz="4000" dirty="0">
                    <a:effectLst/>
                    <a:latin typeface="Arial" panose="020B0604020202020204" pitchFamily="34" charset="0"/>
                    <a:ea typeface="SimSun" panose="02010600030101010101" pitchFamily="2" charset="-122"/>
                    <a:cs typeface="Times New Roman" panose="02020603050405020304" pitchFamily="18" charset="0"/>
                  </a:rPr>
                  <a:t> …… </a:t>
                </a:r>
                <a:r>
                  <a:rPr lang="en-US" sz="4000" dirty="0" err="1">
                    <a:effectLst/>
                    <a:latin typeface="Arial" panose="020B0604020202020204" pitchFamily="34" charset="0"/>
                    <a:ea typeface="SimSun" panose="02010600030101010101" pitchFamily="2" charset="-122"/>
                    <a:cs typeface="Times New Roman" panose="02020603050405020304" pitchFamily="18" charset="0"/>
                  </a:rPr>
                  <a:t>độ</a:t>
                </a:r>
                <a:r>
                  <a:rPr lang="en-US" sz="4000" dirty="0">
                    <a:effectLst/>
                    <a:latin typeface="Arial" panose="020B0604020202020204" pitchFamily="34" charset="0"/>
                    <a:ea typeface="SimSun" panose="02010600030101010101" pitchFamily="2" charset="-122"/>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4000" b="1" kern="0" dirty="0">
                    <a:effectLst/>
                    <a:latin typeface="Arial" panose="020B0604020202020204" pitchFamily="34" charset="0"/>
                    <a:ea typeface="SimSun" panose="02010600030101010101" pitchFamily="2" charset="-122"/>
                  </a:rPr>
                  <a:t>A. </a:t>
                </a:r>
                <a14:m>
                  <m:oMath xmlns:m="http://schemas.openxmlformats.org/officeDocument/2006/math">
                    <m:f>
                      <m:fPr>
                        <m:ctrlPr>
                          <a:rPr lang="en-US" sz="4000" i="1">
                            <a:effectLst/>
                            <a:latin typeface="Cambria Math" panose="02040503050406030204" pitchFamily="18" charset="0"/>
                            <a:ea typeface="SimSun" panose="02010600030101010101" pitchFamily="2" charset="-122"/>
                            <a:cs typeface="Arial" panose="020B0604020202020204" pitchFamily="34" charset="0"/>
                          </a:rPr>
                        </m:ctrlPr>
                      </m:fPr>
                      <m:num>
                        <m:r>
                          <a:rPr lang="en-US" sz="4000" i="1" kern="0">
                            <a:effectLst/>
                            <a:latin typeface="Cambria Math" panose="02040503050406030204" pitchFamily="18" charset="0"/>
                            <a:ea typeface="SimSun" panose="02010600030101010101" pitchFamily="2" charset="-122"/>
                            <a:cs typeface="Arial" panose="020B0604020202020204" pitchFamily="34" charset="0"/>
                          </a:rPr>
                          <m:t>90</m:t>
                        </m:r>
                        <m:d>
                          <m:dPr>
                            <m:ctrlPr>
                              <a:rPr lang="en-US" sz="4000" i="1">
                                <a:effectLst/>
                                <a:latin typeface="Cambria Math" panose="02040503050406030204" pitchFamily="18" charset="0"/>
                                <a:ea typeface="SimSun" panose="02010600030101010101" pitchFamily="2" charset="-122"/>
                                <a:cs typeface="Arial" panose="020B0604020202020204" pitchFamily="34" charset="0"/>
                              </a:rPr>
                            </m:ctrlPr>
                          </m:dPr>
                          <m:e>
                            <m:r>
                              <a:rPr lang="en-US" sz="4000" i="1" kern="0">
                                <a:effectLst/>
                                <a:latin typeface="Cambria Math" panose="02040503050406030204" pitchFamily="18" charset="0"/>
                                <a:ea typeface="SimSun" panose="02010600030101010101" pitchFamily="2" charset="-122"/>
                                <a:cs typeface="Arial" panose="020B0604020202020204" pitchFamily="34" charset="0"/>
                              </a:rPr>
                              <m:t>𝑛</m:t>
                            </m:r>
                            <m:r>
                              <a:rPr lang="en-US" sz="4000" i="1" kern="0">
                                <a:effectLst/>
                                <a:latin typeface="Cambria Math" panose="02040503050406030204" pitchFamily="18" charset="0"/>
                                <a:ea typeface="SimSun" panose="02010600030101010101" pitchFamily="2" charset="-122"/>
                                <a:cs typeface="Arial" panose="020B0604020202020204" pitchFamily="34" charset="0"/>
                              </a:rPr>
                              <m:t>−1</m:t>
                            </m:r>
                          </m:e>
                        </m:d>
                      </m:num>
                      <m:den>
                        <m:r>
                          <a:rPr lang="en-US" sz="4000" i="1" kern="0">
                            <a:effectLst/>
                            <a:latin typeface="Cambria Math" panose="02040503050406030204" pitchFamily="18" charset="0"/>
                            <a:ea typeface="SimSun" panose="02010600030101010101" pitchFamily="2" charset="-122"/>
                            <a:cs typeface="Arial" panose="020B0604020202020204" pitchFamily="34" charset="0"/>
                          </a:rPr>
                          <m:t>𝑛</m:t>
                        </m:r>
                      </m:den>
                    </m:f>
                  </m:oMath>
                </a14:m>
                <a:r>
                  <a:rPr lang="vi-VN" sz="4000" kern="0" dirty="0">
                    <a:effectLst/>
                    <a:latin typeface="Arial" panose="020B0604020202020204" pitchFamily="34" charset="0"/>
                    <a:ea typeface="SimSun" panose="02010600030101010101" pitchFamily="2" charset="-122"/>
                  </a:rPr>
                  <a:t>.</a:t>
                </a:r>
                <a:r>
                  <a:rPr lang="en-US" sz="4000" kern="0" dirty="0">
                    <a:effectLst/>
                    <a:latin typeface="Arial" panose="020B0604020202020204" pitchFamily="34" charset="0"/>
                    <a:ea typeface="SimSun" panose="02010600030101010101" pitchFamily="2" charset="-122"/>
                  </a:rPr>
                  <a:t>			</a:t>
                </a:r>
                <a:r>
                  <a:rPr lang="en-US" sz="4000" b="1" kern="0" dirty="0">
                    <a:effectLst/>
                    <a:latin typeface="Arial" panose="020B0604020202020204" pitchFamily="34" charset="0"/>
                    <a:ea typeface="SimSun" panose="02010600030101010101" pitchFamily="2" charset="-122"/>
                  </a:rPr>
                  <a:t>B.</a:t>
                </a:r>
                <a:r>
                  <a:rPr lang="en-US" sz="4000" kern="0" dirty="0">
                    <a:effectLst/>
                    <a:latin typeface="Arial" panose="020B0604020202020204" pitchFamily="34" charset="0"/>
                    <a:ea typeface="SimSun" panose="02010600030101010101" pitchFamily="2" charset="-122"/>
                  </a:rPr>
                  <a:t> </a:t>
                </a:r>
                <a14:m>
                  <m:oMath xmlns:m="http://schemas.openxmlformats.org/officeDocument/2006/math">
                    <m:f>
                      <m:fPr>
                        <m:ctrlPr>
                          <a:rPr lang="en-US" sz="4000" i="1">
                            <a:effectLst/>
                            <a:latin typeface="Cambria Math" panose="02040503050406030204" pitchFamily="18" charset="0"/>
                            <a:ea typeface="SimSun" panose="02010600030101010101" pitchFamily="2" charset="-122"/>
                            <a:cs typeface="Arial" panose="020B0604020202020204" pitchFamily="34" charset="0"/>
                          </a:rPr>
                        </m:ctrlPr>
                      </m:fPr>
                      <m:num>
                        <m:r>
                          <a:rPr lang="en-US" sz="4000" i="1" kern="0">
                            <a:effectLst/>
                            <a:latin typeface="Cambria Math" panose="02040503050406030204" pitchFamily="18" charset="0"/>
                            <a:ea typeface="SimSun" panose="02010600030101010101" pitchFamily="2" charset="-122"/>
                            <a:cs typeface="Arial" panose="020B0604020202020204" pitchFamily="34" charset="0"/>
                          </a:rPr>
                          <m:t>90</m:t>
                        </m:r>
                        <m:d>
                          <m:dPr>
                            <m:ctrlPr>
                              <a:rPr lang="en-US" sz="4000" i="1">
                                <a:effectLst/>
                                <a:latin typeface="Cambria Math" panose="02040503050406030204" pitchFamily="18" charset="0"/>
                                <a:ea typeface="SimSun" panose="02010600030101010101" pitchFamily="2" charset="-122"/>
                                <a:cs typeface="Arial" panose="020B0604020202020204" pitchFamily="34" charset="0"/>
                              </a:rPr>
                            </m:ctrlPr>
                          </m:dPr>
                          <m:e>
                            <m:r>
                              <a:rPr lang="en-US" sz="4000" i="1" kern="0">
                                <a:effectLst/>
                                <a:latin typeface="Cambria Math" panose="02040503050406030204" pitchFamily="18" charset="0"/>
                                <a:ea typeface="SimSun" panose="02010600030101010101" pitchFamily="2" charset="-122"/>
                                <a:cs typeface="Arial" panose="020B0604020202020204" pitchFamily="34" charset="0"/>
                              </a:rPr>
                              <m:t>𝑛</m:t>
                            </m:r>
                            <m:r>
                              <a:rPr lang="en-US" sz="4000" i="1" kern="0">
                                <a:effectLst/>
                                <a:latin typeface="Cambria Math" panose="02040503050406030204" pitchFamily="18" charset="0"/>
                                <a:ea typeface="SimSun" panose="02010600030101010101" pitchFamily="2" charset="-122"/>
                                <a:cs typeface="Arial" panose="020B0604020202020204" pitchFamily="34" charset="0"/>
                              </a:rPr>
                              <m:t>−2</m:t>
                            </m:r>
                          </m:e>
                        </m:d>
                      </m:num>
                      <m:den>
                        <m:r>
                          <a:rPr lang="en-US" sz="4000" i="1" kern="0">
                            <a:effectLst/>
                            <a:latin typeface="Cambria Math" panose="02040503050406030204" pitchFamily="18" charset="0"/>
                            <a:ea typeface="SimSun" panose="02010600030101010101" pitchFamily="2" charset="-122"/>
                            <a:cs typeface="Arial" panose="020B0604020202020204" pitchFamily="34" charset="0"/>
                          </a:rPr>
                          <m:t>𝑛</m:t>
                        </m:r>
                      </m:den>
                    </m:f>
                  </m:oMath>
                </a14:m>
                <a:r>
                  <a:rPr lang="vi-VN" sz="4000" kern="0" dirty="0">
                    <a:effectLst/>
                    <a:latin typeface="Arial" panose="020B0604020202020204" pitchFamily="34" charset="0"/>
                    <a:ea typeface="SimSun" panose="02010600030101010101" pitchFamily="2" charset="-122"/>
                  </a:rPr>
                  <a:t>.</a:t>
                </a:r>
                <a:r>
                  <a:rPr lang="en-US" sz="4000" kern="0" dirty="0">
                    <a:effectLst/>
                    <a:latin typeface="Arial" panose="020B0604020202020204" pitchFamily="34" charset="0"/>
                    <a:ea typeface="SimSun" panose="02010600030101010101" pitchFamily="2" charset="-122"/>
                  </a:rPr>
                  <a:t> 			</a:t>
                </a:r>
                <a:r>
                  <a:rPr lang="en-US" sz="4000" b="1" kern="0" dirty="0">
                    <a:effectLst/>
                    <a:latin typeface="Arial" panose="020B0604020202020204" pitchFamily="34" charset="0"/>
                    <a:ea typeface="SimSun" panose="02010600030101010101" pitchFamily="2" charset="-122"/>
                  </a:rPr>
                  <a:t>C.</a:t>
                </a:r>
                <a:r>
                  <a:rPr lang="en-US" sz="4000" kern="0" dirty="0">
                    <a:effectLst/>
                    <a:latin typeface="Arial" panose="020B0604020202020204" pitchFamily="34" charset="0"/>
                    <a:ea typeface="SimSun" panose="02010600030101010101" pitchFamily="2" charset="-122"/>
                  </a:rPr>
                  <a:t> </a:t>
                </a:r>
                <a14:m>
                  <m:oMath xmlns:m="http://schemas.openxmlformats.org/officeDocument/2006/math">
                    <m:f>
                      <m:fPr>
                        <m:ctrlPr>
                          <a:rPr lang="en-US" sz="4000" i="1">
                            <a:effectLst/>
                            <a:latin typeface="Cambria Math" panose="02040503050406030204" pitchFamily="18" charset="0"/>
                            <a:ea typeface="SimSun" panose="02010600030101010101" pitchFamily="2" charset="-122"/>
                            <a:cs typeface="Arial" panose="020B0604020202020204" pitchFamily="34" charset="0"/>
                          </a:rPr>
                        </m:ctrlPr>
                      </m:fPr>
                      <m:num>
                        <m:r>
                          <a:rPr lang="en-US" sz="4000" i="1" kern="0">
                            <a:effectLst/>
                            <a:latin typeface="Cambria Math" panose="02040503050406030204" pitchFamily="18" charset="0"/>
                            <a:ea typeface="SimSun" panose="02010600030101010101" pitchFamily="2" charset="-122"/>
                            <a:cs typeface="Arial" panose="020B0604020202020204" pitchFamily="34" charset="0"/>
                          </a:rPr>
                          <m:t>90</m:t>
                        </m:r>
                        <m:d>
                          <m:dPr>
                            <m:ctrlPr>
                              <a:rPr lang="en-US" sz="4000" i="1">
                                <a:effectLst/>
                                <a:latin typeface="Cambria Math" panose="02040503050406030204" pitchFamily="18" charset="0"/>
                                <a:ea typeface="SimSun" panose="02010600030101010101" pitchFamily="2" charset="-122"/>
                                <a:cs typeface="Arial" panose="020B0604020202020204" pitchFamily="34" charset="0"/>
                              </a:rPr>
                            </m:ctrlPr>
                          </m:dPr>
                          <m:e>
                            <m:r>
                              <a:rPr lang="en-US" sz="4000" i="1" kern="0">
                                <a:effectLst/>
                                <a:latin typeface="Cambria Math" panose="02040503050406030204" pitchFamily="18" charset="0"/>
                                <a:ea typeface="SimSun" panose="02010600030101010101" pitchFamily="2" charset="-122"/>
                                <a:cs typeface="Arial" panose="020B0604020202020204" pitchFamily="34" charset="0"/>
                              </a:rPr>
                              <m:t>𝑛</m:t>
                            </m:r>
                            <m:r>
                              <a:rPr lang="en-US" sz="4000" i="1" kern="0">
                                <a:effectLst/>
                                <a:latin typeface="Cambria Math" panose="02040503050406030204" pitchFamily="18" charset="0"/>
                                <a:ea typeface="SimSun" panose="02010600030101010101" pitchFamily="2" charset="-122"/>
                                <a:cs typeface="Arial" panose="020B0604020202020204" pitchFamily="34" charset="0"/>
                              </a:rPr>
                              <m:t>−3</m:t>
                            </m:r>
                          </m:e>
                        </m:d>
                      </m:num>
                      <m:den>
                        <m:r>
                          <a:rPr lang="en-US" sz="4000" i="1" kern="0">
                            <a:effectLst/>
                            <a:latin typeface="Cambria Math" panose="02040503050406030204" pitchFamily="18" charset="0"/>
                            <a:ea typeface="SimSun" panose="02010600030101010101" pitchFamily="2" charset="-122"/>
                            <a:cs typeface="Arial" panose="020B0604020202020204" pitchFamily="34" charset="0"/>
                          </a:rPr>
                          <m:t>𝑛</m:t>
                        </m:r>
                      </m:den>
                    </m:f>
                  </m:oMath>
                </a14:m>
                <a:r>
                  <a:rPr lang="vi-VN" sz="4000" kern="0" dirty="0">
                    <a:effectLst/>
                    <a:latin typeface="Arial" panose="020B0604020202020204" pitchFamily="34" charset="0"/>
                    <a:ea typeface="SimSun" panose="02010600030101010101" pitchFamily="2" charset="-122"/>
                  </a:rPr>
                  <a:t>.</a:t>
                </a:r>
                <a:r>
                  <a:rPr lang="en-US" sz="4000" kern="0" dirty="0">
                    <a:effectLst/>
                    <a:latin typeface="Arial" panose="020B0604020202020204" pitchFamily="34" charset="0"/>
                    <a:ea typeface="SimSun" panose="02010600030101010101" pitchFamily="2" charset="-122"/>
                  </a:rPr>
                  <a:t>			</a:t>
                </a:r>
                <a:r>
                  <a:rPr lang="en-US" sz="4000" b="1" kern="0" dirty="0">
                    <a:effectLst/>
                    <a:latin typeface="Arial" panose="020B0604020202020204" pitchFamily="34" charset="0"/>
                    <a:ea typeface="SimSun" panose="02010600030101010101" pitchFamily="2" charset="-122"/>
                  </a:rPr>
                  <a:t>D.</a:t>
                </a:r>
                <a:r>
                  <a:rPr lang="en-US" sz="4000" kern="0" dirty="0">
                    <a:effectLst/>
                    <a:latin typeface="Arial" panose="020B0604020202020204" pitchFamily="34" charset="0"/>
                    <a:ea typeface="SimSun" panose="02010600030101010101" pitchFamily="2" charset="-122"/>
                  </a:rPr>
                  <a:t> </a:t>
                </a:r>
                <a14:m>
                  <m:oMath xmlns:m="http://schemas.openxmlformats.org/officeDocument/2006/math">
                    <m:r>
                      <a:rPr lang="en-US" sz="4000" i="1" kern="0">
                        <a:effectLst/>
                        <a:latin typeface="Cambria Math" panose="02040503050406030204" pitchFamily="18" charset="0"/>
                        <a:ea typeface="SimSun" panose="02010600030101010101" pitchFamily="2" charset="-122"/>
                        <a:cs typeface="Arial" panose="020B0604020202020204" pitchFamily="34" charset="0"/>
                      </a:rPr>
                      <m:t>90</m:t>
                    </m:r>
                    <m:r>
                      <a:rPr lang="en-US" sz="4000" i="1" kern="0">
                        <a:effectLst/>
                        <a:latin typeface="Cambria Math" panose="02040503050406030204" pitchFamily="18" charset="0"/>
                        <a:ea typeface="SimSun" panose="02010600030101010101" pitchFamily="2" charset="-122"/>
                        <a:cs typeface="Arial" panose="020B0604020202020204" pitchFamily="34" charset="0"/>
                      </a:rPr>
                      <m:t>𝑛</m:t>
                    </m:r>
                  </m:oMath>
                </a14:m>
                <a:r>
                  <a:rPr lang="vi-VN" sz="4000" kern="0" dirty="0">
                    <a:effectLst/>
                    <a:latin typeface="Arial" panose="020B0604020202020204" pitchFamily="34" charset="0"/>
                    <a:ea typeface="SimSun" panose="02010600030101010101" pitchFamily="2" charset="-122"/>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C549295-09BA-3C91-4137-C1CCCDC07A9F}"/>
                  </a:ext>
                </a:extLst>
              </p:cNvPr>
              <p:cNvSpPr txBox="1">
                <a:spLocks noRot="1" noChangeAspect="1" noMove="1" noResize="1" noEditPoints="1" noAdjustHandles="1" noChangeArrowheads="1" noChangeShapeType="1" noTextEdit="1"/>
              </p:cNvSpPr>
              <p:nvPr/>
            </p:nvSpPr>
            <p:spPr>
              <a:xfrm>
                <a:off x="457198" y="1409700"/>
                <a:ext cx="17373600" cy="8379153"/>
              </a:xfrm>
              <a:prstGeom prst="rect">
                <a:avLst/>
              </a:prstGeom>
              <a:blipFill>
                <a:blip r:embed="rId6"/>
                <a:stretch>
                  <a:fillRect l="-1228" b="-43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BAB156D-4182-8E0E-2490-81C7753BFCB3}"/>
              </a:ext>
            </a:extLst>
          </p:cNvPr>
          <p:cNvSpPr txBox="1"/>
          <p:nvPr/>
        </p:nvSpPr>
        <p:spPr>
          <a:xfrm>
            <a:off x="6439828" y="199049"/>
            <a:ext cx="5408341" cy="1005916"/>
          </a:xfrm>
          <a:prstGeom prst="rect">
            <a:avLst/>
          </a:prstGeom>
          <a:noFill/>
        </p:spPr>
        <p:txBody>
          <a:bodyPr wrap="square">
            <a:spAutoFit/>
          </a:bodyPr>
          <a:lstStyle/>
          <a:p>
            <a:pPr marL="144145" algn="ctr">
              <a:lnSpc>
                <a:spcPct val="150000"/>
              </a:lnSpc>
              <a:spcBef>
                <a:spcPts val="300"/>
              </a:spcBef>
              <a:spcAft>
                <a:spcPts val="300"/>
              </a:spcAft>
            </a:pPr>
            <a:r>
              <a:rPr lang="da-DK" sz="45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PHIẾU HỌC TẬP</a:t>
            </a:r>
            <a:endParaRPr lang="en-US" sz="4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C0AA32DF-3460-63AD-D4A5-EB106E6D492A}"/>
              </a:ext>
            </a:extLst>
          </p:cNvPr>
          <p:cNvSpPr/>
          <p:nvPr/>
        </p:nvSpPr>
        <p:spPr>
          <a:xfrm>
            <a:off x="420027" y="3409469"/>
            <a:ext cx="1143000" cy="1143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957F216-FCCC-94D1-4AC2-163D28B1F792}"/>
              </a:ext>
            </a:extLst>
          </p:cNvPr>
          <p:cNvSpPr/>
          <p:nvPr/>
        </p:nvSpPr>
        <p:spPr>
          <a:xfrm>
            <a:off x="420027" y="5487499"/>
            <a:ext cx="1143000" cy="1143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F224661-D0D0-024A-6DE1-9A31BDAD1E9B}"/>
              </a:ext>
            </a:extLst>
          </p:cNvPr>
          <p:cNvSpPr/>
          <p:nvPr/>
        </p:nvSpPr>
        <p:spPr>
          <a:xfrm>
            <a:off x="4572000" y="8645853"/>
            <a:ext cx="1143000" cy="1143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219;p3">
            <a:extLst>
              <a:ext uri="{FF2B5EF4-FFF2-40B4-BE49-F238E27FC236}">
                <a16:creationId xmlns:a16="http://schemas.microsoft.com/office/drawing/2014/main" id="{617B519B-577E-9926-8405-3FA461398483}"/>
              </a:ext>
            </a:extLst>
          </p:cNvPr>
          <p:cNvPicPr preferRelativeResize="0"/>
          <p:nvPr/>
        </p:nvPicPr>
        <p:blipFill rotWithShape="1">
          <a:blip r:embed="rId7">
            <a:alphaModFix/>
          </a:blip>
          <a:srcRect/>
          <a:stretch/>
        </p:blipFill>
        <p:spPr>
          <a:xfrm>
            <a:off x="5896" y="0"/>
            <a:ext cx="1594304" cy="495300"/>
          </a:xfrm>
          <a:prstGeom prst="rect">
            <a:avLst/>
          </a:prstGeom>
          <a:noFill/>
          <a:ln>
            <a:noFill/>
          </a:ln>
        </p:spPr>
      </p:pic>
    </p:spTree>
    <p:extLst>
      <p:ext uri="{BB962C8B-B14F-4D97-AF65-F5344CB8AC3E}">
        <p14:creationId xmlns:p14="http://schemas.microsoft.com/office/powerpoint/2010/main" val="2381304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1203</Words>
  <Application>Microsoft Office PowerPoint</Application>
  <PresentationFormat>Custom</PresentationFormat>
  <Paragraphs>199</Paragraphs>
  <Slides>32</Slides>
  <Notes>5</Notes>
  <HiddenSlides>0</HiddenSlides>
  <MMClips>6</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Arial</vt:lpstr>
      <vt:lpstr>Aharoni</vt:lpstr>
      <vt:lpstr>Arial (Body)</vt:lpstr>
      <vt:lpstr>Cambria Math</vt:lpstr>
      <vt:lpstr>Wingdings</vt:lpstr>
      <vt:lpstr>Times New Roman</vt:lpstr>
      <vt:lpstr>Calibri</vt:lpstr>
      <vt:lpstr>Kavoon</vt:lpstr>
      <vt:lpstr>Anton</vt:lpstr>
      <vt:lpstr>SimSun</vt:lpstr>
      <vt:lpstr>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dc:creator>Hà Ngân</dc:creator>
  <cp:lastModifiedBy>Admin</cp:lastModifiedBy>
  <cp:revision>109</cp:revision>
  <dcterms:created xsi:type="dcterms:W3CDTF">2006-08-16T00:00:00Z</dcterms:created>
  <dcterms:modified xsi:type="dcterms:W3CDTF">2024-11-06T01:31:47Z</dcterms:modified>
  <dc:identifier>DAFSQ-Bl3TE</dc:identifier>
</cp:coreProperties>
</file>