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8" r:id="rId6"/>
    <p:sldId id="291" r:id="rId7"/>
    <p:sldId id="288" r:id="rId8"/>
    <p:sldId id="283" r:id="rId9"/>
    <p:sldId id="284" r:id="rId10"/>
    <p:sldId id="285" r:id="rId11"/>
    <p:sldId id="286" r:id="rId12"/>
    <p:sldId id="289" r:id="rId13"/>
    <p:sldId id="264" r:id="rId14"/>
    <p:sldId id="292" r:id="rId15"/>
    <p:sldId id="290" r:id="rId16"/>
    <p:sldId id="293" r:id="rId17"/>
    <p:sldId id="2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EEAD"/>
    <a:srgbClr val="A7FDFF"/>
    <a:srgbClr val="C3DBB9"/>
    <a:srgbClr val="A4F0D1"/>
    <a:srgbClr val="B1E3D0"/>
    <a:srgbClr val="000000"/>
    <a:srgbClr val="70AD47"/>
    <a:srgbClr val="FFD347"/>
    <a:srgbClr val="15142A"/>
    <a:srgbClr val="FAED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47" autoAdjust="0"/>
    <p:restoredTop sz="84946" autoAdjust="0"/>
  </p:normalViewPr>
  <p:slideViewPr>
    <p:cSldViewPr snapToGrid="0">
      <p:cViewPr varScale="1">
        <p:scale>
          <a:sx n="80" d="100"/>
          <a:sy n="80" d="100"/>
        </p:scale>
        <p:origin x="1386" y="13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pPr/>
              <a:t>9/11/2024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pPr/>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pPr/>
              <a:t>12</a:t>
            </a:fld>
            <a:endParaRPr lang="en-US"/>
          </a:p>
        </p:txBody>
      </p:sp>
    </p:spTree>
    <p:extLst>
      <p:ext uri="{BB962C8B-B14F-4D97-AF65-F5344CB8AC3E}">
        <p14:creationId xmlns:p14="http://schemas.microsoft.com/office/powerpoint/2010/main" val="2934024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pPr/>
              <a:t>13</a:t>
            </a:fld>
            <a:endParaRPr lang="en-US"/>
          </a:p>
        </p:txBody>
      </p:sp>
    </p:spTree>
    <p:extLst>
      <p:ext uri="{BB962C8B-B14F-4D97-AF65-F5344CB8AC3E}">
        <p14:creationId xmlns:p14="http://schemas.microsoft.com/office/powerpoint/2010/main" val="3714296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960CB509-E79B-4BBC-BC49-FCD76C1E6188}"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72704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pPr/>
              <a:t>9/11/2024</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9Slide.vn - 2019">
            <a:extLst>
              <a:ext uri="{FF2B5EF4-FFF2-40B4-BE49-F238E27FC236}">
                <a16:creationId xmlns:a16="http://schemas.microsoft.com/office/drawing/2014/main" id="{B6A62B7E-EFBE-F677-2494-4C61865CC14C}"/>
              </a:ext>
            </a:extLst>
          </p:cNvPr>
          <p:cNvSpPr txBox="1"/>
          <p:nvPr userDrawn="1"/>
        </p:nvSpPr>
        <p:spPr>
          <a:xfrm>
            <a:off x="0" y="-2734965"/>
            <a:ext cx="12192000" cy="461665"/>
          </a:xfrm>
          <a:prstGeom prst="rect">
            <a:avLst/>
          </a:prstGeom>
          <a:noFill/>
        </p:spPr>
        <p:txBody>
          <a:bodyPr vert="horz" rtlCol="0">
            <a:spAutoFit/>
          </a:bodyPr>
          <a:lstStyle/>
          <a:p>
            <a:pPr algn="ctr"/>
            <a:r>
              <a:rPr lang="en-US" sz="2400">
                <a:solidFill>
                  <a:srgbClr val="CFCFCF"/>
                </a:solidFill>
              </a:rPr>
              <a:t>www.9slide.vn</a:t>
            </a:r>
          </a:p>
        </p:txBody>
      </p:sp>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pPr/>
              <a:t>9/11/2024</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29.wmf"/><Relationship Id="rId3" Type="http://schemas.openxmlformats.org/officeDocument/2006/relationships/image" Target="../media/image24.wmf"/><Relationship Id="rId7" Type="http://schemas.openxmlformats.org/officeDocument/2006/relationships/image" Target="../media/image26.wmf"/><Relationship Id="rId12" Type="http://schemas.openxmlformats.org/officeDocument/2006/relationships/oleObject" Target="../embeddings/oleObject25.bin"/><Relationship Id="rId17" Type="http://schemas.openxmlformats.org/officeDocument/2006/relationships/image" Target="../media/image31.wmf"/><Relationship Id="rId2" Type="http://schemas.openxmlformats.org/officeDocument/2006/relationships/oleObject" Target="../embeddings/oleObject20.bin"/><Relationship Id="rId16" Type="http://schemas.openxmlformats.org/officeDocument/2006/relationships/oleObject" Target="../embeddings/oleObject27.bin"/><Relationship Id="rId1" Type="http://schemas.openxmlformats.org/officeDocument/2006/relationships/slideLayout" Target="../slideLayouts/slideLayout2.xml"/><Relationship Id="rId6" Type="http://schemas.openxmlformats.org/officeDocument/2006/relationships/oleObject" Target="../embeddings/oleObject22.bin"/><Relationship Id="rId11" Type="http://schemas.openxmlformats.org/officeDocument/2006/relationships/image" Target="../media/image28.wmf"/><Relationship Id="rId5" Type="http://schemas.openxmlformats.org/officeDocument/2006/relationships/image" Target="../media/image25.wmf"/><Relationship Id="rId15" Type="http://schemas.openxmlformats.org/officeDocument/2006/relationships/image" Target="../media/image30.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27.wmf"/><Relationship Id="rId14" Type="http://schemas.openxmlformats.org/officeDocument/2006/relationships/oleObject" Target="../embeddings/oleObject26.bin"/></Relationships>
</file>

<file path=ppt/slides/_rels/slide1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oleObject" Target="../embeddings/oleObject4.bin"/><Relationship Id="rId10" Type="http://schemas.openxmlformats.org/officeDocument/2006/relationships/image" Target="../media/image12.wmf"/><Relationship Id="rId4" Type="http://schemas.openxmlformats.org/officeDocument/2006/relationships/image" Target="../media/image10.wmf"/><Relationship Id="rId9" Type="http://schemas.openxmlformats.org/officeDocument/2006/relationships/oleObject" Target="../embeddings/oleObject28.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image" Target="../media/image12.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oleObject" Target="../embeddings/oleObject6.bin"/><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9.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9.w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wmf"/><Relationship Id="rId7" Type="http://schemas.openxmlformats.org/officeDocument/2006/relationships/oleObject" Target="../embeddings/oleObject13.bin"/><Relationship Id="rId12" Type="http://schemas.openxmlformats.org/officeDocument/2006/relationships/image" Target="../media/image18.wmf"/><Relationship Id="rId2" Type="http://schemas.openxmlformats.org/officeDocument/2006/relationships/oleObject" Target="../embeddings/oleObject10.bin"/><Relationship Id="rId1" Type="http://schemas.openxmlformats.org/officeDocument/2006/relationships/slideLayout" Target="../slideLayouts/slideLayout2.xml"/><Relationship Id="rId6" Type="http://schemas.openxmlformats.org/officeDocument/2006/relationships/oleObject" Target="../embeddings/oleObject12.bin"/><Relationship Id="rId11" Type="http://schemas.openxmlformats.org/officeDocument/2006/relationships/oleObject" Target="../embeddings/oleObject15.bin"/><Relationship Id="rId5" Type="http://schemas.openxmlformats.org/officeDocument/2006/relationships/image" Target="../media/image15.wmf"/><Relationship Id="rId10" Type="http://schemas.openxmlformats.org/officeDocument/2006/relationships/image" Target="../media/image17.wmf"/><Relationship Id="rId4" Type="http://schemas.openxmlformats.org/officeDocument/2006/relationships/oleObject" Target="../embeddings/oleObject11.bin"/><Relationship Id="rId9" Type="http://schemas.openxmlformats.org/officeDocument/2006/relationships/oleObject" Target="../embeddings/oleObject14.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16.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3.wmf"/><Relationship Id="rId2" Type="http://schemas.openxmlformats.org/officeDocument/2006/relationships/oleObject" Target="../embeddings/oleObject17.bin"/><Relationship Id="rId1" Type="http://schemas.openxmlformats.org/officeDocument/2006/relationships/slideLayout" Target="../slideLayouts/slideLayout2.xml"/><Relationship Id="rId6" Type="http://schemas.openxmlformats.org/officeDocument/2006/relationships/oleObject" Target="../embeddings/oleObject19.bin"/><Relationship Id="rId5" Type="http://schemas.openxmlformats.org/officeDocument/2006/relationships/image" Target="../media/image22.wmf"/><Relationship Id="rId4" Type="http://schemas.openxmlformats.org/officeDocument/2006/relationships/oleObject" Target="../embeddings/oleObject18.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2">
            <a:extLst>
              <a:ext uri="{FF2B5EF4-FFF2-40B4-BE49-F238E27FC236}">
                <a16:creationId xmlns:a16="http://schemas.microsoft.com/office/drawing/2014/main" id="{F4B5F415-7490-4054-85B4-10F7AE6D3385}"/>
              </a:ext>
            </a:extLst>
          </p:cNvPr>
          <p:cNvSpPr>
            <a:spLocks noGrp="1"/>
          </p:cNvSpPr>
          <p:nvPr>
            <p:ph type="ctrTitle"/>
          </p:nvPr>
        </p:nvSpPr>
        <p:spPr>
          <a:xfrm>
            <a:off x="239628" y="2323835"/>
            <a:ext cx="11952372" cy="1417123"/>
          </a:xfrm>
        </p:spPr>
        <p:txBody>
          <a:bodyPr>
            <a:noAutofit/>
          </a:bodyPr>
          <a:lstStyle/>
          <a:p>
            <a:br>
              <a:rPr lang="en-US" sz="5000" b="1" dirty="0">
                <a:solidFill>
                  <a:schemeClr val="accent4">
                    <a:lumMod val="60000"/>
                    <a:lumOff val="40000"/>
                  </a:schemeClr>
                </a:solidFill>
                <a:latin typeface="Times New Roman" panose="02020603050405020304" pitchFamily="18" charset="0"/>
                <a:cs typeface="Times New Roman" panose="02020603050405020304" pitchFamily="18" charset="0"/>
              </a:rPr>
            </a:br>
            <a:r>
              <a:rPr lang="nl-NL" sz="5400" b="1" dirty="0">
                <a:solidFill>
                  <a:schemeClr val="accent4">
                    <a:lumMod val="60000"/>
                    <a:lumOff val="40000"/>
                  </a:schemeClr>
                </a:solidFill>
              </a:rPr>
              <a:t>TẬP HỢP CÁC SỐ TỰ NHIÊN</a:t>
            </a:r>
            <a:endParaRPr lang="en-US" sz="5000" b="1" dirty="0">
              <a:solidFill>
                <a:schemeClr val="accent4">
                  <a:lumMod val="60000"/>
                  <a:lumOff val="40000"/>
                </a:schemeClr>
              </a:solidFill>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4747910"/>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5177912"/>
            <a:ext cx="9144000" cy="1655762"/>
          </a:xfrm>
        </p:spPr>
        <p:txBody>
          <a:bodyPr>
            <a:normAutofit/>
          </a:bodyPr>
          <a:lstStyle/>
          <a:p>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Giáo</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viên</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a:t>
            </a: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PHÒNG GD&amp;ĐT………..</a:t>
            </a:r>
          </a:p>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a:t>
            </a:r>
          </a:p>
        </p:txBody>
      </p:sp>
      <p:sp>
        <p:nvSpPr>
          <p:cNvPr id="14" name="!!1">
            <a:extLst>
              <a:ext uri="{FF2B5EF4-FFF2-40B4-BE49-F238E27FC236}">
                <a16:creationId xmlns:a16="http://schemas.microsoft.com/office/drawing/2014/main" id="{0E246211-C9C9-4B3E-9DDF-914AB989AE93}"/>
              </a:ext>
            </a:extLst>
          </p:cNvPr>
          <p:cNvSpPr txBox="1"/>
          <p:nvPr/>
        </p:nvSpPr>
        <p:spPr>
          <a:xfrm>
            <a:off x="4397104" y="2138683"/>
            <a:ext cx="6762750" cy="861774"/>
          </a:xfrm>
          <a:prstGeom prst="rect">
            <a:avLst/>
          </a:prstGeom>
          <a:noFill/>
        </p:spPr>
        <p:txBody>
          <a:bodyPr wrap="square">
            <a:spAutoFit/>
          </a:bodyPr>
          <a:lstStyle/>
          <a:p>
            <a:r>
              <a:rPr lang="nl-NL" sz="4800" b="1" dirty="0">
                <a:solidFill>
                  <a:schemeClr val="accent4">
                    <a:lumMod val="60000"/>
                    <a:lumOff val="40000"/>
                  </a:schemeClr>
                </a:solidFill>
              </a:rPr>
              <a:t>§ 2 </a:t>
            </a:r>
            <a:r>
              <a:rPr lang="en-US" sz="4800" b="1" dirty="0">
                <a:solidFill>
                  <a:schemeClr val="accent4">
                    <a:lumMod val="60000"/>
                    <a:lumOff val="40000"/>
                  </a:schemeClr>
                </a:solidFill>
                <a:latin typeface="Times New Roman" panose="02020603050405020304" pitchFamily="18" charset="0"/>
                <a:cs typeface="Times New Roman" panose="02020603050405020304" pitchFamily="18" charset="0"/>
              </a:rPr>
              <a:t>- C1 - T3</a:t>
            </a:r>
            <a:endParaRPr lang="en-US" sz="4800" dirty="0">
              <a:solidFill>
                <a:schemeClr val="accent4">
                  <a:lumMod val="60000"/>
                  <a:lumOff val="40000"/>
                </a:schemeClr>
              </a:solidFill>
            </a:endParaRPr>
          </a:p>
        </p:txBody>
      </p:sp>
    </p:spTree>
    <p:extLst>
      <p:ext uri="{BB962C8B-B14F-4D97-AF65-F5344CB8AC3E}">
        <p14:creationId xmlns:p14="http://schemas.microsoft.com/office/powerpoint/2010/main" val="290639705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51589" y="3150584"/>
            <a:ext cx="6990996" cy="689826"/>
            <a:chOff x="4762670" y="46987"/>
            <a:chExt cx="7610308" cy="689826"/>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sp>
          <p:nvSpPr>
            <p:cNvPr id="48" name="Rectangle: Rounded Corners 28">
              <a:extLst>
                <a:ext uri="{FF2B5EF4-FFF2-40B4-BE49-F238E27FC236}">
                  <a16:creationId xmlns:a16="http://schemas.microsoft.com/office/drawing/2014/main" id="{8F343863-9DC9-48EE-8845-A5B504C915DF}"/>
                </a:ext>
              </a:extLst>
            </p:cNvPr>
            <p:cNvSpPr/>
            <p:nvPr/>
          </p:nvSpPr>
          <p:spPr>
            <a:xfrm>
              <a:off x="4762670" y="46987"/>
              <a:ext cx="7232071"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sp>
        <p:nvSpPr>
          <p:cNvPr id="13" name="Rectangle 12"/>
          <p:cNvSpPr/>
          <p:nvPr/>
        </p:nvSpPr>
        <p:spPr>
          <a:xfrm>
            <a:off x="1051255" y="470136"/>
            <a:ext cx="3272772" cy="523220"/>
          </a:xfrm>
          <a:prstGeom prst="rect">
            <a:avLst/>
          </a:prstGeom>
        </p:spPr>
        <p:txBody>
          <a:bodyPr wrap="square">
            <a:spAutoFit/>
          </a:bodyPr>
          <a:lstStyle/>
          <a:p>
            <a:r>
              <a:rPr lang="en-US" sz="2800" b="1" dirty="0">
                <a:latin typeface="Arial" pitchFamily="34" charset="0"/>
                <a:cs typeface="Arial" pitchFamily="34" charset="0"/>
              </a:rPr>
              <a:t>3</a:t>
            </a:r>
            <a:r>
              <a:rPr lang="vi-VN" sz="2800" b="1" dirty="0">
                <a:latin typeface="Arial" pitchFamily="34" charset="0"/>
                <a:cs typeface="Arial" pitchFamily="34" charset="0"/>
              </a:rPr>
              <a:t>. </a:t>
            </a:r>
            <a:r>
              <a:rPr lang="en-US" sz="2800" b="1" dirty="0" err="1">
                <a:latin typeface="Arial" pitchFamily="34" charset="0"/>
                <a:cs typeface="Arial" pitchFamily="34" charset="0"/>
              </a:rPr>
              <a:t>Số</a:t>
            </a:r>
            <a:r>
              <a:rPr lang="en-US" sz="2800" b="1" dirty="0">
                <a:latin typeface="Arial" pitchFamily="34" charset="0"/>
                <a:cs typeface="Arial" pitchFamily="34" charset="0"/>
              </a:rPr>
              <a:t> La </a:t>
            </a:r>
            <a:r>
              <a:rPr lang="en-US" sz="2800" b="1" dirty="0" err="1">
                <a:latin typeface="Arial" pitchFamily="34" charset="0"/>
                <a:cs typeface="Arial" pitchFamily="34" charset="0"/>
              </a:rPr>
              <a:t>Mã</a:t>
            </a:r>
            <a:r>
              <a:rPr lang="en-US" sz="2800" b="1" dirty="0">
                <a:latin typeface="Arial" pitchFamily="34" charset="0"/>
                <a:cs typeface="Arial" pitchFamily="34" charset="0"/>
              </a:rPr>
              <a:t> </a:t>
            </a:r>
            <a:endParaRPr lang="en-US" sz="2800" dirty="0">
              <a:latin typeface="Arial" pitchFamily="34" charset="0"/>
              <a:cs typeface="Arial" pitchFamily="34" charset="0"/>
            </a:endParaRPr>
          </a:p>
        </p:txBody>
      </p:sp>
      <p:sp>
        <p:nvSpPr>
          <p:cNvPr id="35" name="TextBox 34"/>
          <p:cNvSpPr txBox="1"/>
          <p:nvPr/>
        </p:nvSpPr>
        <p:spPr>
          <a:xfrm>
            <a:off x="1317356" y="1224368"/>
            <a:ext cx="9174995" cy="4832092"/>
          </a:xfrm>
          <a:prstGeom prst="rect">
            <a:avLst/>
          </a:prstGeom>
          <a:solidFill>
            <a:srgbClr val="A6EEAD"/>
          </a:solidFill>
        </p:spPr>
        <p:txBody>
          <a:bodyPr wrap="square" rtlCol="0">
            <a:spAutoFit/>
          </a:bodyPr>
          <a:lstStyle/>
          <a:p>
            <a:r>
              <a:rPr lang="en-US" sz="2800" b="1" i="1" dirty="0">
                <a:latin typeface="Arial" pitchFamily="34" charset="0"/>
                <a:cs typeface="Arial" pitchFamily="34" charset="0"/>
              </a:rPr>
              <a:t>* </a:t>
            </a:r>
            <a:r>
              <a:rPr lang="en-US" sz="2800" b="1" i="1" dirty="0" err="1">
                <a:latin typeface="Arial" pitchFamily="34" charset="0"/>
                <a:cs typeface="Arial" pitchFamily="34" charset="0"/>
              </a:rPr>
              <a:t>Cách</a:t>
            </a:r>
            <a:r>
              <a:rPr lang="en-US" sz="2800" b="1" i="1" dirty="0">
                <a:latin typeface="Arial" pitchFamily="34" charset="0"/>
                <a:cs typeface="Arial" pitchFamily="34" charset="0"/>
              </a:rPr>
              <a:t> </a:t>
            </a:r>
            <a:r>
              <a:rPr lang="en-US" sz="2800" b="1" i="1" dirty="0" err="1">
                <a:latin typeface="Arial" pitchFamily="34" charset="0"/>
                <a:cs typeface="Arial" pitchFamily="34" charset="0"/>
              </a:rPr>
              <a:t>ghi</a:t>
            </a:r>
            <a:r>
              <a:rPr lang="en-US" sz="2800" b="1" i="1" dirty="0">
                <a:latin typeface="Arial" pitchFamily="34" charset="0"/>
                <a:cs typeface="Arial" pitchFamily="34" charset="0"/>
              </a:rPr>
              <a:t> </a:t>
            </a:r>
            <a:r>
              <a:rPr lang="en-US" sz="2800" b="1" i="1" dirty="0" err="1">
                <a:latin typeface="Arial" pitchFamily="34" charset="0"/>
                <a:cs typeface="Arial" pitchFamily="34" charset="0"/>
              </a:rPr>
              <a:t>số</a:t>
            </a:r>
            <a:r>
              <a:rPr lang="en-US" sz="2800" b="1" i="1" dirty="0">
                <a:latin typeface="Arial" pitchFamily="34" charset="0"/>
                <a:cs typeface="Arial" pitchFamily="34" charset="0"/>
              </a:rPr>
              <a:t> La </a:t>
            </a:r>
            <a:r>
              <a:rPr lang="en-US" sz="2800" b="1" i="1" dirty="0" err="1">
                <a:latin typeface="Arial" pitchFamily="34" charset="0"/>
                <a:cs typeface="Arial" pitchFamily="34" charset="0"/>
              </a:rPr>
              <a:t>Mã</a:t>
            </a:r>
            <a:r>
              <a:rPr lang="en-US" sz="2800" b="1" i="1" dirty="0">
                <a:latin typeface="Arial" pitchFamily="34" charset="0"/>
                <a:cs typeface="Arial" pitchFamily="34" charset="0"/>
              </a:rPr>
              <a:t>:</a:t>
            </a:r>
            <a:endParaRPr lang="en-US" sz="2800" dirty="0">
              <a:latin typeface="Arial" pitchFamily="34" charset="0"/>
              <a:cs typeface="Arial" pitchFamily="34" charset="0"/>
            </a:endParaRPr>
          </a:p>
          <a:p>
            <a:endParaRPr lang="nb-NO" sz="2800" dirty="0">
              <a:latin typeface="Arial" pitchFamily="34" charset="0"/>
              <a:cs typeface="Arial" pitchFamily="34" charset="0"/>
            </a:endParaRPr>
          </a:p>
          <a:p>
            <a:endParaRPr lang="nb-NO" sz="2800" dirty="0">
              <a:latin typeface="Arial" pitchFamily="34" charset="0"/>
              <a:cs typeface="Arial" pitchFamily="34" charset="0"/>
            </a:endParaRPr>
          </a:p>
          <a:p>
            <a:endParaRPr lang="nb-NO" sz="2800" dirty="0">
              <a:latin typeface="Arial" pitchFamily="34" charset="0"/>
              <a:cs typeface="Arial" pitchFamily="34" charset="0"/>
            </a:endParaRPr>
          </a:p>
          <a:p>
            <a:r>
              <a:rPr lang="nb-NO" sz="2800" dirty="0">
                <a:latin typeface="Arial" pitchFamily="34" charset="0"/>
                <a:cs typeface="Arial" pitchFamily="34" charset="0"/>
              </a:rPr>
              <a:t>- Viết       tương ứng   4 ;</a:t>
            </a:r>
            <a:endParaRPr lang="en-US" sz="2800" dirty="0">
              <a:latin typeface="Arial" pitchFamily="34" charset="0"/>
              <a:cs typeface="Arial" pitchFamily="34" charset="0"/>
            </a:endParaRPr>
          </a:p>
          <a:p>
            <a:pPr>
              <a:buFontTx/>
              <a:buChar char="-"/>
            </a:pPr>
            <a:r>
              <a:rPr lang="en-US" sz="2800" dirty="0">
                <a:latin typeface="Arial" pitchFamily="34" charset="0"/>
                <a:cs typeface="Arial" pitchFamily="34" charset="0"/>
              </a:rPr>
              <a:t>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tương</a:t>
            </a:r>
            <a:r>
              <a:rPr lang="en-US" sz="2800" dirty="0">
                <a:latin typeface="Arial" pitchFamily="34" charset="0"/>
                <a:cs typeface="Arial" pitchFamily="34" charset="0"/>
              </a:rPr>
              <a:t> </a:t>
            </a:r>
            <a:r>
              <a:rPr lang="en-US" sz="2800" dirty="0" err="1">
                <a:latin typeface="Arial" pitchFamily="34" charset="0"/>
                <a:cs typeface="Arial" pitchFamily="34" charset="0"/>
              </a:rPr>
              <a:t>ứng</a:t>
            </a:r>
            <a:r>
              <a:rPr lang="en-US" sz="2800" dirty="0">
                <a:latin typeface="Arial" pitchFamily="34" charset="0"/>
                <a:cs typeface="Arial" pitchFamily="34" charset="0"/>
              </a:rPr>
              <a:t> 9</a:t>
            </a:r>
          </a:p>
          <a:p>
            <a:pPr>
              <a:buFontTx/>
              <a:buChar char="-"/>
            </a:pPr>
            <a:r>
              <a:rPr lang="en-US" sz="2800" dirty="0">
                <a:latin typeface="Arial" pitchFamily="34" charset="0"/>
                <a:cs typeface="Arial" pitchFamily="34" charset="0"/>
              </a:rPr>
              <a:t>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tương</a:t>
            </a:r>
            <a:r>
              <a:rPr lang="en-US" sz="2800" dirty="0">
                <a:latin typeface="Arial" pitchFamily="34" charset="0"/>
                <a:cs typeface="Arial" pitchFamily="34" charset="0"/>
              </a:rPr>
              <a:t> </a:t>
            </a:r>
            <a:r>
              <a:rPr lang="en-US" sz="2800" dirty="0" err="1">
                <a:latin typeface="Arial" pitchFamily="34" charset="0"/>
                <a:cs typeface="Arial" pitchFamily="34" charset="0"/>
              </a:rPr>
              <a:t>ứng</a:t>
            </a:r>
            <a:r>
              <a:rPr lang="en-US" sz="2800" dirty="0">
                <a:latin typeface="Arial" pitchFamily="34" charset="0"/>
                <a:cs typeface="Arial" pitchFamily="34" charset="0"/>
              </a:rPr>
              <a:t> 11</a:t>
            </a:r>
          </a:p>
          <a:p>
            <a:pPr>
              <a:buFontTx/>
              <a:buChar char="-"/>
            </a:pPr>
            <a:r>
              <a:rPr lang="nb-NO" sz="2800" dirty="0">
                <a:latin typeface="Arial" pitchFamily="34" charset="0"/>
                <a:cs typeface="Arial" pitchFamily="34" charset="0"/>
              </a:rPr>
              <a:t> Giá trị số La Mã là tổng các thành phần của nó</a:t>
            </a:r>
            <a:endParaRPr lang="en-US" sz="2800" dirty="0">
              <a:latin typeface="Arial" pitchFamily="34" charset="0"/>
              <a:cs typeface="Arial" pitchFamily="34" charset="0"/>
            </a:endParaRPr>
          </a:p>
          <a:p>
            <a:r>
              <a:rPr lang="en-US" sz="2800" dirty="0">
                <a:latin typeface="Arial" pitchFamily="34" charset="0"/>
                <a:cs typeface="Arial" pitchFamily="34" charset="0"/>
              </a:rPr>
              <a:t>   </a:t>
            </a:r>
            <a:r>
              <a:rPr lang="en-US" sz="2800" u="sng" dirty="0" err="1">
                <a:latin typeface="Arial" pitchFamily="34" charset="0"/>
                <a:cs typeface="Arial" pitchFamily="34" charset="0"/>
              </a:rPr>
              <a:t>Ví</a:t>
            </a:r>
            <a:r>
              <a:rPr lang="en-US" sz="2800" u="sng" dirty="0">
                <a:latin typeface="Arial" pitchFamily="34" charset="0"/>
                <a:cs typeface="Arial" pitchFamily="34" charset="0"/>
              </a:rPr>
              <a:t> </a:t>
            </a:r>
            <a:r>
              <a:rPr lang="en-US" sz="2800" u="sng" dirty="0" err="1">
                <a:latin typeface="Arial" pitchFamily="34" charset="0"/>
                <a:cs typeface="Arial" pitchFamily="34" charset="0"/>
              </a:rPr>
              <a:t>dụ</a:t>
            </a:r>
            <a:r>
              <a:rPr lang="en-US" sz="2800" u="sng" dirty="0">
                <a:latin typeface="Arial" pitchFamily="34" charset="0"/>
                <a:cs typeface="Arial" pitchFamily="34" charset="0"/>
              </a:rPr>
              <a:t> </a:t>
            </a:r>
            <a:r>
              <a:rPr lang="en-US" sz="2800" dirty="0">
                <a:latin typeface="Arial" pitchFamily="34" charset="0"/>
                <a:cs typeface="Arial" pitchFamily="34" charset="0"/>
              </a:rPr>
              <a:t>:</a:t>
            </a:r>
          </a:p>
          <a:p>
            <a:r>
              <a:rPr lang="en-US" sz="2800" dirty="0">
                <a:latin typeface="Arial" pitchFamily="34" charset="0"/>
                <a:cs typeface="Arial" pitchFamily="34" charset="0"/>
              </a:rPr>
              <a:t>                </a:t>
            </a:r>
          </a:p>
          <a:p>
            <a:endParaRPr lang="en-US" sz="2800" dirty="0">
              <a:latin typeface="Arial" pitchFamily="34" charset="0"/>
              <a:cs typeface="Arial" pitchFamily="34" charset="0"/>
            </a:endParaRPr>
          </a:p>
        </p:txBody>
      </p:sp>
      <p:graphicFrame>
        <p:nvGraphicFramePr>
          <p:cNvPr id="37" name="Object 36"/>
          <p:cNvGraphicFramePr>
            <a:graphicFrameLocks noChangeAspect="1"/>
          </p:cNvGraphicFramePr>
          <p:nvPr/>
        </p:nvGraphicFramePr>
        <p:xfrm>
          <a:off x="2346485" y="3042267"/>
          <a:ext cx="431800" cy="304800"/>
        </p:xfrm>
        <a:graphic>
          <a:graphicData uri="http://schemas.openxmlformats.org/presentationml/2006/ole">
            <mc:AlternateContent xmlns:mc="http://schemas.openxmlformats.org/markup-compatibility/2006">
              <mc:Choice xmlns:v="urn:schemas-microsoft-com:vml" Requires="v">
                <p:oleObj name="Equation" r:id="rId2" imgW="431640" imgH="304560" progId="Equation.DSMT4">
                  <p:embed/>
                </p:oleObj>
              </mc:Choice>
              <mc:Fallback>
                <p:oleObj name="Equation" r:id="rId2" imgW="431640" imgH="304560" progId="Equation.DSMT4">
                  <p:embed/>
                  <p:pic>
                    <p:nvPicPr>
                      <p:cNvPr id="37" name="Object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6485" y="3042267"/>
                        <a:ext cx="4318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ct 37"/>
          <p:cNvGraphicFramePr>
            <a:graphicFrameLocks noChangeAspect="1"/>
          </p:cNvGraphicFramePr>
          <p:nvPr/>
        </p:nvGraphicFramePr>
        <p:xfrm>
          <a:off x="2343688" y="3483113"/>
          <a:ext cx="406400" cy="292100"/>
        </p:xfrm>
        <a:graphic>
          <a:graphicData uri="http://schemas.openxmlformats.org/presentationml/2006/ole">
            <mc:AlternateContent xmlns:mc="http://schemas.openxmlformats.org/markup-compatibility/2006">
              <mc:Choice xmlns:v="urn:schemas-microsoft-com:vml" Requires="v">
                <p:oleObj name="Equation" r:id="rId4" imgW="406080" imgH="291960" progId="Equation.DSMT4">
                  <p:embed/>
                </p:oleObj>
              </mc:Choice>
              <mc:Fallback>
                <p:oleObj name="Equation" r:id="rId4" imgW="406080" imgH="291960" progId="Equation.DSMT4">
                  <p:embed/>
                  <p:pic>
                    <p:nvPicPr>
                      <p:cNvPr id="38" name="Object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3688" y="3483113"/>
                        <a:ext cx="4064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38"/>
          <p:cNvGraphicFramePr>
            <a:graphicFrameLocks noChangeAspect="1"/>
          </p:cNvGraphicFramePr>
          <p:nvPr/>
        </p:nvGraphicFramePr>
        <p:xfrm>
          <a:off x="2293642" y="3899392"/>
          <a:ext cx="444500" cy="292100"/>
        </p:xfrm>
        <a:graphic>
          <a:graphicData uri="http://schemas.openxmlformats.org/presentationml/2006/ole">
            <mc:AlternateContent xmlns:mc="http://schemas.openxmlformats.org/markup-compatibility/2006">
              <mc:Choice xmlns:v="urn:schemas-microsoft-com:vml" Requires="v">
                <p:oleObj name="Equation" r:id="rId6" imgW="444240" imgH="291960" progId="Equation.DSMT4">
                  <p:embed/>
                </p:oleObj>
              </mc:Choice>
              <mc:Fallback>
                <p:oleObj name="Equation" r:id="rId6" imgW="444240" imgH="291960" progId="Equation.DSMT4">
                  <p:embed/>
                  <p:pic>
                    <p:nvPicPr>
                      <p:cNvPr id="39" name="Object 3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93642" y="3899392"/>
                        <a:ext cx="4445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39"/>
          <p:cNvGraphicFramePr>
            <a:graphicFrameLocks noChangeAspect="1"/>
          </p:cNvGraphicFramePr>
          <p:nvPr/>
        </p:nvGraphicFramePr>
        <p:xfrm>
          <a:off x="3235826" y="4977231"/>
          <a:ext cx="4445000" cy="317500"/>
        </p:xfrm>
        <a:graphic>
          <a:graphicData uri="http://schemas.openxmlformats.org/presentationml/2006/ole">
            <mc:AlternateContent xmlns:mc="http://schemas.openxmlformats.org/markup-compatibility/2006">
              <mc:Choice xmlns:v="urn:schemas-microsoft-com:vml" Requires="v">
                <p:oleObj name="Equation" r:id="rId8" imgW="4444920" imgH="317160" progId="Equation.DSMT4">
                  <p:embed/>
                </p:oleObj>
              </mc:Choice>
              <mc:Fallback>
                <p:oleObj name="Equation" r:id="rId8" imgW="4444920" imgH="317160" progId="Equation.DSMT4">
                  <p:embed/>
                  <p:pic>
                    <p:nvPicPr>
                      <p:cNvPr id="40" name="Object 3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35826" y="4977231"/>
                        <a:ext cx="44450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 name="Object 41"/>
          <p:cNvGraphicFramePr>
            <a:graphicFrameLocks noChangeAspect="1"/>
          </p:cNvGraphicFramePr>
          <p:nvPr/>
        </p:nvGraphicFramePr>
        <p:xfrm>
          <a:off x="3218776" y="5502865"/>
          <a:ext cx="3403600" cy="317500"/>
        </p:xfrm>
        <a:graphic>
          <a:graphicData uri="http://schemas.openxmlformats.org/presentationml/2006/ole">
            <mc:AlternateContent xmlns:mc="http://schemas.openxmlformats.org/markup-compatibility/2006">
              <mc:Choice xmlns:v="urn:schemas-microsoft-com:vml" Requires="v">
                <p:oleObj name="Equation" r:id="rId10" imgW="3403440" imgH="317160" progId="Equation.DSMT4">
                  <p:embed/>
                </p:oleObj>
              </mc:Choice>
              <mc:Fallback>
                <p:oleObj name="Equation" r:id="rId10" imgW="3403440" imgH="317160" progId="Equation.DSMT4">
                  <p:embed/>
                  <p:pic>
                    <p:nvPicPr>
                      <p:cNvPr id="42" name="Object 4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18776" y="5502865"/>
                        <a:ext cx="34036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Table 43"/>
          <p:cNvGraphicFramePr>
            <a:graphicFrameLocks noGrp="1"/>
          </p:cNvGraphicFramePr>
          <p:nvPr/>
        </p:nvGraphicFramePr>
        <p:xfrm>
          <a:off x="1518661" y="1746363"/>
          <a:ext cx="8128000" cy="10363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370840">
                <a:tc>
                  <a:txBody>
                    <a:bodyPr/>
                    <a:lstStyle/>
                    <a:p>
                      <a:pPr algn="ctr"/>
                      <a:r>
                        <a:rPr lang="en-US" sz="2800" dirty="0" err="1">
                          <a:latin typeface="Arial" pitchFamily="34" charset="0"/>
                          <a:cs typeface="Arial" pitchFamily="34" charset="0"/>
                        </a:rPr>
                        <a:t>Số</a:t>
                      </a:r>
                      <a:r>
                        <a:rPr lang="en-US" sz="2800" baseline="0" dirty="0">
                          <a:latin typeface="Arial" pitchFamily="34" charset="0"/>
                          <a:cs typeface="Arial" pitchFamily="34" charset="0"/>
                        </a:rPr>
                        <a:t> La </a:t>
                      </a:r>
                      <a:r>
                        <a:rPr lang="en-US" sz="2800" baseline="0" dirty="0" err="1">
                          <a:latin typeface="Arial" pitchFamily="34" charset="0"/>
                          <a:cs typeface="Arial" pitchFamily="34" charset="0"/>
                        </a:rPr>
                        <a:t>Mã</a:t>
                      </a:r>
                      <a:endParaRPr lang="en-US" sz="2800" dirty="0">
                        <a:latin typeface="Arial" pitchFamily="34" charset="0"/>
                        <a:cs typeface="Arial" pitchFamily="34" charset="0"/>
                      </a:endParaRPr>
                    </a:p>
                  </a:txBody>
                  <a:tcPr/>
                </a:tc>
                <a:tc>
                  <a:txBody>
                    <a:bodyPr/>
                    <a:lstStyle/>
                    <a:p>
                      <a:pPr algn="ctr"/>
                      <a:endParaRPr lang="en-US" sz="2800" dirty="0">
                        <a:latin typeface="Arial" pitchFamily="34" charset="0"/>
                        <a:cs typeface="Arial" pitchFamily="34" charset="0"/>
                      </a:endParaRPr>
                    </a:p>
                  </a:txBody>
                  <a:tcPr/>
                </a:tc>
                <a:tc>
                  <a:txBody>
                    <a:bodyPr/>
                    <a:lstStyle/>
                    <a:p>
                      <a:pPr algn="ctr"/>
                      <a:endParaRPr lang="en-US" sz="2800" dirty="0">
                        <a:latin typeface="Arial" pitchFamily="34" charset="0"/>
                        <a:cs typeface="Arial" pitchFamily="34" charset="0"/>
                      </a:endParaRPr>
                    </a:p>
                  </a:txBody>
                  <a:tcPr/>
                </a:tc>
                <a:tc>
                  <a:txBody>
                    <a:bodyPr/>
                    <a:lstStyle/>
                    <a:p>
                      <a:pPr algn="ctr"/>
                      <a:endParaRPr lang="en-US" sz="2800" dirty="0">
                        <a:latin typeface="Arial" pitchFamily="34" charset="0"/>
                        <a:cs typeface="Arial" pitchFamily="34" charset="0"/>
                      </a:endParaRPr>
                    </a:p>
                  </a:txBody>
                  <a:tcPr/>
                </a:tc>
                <a:extLst>
                  <a:ext uri="{0D108BD9-81ED-4DB2-BD59-A6C34878D82A}">
                    <a16:rowId xmlns:a16="http://schemas.microsoft.com/office/drawing/2014/main" val="10000"/>
                  </a:ext>
                </a:extLst>
              </a:tr>
              <a:tr h="370840">
                <a:tc>
                  <a:txBody>
                    <a:bodyPr/>
                    <a:lstStyle/>
                    <a:p>
                      <a:pPr algn="ctr"/>
                      <a:r>
                        <a:rPr lang="en-US" sz="2800" dirty="0" err="1">
                          <a:latin typeface="Arial" pitchFamily="34" charset="0"/>
                          <a:cs typeface="Arial" pitchFamily="34" charset="0"/>
                        </a:rPr>
                        <a:t>Tương</a:t>
                      </a:r>
                      <a:r>
                        <a:rPr lang="en-US" sz="2800" baseline="0" dirty="0">
                          <a:latin typeface="Arial" pitchFamily="34" charset="0"/>
                          <a:cs typeface="Arial" pitchFamily="34" charset="0"/>
                        </a:rPr>
                        <a:t> </a:t>
                      </a:r>
                      <a:r>
                        <a:rPr lang="en-US" sz="2800" baseline="0" dirty="0" err="1">
                          <a:latin typeface="Arial" pitchFamily="34" charset="0"/>
                          <a:cs typeface="Arial" pitchFamily="34" charset="0"/>
                        </a:rPr>
                        <a:t>ứng</a:t>
                      </a:r>
                      <a:endParaRPr lang="en-US" sz="2800" dirty="0">
                        <a:latin typeface="Arial" pitchFamily="34" charset="0"/>
                        <a:cs typeface="Arial" pitchFamily="34" charset="0"/>
                      </a:endParaRPr>
                    </a:p>
                  </a:txBody>
                  <a:tcPr/>
                </a:tc>
                <a:tc>
                  <a:txBody>
                    <a:bodyPr/>
                    <a:lstStyle/>
                    <a:p>
                      <a:pPr algn="ctr"/>
                      <a:r>
                        <a:rPr lang="en-US" sz="2800" dirty="0">
                          <a:latin typeface="Arial" pitchFamily="34" charset="0"/>
                          <a:cs typeface="Arial" pitchFamily="34" charset="0"/>
                        </a:rPr>
                        <a:t>1</a:t>
                      </a:r>
                    </a:p>
                  </a:txBody>
                  <a:tcPr/>
                </a:tc>
                <a:tc>
                  <a:txBody>
                    <a:bodyPr/>
                    <a:lstStyle/>
                    <a:p>
                      <a:pPr algn="ctr"/>
                      <a:r>
                        <a:rPr lang="en-US" sz="2800" dirty="0">
                          <a:latin typeface="Arial" pitchFamily="34" charset="0"/>
                          <a:cs typeface="Arial" pitchFamily="34" charset="0"/>
                        </a:rPr>
                        <a:t>5</a:t>
                      </a:r>
                    </a:p>
                  </a:txBody>
                  <a:tcPr/>
                </a:tc>
                <a:tc>
                  <a:txBody>
                    <a:bodyPr/>
                    <a:lstStyle/>
                    <a:p>
                      <a:pPr algn="ctr"/>
                      <a:r>
                        <a:rPr lang="en-US" sz="2800" dirty="0">
                          <a:latin typeface="Arial" pitchFamily="34" charset="0"/>
                          <a:cs typeface="Arial" pitchFamily="34" charset="0"/>
                        </a:rPr>
                        <a:t>10</a:t>
                      </a:r>
                    </a:p>
                  </a:txBody>
                  <a:tcPr/>
                </a:tc>
                <a:extLst>
                  <a:ext uri="{0D108BD9-81ED-4DB2-BD59-A6C34878D82A}">
                    <a16:rowId xmlns:a16="http://schemas.microsoft.com/office/drawing/2014/main" val="10001"/>
                  </a:ext>
                </a:extLst>
              </a:tr>
            </a:tbl>
          </a:graphicData>
        </a:graphic>
      </p:graphicFrame>
      <p:graphicFrame>
        <p:nvGraphicFramePr>
          <p:cNvPr id="45" name="Object 44"/>
          <p:cNvGraphicFramePr>
            <a:graphicFrameLocks noChangeAspect="1"/>
          </p:cNvGraphicFramePr>
          <p:nvPr/>
        </p:nvGraphicFramePr>
        <p:xfrm>
          <a:off x="4470400" y="1869657"/>
          <a:ext cx="203200" cy="292100"/>
        </p:xfrm>
        <a:graphic>
          <a:graphicData uri="http://schemas.openxmlformats.org/presentationml/2006/ole">
            <mc:AlternateContent xmlns:mc="http://schemas.openxmlformats.org/markup-compatibility/2006">
              <mc:Choice xmlns:v="urn:schemas-microsoft-com:vml" Requires="v">
                <p:oleObj name="Equation" r:id="rId12" imgW="203040" imgH="291960" progId="Equation.DSMT4">
                  <p:embed/>
                </p:oleObj>
              </mc:Choice>
              <mc:Fallback>
                <p:oleObj name="Equation" r:id="rId12" imgW="203040" imgH="291960" progId="Equation.DSMT4">
                  <p:embed/>
                  <p:pic>
                    <p:nvPicPr>
                      <p:cNvPr id="45" name="Object 4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70400" y="1869657"/>
                        <a:ext cx="2032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 name="Object 45"/>
          <p:cNvGraphicFramePr>
            <a:graphicFrameLocks noChangeAspect="1"/>
          </p:cNvGraphicFramePr>
          <p:nvPr/>
        </p:nvGraphicFramePr>
        <p:xfrm>
          <a:off x="6614026" y="1799139"/>
          <a:ext cx="279400" cy="304800"/>
        </p:xfrm>
        <a:graphic>
          <a:graphicData uri="http://schemas.openxmlformats.org/presentationml/2006/ole">
            <mc:AlternateContent xmlns:mc="http://schemas.openxmlformats.org/markup-compatibility/2006">
              <mc:Choice xmlns:v="urn:schemas-microsoft-com:vml" Requires="v">
                <p:oleObj name="Equation" r:id="rId14" imgW="279360" imgH="304560" progId="Equation.DSMT4">
                  <p:embed/>
                </p:oleObj>
              </mc:Choice>
              <mc:Fallback>
                <p:oleObj name="Equation" r:id="rId14" imgW="279360" imgH="304560" progId="Equation.DSMT4">
                  <p:embed/>
                  <p:pic>
                    <p:nvPicPr>
                      <p:cNvPr id="46" name="Object 4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614026" y="1799139"/>
                        <a:ext cx="2794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 name="Object 46"/>
          <p:cNvGraphicFramePr>
            <a:graphicFrameLocks noChangeAspect="1"/>
          </p:cNvGraphicFramePr>
          <p:nvPr/>
        </p:nvGraphicFramePr>
        <p:xfrm>
          <a:off x="8651707" y="1821531"/>
          <a:ext cx="342900" cy="292100"/>
        </p:xfrm>
        <a:graphic>
          <a:graphicData uri="http://schemas.openxmlformats.org/presentationml/2006/ole">
            <mc:AlternateContent xmlns:mc="http://schemas.openxmlformats.org/markup-compatibility/2006">
              <mc:Choice xmlns:v="urn:schemas-microsoft-com:vml" Requires="v">
                <p:oleObj name="Equation" r:id="rId16" imgW="342720" imgH="291960" progId="Equation.DSMT4">
                  <p:embed/>
                </p:oleObj>
              </mc:Choice>
              <mc:Fallback>
                <p:oleObj name="Equation" r:id="rId16" imgW="342720" imgH="291960" progId="Equation.DSMT4">
                  <p:embed/>
                  <p:pic>
                    <p:nvPicPr>
                      <p:cNvPr id="47" name="Object 4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651707" y="1821531"/>
                        <a:ext cx="3429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841500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42"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3" name="TextBox 42">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pic>
        <p:nvPicPr>
          <p:cNvPr id="2" name="Hình ảnh 1">
            <a:extLst>
              <a:ext uri="{FF2B5EF4-FFF2-40B4-BE49-F238E27FC236}">
                <a16:creationId xmlns:a16="http://schemas.microsoft.com/office/drawing/2014/main" id="{92D0EBA9-EF8A-A911-74C7-FCDD95306F28}"/>
              </a:ext>
            </a:extLst>
          </p:cNvPr>
          <p:cNvPicPr>
            <a:picLocks noChangeAspect="1"/>
          </p:cNvPicPr>
          <p:nvPr/>
        </p:nvPicPr>
        <p:blipFill>
          <a:blip r:embed="rId2"/>
          <a:stretch>
            <a:fillRect/>
          </a:stretch>
        </p:blipFill>
        <p:spPr>
          <a:xfrm>
            <a:off x="0" y="-1"/>
            <a:ext cx="11493008" cy="6185647"/>
          </a:xfrm>
          <a:prstGeom prst="rect">
            <a:avLst/>
          </a:prstGeom>
        </p:spPr>
      </p:pic>
    </p:spTree>
  </p:cSld>
  <p:clrMapOvr>
    <a:masterClrMapping/>
  </p:clrMapOvr>
  <p:transition>
    <p:comb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TỔNG KẾT</a:t>
            </a:r>
          </a:p>
        </p:txBody>
      </p:sp>
      <p:sp>
        <p:nvSpPr>
          <p:cNvPr id="4" name="TextBox 33">
            <a:extLst>
              <a:ext uri="{FF2B5EF4-FFF2-40B4-BE49-F238E27FC236}">
                <a16:creationId xmlns:a16="http://schemas.microsoft.com/office/drawing/2014/main" id="{5FE1B77C-B25F-A0D6-A7E1-BF1678D5CDDA}"/>
              </a:ext>
            </a:extLst>
          </p:cNvPr>
          <p:cNvSpPr txBox="1"/>
          <p:nvPr/>
        </p:nvSpPr>
        <p:spPr>
          <a:xfrm>
            <a:off x="702194" y="1512924"/>
            <a:ext cx="10148422" cy="4524315"/>
          </a:xfrm>
          <a:prstGeom prst="rect">
            <a:avLst/>
          </a:prstGeom>
          <a:solidFill>
            <a:srgbClr val="A6EEAD"/>
          </a:solidFill>
        </p:spPr>
        <p:txBody>
          <a:bodyPr wrap="square">
            <a:spAutoFit/>
          </a:bodyPr>
          <a:lstStyle/>
          <a:p>
            <a:r>
              <a:rPr lang="en-US" sz="3200">
                <a:latin typeface="Arial" pitchFamily="34" charset="0"/>
                <a:cs typeface="Arial" pitchFamily="34" charset="0"/>
              </a:rPr>
              <a:t>1. Các </a:t>
            </a:r>
            <a:r>
              <a:rPr lang="en-US" sz="3200" dirty="0" err="1">
                <a:latin typeface="Arial" pitchFamily="34" charset="0"/>
                <a:cs typeface="Arial" pitchFamily="34" charset="0"/>
              </a:rPr>
              <a:t>số</a:t>
            </a:r>
            <a:r>
              <a:rPr lang="en-US" sz="3200" dirty="0">
                <a:latin typeface="Arial" pitchFamily="34" charset="0"/>
                <a:cs typeface="Arial" pitchFamily="34" charset="0"/>
              </a:rPr>
              <a:t> 0, 1, 2, 3, 4, ...  </a:t>
            </a:r>
            <a:r>
              <a:rPr lang="en-US" sz="3200" dirty="0" err="1">
                <a:latin typeface="Arial" pitchFamily="34" charset="0"/>
                <a:cs typeface="Arial" pitchFamily="34" charset="0"/>
              </a:rPr>
              <a:t>là</a:t>
            </a:r>
            <a:r>
              <a:rPr lang="en-US" sz="3200" dirty="0">
                <a:latin typeface="Arial" pitchFamily="34" charset="0"/>
                <a:cs typeface="Arial" pitchFamily="34" charset="0"/>
              </a:rPr>
              <a:t> </a:t>
            </a:r>
            <a:r>
              <a:rPr lang="en-US" sz="3200" dirty="0" err="1">
                <a:latin typeface="Arial" pitchFamily="34" charset="0"/>
                <a:cs typeface="Arial" pitchFamily="34" charset="0"/>
              </a:rPr>
              <a:t>các</a:t>
            </a:r>
            <a:r>
              <a:rPr lang="en-US" sz="3200" dirty="0">
                <a:latin typeface="Arial" pitchFamily="34" charset="0"/>
                <a:cs typeface="Arial" pitchFamily="34" charset="0"/>
              </a:rPr>
              <a:t> </a:t>
            </a:r>
            <a:r>
              <a:rPr lang="en-US" sz="3200" dirty="0" err="1">
                <a:latin typeface="Arial" pitchFamily="34" charset="0"/>
                <a:cs typeface="Arial" pitchFamily="34" charset="0"/>
              </a:rPr>
              <a:t>số</a:t>
            </a:r>
            <a:r>
              <a:rPr lang="en-US" sz="3200" dirty="0">
                <a:latin typeface="Arial" pitchFamily="34" charset="0"/>
                <a:cs typeface="Arial" pitchFamily="34" charset="0"/>
              </a:rPr>
              <a:t> </a:t>
            </a:r>
            <a:r>
              <a:rPr lang="en-US" sz="3200" dirty="0" err="1">
                <a:latin typeface="Arial" pitchFamily="34" charset="0"/>
                <a:cs typeface="Arial" pitchFamily="34" charset="0"/>
              </a:rPr>
              <a:t>tự</a:t>
            </a:r>
            <a:r>
              <a:rPr lang="en-US" sz="3200" dirty="0">
                <a:latin typeface="Arial" pitchFamily="34" charset="0"/>
                <a:cs typeface="Arial" pitchFamily="34" charset="0"/>
              </a:rPr>
              <a:t> </a:t>
            </a:r>
            <a:r>
              <a:rPr lang="en-US" sz="3200" dirty="0" err="1">
                <a:latin typeface="Arial" pitchFamily="34" charset="0"/>
                <a:cs typeface="Arial" pitchFamily="34" charset="0"/>
              </a:rPr>
              <a:t>nhiên</a:t>
            </a:r>
            <a:r>
              <a:rPr lang="en-US" sz="3200" dirty="0">
                <a:latin typeface="Arial" pitchFamily="34" charset="0"/>
                <a:cs typeface="Arial" pitchFamily="34" charset="0"/>
              </a:rPr>
              <a:t>.</a:t>
            </a:r>
          </a:p>
          <a:p>
            <a:r>
              <a:rPr lang="en-US" sz="3200" dirty="0" err="1">
                <a:latin typeface="Arial" pitchFamily="34" charset="0"/>
                <a:cs typeface="Arial" pitchFamily="34" charset="0"/>
              </a:rPr>
              <a:t>Tập</a:t>
            </a:r>
            <a:r>
              <a:rPr lang="en-US" sz="3200" dirty="0">
                <a:latin typeface="Arial" pitchFamily="34" charset="0"/>
                <a:cs typeface="Arial" pitchFamily="34" charset="0"/>
              </a:rPr>
              <a:t> </a:t>
            </a:r>
            <a:r>
              <a:rPr lang="en-US" sz="3200" dirty="0" err="1">
                <a:latin typeface="Arial" pitchFamily="34" charset="0"/>
                <a:cs typeface="Arial" pitchFamily="34" charset="0"/>
              </a:rPr>
              <a:t>hợp</a:t>
            </a:r>
            <a:r>
              <a:rPr lang="en-US" sz="3200" dirty="0">
                <a:latin typeface="Arial" pitchFamily="34" charset="0"/>
                <a:cs typeface="Arial" pitchFamily="34" charset="0"/>
              </a:rPr>
              <a:t> </a:t>
            </a:r>
            <a:r>
              <a:rPr lang="en-US" sz="3200" dirty="0" err="1">
                <a:latin typeface="Arial" pitchFamily="34" charset="0"/>
                <a:cs typeface="Arial" pitchFamily="34" charset="0"/>
              </a:rPr>
              <a:t>các</a:t>
            </a:r>
            <a:r>
              <a:rPr lang="en-US" sz="3200" dirty="0">
                <a:latin typeface="Arial" pitchFamily="34" charset="0"/>
                <a:cs typeface="Arial" pitchFamily="34" charset="0"/>
              </a:rPr>
              <a:t> </a:t>
            </a:r>
            <a:r>
              <a:rPr lang="en-US" sz="3200" dirty="0" err="1">
                <a:latin typeface="Arial" pitchFamily="34" charset="0"/>
                <a:cs typeface="Arial" pitchFamily="34" charset="0"/>
              </a:rPr>
              <a:t>số</a:t>
            </a:r>
            <a:r>
              <a:rPr lang="en-US" sz="3200" dirty="0">
                <a:latin typeface="Arial" pitchFamily="34" charset="0"/>
                <a:cs typeface="Arial" pitchFamily="34" charset="0"/>
              </a:rPr>
              <a:t> </a:t>
            </a:r>
            <a:r>
              <a:rPr lang="en-US" sz="3200" dirty="0" err="1">
                <a:latin typeface="Arial" pitchFamily="34" charset="0"/>
                <a:cs typeface="Arial" pitchFamily="34" charset="0"/>
              </a:rPr>
              <a:t>tự</a:t>
            </a:r>
            <a:r>
              <a:rPr lang="en-US" sz="3200" dirty="0">
                <a:latin typeface="Arial" pitchFamily="34" charset="0"/>
                <a:cs typeface="Arial" pitchFamily="34" charset="0"/>
              </a:rPr>
              <a:t> </a:t>
            </a:r>
            <a:r>
              <a:rPr lang="en-US" sz="3200" dirty="0" err="1">
                <a:latin typeface="Arial" pitchFamily="34" charset="0"/>
                <a:cs typeface="Arial" pitchFamily="34" charset="0"/>
              </a:rPr>
              <a:t>nhiên</a:t>
            </a:r>
            <a:r>
              <a:rPr lang="en-US" sz="3200" dirty="0">
                <a:latin typeface="Arial" pitchFamily="34" charset="0"/>
                <a:cs typeface="Arial" pitchFamily="34" charset="0"/>
              </a:rPr>
              <a:t> </a:t>
            </a:r>
            <a:r>
              <a:rPr lang="en-US" sz="3200" dirty="0" err="1">
                <a:latin typeface="Arial" pitchFamily="34" charset="0"/>
                <a:cs typeface="Arial" pitchFamily="34" charset="0"/>
              </a:rPr>
              <a:t>được</a:t>
            </a:r>
            <a:r>
              <a:rPr lang="en-US" sz="3200" dirty="0">
                <a:latin typeface="Arial" pitchFamily="34" charset="0"/>
                <a:cs typeface="Arial" pitchFamily="34" charset="0"/>
              </a:rPr>
              <a:t> </a:t>
            </a:r>
            <a:r>
              <a:rPr lang="en-US" sz="3200" dirty="0" err="1">
                <a:latin typeface="Arial" pitchFamily="34" charset="0"/>
                <a:cs typeface="Arial" pitchFamily="34" charset="0"/>
              </a:rPr>
              <a:t>kí</a:t>
            </a:r>
            <a:r>
              <a:rPr lang="en-US" sz="3200" dirty="0">
                <a:latin typeface="Arial" pitchFamily="34" charset="0"/>
                <a:cs typeface="Arial" pitchFamily="34" charset="0"/>
              </a:rPr>
              <a:t> </a:t>
            </a:r>
            <a:r>
              <a:rPr lang="en-US" sz="3200" dirty="0" err="1">
                <a:latin typeface="Arial" pitchFamily="34" charset="0"/>
                <a:cs typeface="Arial" pitchFamily="34" charset="0"/>
              </a:rPr>
              <a:t>hiệu</a:t>
            </a:r>
            <a:r>
              <a:rPr lang="en-US" sz="3200" dirty="0">
                <a:latin typeface="Arial" pitchFamily="34" charset="0"/>
                <a:cs typeface="Arial" pitchFamily="34" charset="0"/>
              </a:rPr>
              <a:t> </a:t>
            </a:r>
            <a:r>
              <a:rPr lang="en-US" sz="3200" dirty="0" err="1">
                <a:latin typeface="Arial" pitchFamily="34" charset="0"/>
                <a:cs typeface="Arial" pitchFamily="34" charset="0"/>
              </a:rPr>
              <a:t>là</a:t>
            </a:r>
            <a:r>
              <a:rPr lang="en-US" sz="3200" dirty="0">
                <a:latin typeface="Arial" pitchFamily="34" charset="0"/>
                <a:cs typeface="Arial" pitchFamily="34" charset="0"/>
              </a:rPr>
              <a:t>    , </a:t>
            </a:r>
            <a:r>
              <a:rPr lang="en-US" sz="3200" dirty="0" err="1">
                <a:latin typeface="Arial" pitchFamily="34" charset="0"/>
                <a:cs typeface="Arial" pitchFamily="34" charset="0"/>
              </a:rPr>
              <a:t>tức</a:t>
            </a:r>
            <a:r>
              <a:rPr lang="en-US" sz="3200" dirty="0">
                <a:latin typeface="Arial" pitchFamily="34" charset="0"/>
                <a:cs typeface="Arial" pitchFamily="34" charset="0"/>
              </a:rPr>
              <a:t> </a:t>
            </a:r>
            <a:r>
              <a:rPr lang="en-US" sz="3200" dirty="0" err="1">
                <a:latin typeface="Arial" pitchFamily="34" charset="0"/>
                <a:cs typeface="Arial" pitchFamily="34" charset="0"/>
              </a:rPr>
              <a:t>là</a:t>
            </a:r>
            <a:r>
              <a:rPr lang="en-US" sz="3200" dirty="0">
                <a:latin typeface="Arial" pitchFamily="34" charset="0"/>
                <a:cs typeface="Arial" pitchFamily="34" charset="0"/>
              </a:rPr>
              <a:t>   </a:t>
            </a:r>
          </a:p>
          <a:p>
            <a:endParaRPr lang="en-US" sz="3200" dirty="0">
              <a:latin typeface="Arial" pitchFamily="34" charset="0"/>
              <a:cs typeface="Arial" pitchFamily="34" charset="0"/>
            </a:endParaRPr>
          </a:p>
          <a:p>
            <a:r>
              <a:rPr lang="en-US" sz="3200" dirty="0" err="1">
                <a:latin typeface="Arial" pitchFamily="34" charset="0"/>
                <a:cs typeface="Arial" pitchFamily="34" charset="0"/>
              </a:rPr>
              <a:t>Tập</a:t>
            </a:r>
            <a:r>
              <a:rPr lang="en-US" sz="3200" dirty="0">
                <a:latin typeface="Arial" pitchFamily="34" charset="0"/>
                <a:cs typeface="Arial" pitchFamily="34" charset="0"/>
              </a:rPr>
              <a:t> </a:t>
            </a:r>
            <a:r>
              <a:rPr lang="en-US" sz="3200" dirty="0" err="1">
                <a:latin typeface="Arial" pitchFamily="34" charset="0"/>
                <a:cs typeface="Arial" pitchFamily="34" charset="0"/>
              </a:rPr>
              <a:t>hợp</a:t>
            </a:r>
            <a:r>
              <a:rPr lang="en-US" sz="3200" dirty="0">
                <a:latin typeface="Arial" pitchFamily="34" charset="0"/>
                <a:cs typeface="Arial" pitchFamily="34" charset="0"/>
              </a:rPr>
              <a:t> </a:t>
            </a:r>
            <a:r>
              <a:rPr lang="en-US" sz="3200" dirty="0" err="1">
                <a:latin typeface="Arial" pitchFamily="34" charset="0"/>
                <a:cs typeface="Arial" pitchFamily="34" charset="0"/>
              </a:rPr>
              <a:t>các</a:t>
            </a:r>
            <a:r>
              <a:rPr lang="en-US" sz="3200" dirty="0">
                <a:latin typeface="Arial" pitchFamily="34" charset="0"/>
                <a:cs typeface="Arial" pitchFamily="34" charset="0"/>
              </a:rPr>
              <a:t> </a:t>
            </a:r>
            <a:r>
              <a:rPr lang="en-US" sz="3200" dirty="0" err="1">
                <a:latin typeface="Arial" pitchFamily="34" charset="0"/>
                <a:cs typeface="Arial" pitchFamily="34" charset="0"/>
              </a:rPr>
              <a:t>số</a:t>
            </a:r>
            <a:r>
              <a:rPr lang="en-US" sz="3200" dirty="0">
                <a:latin typeface="Arial" pitchFamily="34" charset="0"/>
                <a:cs typeface="Arial" pitchFamily="34" charset="0"/>
              </a:rPr>
              <a:t> </a:t>
            </a:r>
            <a:r>
              <a:rPr lang="en-US" sz="3200" dirty="0" err="1">
                <a:latin typeface="Arial" pitchFamily="34" charset="0"/>
                <a:cs typeface="Arial" pitchFamily="34" charset="0"/>
              </a:rPr>
              <a:t>tự</a:t>
            </a:r>
            <a:r>
              <a:rPr lang="en-US" sz="3200" dirty="0">
                <a:latin typeface="Arial" pitchFamily="34" charset="0"/>
                <a:cs typeface="Arial" pitchFamily="34" charset="0"/>
              </a:rPr>
              <a:t> </a:t>
            </a:r>
            <a:r>
              <a:rPr lang="en-US" sz="3200" dirty="0" err="1">
                <a:latin typeface="Arial" pitchFamily="34" charset="0"/>
                <a:cs typeface="Arial" pitchFamily="34" charset="0"/>
              </a:rPr>
              <a:t>nhiên</a:t>
            </a:r>
            <a:r>
              <a:rPr lang="en-US" sz="3200" dirty="0">
                <a:latin typeface="Arial" pitchFamily="34" charset="0"/>
                <a:cs typeface="Arial" pitchFamily="34" charset="0"/>
              </a:rPr>
              <a:t> </a:t>
            </a:r>
            <a:r>
              <a:rPr lang="en-US" sz="3200" dirty="0" err="1">
                <a:latin typeface="Arial" pitchFamily="34" charset="0"/>
                <a:cs typeface="Arial" pitchFamily="34" charset="0"/>
              </a:rPr>
              <a:t>khác</a:t>
            </a:r>
            <a:r>
              <a:rPr lang="en-US" sz="3200" dirty="0">
                <a:latin typeface="Arial" pitchFamily="34" charset="0"/>
                <a:cs typeface="Arial" pitchFamily="34" charset="0"/>
              </a:rPr>
              <a:t> 0 </a:t>
            </a:r>
            <a:r>
              <a:rPr lang="en-US" sz="3200" dirty="0" err="1">
                <a:latin typeface="Arial" pitchFamily="34" charset="0"/>
                <a:cs typeface="Arial" pitchFamily="34" charset="0"/>
              </a:rPr>
              <a:t>được</a:t>
            </a:r>
            <a:r>
              <a:rPr lang="en-US" sz="3200" dirty="0">
                <a:latin typeface="Arial" pitchFamily="34" charset="0"/>
                <a:cs typeface="Arial" pitchFamily="34" charset="0"/>
              </a:rPr>
              <a:t> </a:t>
            </a:r>
            <a:r>
              <a:rPr lang="en-US" sz="3200" dirty="0" err="1">
                <a:latin typeface="Arial" pitchFamily="34" charset="0"/>
                <a:cs typeface="Arial" pitchFamily="34" charset="0"/>
              </a:rPr>
              <a:t>kí</a:t>
            </a:r>
            <a:r>
              <a:rPr lang="en-US" sz="3200" dirty="0">
                <a:latin typeface="Arial" pitchFamily="34" charset="0"/>
                <a:cs typeface="Arial" pitchFamily="34" charset="0"/>
              </a:rPr>
              <a:t> </a:t>
            </a:r>
            <a:r>
              <a:rPr lang="en-US" sz="3200" dirty="0" err="1">
                <a:latin typeface="Arial" pitchFamily="34" charset="0"/>
                <a:cs typeface="Arial" pitchFamily="34" charset="0"/>
              </a:rPr>
              <a:t>hiệu</a:t>
            </a:r>
            <a:r>
              <a:rPr lang="en-US" sz="3200" dirty="0">
                <a:latin typeface="Arial" pitchFamily="34" charset="0"/>
                <a:cs typeface="Arial" pitchFamily="34" charset="0"/>
              </a:rPr>
              <a:t> </a:t>
            </a:r>
            <a:r>
              <a:rPr lang="en-US" sz="3200" dirty="0" err="1">
                <a:latin typeface="Arial" pitchFamily="34" charset="0"/>
                <a:cs typeface="Arial" pitchFamily="34" charset="0"/>
              </a:rPr>
              <a:t>là</a:t>
            </a:r>
            <a:r>
              <a:rPr lang="en-US" sz="3200" dirty="0">
                <a:latin typeface="Arial" pitchFamily="34" charset="0"/>
                <a:cs typeface="Arial" pitchFamily="34" charset="0"/>
              </a:rPr>
              <a:t>    </a:t>
            </a:r>
            <a:r>
              <a:rPr lang="en-US" sz="3200" dirty="0" err="1">
                <a:latin typeface="Arial" pitchFamily="34" charset="0"/>
                <a:cs typeface="Arial" pitchFamily="34" charset="0"/>
              </a:rPr>
              <a:t>tức</a:t>
            </a:r>
            <a:r>
              <a:rPr lang="en-US" sz="3200" dirty="0">
                <a:latin typeface="Arial" pitchFamily="34" charset="0"/>
                <a:cs typeface="Arial" pitchFamily="34" charset="0"/>
              </a:rPr>
              <a:t> </a:t>
            </a:r>
            <a:r>
              <a:rPr lang="en-US" sz="3200" err="1">
                <a:latin typeface="Arial" pitchFamily="34" charset="0"/>
                <a:cs typeface="Arial" pitchFamily="34" charset="0"/>
              </a:rPr>
              <a:t>là</a:t>
            </a:r>
            <a:r>
              <a:rPr lang="en-US" sz="3200">
                <a:latin typeface="Arial" pitchFamily="34" charset="0"/>
                <a:cs typeface="Arial" pitchFamily="34" charset="0"/>
              </a:rPr>
              <a:t>                              .</a:t>
            </a:r>
          </a:p>
          <a:p>
            <a:r>
              <a:rPr lang="en-US" sz="3200">
                <a:latin typeface="Arial" pitchFamily="34" charset="0"/>
                <a:cs typeface="Arial" pitchFamily="34" charset="0"/>
              </a:rPr>
              <a:t>2. Cách đọc, viết số tự nhiên.</a:t>
            </a:r>
          </a:p>
          <a:p>
            <a:r>
              <a:rPr lang="en-US" sz="3200">
                <a:latin typeface="Arial" pitchFamily="34" charset="0"/>
                <a:cs typeface="Arial" pitchFamily="34" charset="0"/>
              </a:rPr>
              <a:t>3. Biểu diễn số tự nhiên trên tia số.</a:t>
            </a:r>
          </a:p>
          <a:p>
            <a:r>
              <a:rPr lang="en-US" sz="3200">
                <a:latin typeface="Arial" pitchFamily="34" charset="0"/>
                <a:cs typeface="Arial" pitchFamily="34" charset="0"/>
              </a:rPr>
              <a:t>4. Cấu tạo, cách viết số tự nhiên theo hệ thập phân.</a:t>
            </a:r>
          </a:p>
          <a:p>
            <a:r>
              <a:rPr lang="en-US" sz="3200">
                <a:latin typeface="Arial" pitchFamily="34" charset="0"/>
                <a:cs typeface="Arial" pitchFamily="34" charset="0"/>
              </a:rPr>
              <a:t>5. Số La Mã.</a:t>
            </a:r>
            <a:endParaRPr lang="en-US" sz="3200" dirty="0">
              <a:latin typeface="Arial" pitchFamily="34" charset="0"/>
              <a:cs typeface="Arial" pitchFamily="34" charset="0"/>
            </a:endParaRPr>
          </a:p>
        </p:txBody>
      </p:sp>
      <p:graphicFrame>
        <p:nvGraphicFramePr>
          <p:cNvPr id="6" name="Object 3">
            <a:extLst>
              <a:ext uri="{FF2B5EF4-FFF2-40B4-BE49-F238E27FC236}">
                <a16:creationId xmlns:a16="http://schemas.microsoft.com/office/drawing/2014/main" id="{83615863-4A9B-60AD-2CAE-139617D684BB}"/>
              </a:ext>
            </a:extLst>
          </p:cNvPr>
          <p:cNvGraphicFramePr>
            <a:graphicFrameLocks noChangeAspect="1"/>
          </p:cNvGraphicFramePr>
          <p:nvPr>
            <p:extLst>
              <p:ext uri="{D42A27DB-BD31-4B8C-83A1-F6EECF244321}">
                <p14:modId xmlns:p14="http://schemas.microsoft.com/office/powerpoint/2010/main" val="4142060424"/>
              </p:ext>
            </p:extLst>
          </p:nvPr>
        </p:nvGraphicFramePr>
        <p:xfrm>
          <a:off x="8142724" y="2188661"/>
          <a:ext cx="409575" cy="276225"/>
        </p:xfrm>
        <a:graphic>
          <a:graphicData uri="http://schemas.openxmlformats.org/presentationml/2006/ole">
            <mc:AlternateContent xmlns:mc="http://schemas.openxmlformats.org/markup-compatibility/2006">
              <mc:Choice xmlns:v="urn:schemas-microsoft-com:vml" Requires="v">
                <p:oleObj name="Equation" r:id="rId3" imgW="304560" imgH="317160" progId="Equation.DSMT4">
                  <p:embed/>
                </p:oleObj>
              </mc:Choice>
              <mc:Fallback>
                <p:oleObj name="Equation" r:id="rId3" imgW="304560" imgH="317160" progId="Equation.DSMT4">
                  <p:embed/>
                  <p:pic>
                    <p:nvPicPr>
                      <p:cNvPr id="3379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2724" y="2188661"/>
                        <a:ext cx="409575" cy="276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4">
            <a:extLst>
              <a:ext uri="{FF2B5EF4-FFF2-40B4-BE49-F238E27FC236}">
                <a16:creationId xmlns:a16="http://schemas.microsoft.com/office/drawing/2014/main" id="{14A2B4C0-1C41-F5C7-846F-570FFD687C3C}"/>
              </a:ext>
            </a:extLst>
          </p:cNvPr>
          <p:cNvGraphicFramePr>
            <a:graphicFrameLocks noChangeAspect="1"/>
          </p:cNvGraphicFramePr>
          <p:nvPr>
            <p:extLst>
              <p:ext uri="{D42A27DB-BD31-4B8C-83A1-F6EECF244321}">
                <p14:modId xmlns:p14="http://schemas.microsoft.com/office/powerpoint/2010/main" val="3054181829"/>
              </p:ext>
            </p:extLst>
          </p:nvPr>
        </p:nvGraphicFramePr>
        <p:xfrm>
          <a:off x="832964" y="2637956"/>
          <a:ext cx="3430587" cy="398462"/>
        </p:xfrm>
        <a:graphic>
          <a:graphicData uri="http://schemas.openxmlformats.org/presentationml/2006/ole">
            <mc:AlternateContent xmlns:mc="http://schemas.openxmlformats.org/markup-compatibility/2006">
              <mc:Choice xmlns:v="urn:schemas-microsoft-com:vml" Requires="v">
                <p:oleObj name="Equation" r:id="rId5" imgW="2552400" imgH="457200" progId="Equation.DSMT4">
                  <p:embed/>
                </p:oleObj>
              </mc:Choice>
              <mc:Fallback>
                <p:oleObj name="Equation" r:id="rId5" imgW="2552400" imgH="457200" progId="Equation.DSMT4">
                  <p:embed/>
                  <p:pic>
                    <p:nvPicPr>
                      <p:cNvPr id="33796"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2964" y="2637956"/>
                        <a:ext cx="3430587" cy="398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5">
            <a:extLst>
              <a:ext uri="{FF2B5EF4-FFF2-40B4-BE49-F238E27FC236}">
                <a16:creationId xmlns:a16="http://schemas.microsoft.com/office/drawing/2014/main" id="{D419D365-BF39-0AD2-BB22-960D9A6D48EA}"/>
              </a:ext>
            </a:extLst>
          </p:cNvPr>
          <p:cNvGraphicFramePr>
            <a:graphicFrameLocks noChangeAspect="1"/>
          </p:cNvGraphicFramePr>
          <p:nvPr>
            <p:extLst>
              <p:ext uri="{D42A27DB-BD31-4B8C-83A1-F6EECF244321}">
                <p14:modId xmlns:p14="http://schemas.microsoft.com/office/powerpoint/2010/main" val="2482863284"/>
              </p:ext>
            </p:extLst>
          </p:nvPr>
        </p:nvGraphicFramePr>
        <p:xfrm>
          <a:off x="9393990" y="3086100"/>
          <a:ext cx="381000" cy="342900"/>
        </p:xfrm>
        <a:graphic>
          <a:graphicData uri="http://schemas.openxmlformats.org/presentationml/2006/ole">
            <mc:AlternateContent xmlns:mc="http://schemas.openxmlformats.org/markup-compatibility/2006">
              <mc:Choice xmlns:v="urn:schemas-microsoft-com:vml" Requires="v">
                <p:oleObj name="Equation" r:id="rId7" imgW="380880" imgH="342720" progId="Equation.DSMT4">
                  <p:embed/>
                </p:oleObj>
              </mc:Choice>
              <mc:Fallback>
                <p:oleObj name="Equation" r:id="rId7" imgW="380880" imgH="342720" progId="Equation.DSMT4">
                  <p:embed/>
                  <p:pic>
                    <p:nvPicPr>
                      <p:cNvPr id="33797"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93990" y="3086100"/>
                        <a:ext cx="381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6">
            <a:extLst>
              <a:ext uri="{FF2B5EF4-FFF2-40B4-BE49-F238E27FC236}">
                <a16:creationId xmlns:a16="http://schemas.microsoft.com/office/drawing/2014/main" id="{9C21F357-1381-9685-E607-CCA0D3675A93}"/>
              </a:ext>
            </a:extLst>
          </p:cNvPr>
          <p:cNvGraphicFramePr>
            <a:graphicFrameLocks noChangeAspect="1"/>
          </p:cNvGraphicFramePr>
          <p:nvPr>
            <p:extLst>
              <p:ext uri="{D42A27DB-BD31-4B8C-83A1-F6EECF244321}">
                <p14:modId xmlns:p14="http://schemas.microsoft.com/office/powerpoint/2010/main" val="4280185944"/>
              </p:ext>
            </p:extLst>
          </p:nvPr>
        </p:nvGraphicFramePr>
        <p:xfrm>
          <a:off x="1241332" y="3598933"/>
          <a:ext cx="3192462" cy="398463"/>
        </p:xfrm>
        <a:graphic>
          <a:graphicData uri="http://schemas.openxmlformats.org/presentationml/2006/ole">
            <mc:AlternateContent xmlns:mc="http://schemas.openxmlformats.org/markup-compatibility/2006">
              <mc:Choice xmlns:v="urn:schemas-microsoft-com:vml" Requires="v">
                <p:oleObj name="Equation" r:id="rId9" imgW="2374560" imgH="457200" progId="Equation.DSMT4">
                  <p:embed/>
                </p:oleObj>
              </mc:Choice>
              <mc:Fallback>
                <p:oleObj name="Equation" r:id="rId9" imgW="2374560" imgH="457200" progId="Equation.DSMT4">
                  <p:embed/>
                  <p:pic>
                    <p:nvPicPr>
                      <p:cNvPr id="33798"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41332" y="3598933"/>
                        <a:ext cx="3192462" cy="398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9527595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BÀI TẬP VỀ NHÀ</a:t>
            </a:r>
          </a:p>
        </p:txBody>
      </p:sp>
      <p:sp>
        <p:nvSpPr>
          <p:cNvPr id="5" name="TextBox 4"/>
          <p:cNvSpPr txBox="1"/>
          <p:nvPr/>
        </p:nvSpPr>
        <p:spPr>
          <a:xfrm>
            <a:off x="738448" y="1512924"/>
            <a:ext cx="7904135" cy="1077218"/>
          </a:xfrm>
          <a:prstGeom prst="rect">
            <a:avLst/>
          </a:prstGeom>
          <a:noFill/>
        </p:spPr>
        <p:txBody>
          <a:bodyPr wrap="square" rtlCol="0">
            <a:spAutoFit/>
          </a:bodyPr>
          <a:lstStyle/>
          <a:p>
            <a:r>
              <a:rPr lang="en-US" sz="3200" b="1" dirty="0">
                <a:solidFill>
                  <a:schemeClr val="accent1"/>
                </a:solidFill>
                <a:latin typeface="Arial" pitchFamily="34" charset="0"/>
                <a:cs typeface="Arial" pitchFamily="34" charset="0"/>
              </a:rPr>
              <a:t>- </a:t>
            </a:r>
            <a:r>
              <a:rPr lang="en-US" sz="3200" b="1" dirty="0" err="1">
                <a:solidFill>
                  <a:schemeClr val="accent1"/>
                </a:solidFill>
                <a:latin typeface="Arial" pitchFamily="34" charset="0"/>
                <a:cs typeface="Arial" pitchFamily="34" charset="0"/>
              </a:rPr>
              <a:t>Học</a:t>
            </a:r>
            <a:r>
              <a:rPr lang="en-US" sz="3200" b="1" dirty="0">
                <a:solidFill>
                  <a:schemeClr val="accent1"/>
                </a:solidFill>
                <a:latin typeface="Arial" pitchFamily="34" charset="0"/>
                <a:cs typeface="Arial" pitchFamily="34" charset="0"/>
              </a:rPr>
              <a:t> </a:t>
            </a:r>
            <a:r>
              <a:rPr lang="en-US" sz="3200" b="1" dirty="0" err="1">
                <a:solidFill>
                  <a:schemeClr val="accent1"/>
                </a:solidFill>
                <a:latin typeface="Arial" pitchFamily="34" charset="0"/>
                <a:cs typeface="Arial" pitchFamily="34" charset="0"/>
              </a:rPr>
              <a:t>bài</a:t>
            </a:r>
            <a:r>
              <a:rPr lang="en-US" sz="3200" b="1" dirty="0">
                <a:solidFill>
                  <a:schemeClr val="accent1"/>
                </a:solidFill>
                <a:latin typeface="Arial" pitchFamily="34" charset="0"/>
                <a:cs typeface="Arial" pitchFamily="34" charset="0"/>
              </a:rPr>
              <a:t> </a:t>
            </a:r>
            <a:r>
              <a:rPr lang="en-US" sz="3200" b="1" dirty="0" err="1">
                <a:solidFill>
                  <a:schemeClr val="accent1"/>
                </a:solidFill>
                <a:latin typeface="Arial" pitchFamily="34" charset="0"/>
                <a:cs typeface="Arial" pitchFamily="34" charset="0"/>
              </a:rPr>
              <a:t>theo</a:t>
            </a:r>
            <a:r>
              <a:rPr lang="en-US" sz="3200" b="1" dirty="0">
                <a:solidFill>
                  <a:schemeClr val="accent1"/>
                </a:solidFill>
                <a:latin typeface="Arial" pitchFamily="34" charset="0"/>
                <a:cs typeface="Arial" pitchFamily="34" charset="0"/>
              </a:rPr>
              <a:t> SGK </a:t>
            </a:r>
            <a:r>
              <a:rPr lang="en-US" sz="3200" b="1" dirty="0" err="1">
                <a:solidFill>
                  <a:schemeClr val="accent1"/>
                </a:solidFill>
                <a:latin typeface="Arial" pitchFamily="34" charset="0"/>
                <a:cs typeface="Arial" pitchFamily="34" charset="0"/>
              </a:rPr>
              <a:t>và</a:t>
            </a:r>
            <a:r>
              <a:rPr lang="en-US" sz="3200" b="1" dirty="0">
                <a:solidFill>
                  <a:schemeClr val="accent1"/>
                </a:solidFill>
                <a:latin typeface="Arial" pitchFamily="34" charset="0"/>
                <a:cs typeface="Arial" pitchFamily="34" charset="0"/>
              </a:rPr>
              <a:t> </a:t>
            </a:r>
            <a:r>
              <a:rPr lang="en-US" sz="3200" b="1" dirty="0" err="1">
                <a:solidFill>
                  <a:schemeClr val="accent1"/>
                </a:solidFill>
                <a:latin typeface="Arial" pitchFamily="34" charset="0"/>
                <a:cs typeface="Arial" pitchFamily="34" charset="0"/>
              </a:rPr>
              <a:t>vở</a:t>
            </a:r>
            <a:r>
              <a:rPr lang="en-US" sz="3200" b="1" dirty="0">
                <a:solidFill>
                  <a:schemeClr val="accent1"/>
                </a:solidFill>
                <a:latin typeface="Arial" pitchFamily="34" charset="0"/>
                <a:cs typeface="Arial" pitchFamily="34" charset="0"/>
              </a:rPr>
              <a:t> </a:t>
            </a:r>
            <a:r>
              <a:rPr lang="en-US" sz="3200" b="1" dirty="0" err="1">
                <a:solidFill>
                  <a:schemeClr val="accent1"/>
                </a:solidFill>
                <a:latin typeface="Arial" pitchFamily="34" charset="0"/>
                <a:cs typeface="Arial" pitchFamily="34" charset="0"/>
              </a:rPr>
              <a:t>ghi</a:t>
            </a:r>
            <a:r>
              <a:rPr lang="en-US" sz="3200" b="1" dirty="0">
                <a:solidFill>
                  <a:schemeClr val="accent1"/>
                </a:solidFill>
                <a:latin typeface="Arial" pitchFamily="34" charset="0"/>
                <a:cs typeface="Arial" pitchFamily="34" charset="0"/>
              </a:rPr>
              <a:t>.</a:t>
            </a:r>
          </a:p>
          <a:p>
            <a:r>
              <a:rPr lang="en-US" sz="3200" b="1" dirty="0">
                <a:solidFill>
                  <a:schemeClr val="accent1"/>
                </a:solidFill>
                <a:latin typeface="Arial" pitchFamily="34" charset="0"/>
                <a:cs typeface="Arial" pitchFamily="34" charset="0"/>
              </a:rPr>
              <a:t>- </a:t>
            </a:r>
            <a:r>
              <a:rPr lang="en-US" sz="3200" b="1" dirty="0" err="1">
                <a:solidFill>
                  <a:schemeClr val="accent1"/>
                </a:solidFill>
                <a:latin typeface="Arial" pitchFamily="34" charset="0"/>
                <a:cs typeface="Arial" pitchFamily="34" charset="0"/>
              </a:rPr>
              <a:t>Bài</a:t>
            </a:r>
            <a:r>
              <a:rPr lang="en-US" sz="3200" b="1" dirty="0">
                <a:solidFill>
                  <a:schemeClr val="accent1"/>
                </a:solidFill>
                <a:latin typeface="Arial" pitchFamily="34" charset="0"/>
                <a:cs typeface="Arial" pitchFamily="34" charset="0"/>
              </a:rPr>
              <a:t> </a:t>
            </a:r>
            <a:r>
              <a:rPr lang="en-US" sz="3200" b="1" dirty="0" err="1">
                <a:solidFill>
                  <a:schemeClr val="accent1"/>
                </a:solidFill>
                <a:latin typeface="Arial" pitchFamily="34" charset="0"/>
                <a:cs typeface="Arial" pitchFamily="34" charset="0"/>
              </a:rPr>
              <a:t>tập</a:t>
            </a:r>
            <a:r>
              <a:rPr lang="en-US" sz="3200" b="1" dirty="0">
                <a:solidFill>
                  <a:schemeClr val="accent1"/>
                </a:solidFill>
                <a:latin typeface="Arial" pitchFamily="34" charset="0"/>
                <a:cs typeface="Arial" pitchFamily="34" charset="0"/>
              </a:rPr>
              <a:t> 1, 2, 3 /SGK/ </a:t>
            </a:r>
            <a:r>
              <a:rPr lang="en-US" sz="3200" b="1" dirty="0" err="1">
                <a:solidFill>
                  <a:schemeClr val="accent1"/>
                </a:solidFill>
                <a:latin typeface="Arial" pitchFamily="34" charset="0"/>
                <a:cs typeface="Arial" pitchFamily="34" charset="0"/>
              </a:rPr>
              <a:t>trang</a:t>
            </a:r>
            <a:r>
              <a:rPr lang="en-US" sz="3200" b="1" dirty="0">
                <a:solidFill>
                  <a:schemeClr val="accent1"/>
                </a:solidFill>
                <a:latin typeface="Arial" pitchFamily="34" charset="0"/>
                <a:cs typeface="Arial" pitchFamily="34" charset="0"/>
              </a:rPr>
              <a:t> 12; 13.</a:t>
            </a:r>
          </a:p>
        </p:txBody>
      </p:sp>
    </p:spTree>
    <p:extLst>
      <p:ext uri="{BB962C8B-B14F-4D97-AF65-F5344CB8AC3E}">
        <p14:creationId xmlns:p14="http://schemas.microsoft.com/office/powerpoint/2010/main" val="236136072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4871" y="4471173"/>
            <a:ext cx="1987621" cy="2378801"/>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TextBox 33">
            <a:extLst>
              <a:ext uri="{FF2B5EF4-FFF2-40B4-BE49-F238E27FC236}">
                <a16:creationId xmlns:a16="http://schemas.microsoft.com/office/drawing/2014/main" id="{A3A062DA-93BF-4842-B601-4404401BCCE3}"/>
              </a:ext>
            </a:extLst>
          </p:cNvPr>
          <p:cNvSpPr txBox="1"/>
          <p:nvPr/>
        </p:nvSpPr>
        <p:spPr>
          <a:xfrm>
            <a:off x="761959" y="1332468"/>
            <a:ext cx="10148422" cy="3046988"/>
          </a:xfrm>
          <a:prstGeom prst="rect">
            <a:avLst/>
          </a:prstGeom>
          <a:solidFill>
            <a:srgbClr val="A6EEAD"/>
          </a:solidFill>
        </p:spPr>
        <p:txBody>
          <a:bodyPr wrap="square">
            <a:spAutoFit/>
          </a:bodyPr>
          <a:lstStyle/>
          <a:p>
            <a:r>
              <a:rPr lang="en-US" sz="3200" dirty="0" err="1">
                <a:latin typeface="Arial" pitchFamily="34" charset="0"/>
                <a:cs typeface="Arial" pitchFamily="34" charset="0"/>
              </a:rPr>
              <a:t>Các</a:t>
            </a:r>
            <a:r>
              <a:rPr lang="en-US" sz="3200" dirty="0">
                <a:latin typeface="Arial" pitchFamily="34" charset="0"/>
                <a:cs typeface="Arial" pitchFamily="34" charset="0"/>
              </a:rPr>
              <a:t> </a:t>
            </a:r>
            <a:r>
              <a:rPr lang="en-US" sz="3200" dirty="0" err="1">
                <a:latin typeface="Arial" pitchFamily="34" charset="0"/>
                <a:cs typeface="Arial" pitchFamily="34" charset="0"/>
              </a:rPr>
              <a:t>số</a:t>
            </a:r>
            <a:r>
              <a:rPr lang="en-US" sz="3200" dirty="0">
                <a:latin typeface="Arial" pitchFamily="34" charset="0"/>
                <a:cs typeface="Arial" pitchFamily="34" charset="0"/>
              </a:rPr>
              <a:t> 0, 1, 2, 3, 4, ...  </a:t>
            </a:r>
            <a:r>
              <a:rPr lang="en-US" sz="3200" dirty="0" err="1">
                <a:latin typeface="Arial" pitchFamily="34" charset="0"/>
                <a:cs typeface="Arial" pitchFamily="34" charset="0"/>
              </a:rPr>
              <a:t>là</a:t>
            </a:r>
            <a:r>
              <a:rPr lang="en-US" sz="3200" dirty="0">
                <a:latin typeface="Arial" pitchFamily="34" charset="0"/>
                <a:cs typeface="Arial" pitchFamily="34" charset="0"/>
              </a:rPr>
              <a:t> </a:t>
            </a:r>
            <a:r>
              <a:rPr lang="en-US" sz="3200" dirty="0" err="1">
                <a:latin typeface="Arial" pitchFamily="34" charset="0"/>
                <a:cs typeface="Arial" pitchFamily="34" charset="0"/>
              </a:rPr>
              <a:t>các</a:t>
            </a:r>
            <a:r>
              <a:rPr lang="en-US" sz="3200" dirty="0">
                <a:latin typeface="Arial" pitchFamily="34" charset="0"/>
                <a:cs typeface="Arial" pitchFamily="34" charset="0"/>
              </a:rPr>
              <a:t> </a:t>
            </a:r>
            <a:r>
              <a:rPr lang="en-US" sz="3200" dirty="0" err="1">
                <a:latin typeface="Arial" pitchFamily="34" charset="0"/>
                <a:cs typeface="Arial" pitchFamily="34" charset="0"/>
              </a:rPr>
              <a:t>số</a:t>
            </a:r>
            <a:r>
              <a:rPr lang="en-US" sz="3200" dirty="0">
                <a:latin typeface="Arial" pitchFamily="34" charset="0"/>
                <a:cs typeface="Arial" pitchFamily="34" charset="0"/>
              </a:rPr>
              <a:t> </a:t>
            </a:r>
            <a:r>
              <a:rPr lang="en-US" sz="3200" dirty="0" err="1">
                <a:latin typeface="Arial" pitchFamily="34" charset="0"/>
                <a:cs typeface="Arial" pitchFamily="34" charset="0"/>
              </a:rPr>
              <a:t>tự</a:t>
            </a:r>
            <a:r>
              <a:rPr lang="en-US" sz="3200" dirty="0">
                <a:latin typeface="Arial" pitchFamily="34" charset="0"/>
                <a:cs typeface="Arial" pitchFamily="34" charset="0"/>
              </a:rPr>
              <a:t> </a:t>
            </a:r>
            <a:r>
              <a:rPr lang="en-US" sz="3200" dirty="0" err="1">
                <a:latin typeface="Arial" pitchFamily="34" charset="0"/>
                <a:cs typeface="Arial" pitchFamily="34" charset="0"/>
              </a:rPr>
              <a:t>nhiên</a:t>
            </a:r>
            <a:r>
              <a:rPr lang="en-US" sz="3200" dirty="0">
                <a:latin typeface="Arial" pitchFamily="34" charset="0"/>
                <a:cs typeface="Arial" pitchFamily="34" charset="0"/>
              </a:rPr>
              <a:t>.</a:t>
            </a:r>
          </a:p>
          <a:p>
            <a:r>
              <a:rPr lang="en-US" sz="3200" dirty="0" err="1">
                <a:latin typeface="Arial" pitchFamily="34" charset="0"/>
                <a:cs typeface="Arial" pitchFamily="34" charset="0"/>
              </a:rPr>
              <a:t>Tập</a:t>
            </a:r>
            <a:r>
              <a:rPr lang="en-US" sz="3200" dirty="0">
                <a:latin typeface="Arial" pitchFamily="34" charset="0"/>
                <a:cs typeface="Arial" pitchFamily="34" charset="0"/>
              </a:rPr>
              <a:t> </a:t>
            </a:r>
            <a:r>
              <a:rPr lang="en-US" sz="3200" dirty="0" err="1">
                <a:latin typeface="Arial" pitchFamily="34" charset="0"/>
                <a:cs typeface="Arial" pitchFamily="34" charset="0"/>
              </a:rPr>
              <a:t>hợp</a:t>
            </a:r>
            <a:r>
              <a:rPr lang="en-US" sz="3200" dirty="0">
                <a:latin typeface="Arial" pitchFamily="34" charset="0"/>
                <a:cs typeface="Arial" pitchFamily="34" charset="0"/>
              </a:rPr>
              <a:t> </a:t>
            </a:r>
            <a:r>
              <a:rPr lang="en-US" sz="3200" dirty="0" err="1">
                <a:latin typeface="Arial" pitchFamily="34" charset="0"/>
                <a:cs typeface="Arial" pitchFamily="34" charset="0"/>
              </a:rPr>
              <a:t>các</a:t>
            </a:r>
            <a:r>
              <a:rPr lang="en-US" sz="3200" dirty="0">
                <a:latin typeface="Arial" pitchFamily="34" charset="0"/>
                <a:cs typeface="Arial" pitchFamily="34" charset="0"/>
              </a:rPr>
              <a:t> </a:t>
            </a:r>
            <a:r>
              <a:rPr lang="en-US" sz="3200" dirty="0" err="1">
                <a:latin typeface="Arial" pitchFamily="34" charset="0"/>
                <a:cs typeface="Arial" pitchFamily="34" charset="0"/>
              </a:rPr>
              <a:t>số</a:t>
            </a:r>
            <a:r>
              <a:rPr lang="en-US" sz="3200" dirty="0">
                <a:latin typeface="Arial" pitchFamily="34" charset="0"/>
                <a:cs typeface="Arial" pitchFamily="34" charset="0"/>
              </a:rPr>
              <a:t> </a:t>
            </a:r>
            <a:r>
              <a:rPr lang="en-US" sz="3200" dirty="0" err="1">
                <a:latin typeface="Arial" pitchFamily="34" charset="0"/>
                <a:cs typeface="Arial" pitchFamily="34" charset="0"/>
              </a:rPr>
              <a:t>tự</a:t>
            </a:r>
            <a:r>
              <a:rPr lang="en-US" sz="3200" dirty="0">
                <a:latin typeface="Arial" pitchFamily="34" charset="0"/>
                <a:cs typeface="Arial" pitchFamily="34" charset="0"/>
              </a:rPr>
              <a:t> </a:t>
            </a:r>
            <a:r>
              <a:rPr lang="en-US" sz="3200" dirty="0" err="1">
                <a:latin typeface="Arial" pitchFamily="34" charset="0"/>
                <a:cs typeface="Arial" pitchFamily="34" charset="0"/>
              </a:rPr>
              <a:t>nhiên</a:t>
            </a:r>
            <a:r>
              <a:rPr lang="en-US" sz="3200" dirty="0">
                <a:latin typeface="Arial" pitchFamily="34" charset="0"/>
                <a:cs typeface="Arial" pitchFamily="34" charset="0"/>
              </a:rPr>
              <a:t> </a:t>
            </a:r>
            <a:r>
              <a:rPr lang="en-US" sz="3200" dirty="0" err="1">
                <a:latin typeface="Arial" pitchFamily="34" charset="0"/>
                <a:cs typeface="Arial" pitchFamily="34" charset="0"/>
              </a:rPr>
              <a:t>được</a:t>
            </a:r>
            <a:r>
              <a:rPr lang="en-US" sz="3200" dirty="0">
                <a:latin typeface="Arial" pitchFamily="34" charset="0"/>
                <a:cs typeface="Arial" pitchFamily="34" charset="0"/>
              </a:rPr>
              <a:t> </a:t>
            </a:r>
            <a:r>
              <a:rPr lang="en-US" sz="3200" dirty="0" err="1">
                <a:latin typeface="Arial" pitchFamily="34" charset="0"/>
                <a:cs typeface="Arial" pitchFamily="34" charset="0"/>
              </a:rPr>
              <a:t>kí</a:t>
            </a:r>
            <a:r>
              <a:rPr lang="en-US" sz="3200" dirty="0">
                <a:latin typeface="Arial" pitchFamily="34" charset="0"/>
                <a:cs typeface="Arial" pitchFamily="34" charset="0"/>
              </a:rPr>
              <a:t> </a:t>
            </a:r>
            <a:r>
              <a:rPr lang="en-US" sz="3200" dirty="0" err="1">
                <a:latin typeface="Arial" pitchFamily="34" charset="0"/>
                <a:cs typeface="Arial" pitchFamily="34" charset="0"/>
              </a:rPr>
              <a:t>hiệu</a:t>
            </a:r>
            <a:r>
              <a:rPr lang="en-US" sz="3200" dirty="0">
                <a:latin typeface="Arial" pitchFamily="34" charset="0"/>
                <a:cs typeface="Arial" pitchFamily="34" charset="0"/>
              </a:rPr>
              <a:t> </a:t>
            </a:r>
            <a:r>
              <a:rPr lang="en-US" sz="3200" dirty="0" err="1">
                <a:latin typeface="Arial" pitchFamily="34" charset="0"/>
                <a:cs typeface="Arial" pitchFamily="34" charset="0"/>
              </a:rPr>
              <a:t>là</a:t>
            </a:r>
            <a:r>
              <a:rPr lang="en-US" sz="3200" dirty="0">
                <a:latin typeface="Arial" pitchFamily="34" charset="0"/>
                <a:cs typeface="Arial" pitchFamily="34" charset="0"/>
              </a:rPr>
              <a:t>    , </a:t>
            </a:r>
            <a:r>
              <a:rPr lang="en-US" sz="3200" dirty="0" err="1">
                <a:latin typeface="Arial" pitchFamily="34" charset="0"/>
                <a:cs typeface="Arial" pitchFamily="34" charset="0"/>
              </a:rPr>
              <a:t>tức</a:t>
            </a:r>
            <a:r>
              <a:rPr lang="en-US" sz="3200" dirty="0">
                <a:latin typeface="Arial" pitchFamily="34" charset="0"/>
                <a:cs typeface="Arial" pitchFamily="34" charset="0"/>
              </a:rPr>
              <a:t> </a:t>
            </a:r>
            <a:r>
              <a:rPr lang="en-US" sz="3200" dirty="0" err="1">
                <a:latin typeface="Arial" pitchFamily="34" charset="0"/>
                <a:cs typeface="Arial" pitchFamily="34" charset="0"/>
              </a:rPr>
              <a:t>là</a:t>
            </a:r>
            <a:r>
              <a:rPr lang="en-US" sz="3200" dirty="0">
                <a:latin typeface="Arial" pitchFamily="34" charset="0"/>
                <a:cs typeface="Arial" pitchFamily="34" charset="0"/>
              </a:rPr>
              <a:t>   </a:t>
            </a:r>
          </a:p>
          <a:p>
            <a:endParaRPr lang="en-US" sz="3200" dirty="0">
              <a:latin typeface="Arial" pitchFamily="34" charset="0"/>
              <a:cs typeface="Arial" pitchFamily="34" charset="0"/>
            </a:endParaRPr>
          </a:p>
          <a:p>
            <a:r>
              <a:rPr lang="en-US" sz="3200" dirty="0" err="1">
                <a:latin typeface="Arial" pitchFamily="34" charset="0"/>
                <a:cs typeface="Arial" pitchFamily="34" charset="0"/>
              </a:rPr>
              <a:t>Tập</a:t>
            </a:r>
            <a:r>
              <a:rPr lang="en-US" sz="3200" dirty="0">
                <a:latin typeface="Arial" pitchFamily="34" charset="0"/>
                <a:cs typeface="Arial" pitchFamily="34" charset="0"/>
              </a:rPr>
              <a:t> </a:t>
            </a:r>
            <a:r>
              <a:rPr lang="en-US" sz="3200" dirty="0" err="1">
                <a:latin typeface="Arial" pitchFamily="34" charset="0"/>
                <a:cs typeface="Arial" pitchFamily="34" charset="0"/>
              </a:rPr>
              <a:t>hợp</a:t>
            </a:r>
            <a:r>
              <a:rPr lang="en-US" sz="3200" dirty="0">
                <a:latin typeface="Arial" pitchFamily="34" charset="0"/>
                <a:cs typeface="Arial" pitchFamily="34" charset="0"/>
              </a:rPr>
              <a:t> </a:t>
            </a:r>
            <a:r>
              <a:rPr lang="en-US" sz="3200" dirty="0" err="1">
                <a:latin typeface="Arial" pitchFamily="34" charset="0"/>
                <a:cs typeface="Arial" pitchFamily="34" charset="0"/>
              </a:rPr>
              <a:t>các</a:t>
            </a:r>
            <a:r>
              <a:rPr lang="en-US" sz="3200" dirty="0">
                <a:latin typeface="Arial" pitchFamily="34" charset="0"/>
                <a:cs typeface="Arial" pitchFamily="34" charset="0"/>
              </a:rPr>
              <a:t> </a:t>
            </a:r>
            <a:r>
              <a:rPr lang="en-US" sz="3200" dirty="0" err="1">
                <a:latin typeface="Arial" pitchFamily="34" charset="0"/>
                <a:cs typeface="Arial" pitchFamily="34" charset="0"/>
              </a:rPr>
              <a:t>số</a:t>
            </a:r>
            <a:r>
              <a:rPr lang="en-US" sz="3200" dirty="0">
                <a:latin typeface="Arial" pitchFamily="34" charset="0"/>
                <a:cs typeface="Arial" pitchFamily="34" charset="0"/>
              </a:rPr>
              <a:t> </a:t>
            </a:r>
            <a:r>
              <a:rPr lang="en-US" sz="3200" dirty="0" err="1">
                <a:latin typeface="Arial" pitchFamily="34" charset="0"/>
                <a:cs typeface="Arial" pitchFamily="34" charset="0"/>
              </a:rPr>
              <a:t>tự</a:t>
            </a:r>
            <a:r>
              <a:rPr lang="en-US" sz="3200" dirty="0">
                <a:latin typeface="Arial" pitchFamily="34" charset="0"/>
                <a:cs typeface="Arial" pitchFamily="34" charset="0"/>
              </a:rPr>
              <a:t> </a:t>
            </a:r>
            <a:r>
              <a:rPr lang="en-US" sz="3200" dirty="0" err="1">
                <a:latin typeface="Arial" pitchFamily="34" charset="0"/>
                <a:cs typeface="Arial" pitchFamily="34" charset="0"/>
              </a:rPr>
              <a:t>nhiên</a:t>
            </a:r>
            <a:r>
              <a:rPr lang="en-US" sz="3200" dirty="0">
                <a:latin typeface="Arial" pitchFamily="34" charset="0"/>
                <a:cs typeface="Arial" pitchFamily="34" charset="0"/>
              </a:rPr>
              <a:t> </a:t>
            </a:r>
            <a:r>
              <a:rPr lang="en-US" sz="3200" dirty="0" err="1">
                <a:latin typeface="Arial" pitchFamily="34" charset="0"/>
                <a:cs typeface="Arial" pitchFamily="34" charset="0"/>
              </a:rPr>
              <a:t>khác</a:t>
            </a:r>
            <a:r>
              <a:rPr lang="en-US" sz="3200" dirty="0">
                <a:latin typeface="Arial" pitchFamily="34" charset="0"/>
                <a:cs typeface="Arial" pitchFamily="34" charset="0"/>
              </a:rPr>
              <a:t> 0 </a:t>
            </a:r>
            <a:r>
              <a:rPr lang="en-US" sz="3200" dirty="0" err="1">
                <a:latin typeface="Arial" pitchFamily="34" charset="0"/>
                <a:cs typeface="Arial" pitchFamily="34" charset="0"/>
              </a:rPr>
              <a:t>được</a:t>
            </a:r>
            <a:r>
              <a:rPr lang="en-US" sz="3200" dirty="0">
                <a:latin typeface="Arial" pitchFamily="34" charset="0"/>
                <a:cs typeface="Arial" pitchFamily="34" charset="0"/>
              </a:rPr>
              <a:t> </a:t>
            </a:r>
            <a:r>
              <a:rPr lang="en-US" sz="3200" dirty="0" err="1">
                <a:latin typeface="Arial" pitchFamily="34" charset="0"/>
                <a:cs typeface="Arial" pitchFamily="34" charset="0"/>
              </a:rPr>
              <a:t>kí</a:t>
            </a:r>
            <a:r>
              <a:rPr lang="en-US" sz="3200" dirty="0">
                <a:latin typeface="Arial" pitchFamily="34" charset="0"/>
                <a:cs typeface="Arial" pitchFamily="34" charset="0"/>
              </a:rPr>
              <a:t> </a:t>
            </a:r>
            <a:r>
              <a:rPr lang="en-US" sz="3200" dirty="0" err="1">
                <a:latin typeface="Arial" pitchFamily="34" charset="0"/>
                <a:cs typeface="Arial" pitchFamily="34" charset="0"/>
              </a:rPr>
              <a:t>hiệu</a:t>
            </a:r>
            <a:r>
              <a:rPr lang="en-US" sz="3200" dirty="0">
                <a:latin typeface="Arial" pitchFamily="34" charset="0"/>
                <a:cs typeface="Arial" pitchFamily="34" charset="0"/>
              </a:rPr>
              <a:t> </a:t>
            </a:r>
            <a:r>
              <a:rPr lang="en-US" sz="3200" dirty="0" err="1">
                <a:latin typeface="Arial" pitchFamily="34" charset="0"/>
                <a:cs typeface="Arial" pitchFamily="34" charset="0"/>
              </a:rPr>
              <a:t>là</a:t>
            </a:r>
            <a:r>
              <a:rPr lang="en-US" sz="3200" dirty="0">
                <a:latin typeface="Arial" pitchFamily="34" charset="0"/>
                <a:cs typeface="Arial" pitchFamily="34" charset="0"/>
              </a:rPr>
              <a:t>    </a:t>
            </a:r>
            <a:r>
              <a:rPr lang="en-US" sz="3200" dirty="0" err="1">
                <a:latin typeface="Arial" pitchFamily="34" charset="0"/>
                <a:cs typeface="Arial" pitchFamily="34" charset="0"/>
              </a:rPr>
              <a:t>tức</a:t>
            </a:r>
            <a:r>
              <a:rPr lang="en-US" sz="3200" dirty="0">
                <a:latin typeface="Arial" pitchFamily="34" charset="0"/>
                <a:cs typeface="Arial" pitchFamily="34" charset="0"/>
              </a:rPr>
              <a:t> </a:t>
            </a:r>
            <a:r>
              <a:rPr lang="en-US" sz="3200" dirty="0" err="1">
                <a:latin typeface="Arial" pitchFamily="34" charset="0"/>
                <a:cs typeface="Arial" pitchFamily="34" charset="0"/>
              </a:rPr>
              <a:t>là</a:t>
            </a:r>
            <a:r>
              <a:rPr lang="en-US" sz="3200" dirty="0">
                <a:latin typeface="Arial" pitchFamily="34" charset="0"/>
                <a:cs typeface="Arial" pitchFamily="34" charset="0"/>
              </a:rPr>
              <a:t>                              .</a:t>
            </a:r>
          </a:p>
          <a:p>
            <a:pPr algn="just"/>
            <a:endParaRPr lang="en-US" sz="3200" b="1" dirty="0">
              <a:latin typeface="Arial" pitchFamily="34" charset="0"/>
              <a:cs typeface="Arial" pitchFamily="34" charset="0"/>
            </a:endParaRPr>
          </a:p>
        </p:txBody>
      </p:sp>
      <p:grpSp>
        <p:nvGrpSpPr>
          <p:cNvPr id="39" name="Group 3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1" name="TextBox 4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13" name="TextBox 12"/>
          <p:cNvSpPr txBox="1"/>
          <p:nvPr/>
        </p:nvSpPr>
        <p:spPr>
          <a:xfrm>
            <a:off x="737937" y="417097"/>
            <a:ext cx="9577137" cy="954107"/>
          </a:xfrm>
          <a:prstGeom prst="rect">
            <a:avLst/>
          </a:prstGeom>
          <a:noFill/>
        </p:spPr>
        <p:txBody>
          <a:bodyPr wrap="square" rtlCol="0">
            <a:spAutoFit/>
          </a:bodyPr>
          <a:lstStyle/>
          <a:p>
            <a:r>
              <a:rPr lang="en-US" sz="2800" b="1" dirty="0">
                <a:solidFill>
                  <a:srgbClr val="C00000"/>
                </a:solidFill>
                <a:latin typeface="Arial" pitchFamily="34" charset="0"/>
                <a:cs typeface="Arial" pitchFamily="34" charset="0"/>
              </a:rPr>
              <a:t>I. TẬP HỢP CÁC SỐ TỰ NHIÊN</a:t>
            </a:r>
            <a:endParaRPr lang="en-US" sz="2800" dirty="0">
              <a:solidFill>
                <a:srgbClr val="C00000"/>
              </a:solidFill>
              <a:latin typeface="Arial" pitchFamily="34" charset="0"/>
              <a:cs typeface="Arial" pitchFamily="34" charset="0"/>
            </a:endParaRPr>
          </a:p>
          <a:p>
            <a:r>
              <a:rPr lang="en-US" sz="2800" b="1" dirty="0">
                <a:solidFill>
                  <a:srgbClr val="000000"/>
                </a:solidFill>
                <a:latin typeface="Arial" pitchFamily="34" charset="0"/>
                <a:cs typeface="Arial" pitchFamily="34" charset="0"/>
              </a:rPr>
              <a:t>1. </a:t>
            </a:r>
            <a:r>
              <a:rPr lang="en-US" sz="2800" b="1" dirty="0" err="1">
                <a:solidFill>
                  <a:srgbClr val="000000"/>
                </a:solidFill>
                <a:latin typeface="Arial" pitchFamily="34" charset="0"/>
                <a:cs typeface="Arial" pitchFamily="34" charset="0"/>
              </a:rPr>
              <a:t>Tập</a:t>
            </a:r>
            <a:r>
              <a:rPr lang="en-US" sz="2800" b="1" dirty="0">
                <a:solidFill>
                  <a:srgbClr val="000000"/>
                </a:solidFill>
                <a:latin typeface="Arial" pitchFamily="34" charset="0"/>
                <a:cs typeface="Arial" pitchFamily="34" charset="0"/>
              </a:rPr>
              <a:t> </a:t>
            </a:r>
            <a:r>
              <a:rPr lang="en-US" sz="2800" b="1" dirty="0" err="1">
                <a:solidFill>
                  <a:srgbClr val="000000"/>
                </a:solidFill>
                <a:latin typeface="Arial" pitchFamily="34" charset="0"/>
                <a:cs typeface="Arial" pitchFamily="34" charset="0"/>
              </a:rPr>
              <a:t>hợp</a:t>
            </a:r>
            <a:r>
              <a:rPr lang="en-US" sz="2800" b="1" dirty="0">
                <a:solidFill>
                  <a:srgbClr val="000000"/>
                </a:solidFill>
                <a:latin typeface="Arial" pitchFamily="34" charset="0"/>
                <a:cs typeface="Arial" pitchFamily="34" charset="0"/>
              </a:rPr>
              <a:t>    </a:t>
            </a:r>
            <a:r>
              <a:rPr lang="en-US" sz="2800" b="1" dirty="0" err="1">
                <a:solidFill>
                  <a:srgbClr val="000000"/>
                </a:solidFill>
                <a:latin typeface="Arial" pitchFamily="34" charset="0"/>
                <a:cs typeface="Arial" pitchFamily="34" charset="0"/>
              </a:rPr>
              <a:t>và</a:t>
            </a:r>
            <a:r>
              <a:rPr lang="en-US" sz="2800" b="1" dirty="0">
                <a:solidFill>
                  <a:srgbClr val="000000"/>
                </a:solidFill>
                <a:latin typeface="Arial" pitchFamily="34" charset="0"/>
                <a:cs typeface="Arial" pitchFamily="34" charset="0"/>
              </a:rPr>
              <a:t> </a:t>
            </a:r>
            <a:r>
              <a:rPr lang="en-US" sz="2800" b="1" dirty="0" err="1">
                <a:solidFill>
                  <a:srgbClr val="000000"/>
                </a:solidFill>
                <a:latin typeface="Arial" pitchFamily="34" charset="0"/>
                <a:cs typeface="Arial" pitchFamily="34" charset="0"/>
              </a:rPr>
              <a:t>tập</a:t>
            </a:r>
            <a:r>
              <a:rPr lang="en-US" sz="2800" b="1" dirty="0">
                <a:solidFill>
                  <a:srgbClr val="000000"/>
                </a:solidFill>
                <a:latin typeface="Arial" pitchFamily="34" charset="0"/>
                <a:cs typeface="Arial" pitchFamily="34" charset="0"/>
              </a:rPr>
              <a:t> </a:t>
            </a:r>
            <a:r>
              <a:rPr lang="en-US" sz="2800" b="1" dirty="0" err="1">
                <a:solidFill>
                  <a:srgbClr val="000000"/>
                </a:solidFill>
                <a:latin typeface="Arial" pitchFamily="34" charset="0"/>
                <a:cs typeface="Arial" pitchFamily="34" charset="0"/>
              </a:rPr>
              <a:t>hợp</a:t>
            </a:r>
            <a:r>
              <a:rPr lang="en-US" sz="2800" b="1" dirty="0">
                <a:solidFill>
                  <a:srgbClr val="000000"/>
                </a:solidFill>
                <a:latin typeface="Arial" pitchFamily="34" charset="0"/>
                <a:cs typeface="Arial" pitchFamily="34" charset="0"/>
              </a:rPr>
              <a:t> </a:t>
            </a:r>
            <a:endParaRPr lang="en-US" sz="2800" dirty="0">
              <a:solidFill>
                <a:srgbClr val="000000"/>
              </a:solidFill>
              <a:latin typeface="Arial" pitchFamily="34" charset="0"/>
              <a:cs typeface="Arial" pitchFamily="34" charset="0"/>
            </a:endParaRPr>
          </a:p>
        </p:txBody>
      </p:sp>
      <p:graphicFrame>
        <p:nvGraphicFramePr>
          <p:cNvPr id="14" name="Object 13"/>
          <p:cNvGraphicFramePr>
            <a:graphicFrameLocks noChangeAspect="1"/>
          </p:cNvGraphicFramePr>
          <p:nvPr/>
        </p:nvGraphicFramePr>
        <p:xfrm>
          <a:off x="2686302" y="967708"/>
          <a:ext cx="409824" cy="277606"/>
        </p:xfrm>
        <a:graphic>
          <a:graphicData uri="http://schemas.openxmlformats.org/presentationml/2006/ole">
            <mc:AlternateContent xmlns:mc="http://schemas.openxmlformats.org/markup-compatibility/2006">
              <mc:Choice xmlns:v="urn:schemas-microsoft-com:vml" Requires="v">
                <p:oleObj name="Equation" r:id="rId3" imgW="304560" imgH="317160" progId="Equation.DSMT4">
                  <p:embed/>
                </p:oleObj>
              </mc:Choice>
              <mc:Fallback>
                <p:oleObj name="Equation" r:id="rId3" imgW="304560" imgH="31716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6302" y="967708"/>
                        <a:ext cx="409824" cy="2776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5055269" y="929857"/>
          <a:ext cx="381000" cy="342900"/>
        </p:xfrm>
        <a:graphic>
          <a:graphicData uri="http://schemas.openxmlformats.org/presentationml/2006/ole">
            <mc:AlternateContent xmlns:mc="http://schemas.openxmlformats.org/markup-compatibility/2006">
              <mc:Choice xmlns:v="urn:schemas-microsoft-com:vml" Requires="v">
                <p:oleObj name="Equation" r:id="rId5" imgW="380880" imgH="342720" progId="Equation.DSMT4">
                  <p:embed/>
                </p:oleObj>
              </mc:Choice>
              <mc:Fallback>
                <p:oleObj name="Equation" r:id="rId5" imgW="380880" imgH="34272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55269" y="929857"/>
                        <a:ext cx="381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5" name="Object 3"/>
          <p:cNvGraphicFramePr>
            <a:graphicFrameLocks noChangeAspect="1"/>
          </p:cNvGraphicFramePr>
          <p:nvPr/>
        </p:nvGraphicFramePr>
        <p:xfrm>
          <a:off x="8196512" y="2035175"/>
          <a:ext cx="409575" cy="276225"/>
        </p:xfrm>
        <a:graphic>
          <a:graphicData uri="http://schemas.openxmlformats.org/presentationml/2006/ole">
            <mc:AlternateContent xmlns:mc="http://schemas.openxmlformats.org/markup-compatibility/2006">
              <mc:Choice xmlns:v="urn:schemas-microsoft-com:vml" Requires="v">
                <p:oleObj name="Equation" r:id="rId7" imgW="304560" imgH="317160" progId="Equation.DSMT4">
                  <p:embed/>
                </p:oleObj>
              </mc:Choice>
              <mc:Fallback>
                <p:oleObj name="Equation" r:id="rId7" imgW="304560" imgH="317160" progId="Equation.DSMT4">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96512" y="2035175"/>
                        <a:ext cx="409575" cy="276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6" name="Object 4"/>
          <p:cNvGraphicFramePr>
            <a:graphicFrameLocks noChangeAspect="1"/>
          </p:cNvGraphicFramePr>
          <p:nvPr/>
        </p:nvGraphicFramePr>
        <p:xfrm>
          <a:off x="1191552" y="2464886"/>
          <a:ext cx="3430587" cy="398462"/>
        </p:xfrm>
        <a:graphic>
          <a:graphicData uri="http://schemas.openxmlformats.org/presentationml/2006/ole">
            <mc:AlternateContent xmlns:mc="http://schemas.openxmlformats.org/markup-compatibility/2006">
              <mc:Choice xmlns:v="urn:schemas-microsoft-com:vml" Requires="v">
                <p:oleObj name="Equation" r:id="rId9" imgW="2552400" imgH="457200" progId="Equation.DSMT4">
                  <p:embed/>
                </p:oleObj>
              </mc:Choice>
              <mc:Fallback>
                <p:oleObj name="Equation" r:id="rId9" imgW="2552400" imgH="457200" progId="Equation.DSMT4">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91552" y="2464886"/>
                        <a:ext cx="3430587" cy="398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7" name="Object 5"/>
          <p:cNvGraphicFramePr>
            <a:graphicFrameLocks noChangeAspect="1"/>
          </p:cNvGraphicFramePr>
          <p:nvPr/>
        </p:nvGraphicFramePr>
        <p:xfrm>
          <a:off x="9393990" y="2943560"/>
          <a:ext cx="381000" cy="342900"/>
        </p:xfrm>
        <a:graphic>
          <a:graphicData uri="http://schemas.openxmlformats.org/presentationml/2006/ole">
            <mc:AlternateContent xmlns:mc="http://schemas.openxmlformats.org/markup-compatibility/2006">
              <mc:Choice xmlns:v="urn:schemas-microsoft-com:vml" Requires="v">
                <p:oleObj name="Equation" r:id="rId11" imgW="380880" imgH="342720" progId="Equation.DSMT4">
                  <p:embed/>
                </p:oleObj>
              </mc:Choice>
              <mc:Fallback>
                <p:oleObj name="Equation" r:id="rId11" imgW="380880" imgH="34272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93990" y="2943560"/>
                        <a:ext cx="381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8" name="Object 6"/>
          <p:cNvGraphicFramePr>
            <a:graphicFrameLocks noChangeAspect="1"/>
          </p:cNvGraphicFramePr>
          <p:nvPr/>
        </p:nvGraphicFramePr>
        <p:xfrm>
          <a:off x="1366838" y="3387725"/>
          <a:ext cx="3192462" cy="398463"/>
        </p:xfrm>
        <a:graphic>
          <a:graphicData uri="http://schemas.openxmlformats.org/presentationml/2006/ole">
            <mc:AlternateContent xmlns:mc="http://schemas.openxmlformats.org/markup-compatibility/2006">
              <mc:Choice xmlns:v="urn:schemas-microsoft-com:vml" Requires="v">
                <p:oleObj name="Equation" r:id="rId12" imgW="2374560" imgH="457200" progId="Equation.DSMT4">
                  <p:embed/>
                </p:oleObj>
              </mc:Choice>
              <mc:Fallback>
                <p:oleObj name="Equation" r:id="rId12" imgW="2374560" imgH="45720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66838" y="3387725"/>
                        <a:ext cx="3192462" cy="398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28991210"/>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4871" y="4471173"/>
            <a:ext cx="1987621" cy="2378801"/>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1" name="TextBox 4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13" name="TextBox 12"/>
          <p:cNvSpPr txBox="1"/>
          <p:nvPr/>
        </p:nvSpPr>
        <p:spPr>
          <a:xfrm>
            <a:off x="737937" y="417097"/>
            <a:ext cx="9577137" cy="954107"/>
          </a:xfrm>
          <a:prstGeom prst="rect">
            <a:avLst/>
          </a:prstGeom>
          <a:noFill/>
        </p:spPr>
        <p:txBody>
          <a:bodyPr wrap="square" rtlCol="0">
            <a:spAutoFit/>
          </a:bodyPr>
          <a:lstStyle/>
          <a:p>
            <a:r>
              <a:rPr lang="en-US" sz="2800" b="1" dirty="0">
                <a:solidFill>
                  <a:srgbClr val="C00000"/>
                </a:solidFill>
                <a:latin typeface="Arial" pitchFamily="34" charset="0"/>
                <a:cs typeface="Arial" pitchFamily="34" charset="0"/>
              </a:rPr>
              <a:t>I. TẬP HỢP CÁC SỐ TỰ NHIÊN</a:t>
            </a:r>
            <a:endParaRPr lang="en-US" sz="2800" dirty="0">
              <a:solidFill>
                <a:srgbClr val="C00000"/>
              </a:solidFill>
              <a:latin typeface="Arial" pitchFamily="34" charset="0"/>
              <a:cs typeface="Arial" pitchFamily="34" charset="0"/>
            </a:endParaRPr>
          </a:p>
          <a:p>
            <a:r>
              <a:rPr lang="en-US" sz="2800" b="1" dirty="0">
                <a:solidFill>
                  <a:srgbClr val="000000"/>
                </a:solidFill>
                <a:latin typeface="Arial" pitchFamily="34" charset="0"/>
                <a:cs typeface="Arial" pitchFamily="34" charset="0"/>
              </a:rPr>
              <a:t>1. </a:t>
            </a:r>
            <a:r>
              <a:rPr lang="en-US" sz="2800" b="1" dirty="0" err="1">
                <a:solidFill>
                  <a:srgbClr val="000000"/>
                </a:solidFill>
                <a:latin typeface="Arial" pitchFamily="34" charset="0"/>
                <a:cs typeface="Arial" pitchFamily="34" charset="0"/>
              </a:rPr>
              <a:t>Tập</a:t>
            </a:r>
            <a:r>
              <a:rPr lang="en-US" sz="2800" b="1" dirty="0">
                <a:solidFill>
                  <a:srgbClr val="000000"/>
                </a:solidFill>
                <a:latin typeface="Arial" pitchFamily="34" charset="0"/>
                <a:cs typeface="Arial" pitchFamily="34" charset="0"/>
              </a:rPr>
              <a:t> </a:t>
            </a:r>
            <a:r>
              <a:rPr lang="en-US" sz="2800" b="1" dirty="0" err="1">
                <a:solidFill>
                  <a:srgbClr val="000000"/>
                </a:solidFill>
                <a:latin typeface="Arial" pitchFamily="34" charset="0"/>
                <a:cs typeface="Arial" pitchFamily="34" charset="0"/>
              </a:rPr>
              <a:t>hợp</a:t>
            </a:r>
            <a:r>
              <a:rPr lang="en-US" sz="2800" b="1" dirty="0">
                <a:solidFill>
                  <a:srgbClr val="000000"/>
                </a:solidFill>
                <a:latin typeface="Arial" pitchFamily="34" charset="0"/>
                <a:cs typeface="Arial" pitchFamily="34" charset="0"/>
              </a:rPr>
              <a:t>    </a:t>
            </a:r>
            <a:r>
              <a:rPr lang="en-US" sz="2800" b="1" dirty="0" err="1">
                <a:solidFill>
                  <a:srgbClr val="000000"/>
                </a:solidFill>
                <a:latin typeface="Arial" pitchFamily="34" charset="0"/>
                <a:cs typeface="Arial" pitchFamily="34" charset="0"/>
              </a:rPr>
              <a:t>và</a:t>
            </a:r>
            <a:r>
              <a:rPr lang="en-US" sz="2800" b="1" dirty="0">
                <a:solidFill>
                  <a:srgbClr val="000000"/>
                </a:solidFill>
                <a:latin typeface="Arial" pitchFamily="34" charset="0"/>
                <a:cs typeface="Arial" pitchFamily="34" charset="0"/>
              </a:rPr>
              <a:t> </a:t>
            </a:r>
            <a:r>
              <a:rPr lang="en-US" sz="2800" b="1" dirty="0" err="1">
                <a:solidFill>
                  <a:srgbClr val="000000"/>
                </a:solidFill>
                <a:latin typeface="Arial" pitchFamily="34" charset="0"/>
                <a:cs typeface="Arial" pitchFamily="34" charset="0"/>
              </a:rPr>
              <a:t>tập</a:t>
            </a:r>
            <a:r>
              <a:rPr lang="en-US" sz="2800" b="1" dirty="0">
                <a:solidFill>
                  <a:srgbClr val="000000"/>
                </a:solidFill>
                <a:latin typeface="Arial" pitchFamily="34" charset="0"/>
                <a:cs typeface="Arial" pitchFamily="34" charset="0"/>
              </a:rPr>
              <a:t> </a:t>
            </a:r>
            <a:r>
              <a:rPr lang="en-US" sz="2800" b="1" dirty="0" err="1">
                <a:solidFill>
                  <a:srgbClr val="000000"/>
                </a:solidFill>
                <a:latin typeface="Arial" pitchFamily="34" charset="0"/>
                <a:cs typeface="Arial" pitchFamily="34" charset="0"/>
              </a:rPr>
              <a:t>hợp</a:t>
            </a:r>
            <a:r>
              <a:rPr lang="en-US" sz="2800" b="1" dirty="0">
                <a:solidFill>
                  <a:srgbClr val="000000"/>
                </a:solidFill>
                <a:latin typeface="Arial" pitchFamily="34" charset="0"/>
                <a:cs typeface="Arial" pitchFamily="34" charset="0"/>
              </a:rPr>
              <a:t> </a:t>
            </a:r>
            <a:endParaRPr lang="en-US" sz="2800" dirty="0">
              <a:solidFill>
                <a:srgbClr val="000000"/>
              </a:solidFill>
              <a:latin typeface="Arial" pitchFamily="34" charset="0"/>
              <a:cs typeface="Arial" pitchFamily="34"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2408588669"/>
              </p:ext>
            </p:extLst>
          </p:nvPr>
        </p:nvGraphicFramePr>
        <p:xfrm>
          <a:off x="2686302" y="967708"/>
          <a:ext cx="409824" cy="277606"/>
        </p:xfrm>
        <a:graphic>
          <a:graphicData uri="http://schemas.openxmlformats.org/presentationml/2006/ole">
            <mc:AlternateContent xmlns:mc="http://schemas.openxmlformats.org/markup-compatibility/2006">
              <mc:Choice xmlns:v="urn:schemas-microsoft-com:vml" Requires="v">
                <p:oleObj name="Equation" r:id="rId3" imgW="304560" imgH="317160" progId="Equation.DSMT4">
                  <p:embed/>
                </p:oleObj>
              </mc:Choice>
              <mc:Fallback>
                <p:oleObj name="Equation" r:id="rId3" imgW="304560" imgH="317160" progId="Equation.DSMT4">
                  <p:embed/>
                  <p:pic>
                    <p:nvPicPr>
                      <p:cNvPr id="14"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6302" y="967708"/>
                        <a:ext cx="409824" cy="2776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5055269" y="929857"/>
          <a:ext cx="381000" cy="342900"/>
        </p:xfrm>
        <a:graphic>
          <a:graphicData uri="http://schemas.openxmlformats.org/presentationml/2006/ole">
            <mc:AlternateContent xmlns:mc="http://schemas.openxmlformats.org/markup-compatibility/2006">
              <mc:Choice xmlns:v="urn:schemas-microsoft-com:vml" Requires="v">
                <p:oleObj name="Equation" r:id="rId5" imgW="380880" imgH="342720" progId="Equation.DSMT4">
                  <p:embed/>
                </p:oleObj>
              </mc:Choice>
              <mc:Fallback>
                <p:oleObj name="Equation" r:id="rId5" imgW="380880" imgH="342720" progId="Equation.DSMT4">
                  <p:embed/>
                  <p:pic>
                    <p:nvPicPr>
                      <p:cNvPr id="15"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55269" y="929857"/>
                        <a:ext cx="381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Hộp Văn bản 2">
            <a:extLst>
              <a:ext uri="{FF2B5EF4-FFF2-40B4-BE49-F238E27FC236}">
                <a16:creationId xmlns:a16="http://schemas.microsoft.com/office/drawing/2014/main" id="{70B3BEF4-52D3-E8CE-C6EF-9F54AA903B6A}"/>
              </a:ext>
            </a:extLst>
          </p:cNvPr>
          <p:cNvSpPr txBox="1"/>
          <p:nvPr/>
        </p:nvSpPr>
        <p:spPr>
          <a:xfrm>
            <a:off x="737937" y="1915689"/>
            <a:ext cx="10633706" cy="1631216"/>
          </a:xfrm>
          <a:prstGeom prst="rect">
            <a:avLst/>
          </a:prstGeom>
          <a:noFill/>
        </p:spPr>
        <p:txBody>
          <a:bodyPr wrap="square" rtlCol="0">
            <a:spAutoFit/>
          </a:bodyPr>
          <a:lstStyle/>
          <a:p>
            <a:r>
              <a:rPr lang="vi-VN" sz="2000" b="1"/>
              <a:t>"N" là chữ cái đầu của từ "Natural numbers" (số tự nhiên) trong tiếng Anh:</a:t>
            </a:r>
            <a:r>
              <a:rPr lang="vi-VN" sz="2000"/>
              <a:t> Đây là giả thuyết được nhiều người đồng tình nhất. Việc chọn chữ cái đầu của từ để làm ký hiệu cho một khái niệm là một quy ước phổ biến trong toán học.</a:t>
            </a:r>
            <a:endParaRPr lang="en-US" sz="2000"/>
          </a:p>
          <a:p>
            <a:r>
              <a:rPr lang="vi-VN" sz="2000" b="1"/>
              <a:t>"N" đại diện cho từ "Nombre" trong tiếng Pháp, có nghĩa là "số":</a:t>
            </a:r>
            <a:r>
              <a:rPr lang="vi-VN" sz="2000"/>
              <a:t> Một số nguồn cho rằng chữ "N" có thể bắt nguồn từ tiếng Pháp, nơi mà từ "nombre" được sử dụng để chỉ số.</a:t>
            </a:r>
            <a:endParaRPr lang="en-US" sz="2000"/>
          </a:p>
        </p:txBody>
      </p:sp>
      <p:sp>
        <p:nvSpPr>
          <p:cNvPr id="9" name="Hộp Văn bản 8">
            <a:extLst>
              <a:ext uri="{FF2B5EF4-FFF2-40B4-BE49-F238E27FC236}">
                <a16:creationId xmlns:a16="http://schemas.microsoft.com/office/drawing/2014/main" id="{2544A990-4F0E-F41F-0900-D02B69D45AFC}"/>
              </a:ext>
            </a:extLst>
          </p:cNvPr>
          <p:cNvSpPr txBox="1"/>
          <p:nvPr/>
        </p:nvSpPr>
        <p:spPr>
          <a:xfrm>
            <a:off x="737937" y="1397795"/>
            <a:ext cx="7827527" cy="523220"/>
          </a:xfrm>
          <a:prstGeom prst="rect">
            <a:avLst/>
          </a:prstGeom>
          <a:noFill/>
        </p:spPr>
        <p:txBody>
          <a:bodyPr wrap="none" rtlCol="0">
            <a:spAutoFit/>
          </a:bodyPr>
          <a:lstStyle/>
          <a:p>
            <a:r>
              <a:rPr lang="en-US" sz="2800" b="1"/>
              <a:t>Tại sao tập hợp số tự nhiên lại được ký hiệu là      ? </a:t>
            </a:r>
          </a:p>
        </p:txBody>
      </p:sp>
      <p:graphicFrame>
        <p:nvGraphicFramePr>
          <p:cNvPr id="11" name="Đối tượng 10">
            <a:extLst>
              <a:ext uri="{FF2B5EF4-FFF2-40B4-BE49-F238E27FC236}">
                <a16:creationId xmlns:a16="http://schemas.microsoft.com/office/drawing/2014/main" id="{3CCFB7CD-EA28-51FA-D4EB-3898FE0468C1}"/>
              </a:ext>
            </a:extLst>
          </p:cNvPr>
          <p:cNvGraphicFramePr>
            <a:graphicFrameLocks noChangeAspect="1"/>
          </p:cNvGraphicFramePr>
          <p:nvPr>
            <p:extLst>
              <p:ext uri="{D42A27DB-BD31-4B8C-83A1-F6EECF244321}">
                <p14:modId xmlns:p14="http://schemas.microsoft.com/office/powerpoint/2010/main" val="934137160"/>
              </p:ext>
            </p:extLst>
          </p:nvPr>
        </p:nvGraphicFramePr>
        <p:xfrm>
          <a:off x="7699163" y="1470662"/>
          <a:ext cx="548670" cy="372160"/>
        </p:xfrm>
        <a:graphic>
          <a:graphicData uri="http://schemas.openxmlformats.org/presentationml/2006/ole">
            <mc:AlternateContent xmlns:mc="http://schemas.openxmlformats.org/markup-compatibility/2006">
              <mc:Choice xmlns:v="urn:schemas-microsoft-com:vml" Requires="v">
                <p:oleObj name="Equation" r:id="rId7" imgW="410210" imgH="277597" progId="Equation.DSMT4">
                  <p:embed/>
                </p:oleObj>
              </mc:Choice>
              <mc:Fallback>
                <p:oleObj name="Equation" r:id="rId7" imgW="410210" imgH="277597" progId="Equation.DSMT4">
                  <p:embed/>
                  <p:pic>
                    <p:nvPicPr>
                      <p:cNvPr id="0" name=""/>
                      <p:cNvPicPr/>
                      <p:nvPr/>
                    </p:nvPicPr>
                    <p:blipFill>
                      <a:blip r:embed="rId8"/>
                      <a:stretch>
                        <a:fillRect/>
                      </a:stretch>
                    </p:blipFill>
                    <p:spPr>
                      <a:xfrm>
                        <a:off x="7699163" y="1470662"/>
                        <a:ext cx="548670" cy="372160"/>
                      </a:xfrm>
                      <a:prstGeom prst="rect">
                        <a:avLst/>
                      </a:prstGeom>
                    </p:spPr>
                  </p:pic>
                </p:oleObj>
              </mc:Fallback>
            </mc:AlternateContent>
          </a:graphicData>
        </a:graphic>
      </p:graphicFrame>
    </p:spTree>
    <p:extLst>
      <p:ext uri="{BB962C8B-B14F-4D97-AF65-F5344CB8AC3E}">
        <p14:creationId xmlns:p14="http://schemas.microsoft.com/office/powerpoint/2010/main" val="322225834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ChangeArrowheads="1"/>
          </p:cNvSpPr>
          <p:nvPr/>
        </p:nvSpPr>
        <p:spPr bwMode="auto">
          <a:xfrm>
            <a:off x="681924" y="821409"/>
            <a:ext cx="9949913" cy="1384995"/>
          </a:xfrm>
          <a:prstGeom prst="rect">
            <a:avLst/>
          </a:prstGeom>
          <a:solidFill>
            <a:srgbClr val="A7FD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sng" strike="noStrike" cap="none" normalizeH="0" baseline="0" dirty="0" err="1">
                <a:ln>
                  <a:noFill/>
                </a:ln>
                <a:solidFill>
                  <a:schemeClr val="tx1"/>
                </a:solidFill>
                <a:effectLst/>
                <a:latin typeface="Arial" pitchFamily="34" charset="0"/>
                <a:ea typeface="Calibri" pitchFamily="34" charset="0"/>
                <a:cs typeface="Arial" pitchFamily="34" charset="0"/>
              </a:rPr>
              <a:t>Luyện</a:t>
            </a:r>
            <a:r>
              <a:rPr kumimoji="0" lang="en-US" sz="2800" b="1" i="0" u="sng"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sng" strike="noStrike" cap="none" normalizeH="0" baseline="0" dirty="0" err="1">
                <a:ln>
                  <a:noFill/>
                </a:ln>
                <a:solidFill>
                  <a:schemeClr val="tx1"/>
                </a:solidFill>
                <a:effectLst/>
                <a:latin typeface="Arial" pitchFamily="34" charset="0"/>
                <a:ea typeface="Calibri" pitchFamily="34" charset="0"/>
                <a:cs typeface="Arial" pitchFamily="34" charset="0"/>
              </a:rPr>
              <a:t>tập</a:t>
            </a:r>
            <a:r>
              <a:rPr kumimoji="0" lang="en-US" sz="2800" b="1" i="0" u="sng" strike="noStrike" cap="none" normalizeH="0" baseline="0" dirty="0">
                <a:ln>
                  <a:noFill/>
                </a:ln>
                <a:solidFill>
                  <a:schemeClr val="tx1"/>
                </a:solidFill>
                <a:effectLst/>
                <a:latin typeface="Arial" pitchFamily="34" charset="0"/>
                <a:ea typeface="Calibri" pitchFamily="34" charset="0"/>
                <a:cs typeface="Arial" pitchFamily="34" charset="0"/>
              </a:rPr>
              <a:t> 1</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Phát</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biểu</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nào</a:t>
            </a:r>
            <a:r>
              <a:rPr kumimoji="0" lang="en-US" sz="2800" b="0" i="0" u="none" strike="noStrike" cap="none" normalizeH="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dirty="0" err="1">
                <a:ln>
                  <a:noFill/>
                </a:ln>
                <a:solidFill>
                  <a:schemeClr val="tx1"/>
                </a:solidFill>
                <a:effectLst/>
                <a:latin typeface="Arial" pitchFamily="34" charset="0"/>
                <a:ea typeface="Calibri" pitchFamily="34" charset="0"/>
                <a:cs typeface="Arial" pitchFamily="34" charset="0"/>
              </a:rPr>
              <a:t>sau</a:t>
            </a:r>
            <a:r>
              <a:rPr kumimoji="0" lang="en-US" sz="2800" b="0" i="0" u="none" strike="noStrike" cap="none" normalizeH="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dirty="0" err="1">
                <a:ln>
                  <a:noFill/>
                </a:ln>
                <a:solidFill>
                  <a:schemeClr val="tx1"/>
                </a:solidFill>
                <a:effectLst/>
                <a:latin typeface="Arial" pitchFamily="34" charset="0"/>
                <a:ea typeface="Calibri" pitchFamily="34" charset="0"/>
                <a:cs typeface="Arial" pitchFamily="34" charset="0"/>
              </a:rPr>
              <a:t>đây</a:t>
            </a:r>
            <a:r>
              <a:rPr kumimoji="0" lang="en-US" sz="2800" b="0" i="0" u="none" strike="noStrike" cap="none" normalizeH="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dirty="0" err="1">
                <a:ln>
                  <a:noFill/>
                </a:ln>
                <a:solidFill>
                  <a:schemeClr val="tx1"/>
                </a:solidFill>
                <a:effectLst/>
                <a:latin typeface="Arial" pitchFamily="34" charset="0"/>
                <a:ea typeface="Calibri" pitchFamily="34" charset="0"/>
                <a:cs typeface="Arial" pitchFamily="34" charset="0"/>
              </a:rPr>
              <a:t>là</a:t>
            </a:r>
            <a:r>
              <a:rPr kumimoji="0" lang="en-US" sz="2800" b="0" i="0" u="none" strike="noStrike" cap="none" normalizeH="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đúng</a:t>
            </a:r>
            <a:r>
              <a:rPr lang="en-US" sz="2800" dirty="0">
                <a:latin typeface="Arial" pitchFamily="34" charset="0"/>
                <a:ea typeface="Calibri" pitchFamily="34" charset="0"/>
                <a:cs typeface="Arial" pitchFamily="34" charset="0"/>
              </a:rPr>
              <a:t>?</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Nếu</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dirty="0" err="1">
                <a:ln>
                  <a:noFill/>
                </a:ln>
                <a:solidFill>
                  <a:schemeClr val="tx1"/>
                </a:solidFill>
                <a:effectLst/>
                <a:latin typeface="Arial" pitchFamily="34" charset="0"/>
                <a:ea typeface="Calibri" pitchFamily="34" charset="0"/>
                <a:cs typeface="Arial" pitchFamily="34" charset="0"/>
              </a:rPr>
              <a:t>thì</a:t>
            </a:r>
            <a:r>
              <a:rPr kumimoji="0" lang="en-US" sz="2800" b="0" i="0" u="none" strike="noStrike" cap="none" normalizeH="0" dirty="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cs typeface="Arial" pitchFamily="34" charset="0"/>
              </a:rPr>
              <a:t>   b) </a:t>
            </a:r>
            <a:r>
              <a:rPr kumimoji="0" lang="en-US" sz="2800" b="0" i="0" u="none" strike="noStrike" cap="none" normalizeH="0" baseline="0" dirty="0" err="1">
                <a:ln>
                  <a:noFill/>
                </a:ln>
                <a:solidFill>
                  <a:schemeClr val="tx1"/>
                </a:solidFill>
                <a:effectLst/>
                <a:latin typeface="Arial" pitchFamily="34" charset="0"/>
                <a:cs typeface="Arial" pitchFamily="34" charset="0"/>
              </a:rPr>
              <a:t>Nếu</a:t>
            </a:r>
            <a:r>
              <a:rPr kumimoji="0" lang="en-US" sz="2800" b="0" i="0" u="none" strike="noStrike" cap="none" normalizeH="0" dirty="0">
                <a:ln>
                  <a:noFill/>
                </a:ln>
                <a:solidFill>
                  <a:schemeClr val="tx1"/>
                </a:solidFill>
                <a:effectLst/>
                <a:latin typeface="Arial" pitchFamily="34" charset="0"/>
                <a:cs typeface="Arial" pitchFamily="34" charset="0"/>
              </a:rPr>
              <a:t>          </a:t>
            </a:r>
            <a:r>
              <a:rPr kumimoji="0" lang="en-US" sz="2800" b="0" i="0" u="none" strike="noStrike" cap="none" normalizeH="0" dirty="0" err="1">
                <a:ln>
                  <a:noFill/>
                </a:ln>
                <a:solidFill>
                  <a:schemeClr val="tx1"/>
                </a:solidFill>
                <a:effectLst/>
                <a:latin typeface="Arial" pitchFamily="34" charset="0"/>
                <a:cs typeface="Arial" pitchFamily="34" charset="0"/>
              </a:rPr>
              <a:t>thì</a:t>
            </a:r>
            <a:r>
              <a:rPr kumimoji="0" lang="en-US" sz="2800" b="0" i="0" u="none" strike="noStrike" cap="none" normalizeH="0" dirty="0">
                <a:ln>
                  <a:noFill/>
                </a:ln>
                <a:solidFill>
                  <a:schemeClr val="tx1"/>
                </a:solidFill>
                <a:effectLst/>
                <a:latin typeface="Arial" pitchFamily="34" charset="0"/>
                <a:cs typeface="Arial"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8" name="Object 7"/>
          <p:cNvGraphicFramePr>
            <a:graphicFrameLocks noChangeAspect="1"/>
          </p:cNvGraphicFramePr>
          <p:nvPr/>
        </p:nvGraphicFramePr>
        <p:xfrm>
          <a:off x="2196123" y="1377869"/>
          <a:ext cx="825500" cy="317500"/>
        </p:xfrm>
        <a:graphic>
          <a:graphicData uri="http://schemas.openxmlformats.org/presentationml/2006/ole">
            <mc:AlternateContent xmlns:mc="http://schemas.openxmlformats.org/markup-compatibility/2006">
              <mc:Choice xmlns:v="urn:schemas-microsoft-com:vml" Requires="v">
                <p:oleObj name="Equation" r:id="rId2" imgW="825480" imgH="317160" progId="Equation.DSMT4">
                  <p:embed/>
                </p:oleObj>
              </mc:Choice>
              <mc:Fallback>
                <p:oleObj name="Equation" r:id="rId2" imgW="825480" imgH="317160" progId="Equation.DSMT4">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6123" y="1377869"/>
                        <a:ext cx="8255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3552871" y="1349671"/>
          <a:ext cx="901700" cy="342900"/>
        </p:xfrm>
        <a:graphic>
          <a:graphicData uri="http://schemas.openxmlformats.org/presentationml/2006/ole">
            <mc:AlternateContent xmlns:mc="http://schemas.openxmlformats.org/markup-compatibility/2006">
              <mc:Choice xmlns:v="urn:schemas-microsoft-com:vml" Requires="v">
                <p:oleObj name="Equation" r:id="rId4" imgW="901440" imgH="342720" progId="Equation.DSMT4">
                  <p:embed/>
                </p:oleObj>
              </mc:Choice>
              <mc:Fallback>
                <p:oleObj name="Equation" r:id="rId4" imgW="901440" imgH="342720" progId="Equation.DSMT4">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52871" y="1349671"/>
                        <a:ext cx="901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975" name="Object 7"/>
          <p:cNvGraphicFramePr>
            <a:graphicFrameLocks noChangeAspect="1"/>
          </p:cNvGraphicFramePr>
          <p:nvPr/>
        </p:nvGraphicFramePr>
        <p:xfrm>
          <a:off x="2170893" y="1749748"/>
          <a:ext cx="901700" cy="342900"/>
        </p:xfrm>
        <a:graphic>
          <a:graphicData uri="http://schemas.openxmlformats.org/presentationml/2006/ole">
            <mc:AlternateContent xmlns:mc="http://schemas.openxmlformats.org/markup-compatibility/2006">
              <mc:Choice xmlns:v="urn:schemas-microsoft-com:vml" Requires="v">
                <p:oleObj name="Equation" r:id="rId6" imgW="901440" imgH="342720" progId="Equation.DSMT4">
                  <p:embed/>
                </p:oleObj>
              </mc:Choice>
              <mc:Fallback>
                <p:oleObj name="Equation" r:id="rId6" imgW="901440" imgH="342720" progId="Equation.DSMT4">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70893" y="1749748"/>
                        <a:ext cx="901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976" name="Object 8"/>
          <p:cNvGraphicFramePr>
            <a:graphicFrameLocks noChangeAspect="1"/>
          </p:cNvGraphicFramePr>
          <p:nvPr/>
        </p:nvGraphicFramePr>
        <p:xfrm>
          <a:off x="3572279" y="1778322"/>
          <a:ext cx="825500" cy="317500"/>
        </p:xfrm>
        <a:graphic>
          <a:graphicData uri="http://schemas.openxmlformats.org/presentationml/2006/ole">
            <mc:AlternateContent xmlns:mc="http://schemas.openxmlformats.org/markup-compatibility/2006">
              <mc:Choice xmlns:v="urn:schemas-microsoft-com:vml" Requires="v">
                <p:oleObj name="Equation" r:id="rId7" imgW="825480" imgH="317160" progId="Equation.DSMT4">
                  <p:embed/>
                </p:oleObj>
              </mc:Choice>
              <mc:Fallback>
                <p:oleObj name="Equation" r:id="rId7" imgW="825480" imgH="317160" progId="Equation.DSMT4">
                  <p:embed/>
                  <p:pic>
                    <p:nvPicPr>
                      <p:cNvPr id="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2279" y="1778322"/>
                        <a:ext cx="8255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2" name="!!3">
            <a:extLst>
              <a:ext uri="{FF2B5EF4-FFF2-40B4-BE49-F238E27FC236}">
                <a16:creationId xmlns:a16="http://schemas.microsoft.com/office/drawing/2014/main" id="{83F1A94D-48D5-4D73-BDAA-9118478F5E60}"/>
              </a:ext>
            </a:extLst>
          </p:cNvPr>
          <p:cNvPicPr>
            <a:picLocks noChangeAspect="1"/>
          </p:cNvPicPr>
          <p:nvPr/>
        </p:nvPicPr>
        <p:blipFill>
          <a:blip r:embed="rId8"/>
          <a:stretch>
            <a:fillRect/>
          </a:stretch>
        </p:blipFill>
        <p:spPr>
          <a:xfrm>
            <a:off x="0" y="4286250"/>
            <a:ext cx="2857500" cy="2571750"/>
          </a:xfrm>
          <a:prstGeom prst="rect">
            <a:avLst/>
          </a:prstGeom>
        </p:spPr>
      </p:pic>
      <p:sp>
        <p:nvSpPr>
          <p:cNvPr id="13" name="TextBox 12"/>
          <p:cNvSpPr txBox="1"/>
          <p:nvPr/>
        </p:nvSpPr>
        <p:spPr>
          <a:xfrm>
            <a:off x="2262752" y="3022169"/>
            <a:ext cx="7981627" cy="523220"/>
          </a:xfrm>
          <a:prstGeom prst="rect">
            <a:avLst/>
          </a:prstGeom>
          <a:solidFill>
            <a:srgbClr val="FFC000"/>
          </a:solidFill>
        </p:spPr>
        <p:txBody>
          <a:bodyPr wrap="square" rtlCol="0">
            <a:spAutoFit/>
          </a:bodyPr>
          <a:lstStyle/>
          <a:p>
            <a:r>
              <a:rPr lang="en-US" sz="2800" dirty="0" err="1">
                <a:latin typeface="Arial" pitchFamily="34" charset="0"/>
                <a:cs typeface="Arial" pitchFamily="34" charset="0"/>
              </a:rPr>
              <a:t>Phát</a:t>
            </a:r>
            <a:r>
              <a:rPr lang="en-US" sz="2800" dirty="0">
                <a:latin typeface="Arial" pitchFamily="34" charset="0"/>
                <a:cs typeface="Arial" pitchFamily="34" charset="0"/>
              </a:rPr>
              <a:t> </a:t>
            </a:r>
            <a:r>
              <a:rPr lang="en-US" sz="2800" dirty="0" err="1">
                <a:latin typeface="Arial" pitchFamily="34" charset="0"/>
                <a:cs typeface="Arial" pitchFamily="34" charset="0"/>
              </a:rPr>
              <a:t>biểu</a:t>
            </a:r>
            <a:r>
              <a:rPr lang="en-US" sz="2800" dirty="0">
                <a:latin typeface="Arial" pitchFamily="34" charset="0"/>
                <a:cs typeface="Arial" pitchFamily="34" charset="0"/>
              </a:rPr>
              <a:t> </a:t>
            </a:r>
            <a:r>
              <a:rPr lang="en-US" sz="2800" dirty="0" err="1">
                <a:latin typeface="Arial" pitchFamily="34" charset="0"/>
                <a:cs typeface="Arial" pitchFamily="34" charset="0"/>
              </a:rPr>
              <a:t>đúng</a:t>
            </a:r>
            <a:r>
              <a:rPr lang="en-US" sz="2800" dirty="0">
                <a:latin typeface="Arial" pitchFamily="34" charset="0"/>
                <a:cs typeface="Arial" pitchFamily="34" charset="0"/>
              </a:rPr>
              <a:t> </a:t>
            </a:r>
            <a:r>
              <a:rPr lang="en-US" sz="2800" dirty="0" err="1">
                <a:latin typeface="Arial" pitchFamily="34" charset="0"/>
                <a:cs typeface="Arial" pitchFamily="34" charset="0"/>
              </a:rPr>
              <a:t>là</a:t>
            </a:r>
            <a:r>
              <a:rPr lang="en-US" sz="2800" dirty="0">
                <a:latin typeface="Arial" pitchFamily="34" charset="0"/>
                <a:cs typeface="Arial" pitchFamily="34" charset="0"/>
              </a:rPr>
              <a:t> :  b) </a:t>
            </a:r>
            <a:r>
              <a:rPr lang="en-US" sz="2800" dirty="0" err="1">
                <a:latin typeface="Arial" pitchFamily="34" charset="0"/>
                <a:cs typeface="Arial" pitchFamily="34" charset="0"/>
              </a:rPr>
              <a:t>Nếu</a:t>
            </a:r>
            <a:r>
              <a:rPr lang="en-US" sz="2800" dirty="0">
                <a:latin typeface="Arial" pitchFamily="34" charset="0"/>
                <a:cs typeface="Arial" pitchFamily="34" charset="0"/>
              </a:rPr>
              <a:t>          </a:t>
            </a:r>
            <a:r>
              <a:rPr lang="en-US" sz="2800" dirty="0" err="1">
                <a:latin typeface="Arial" pitchFamily="34" charset="0"/>
                <a:cs typeface="Arial" pitchFamily="34" charset="0"/>
              </a:rPr>
              <a:t>thì</a:t>
            </a:r>
            <a:r>
              <a:rPr lang="en-US" sz="2800" dirty="0">
                <a:latin typeface="Arial" pitchFamily="34" charset="0"/>
                <a:cs typeface="Arial" pitchFamily="34" charset="0"/>
              </a:rPr>
              <a:t>          .</a:t>
            </a:r>
          </a:p>
        </p:txBody>
      </p:sp>
      <p:graphicFrame>
        <p:nvGraphicFramePr>
          <p:cNvPr id="17" name="Object 16"/>
          <p:cNvGraphicFramePr>
            <a:graphicFrameLocks noChangeAspect="1"/>
          </p:cNvGraphicFramePr>
          <p:nvPr/>
        </p:nvGraphicFramePr>
        <p:xfrm>
          <a:off x="6637041" y="3100981"/>
          <a:ext cx="901700" cy="342900"/>
        </p:xfrm>
        <a:graphic>
          <a:graphicData uri="http://schemas.openxmlformats.org/presentationml/2006/ole">
            <mc:AlternateContent xmlns:mc="http://schemas.openxmlformats.org/markup-compatibility/2006">
              <mc:Choice xmlns:v="urn:schemas-microsoft-com:vml" Requires="v">
                <p:oleObj name="Equation" r:id="rId9" imgW="901440" imgH="342720" progId="Equation.DSMT4">
                  <p:embed/>
                </p:oleObj>
              </mc:Choice>
              <mc:Fallback>
                <p:oleObj name="Equation" r:id="rId9" imgW="901440" imgH="342720" progId="Equation.DSMT4">
                  <p:embed/>
                  <p:pic>
                    <p:nvPicPr>
                      <p:cNvPr id="0" name="Picture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37041" y="3100981"/>
                        <a:ext cx="901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8023494" y="3129178"/>
          <a:ext cx="825500" cy="317500"/>
        </p:xfrm>
        <a:graphic>
          <a:graphicData uri="http://schemas.openxmlformats.org/presentationml/2006/ole">
            <mc:AlternateContent xmlns:mc="http://schemas.openxmlformats.org/markup-compatibility/2006">
              <mc:Choice xmlns:v="urn:schemas-microsoft-com:vml" Requires="v">
                <p:oleObj name="Equation" r:id="rId11" imgW="825480" imgH="317160" progId="Equation.DSMT4">
                  <p:embed/>
                </p:oleObj>
              </mc:Choice>
              <mc:Fallback>
                <p:oleObj name="Equation" r:id="rId11" imgW="825480" imgH="317160" progId="Equation.DSMT4">
                  <p:embed/>
                  <p:pic>
                    <p:nvPicPr>
                      <p:cNvPr id="0"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23494" y="3129178"/>
                        <a:ext cx="8255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9" name="Group 1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2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TextBox 2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500"/>
                                        <p:tgtEl>
                                          <p:spTgt spid="13"/>
                                        </p:tgtEl>
                                      </p:cBhvr>
                                    </p:animEffect>
                                  </p:childTnLst>
                                </p:cTn>
                              </p:par>
                              <p:par>
                                <p:cTn id="8" presetID="4" presetClass="entr" presetSubtype="16"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ox(in)">
                                      <p:cBhvr>
                                        <p:cTn id="10" dur="500"/>
                                        <p:tgtEl>
                                          <p:spTgt spid="17"/>
                                        </p:tgtEl>
                                      </p:cBhvr>
                                    </p:animEffect>
                                  </p:childTnLst>
                                </p:cTn>
                              </p:par>
                              <p:par>
                                <p:cTn id="11" presetID="4" presetClass="entr" presetSubtype="16"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box(in)">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7938" y="418454"/>
            <a:ext cx="8648055" cy="523220"/>
          </a:xfrm>
          <a:prstGeom prst="rect">
            <a:avLst/>
          </a:prstGeom>
          <a:noFill/>
        </p:spPr>
        <p:txBody>
          <a:bodyPr wrap="square" rtlCol="0">
            <a:spAutoFit/>
          </a:bodyPr>
          <a:lstStyle/>
          <a:p>
            <a:r>
              <a:rPr lang="en-US" sz="2800" b="1" dirty="0">
                <a:latin typeface="Arial" pitchFamily="34" charset="0"/>
                <a:cs typeface="Arial" pitchFamily="34" charset="0"/>
              </a:rPr>
              <a:t>2. </a:t>
            </a:r>
            <a:r>
              <a:rPr lang="vi-VN" sz="2800" b="1" dirty="0">
                <a:latin typeface="Arial" pitchFamily="34" charset="0"/>
                <a:cs typeface="Arial" pitchFamily="34" charset="0"/>
              </a:rPr>
              <a:t>Cách đọc và viết số tự nhiên</a:t>
            </a:r>
            <a:endParaRPr lang="en-US" sz="2800" dirty="0">
              <a:latin typeface="Arial" pitchFamily="34" charset="0"/>
              <a:cs typeface="Arial" pitchFamily="34" charset="0"/>
            </a:endParaRPr>
          </a:p>
        </p:txBody>
      </p:sp>
      <p:grpSp>
        <p:nvGrpSpPr>
          <p:cNvPr id="5" name="Group 4">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6"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TextBox 6">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8" name="TextBox 7"/>
          <p:cNvSpPr txBox="1"/>
          <p:nvPr/>
        </p:nvSpPr>
        <p:spPr>
          <a:xfrm>
            <a:off x="371960" y="1193369"/>
            <a:ext cx="10910806" cy="954107"/>
          </a:xfrm>
          <a:prstGeom prst="rect">
            <a:avLst/>
          </a:prstGeom>
          <a:solidFill>
            <a:schemeClr val="accent2">
              <a:lumMod val="40000"/>
              <a:lumOff val="60000"/>
            </a:schemeClr>
          </a:solidFill>
        </p:spPr>
        <p:txBody>
          <a:bodyPr wrap="square" rtlCol="0">
            <a:spAutoFit/>
          </a:bodyPr>
          <a:lstStyle/>
          <a:p>
            <a:r>
              <a:rPr lang="en-US" sz="2800" dirty="0" err="1">
                <a:latin typeface="Arial" pitchFamily="34" charset="0"/>
                <a:cs typeface="Arial" pitchFamily="34" charset="0"/>
              </a:rPr>
              <a:t>Đọc</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12 123 452.</a:t>
            </a:r>
          </a:p>
          <a:p>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a:t>
            </a:r>
            <a:r>
              <a:rPr lang="en-US" sz="2800" dirty="0" err="1">
                <a:latin typeface="Arial" pitchFamily="34" charset="0"/>
                <a:cs typeface="Arial" pitchFamily="34" charset="0"/>
              </a:rPr>
              <a:t>Ba</a:t>
            </a:r>
            <a:r>
              <a:rPr lang="en-US" sz="2800" dirty="0">
                <a:latin typeface="Arial" pitchFamily="34" charset="0"/>
                <a:cs typeface="Arial" pitchFamily="34" charset="0"/>
              </a:rPr>
              <a:t> </a:t>
            </a:r>
            <a:r>
              <a:rPr lang="en-US" sz="2800" dirty="0" err="1">
                <a:latin typeface="Arial" pitchFamily="34" charset="0"/>
                <a:cs typeface="Arial" pitchFamily="34" charset="0"/>
              </a:rPr>
              <a:t>mươi</a:t>
            </a:r>
            <a:r>
              <a:rPr lang="en-US" sz="2800" dirty="0">
                <a:latin typeface="Arial" pitchFamily="34" charset="0"/>
                <a:cs typeface="Arial" pitchFamily="34" charset="0"/>
              </a:rPr>
              <a:t> </a:t>
            </a:r>
            <a:r>
              <a:rPr lang="en-US" sz="2800" dirty="0" err="1">
                <a:latin typeface="Arial" pitchFamily="34" charset="0"/>
                <a:cs typeface="Arial" pitchFamily="34" charset="0"/>
              </a:rPr>
              <a:t>tư</a:t>
            </a:r>
            <a:r>
              <a:rPr lang="en-US" sz="2800" dirty="0">
                <a:latin typeface="Arial" pitchFamily="34" charset="0"/>
                <a:cs typeface="Arial" pitchFamily="34" charset="0"/>
              </a:rPr>
              <a:t> </a:t>
            </a:r>
            <a:r>
              <a:rPr lang="en-US" sz="2800" dirty="0" err="1">
                <a:latin typeface="Arial" pitchFamily="34" charset="0"/>
                <a:cs typeface="Arial" pitchFamily="34" charset="0"/>
              </a:rPr>
              <a:t>nghìn</a:t>
            </a:r>
            <a:r>
              <a:rPr lang="en-US" sz="2800" dirty="0">
                <a:latin typeface="Arial" pitchFamily="34" charset="0"/>
                <a:cs typeface="Arial" pitchFamily="34" charset="0"/>
              </a:rPr>
              <a:t> </a:t>
            </a:r>
            <a:r>
              <a:rPr lang="en-US" sz="2800" dirty="0" err="1">
                <a:latin typeface="Arial" pitchFamily="34" charset="0"/>
                <a:cs typeface="Arial" pitchFamily="34" charset="0"/>
              </a:rPr>
              <a:t>sáu</a:t>
            </a:r>
            <a:r>
              <a:rPr lang="en-US" sz="2800" dirty="0">
                <a:latin typeface="Arial" pitchFamily="34" charset="0"/>
                <a:cs typeface="Arial" pitchFamily="34" charset="0"/>
              </a:rPr>
              <a:t> </a:t>
            </a:r>
            <a:r>
              <a:rPr lang="en-US" sz="2800" dirty="0" err="1">
                <a:latin typeface="Arial" pitchFamily="34" charset="0"/>
                <a:cs typeface="Arial" pitchFamily="34" charset="0"/>
              </a:rPr>
              <a:t>trăm</a:t>
            </a:r>
            <a:r>
              <a:rPr lang="en-US" sz="2800" dirty="0">
                <a:latin typeface="Arial" pitchFamily="34" charset="0"/>
                <a:cs typeface="Arial" pitchFamily="34" charset="0"/>
              </a:rPr>
              <a:t> </a:t>
            </a:r>
            <a:r>
              <a:rPr lang="en-US" sz="2800" dirty="0" err="1">
                <a:latin typeface="Arial" pitchFamily="34" charset="0"/>
                <a:cs typeface="Arial" pitchFamily="34" charset="0"/>
              </a:rPr>
              <a:t>năm</a:t>
            </a:r>
            <a:r>
              <a:rPr lang="en-US" sz="2800" dirty="0">
                <a:latin typeface="Arial" pitchFamily="34" charset="0"/>
                <a:cs typeface="Arial" pitchFamily="34" charset="0"/>
              </a:rPr>
              <a:t> </a:t>
            </a:r>
            <a:r>
              <a:rPr lang="en-US" sz="2800" dirty="0" err="1">
                <a:latin typeface="Arial" pitchFamily="34" charset="0"/>
                <a:cs typeface="Arial" pitchFamily="34" charset="0"/>
              </a:rPr>
              <a:t>mươi</a:t>
            </a:r>
            <a:r>
              <a:rPr lang="en-US" sz="2800" dirty="0">
                <a:latin typeface="Arial" pitchFamily="34" charset="0"/>
                <a:cs typeface="Arial" pitchFamily="34" charset="0"/>
              </a:rPr>
              <a:t> </a:t>
            </a:r>
            <a:r>
              <a:rPr lang="en-US" sz="2800" dirty="0" err="1">
                <a:latin typeface="Arial" pitchFamily="34" charset="0"/>
                <a:cs typeface="Arial" pitchFamily="34" charset="0"/>
              </a:rPr>
              <a:t>chín</a:t>
            </a:r>
            <a:r>
              <a:rPr lang="en-US" sz="2800" dirty="0">
                <a:latin typeface="Arial" pitchFamily="34" charset="0"/>
                <a:cs typeface="Arial" pitchFamily="34" charset="0"/>
              </a:rPr>
              <a:t>.</a:t>
            </a:r>
          </a:p>
        </p:txBody>
      </p:sp>
      <p:sp>
        <p:nvSpPr>
          <p:cNvPr id="9" name="TextBox 8"/>
          <p:cNvSpPr txBox="1"/>
          <p:nvPr/>
        </p:nvSpPr>
        <p:spPr>
          <a:xfrm>
            <a:off x="340965" y="2169769"/>
            <a:ext cx="10926303" cy="738664"/>
          </a:xfrm>
          <a:prstGeom prst="rect">
            <a:avLst/>
          </a:prstGeom>
          <a:solidFill>
            <a:srgbClr val="A7FDFF"/>
          </a:solidFill>
        </p:spPr>
        <p:txBody>
          <a:bodyPr wrap="square" rtlCol="0">
            <a:spAutoFit/>
          </a:bodyPr>
          <a:lstStyle/>
          <a:p>
            <a:pPr>
              <a:lnSpc>
                <a:spcPct val="150000"/>
              </a:lnSpc>
            </a:pPr>
            <a:r>
              <a:rPr lang="en-US" sz="2800" b="1" u="sng" dirty="0" err="1">
                <a:latin typeface="Arial" pitchFamily="34" charset="0"/>
                <a:cs typeface="Arial" pitchFamily="34" charset="0"/>
              </a:rPr>
              <a:t>Luyện</a:t>
            </a:r>
            <a:r>
              <a:rPr lang="en-US" sz="2800" b="1" u="sng" dirty="0">
                <a:latin typeface="Arial" pitchFamily="34" charset="0"/>
                <a:cs typeface="Arial" pitchFamily="34" charset="0"/>
              </a:rPr>
              <a:t> </a:t>
            </a:r>
            <a:r>
              <a:rPr lang="en-US" sz="2800" b="1" u="sng" dirty="0" err="1">
                <a:latin typeface="Arial" pitchFamily="34" charset="0"/>
                <a:cs typeface="Arial" pitchFamily="34" charset="0"/>
              </a:rPr>
              <a:t>tập</a:t>
            </a:r>
            <a:r>
              <a:rPr lang="en-US" sz="2800" b="1" u="sng" dirty="0">
                <a:latin typeface="Arial" pitchFamily="34" charset="0"/>
                <a:cs typeface="Arial" pitchFamily="34" charset="0"/>
              </a:rPr>
              <a:t> 2.</a:t>
            </a:r>
            <a:r>
              <a:rPr lang="en-US" sz="2800" b="1" dirty="0">
                <a:latin typeface="Arial" pitchFamily="34" charset="0"/>
                <a:cs typeface="Arial" pitchFamily="34" charset="0"/>
              </a:rPr>
              <a:t> </a:t>
            </a:r>
            <a:r>
              <a:rPr lang="en-US" sz="2800" dirty="0" err="1">
                <a:latin typeface="Arial" pitchFamily="34" charset="0"/>
                <a:cs typeface="Arial" pitchFamily="34" charset="0"/>
              </a:rPr>
              <a:t>Đọc</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71 219 367; 1 153 692 305. </a:t>
            </a:r>
          </a:p>
        </p:txBody>
      </p:sp>
      <p:sp>
        <p:nvSpPr>
          <p:cNvPr id="10" name="TextBox 9"/>
          <p:cNvSpPr txBox="1"/>
          <p:nvPr/>
        </p:nvSpPr>
        <p:spPr>
          <a:xfrm>
            <a:off x="356460" y="2836198"/>
            <a:ext cx="10864312" cy="1384995"/>
          </a:xfrm>
          <a:prstGeom prst="rect">
            <a:avLst/>
          </a:prstGeom>
          <a:solidFill>
            <a:srgbClr val="A7FDFF"/>
          </a:solidFill>
        </p:spPr>
        <p:txBody>
          <a:bodyPr wrap="square" rtlCol="0">
            <a:spAutoFit/>
          </a:bodyPr>
          <a:lstStyle/>
          <a:p>
            <a:pPr>
              <a:lnSpc>
                <a:spcPct val="150000"/>
              </a:lnSpc>
            </a:pPr>
            <a:r>
              <a:rPr lang="en-US" sz="2800" b="1" u="sng" dirty="0" err="1">
                <a:latin typeface="Arial" pitchFamily="34" charset="0"/>
                <a:cs typeface="Arial" pitchFamily="34" charset="0"/>
              </a:rPr>
              <a:t>Luyện</a:t>
            </a:r>
            <a:r>
              <a:rPr lang="en-US" sz="2800" b="1" u="sng" dirty="0">
                <a:latin typeface="Arial" pitchFamily="34" charset="0"/>
                <a:cs typeface="Arial" pitchFamily="34" charset="0"/>
              </a:rPr>
              <a:t> </a:t>
            </a:r>
            <a:r>
              <a:rPr lang="en-US" sz="2800" b="1" u="sng" dirty="0" err="1">
                <a:latin typeface="Arial" pitchFamily="34" charset="0"/>
                <a:cs typeface="Arial" pitchFamily="34" charset="0"/>
              </a:rPr>
              <a:t>tập</a:t>
            </a:r>
            <a:r>
              <a:rPr lang="en-US" sz="2800" b="1" u="sng" dirty="0">
                <a:latin typeface="Arial" pitchFamily="34" charset="0"/>
                <a:cs typeface="Arial" pitchFamily="34" charset="0"/>
              </a:rPr>
              <a:t> 3</a:t>
            </a:r>
            <a:r>
              <a:rPr lang="en-US" sz="2800" b="1" dirty="0">
                <a:latin typeface="Arial" pitchFamily="34" charset="0"/>
                <a:cs typeface="Arial" pitchFamily="34" charset="0"/>
              </a:rPr>
              <a:t>.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a:t>
            </a:r>
            <a:r>
              <a:rPr lang="en-US" sz="2800" dirty="0" err="1">
                <a:latin typeface="Arial" pitchFamily="34" charset="0"/>
                <a:cs typeface="Arial" pitchFamily="34" charset="0"/>
              </a:rPr>
              <a:t>Ba</a:t>
            </a:r>
            <a:r>
              <a:rPr lang="en-US" sz="2800" dirty="0">
                <a:latin typeface="Arial" pitchFamily="34" charset="0"/>
                <a:cs typeface="Arial" pitchFamily="34" charset="0"/>
              </a:rPr>
              <a:t> </a:t>
            </a:r>
            <a:r>
              <a:rPr lang="en-US" sz="2800" dirty="0" err="1">
                <a:latin typeface="Arial" pitchFamily="34" charset="0"/>
                <a:cs typeface="Arial" pitchFamily="34" charset="0"/>
              </a:rPr>
              <a:t>tỉ</a:t>
            </a:r>
            <a:r>
              <a:rPr lang="en-US" sz="2800" dirty="0">
                <a:latin typeface="Arial" pitchFamily="34" charset="0"/>
                <a:cs typeface="Arial" pitchFamily="34" charset="0"/>
              </a:rPr>
              <a:t> </a:t>
            </a:r>
            <a:r>
              <a:rPr lang="en-US" sz="2800" dirty="0" err="1">
                <a:latin typeface="Arial" pitchFamily="34" charset="0"/>
                <a:cs typeface="Arial" pitchFamily="34" charset="0"/>
              </a:rPr>
              <a:t>hai</a:t>
            </a:r>
            <a:r>
              <a:rPr lang="en-US" sz="2800" dirty="0">
                <a:latin typeface="Arial" pitchFamily="34" charset="0"/>
                <a:cs typeface="Arial" pitchFamily="34" charset="0"/>
              </a:rPr>
              <a:t> </a:t>
            </a:r>
            <a:r>
              <a:rPr lang="en-US" sz="2800" dirty="0" err="1">
                <a:latin typeface="Arial" pitchFamily="34" charset="0"/>
                <a:cs typeface="Arial" pitchFamily="34" charset="0"/>
              </a:rPr>
              <a:t>trăm</a:t>
            </a:r>
            <a:r>
              <a:rPr lang="en-US" sz="2800" dirty="0">
                <a:latin typeface="Arial" pitchFamily="34" charset="0"/>
                <a:cs typeface="Arial" pitchFamily="34" charset="0"/>
              </a:rPr>
              <a:t> </a:t>
            </a:r>
            <a:r>
              <a:rPr lang="en-US" sz="2800" dirty="0" err="1">
                <a:latin typeface="Arial" pitchFamily="34" charset="0"/>
                <a:cs typeface="Arial" pitchFamily="34" charset="0"/>
              </a:rPr>
              <a:t>năm</a:t>
            </a:r>
            <a:r>
              <a:rPr lang="en-US" sz="2800" dirty="0">
                <a:latin typeface="Arial" pitchFamily="34" charset="0"/>
                <a:cs typeface="Arial" pitchFamily="34" charset="0"/>
              </a:rPr>
              <a:t> </a:t>
            </a:r>
            <a:r>
              <a:rPr lang="en-US" sz="2800" dirty="0" err="1">
                <a:latin typeface="Arial" pitchFamily="34" charset="0"/>
                <a:cs typeface="Arial" pitchFamily="34" charset="0"/>
              </a:rPr>
              <a:t>mươi</a:t>
            </a:r>
            <a:r>
              <a:rPr lang="en-US" sz="2800" dirty="0">
                <a:latin typeface="Arial" pitchFamily="34" charset="0"/>
                <a:cs typeface="Arial" pitchFamily="34" charset="0"/>
              </a:rPr>
              <a:t> </a:t>
            </a:r>
            <a:r>
              <a:rPr lang="en-US" sz="2800" dirty="0" err="1">
                <a:latin typeface="Arial" pitchFamily="34" charset="0"/>
                <a:cs typeface="Arial" pitchFamily="34" charset="0"/>
              </a:rPr>
              <a:t>chín</a:t>
            </a:r>
            <a:r>
              <a:rPr lang="en-US" sz="2800" dirty="0">
                <a:latin typeface="Arial" pitchFamily="34" charset="0"/>
                <a:cs typeface="Arial" pitchFamily="34" charset="0"/>
              </a:rPr>
              <a:t> </a:t>
            </a:r>
            <a:r>
              <a:rPr lang="en-US" sz="2800" dirty="0" err="1">
                <a:latin typeface="Arial" pitchFamily="34" charset="0"/>
                <a:cs typeface="Arial" pitchFamily="34" charset="0"/>
              </a:rPr>
              <a:t>triệu</a:t>
            </a:r>
            <a:r>
              <a:rPr lang="en-US" sz="2800" dirty="0">
                <a:latin typeface="Arial" pitchFamily="34" charset="0"/>
                <a:cs typeface="Arial" pitchFamily="34" charset="0"/>
              </a:rPr>
              <a:t> </a:t>
            </a:r>
            <a:r>
              <a:rPr lang="en-US" sz="2800" dirty="0" err="1">
                <a:latin typeface="Arial" pitchFamily="34" charset="0"/>
                <a:cs typeface="Arial" pitchFamily="34" charset="0"/>
              </a:rPr>
              <a:t>sáu</a:t>
            </a:r>
            <a:r>
              <a:rPr lang="en-US" sz="2800" dirty="0">
                <a:latin typeface="Arial" pitchFamily="34" charset="0"/>
                <a:cs typeface="Arial" pitchFamily="34" charset="0"/>
              </a:rPr>
              <a:t> </a:t>
            </a:r>
            <a:r>
              <a:rPr lang="en-US" sz="2800" dirty="0" err="1">
                <a:latin typeface="Arial" pitchFamily="34" charset="0"/>
                <a:cs typeface="Arial" pitchFamily="34" charset="0"/>
              </a:rPr>
              <a:t>trăm</a:t>
            </a:r>
            <a:r>
              <a:rPr lang="en-US" sz="2800" dirty="0">
                <a:latin typeface="Arial" pitchFamily="34" charset="0"/>
                <a:cs typeface="Arial" pitchFamily="34" charset="0"/>
              </a:rPr>
              <a:t> </a:t>
            </a:r>
            <a:r>
              <a:rPr lang="en-US" sz="2800" dirty="0" err="1">
                <a:latin typeface="Arial" pitchFamily="34" charset="0"/>
                <a:cs typeface="Arial" pitchFamily="34" charset="0"/>
              </a:rPr>
              <a:t>ba</a:t>
            </a:r>
            <a:r>
              <a:rPr lang="en-US" sz="2800" dirty="0">
                <a:latin typeface="Arial" pitchFamily="34" charset="0"/>
                <a:cs typeface="Arial" pitchFamily="34" charset="0"/>
              </a:rPr>
              <a:t> </a:t>
            </a:r>
            <a:r>
              <a:rPr lang="en-US" sz="2800" dirty="0" err="1">
                <a:latin typeface="Arial" pitchFamily="34" charset="0"/>
                <a:cs typeface="Arial" pitchFamily="34" charset="0"/>
              </a:rPr>
              <a:t>mươi</a:t>
            </a:r>
            <a:r>
              <a:rPr lang="en-US" sz="2800" dirty="0">
                <a:latin typeface="Arial" pitchFamily="34" charset="0"/>
                <a:cs typeface="Arial" pitchFamily="34" charset="0"/>
              </a:rPr>
              <a:t> </a:t>
            </a:r>
            <a:r>
              <a:rPr lang="en-US" sz="2800" dirty="0" err="1">
                <a:latin typeface="Arial" pitchFamily="34" charset="0"/>
                <a:cs typeface="Arial" pitchFamily="34" charset="0"/>
              </a:rPr>
              <a:t>ba</a:t>
            </a:r>
            <a:r>
              <a:rPr lang="en-US" sz="2800" dirty="0">
                <a:latin typeface="Arial" pitchFamily="34" charset="0"/>
                <a:cs typeface="Arial" pitchFamily="34" charset="0"/>
              </a:rPr>
              <a:t> </a:t>
            </a:r>
            <a:r>
              <a:rPr lang="en-US" sz="2800" dirty="0" err="1">
                <a:latin typeface="Arial" pitchFamily="34" charset="0"/>
                <a:cs typeface="Arial" pitchFamily="34" charset="0"/>
              </a:rPr>
              <a:t>nghìn</a:t>
            </a:r>
            <a:r>
              <a:rPr lang="en-US" sz="2800" dirty="0">
                <a:latin typeface="Arial" pitchFamily="34" charset="0"/>
                <a:cs typeface="Arial" pitchFamily="34" charset="0"/>
              </a:rPr>
              <a:t> </a:t>
            </a:r>
            <a:r>
              <a:rPr lang="en-US" sz="2800" dirty="0" err="1">
                <a:latin typeface="Arial" pitchFamily="34" charset="0"/>
                <a:cs typeface="Arial" pitchFamily="34" charset="0"/>
              </a:rPr>
              <a:t>hai</a:t>
            </a:r>
            <a:r>
              <a:rPr lang="en-US" sz="2800" dirty="0">
                <a:latin typeface="Arial" pitchFamily="34" charset="0"/>
                <a:cs typeface="Arial" pitchFamily="34" charset="0"/>
              </a:rPr>
              <a:t> </a:t>
            </a:r>
            <a:r>
              <a:rPr lang="en-US" sz="2800" dirty="0" err="1">
                <a:latin typeface="Arial" pitchFamily="34" charset="0"/>
                <a:cs typeface="Arial" pitchFamily="34" charset="0"/>
              </a:rPr>
              <a:t>trăm</a:t>
            </a:r>
            <a:r>
              <a:rPr lang="en-US" sz="2800" dirty="0">
                <a:latin typeface="Arial" pitchFamily="34" charset="0"/>
                <a:cs typeface="Arial" pitchFamily="34" charset="0"/>
              </a:rPr>
              <a:t> </a:t>
            </a:r>
            <a:r>
              <a:rPr lang="en-US" sz="2800" dirty="0" err="1">
                <a:latin typeface="Arial" pitchFamily="34" charset="0"/>
                <a:cs typeface="Arial" pitchFamily="34" charset="0"/>
              </a:rPr>
              <a:t>mười</a:t>
            </a:r>
            <a:r>
              <a:rPr lang="en-US" sz="2800" dirty="0">
                <a:latin typeface="Arial" pitchFamily="34" charset="0"/>
                <a:cs typeface="Arial" pitchFamily="34" charset="0"/>
              </a:rPr>
              <a:t> </a:t>
            </a:r>
            <a:r>
              <a:rPr lang="en-US" sz="2800" dirty="0" err="1">
                <a:latin typeface="Arial" pitchFamily="34" charset="0"/>
                <a:cs typeface="Arial" pitchFamily="34" charset="0"/>
              </a:rPr>
              <a:t>bảy</a:t>
            </a:r>
            <a:r>
              <a:rPr lang="en-US" sz="2800" dirty="0">
                <a:latin typeface="Arial" pitchFamily="34" charset="0"/>
                <a:cs typeface="Arial" pitchFamily="34" charset="0"/>
              </a:rPr>
              <a:t>.</a:t>
            </a:r>
          </a:p>
        </p:txBody>
      </p:sp>
      <p:sp>
        <p:nvSpPr>
          <p:cNvPr id="11" name="TextBox 10"/>
          <p:cNvSpPr txBox="1"/>
          <p:nvPr/>
        </p:nvSpPr>
        <p:spPr>
          <a:xfrm>
            <a:off x="449451" y="4804475"/>
            <a:ext cx="9329980" cy="1384995"/>
          </a:xfrm>
          <a:prstGeom prst="rect">
            <a:avLst/>
          </a:prstGeom>
          <a:noFill/>
        </p:spPr>
        <p:txBody>
          <a:bodyPr wrap="square" rtlCol="0">
            <a:spAutoFit/>
          </a:bodyPr>
          <a:lstStyle/>
          <a:p>
            <a:r>
              <a:rPr lang="en-US" sz="2800" i="1" u="sng" dirty="0" err="1">
                <a:latin typeface="Arial" pitchFamily="34" charset="0"/>
                <a:cs typeface="Arial" pitchFamily="34" charset="0"/>
              </a:rPr>
              <a:t>Chú</a:t>
            </a:r>
            <a:r>
              <a:rPr lang="en-US" sz="2800" i="1" u="sng" dirty="0">
                <a:latin typeface="Arial" pitchFamily="34" charset="0"/>
                <a:cs typeface="Arial" pitchFamily="34" charset="0"/>
              </a:rPr>
              <a:t> ý:</a:t>
            </a:r>
            <a:r>
              <a:rPr lang="en-US" sz="2800" i="1" dirty="0">
                <a:latin typeface="Arial" pitchFamily="34" charset="0"/>
                <a:cs typeface="Arial" pitchFamily="34" charset="0"/>
              </a:rPr>
              <a:t> </a:t>
            </a:r>
            <a:r>
              <a:rPr lang="en-US" sz="2800" i="1" dirty="0" err="1">
                <a:latin typeface="Arial" pitchFamily="34" charset="0"/>
                <a:cs typeface="Arial" pitchFamily="34" charset="0"/>
              </a:rPr>
              <a:t>Khi</a:t>
            </a:r>
            <a:r>
              <a:rPr lang="en-US" sz="2800" i="1" dirty="0">
                <a:latin typeface="Arial" pitchFamily="34" charset="0"/>
                <a:cs typeface="Arial" pitchFamily="34" charset="0"/>
              </a:rPr>
              <a:t> </a:t>
            </a:r>
            <a:r>
              <a:rPr lang="en-US" sz="2800" i="1" dirty="0" err="1">
                <a:latin typeface="Arial" pitchFamily="34" charset="0"/>
                <a:cs typeface="Arial" pitchFamily="34" charset="0"/>
              </a:rPr>
              <a:t>viết</a:t>
            </a:r>
            <a:r>
              <a:rPr lang="en-US" sz="2800" i="1" dirty="0">
                <a:latin typeface="Arial" pitchFamily="34" charset="0"/>
                <a:cs typeface="Arial" pitchFamily="34" charset="0"/>
              </a:rPr>
              <a:t> </a:t>
            </a:r>
            <a:r>
              <a:rPr lang="en-US" sz="2800" i="1" dirty="0" err="1">
                <a:latin typeface="Arial" pitchFamily="34" charset="0"/>
                <a:cs typeface="Arial" pitchFamily="34" charset="0"/>
              </a:rPr>
              <a:t>số</a:t>
            </a:r>
            <a:r>
              <a:rPr lang="en-US" sz="2800" i="1" dirty="0">
                <a:latin typeface="Arial" pitchFamily="34" charset="0"/>
                <a:cs typeface="Arial" pitchFamily="34" charset="0"/>
              </a:rPr>
              <a:t> </a:t>
            </a:r>
            <a:r>
              <a:rPr lang="en-US" sz="2800" i="1" dirty="0" err="1">
                <a:latin typeface="Arial" pitchFamily="34" charset="0"/>
                <a:cs typeface="Arial" pitchFamily="34" charset="0"/>
              </a:rPr>
              <a:t>tự</a:t>
            </a:r>
            <a:r>
              <a:rPr lang="en-US" sz="2800" i="1" dirty="0">
                <a:latin typeface="Arial" pitchFamily="34" charset="0"/>
                <a:cs typeface="Arial" pitchFamily="34" charset="0"/>
              </a:rPr>
              <a:t> </a:t>
            </a:r>
            <a:r>
              <a:rPr lang="en-US" sz="2800" i="1" dirty="0" err="1">
                <a:latin typeface="Arial" pitchFamily="34" charset="0"/>
                <a:cs typeface="Arial" pitchFamily="34" charset="0"/>
              </a:rPr>
              <a:t>nhiên</a:t>
            </a:r>
            <a:r>
              <a:rPr lang="en-US" sz="2800" i="1" dirty="0">
                <a:latin typeface="Arial" pitchFamily="34" charset="0"/>
                <a:cs typeface="Arial" pitchFamily="34" charset="0"/>
              </a:rPr>
              <a:t> </a:t>
            </a:r>
            <a:r>
              <a:rPr lang="en-US" sz="2800" i="1" dirty="0" err="1">
                <a:latin typeface="Arial" pitchFamily="34" charset="0"/>
                <a:cs typeface="Arial" pitchFamily="34" charset="0"/>
              </a:rPr>
              <a:t>có</a:t>
            </a:r>
            <a:r>
              <a:rPr lang="en-US" sz="2800" i="1" dirty="0">
                <a:latin typeface="Arial" pitchFamily="34" charset="0"/>
                <a:cs typeface="Arial" pitchFamily="34" charset="0"/>
              </a:rPr>
              <a:t> </a:t>
            </a:r>
            <a:r>
              <a:rPr lang="en-US" sz="2800" i="1" dirty="0" err="1">
                <a:latin typeface="Arial" pitchFamily="34" charset="0"/>
                <a:cs typeface="Arial" pitchFamily="34" charset="0"/>
              </a:rPr>
              <a:t>từ</a:t>
            </a:r>
            <a:r>
              <a:rPr lang="en-US" sz="2800" i="1" dirty="0">
                <a:latin typeface="Arial" pitchFamily="34" charset="0"/>
                <a:cs typeface="Arial" pitchFamily="34" charset="0"/>
              </a:rPr>
              <a:t> </a:t>
            </a:r>
            <a:r>
              <a:rPr lang="en-US" sz="2800" i="1" dirty="0" err="1">
                <a:latin typeface="Arial" pitchFamily="34" charset="0"/>
                <a:cs typeface="Arial" pitchFamily="34" charset="0"/>
              </a:rPr>
              <a:t>bốn</a:t>
            </a:r>
            <a:r>
              <a:rPr lang="en-US" sz="2800" i="1" dirty="0">
                <a:latin typeface="Arial" pitchFamily="34" charset="0"/>
                <a:cs typeface="Arial" pitchFamily="34" charset="0"/>
              </a:rPr>
              <a:t> </a:t>
            </a:r>
            <a:r>
              <a:rPr lang="en-US" sz="2800" i="1" dirty="0" err="1">
                <a:latin typeface="Arial" pitchFamily="34" charset="0"/>
                <a:cs typeface="Arial" pitchFamily="34" charset="0"/>
              </a:rPr>
              <a:t>chữ</a:t>
            </a:r>
            <a:r>
              <a:rPr lang="en-US" sz="2800" i="1" dirty="0">
                <a:latin typeface="Arial" pitchFamily="34" charset="0"/>
                <a:cs typeface="Arial" pitchFamily="34" charset="0"/>
              </a:rPr>
              <a:t> </a:t>
            </a:r>
            <a:r>
              <a:rPr lang="en-US" sz="2800" i="1" dirty="0" err="1">
                <a:latin typeface="Arial" pitchFamily="34" charset="0"/>
                <a:cs typeface="Arial" pitchFamily="34" charset="0"/>
              </a:rPr>
              <a:t>số</a:t>
            </a:r>
            <a:r>
              <a:rPr lang="en-US" sz="2800" i="1" dirty="0">
                <a:latin typeface="Arial" pitchFamily="34" charset="0"/>
                <a:cs typeface="Arial" pitchFamily="34" charset="0"/>
              </a:rPr>
              <a:t> </a:t>
            </a:r>
            <a:r>
              <a:rPr lang="en-US" sz="2800" i="1" dirty="0" err="1">
                <a:latin typeface="Arial" pitchFamily="34" charset="0"/>
                <a:cs typeface="Arial" pitchFamily="34" charset="0"/>
              </a:rPr>
              <a:t>trở</a:t>
            </a:r>
            <a:r>
              <a:rPr lang="en-US" sz="2800" i="1" dirty="0">
                <a:latin typeface="Arial" pitchFamily="34" charset="0"/>
                <a:cs typeface="Arial" pitchFamily="34" charset="0"/>
              </a:rPr>
              <a:t> </a:t>
            </a:r>
            <a:r>
              <a:rPr lang="en-US" sz="2800" i="1" dirty="0" err="1">
                <a:latin typeface="Arial" pitchFamily="34" charset="0"/>
                <a:cs typeface="Arial" pitchFamily="34" charset="0"/>
              </a:rPr>
              <a:t>lên</a:t>
            </a:r>
            <a:r>
              <a:rPr lang="en-US" sz="2800" i="1" dirty="0">
                <a:latin typeface="Arial" pitchFamily="34" charset="0"/>
                <a:cs typeface="Arial" pitchFamily="34" charset="0"/>
              </a:rPr>
              <a:t>, </a:t>
            </a:r>
            <a:r>
              <a:rPr lang="en-US" sz="2800" i="1" dirty="0" err="1">
                <a:latin typeface="Arial" pitchFamily="34" charset="0"/>
                <a:cs typeface="Arial" pitchFamily="34" charset="0"/>
              </a:rPr>
              <a:t>người</a:t>
            </a:r>
            <a:r>
              <a:rPr lang="en-US" sz="2800" i="1" dirty="0">
                <a:latin typeface="Arial" pitchFamily="34" charset="0"/>
                <a:cs typeface="Arial" pitchFamily="34" charset="0"/>
              </a:rPr>
              <a:t> </a:t>
            </a:r>
            <a:r>
              <a:rPr lang="en-US" sz="2800" i="1" dirty="0" err="1">
                <a:latin typeface="Arial" pitchFamily="34" charset="0"/>
                <a:cs typeface="Arial" pitchFamily="34" charset="0"/>
              </a:rPr>
              <a:t>ta</a:t>
            </a:r>
            <a:r>
              <a:rPr lang="en-US" sz="2800" i="1" dirty="0">
                <a:latin typeface="Arial" pitchFamily="34" charset="0"/>
                <a:cs typeface="Arial" pitchFamily="34" charset="0"/>
              </a:rPr>
              <a:t> </a:t>
            </a:r>
            <a:r>
              <a:rPr lang="en-US" sz="2800" i="1" dirty="0" err="1">
                <a:latin typeface="Arial" pitchFamily="34" charset="0"/>
                <a:cs typeface="Arial" pitchFamily="34" charset="0"/>
              </a:rPr>
              <a:t>thường</a:t>
            </a:r>
            <a:r>
              <a:rPr lang="en-US" sz="2800" i="1" dirty="0">
                <a:latin typeface="Arial" pitchFamily="34" charset="0"/>
                <a:cs typeface="Arial" pitchFamily="34" charset="0"/>
              </a:rPr>
              <a:t> </a:t>
            </a:r>
            <a:r>
              <a:rPr lang="en-US" sz="2800" i="1" dirty="0" err="1">
                <a:latin typeface="Arial" pitchFamily="34" charset="0"/>
                <a:cs typeface="Arial" pitchFamily="34" charset="0"/>
              </a:rPr>
              <a:t>viết</a:t>
            </a:r>
            <a:r>
              <a:rPr lang="en-US" sz="2800" i="1" dirty="0">
                <a:latin typeface="Arial" pitchFamily="34" charset="0"/>
                <a:cs typeface="Arial" pitchFamily="34" charset="0"/>
              </a:rPr>
              <a:t> </a:t>
            </a:r>
            <a:r>
              <a:rPr lang="en-US" sz="2800" i="1" dirty="0" err="1">
                <a:latin typeface="Arial" pitchFamily="34" charset="0"/>
                <a:cs typeface="Arial" pitchFamily="34" charset="0"/>
              </a:rPr>
              <a:t>tách</a:t>
            </a:r>
            <a:r>
              <a:rPr lang="en-US" sz="2800" i="1" dirty="0">
                <a:latin typeface="Arial" pitchFamily="34" charset="0"/>
                <a:cs typeface="Arial" pitchFamily="34" charset="0"/>
              </a:rPr>
              <a:t> </a:t>
            </a:r>
            <a:r>
              <a:rPr lang="en-US" sz="2800" i="1" dirty="0" err="1">
                <a:latin typeface="Arial" pitchFamily="34" charset="0"/>
                <a:cs typeface="Arial" pitchFamily="34" charset="0"/>
              </a:rPr>
              <a:t>riêng</a:t>
            </a:r>
            <a:r>
              <a:rPr lang="en-US" sz="2800" i="1" dirty="0">
                <a:latin typeface="Arial" pitchFamily="34" charset="0"/>
                <a:cs typeface="Arial" pitchFamily="34" charset="0"/>
              </a:rPr>
              <a:t> </a:t>
            </a:r>
            <a:r>
              <a:rPr lang="en-US" sz="2800" i="1" dirty="0" err="1">
                <a:latin typeface="Arial" pitchFamily="34" charset="0"/>
                <a:cs typeface="Arial" pitchFamily="34" charset="0"/>
              </a:rPr>
              <a:t>từng</a:t>
            </a:r>
            <a:r>
              <a:rPr lang="en-US" sz="2800" i="1" dirty="0">
                <a:latin typeface="Arial" pitchFamily="34" charset="0"/>
                <a:cs typeface="Arial" pitchFamily="34" charset="0"/>
              </a:rPr>
              <a:t> </a:t>
            </a:r>
            <a:r>
              <a:rPr lang="en-US" sz="2800" i="1" dirty="0" err="1">
                <a:latin typeface="Arial" pitchFamily="34" charset="0"/>
                <a:cs typeface="Arial" pitchFamily="34" charset="0"/>
              </a:rPr>
              <a:t>nhóm</a:t>
            </a:r>
            <a:r>
              <a:rPr lang="en-US" sz="2800" i="1" dirty="0">
                <a:latin typeface="Arial" pitchFamily="34" charset="0"/>
                <a:cs typeface="Arial" pitchFamily="34" charset="0"/>
              </a:rPr>
              <a:t> </a:t>
            </a:r>
            <a:r>
              <a:rPr lang="en-US" sz="2800" i="1" dirty="0" err="1">
                <a:latin typeface="Arial" pitchFamily="34" charset="0"/>
                <a:cs typeface="Arial" pitchFamily="34" charset="0"/>
              </a:rPr>
              <a:t>ba</a:t>
            </a:r>
            <a:r>
              <a:rPr lang="en-US" sz="2800" i="1" dirty="0">
                <a:latin typeface="Arial" pitchFamily="34" charset="0"/>
                <a:cs typeface="Arial" pitchFamily="34" charset="0"/>
              </a:rPr>
              <a:t> </a:t>
            </a:r>
            <a:r>
              <a:rPr lang="en-US" sz="2800" i="1" dirty="0" err="1">
                <a:latin typeface="Arial" pitchFamily="34" charset="0"/>
                <a:cs typeface="Arial" pitchFamily="34" charset="0"/>
              </a:rPr>
              <a:t>chữ</a:t>
            </a:r>
            <a:r>
              <a:rPr lang="en-US" sz="2800" i="1" dirty="0">
                <a:latin typeface="Arial" pitchFamily="34" charset="0"/>
                <a:cs typeface="Arial" pitchFamily="34" charset="0"/>
              </a:rPr>
              <a:t> </a:t>
            </a:r>
            <a:r>
              <a:rPr lang="en-US" sz="2800" i="1" dirty="0" err="1">
                <a:latin typeface="Arial" pitchFamily="34" charset="0"/>
                <a:cs typeface="Arial" pitchFamily="34" charset="0"/>
              </a:rPr>
              <a:t>số</a:t>
            </a:r>
            <a:r>
              <a:rPr lang="en-US" sz="2800" i="1" dirty="0">
                <a:latin typeface="Arial" pitchFamily="34" charset="0"/>
                <a:cs typeface="Arial" pitchFamily="34" charset="0"/>
              </a:rPr>
              <a:t> </a:t>
            </a:r>
            <a:r>
              <a:rPr lang="en-US" sz="2800" i="1" dirty="0" err="1">
                <a:latin typeface="Arial" pitchFamily="34" charset="0"/>
                <a:cs typeface="Arial" pitchFamily="34" charset="0"/>
              </a:rPr>
              <a:t>kể</a:t>
            </a:r>
            <a:r>
              <a:rPr lang="en-US" sz="2800" i="1" dirty="0">
                <a:latin typeface="Arial" pitchFamily="34" charset="0"/>
                <a:cs typeface="Arial" pitchFamily="34" charset="0"/>
              </a:rPr>
              <a:t> </a:t>
            </a:r>
            <a:r>
              <a:rPr lang="en-US" sz="2800" i="1" dirty="0" err="1">
                <a:latin typeface="Arial" pitchFamily="34" charset="0"/>
                <a:cs typeface="Arial" pitchFamily="34" charset="0"/>
              </a:rPr>
              <a:t>từ</a:t>
            </a:r>
            <a:r>
              <a:rPr lang="en-US" sz="2800" i="1" dirty="0">
                <a:latin typeface="Arial" pitchFamily="34" charset="0"/>
                <a:cs typeface="Arial" pitchFamily="34" charset="0"/>
              </a:rPr>
              <a:t> </a:t>
            </a:r>
            <a:r>
              <a:rPr lang="en-US" sz="2800" i="1" dirty="0" err="1">
                <a:latin typeface="Arial" pitchFamily="34" charset="0"/>
                <a:cs typeface="Arial" pitchFamily="34" charset="0"/>
              </a:rPr>
              <a:t>phải</a:t>
            </a:r>
            <a:r>
              <a:rPr lang="en-US" sz="2800" i="1" dirty="0">
                <a:latin typeface="Arial" pitchFamily="34" charset="0"/>
                <a:cs typeface="Arial" pitchFamily="34" charset="0"/>
              </a:rPr>
              <a:t> sang </a:t>
            </a:r>
            <a:r>
              <a:rPr lang="en-US" sz="2800" i="1" dirty="0" err="1">
                <a:latin typeface="Arial" pitchFamily="34" charset="0"/>
                <a:cs typeface="Arial" pitchFamily="34" charset="0"/>
              </a:rPr>
              <a:t>trái</a:t>
            </a:r>
            <a:r>
              <a:rPr lang="en-US" sz="2800" i="1" dirty="0">
                <a:latin typeface="Arial" pitchFamily="34" charset="0"/>
                <a:cs typeface="Arial" pitchFamily="34" charset="0"/>
              </a:rPr>
              <a:t> </a:t>
            </a:r>
            <a:r>
              <a:rPr lang="en-US" sz="2800" i="1" dirty="0" err="1">
                <a:latin typeface="Arial" pitchFamily="34" charset="0"/>
                <a:cs typeface="Arial" pitchFamily="34" charset="0"/>
              </a:rPr>
              <a:t>cho</a:t>
            </a:r>
            <a:r>
              <a:rPr lang="en-US" sz="2800" i="1" dirty="0">
                <a:latin typeface="Arial" pitchFamily="34" charset="0"/>
                <a:cs typeface="Arial" pitchFamily="34" charset="0"/>
              </a:rPr>
              <a:t> </a:t>
            </a:r>
            <a:r>
              <a:rPr lang="en-US" sz="2800" i="1" dirty="0" err="1">
                <a:latin typeface="Arial" pitchFamily="34" charset="0"/>
                <a:cs typeface="Arial" pitchFamily="34" charset="0"/>
              </a:rPr>
              <a:t>dễ</a:t>
            </a:r>
            <a:r>
              <a:rPr lang="en-US" sz="2800" i="1" dirty="0">
                <a:latin typeface="Arial" pitchFamily="34" charset="0"/>
                <a:cs typeface="Arial" pitchFamily="34" charset="0"/>
              </a:rPr>
              <a:t> </a:t>
            </a:r>
            <a:r>
              <a:rPr lang="en-US" sz="2800" i="1" dirty="0" err="1">
                <a:latin typeface="Arial" pitchFamily="34" charset="0"/>
                <a:cs typeface="Arial" pitchFamily="34" charset="0"/>
              </a:rPr>
              <a:t>đọc</a:t>
            </a:r>
            <a:r>
              <a:rPr lang="en-US" sz="2800" i="1" dirty="0">
                <a:latin typeface="Arial" pitchFamily="34" charset="0"/>
                <a:cs typeface="Arial" pitchFamily="34" charset="0"/>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1" nodeType="clickEffect">
                                  <p:stCondLst>
                                    <p:cond delay="0"/>
                                  </p:stCondLst>
                                  <p:childTnLst>
                                    <p:animEffect transition="out" filter="box(in)">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10"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8936" y="340963"/>
            <a:ext cx="9391972" cy="523220"/>
          </a:xfrm>
          <a:prstGeom prst="rect">
            <a:avLst/>
          </a:prstGeom>
          <a:noFill/>
        </p:spPr>
        <p:txBody>
          <a:bodyPr wrap="square" rtlCol="0">
            <a:spAutoFit/>
          </a:bodyPr>
          <a:lstStyle/>
          <a:p>
            <a:r>
              <a:rPr lang="en-US" sz="2800" b="1" dirty="0">
                <a:solidFill>
                  <a:srgbClr val="C00000"/>
                </a:solidFill>
                <a:latin typeface="Arial" pitchFamily="34" charset="0"/>
                <a:cs typeface="Arial" pitchFamily="34" charset="0"/>
              </a:rPr>
              <a:t>II. </a:t>
            </a:r>
            <a:r>
              <a:rPr lang="en-US" sz="2800" b="1" dirty="0" err="1">
                <a:solidFill>
                  <a:srgbClr val="C00000"/>
                </a:solidFill>
                <a:latin typeface="Arial" pitchFamily="34" charset="0"/>
                <a:cs typeface="Arial" pitchFamily="34" charset="0"/>
              </a:rPr>
              <a:t>Biểu</a:t>
            </a:r>
            <a:r>
              <a:rPr lang="en-US" sz="2800" b="1" dirty="0">
                <a:solidFill>
                  <a:srgbClr val="C00000"/>
                </a:solidFill>
                <a:latin typeface="Arial" pitchFamily="34" charset="0"/>
                <a:cs typeface="Arial" pitchFamily="34" charset="0"/>
              </a:rPr>
              <a:t> </a:t>
            </a:r>
            <a:r>
              <a:rPr lang="en-US" sz="2800" b="1" dirty="0" err="1">
                <a:solidFill>
                  <a:srgbClr val="C00000"/>
                </a:solidFill>
                <a:latin typeface="Arial" pitchFamily="34" charset="0"/>
                <a:cs typeface="Arial" pitchFamily="34" charset="0"/>
              </a:rPr>
              <a:t>diễn</a:t>
            </a:r>
            <a:r>
              <a:rPr lang="en-US" sz="2800" b="1" dirty="0">
                <a:solidFill>
                  <a:srgbClr val="C00000"/>
                </a:solidFill>
                <a:latin typeface="Arial" pitchFamily="34" charset="0"/>
                <a:cs typeface="Arial" pitchFamily="34" charset="0"/>
              </a:rPr>
              <a:t> </a:t>
            </a:r>
            <a:r>
              <a:rPr lang="en-US" sz="2800" b="1" dirty="0" err="1">
                <a:solidFill>
                  <a:srgbClr val="C00000"/>
                </a:solidFill>
                <a:latin typeface="Arial" pitchFamily="34" charset="0"/>
                <a:cs typeface="Arial" pitchFamily="34" charset="0"/>
              </a:rPr>
              <a:t>số</a:t>
            </a:r>
            <a:r>
              <a:rPr lang="en-US" sz="2800" b="1" dirty="0">
                <a:solidFill>
                  <a:srgbClr val="C00000"/>
                </a:solidFill>
                <a:latin typeface="Arial" pitchFamily="34" charset="0"/>
                <a:cs typeface="Arial" pitchFamily="34" charset="0"/>
              </a:rPr>
              <a:t> </a:t>
            </a:r>
            <a:r>
              <a:rPr lang="en-US" sz="2800" b="1" dirty="0" err="1">
                <a:solidFill>
                  <a:srgbClr val="C00000"/>
                </a:solidFill>
                <a:latin typeface="Arial" pitchFamily="34" charset="0"/>
                <a:cs typeface="Arial" pitchFamily="34" charset="0"/>
              </a:rPr>
              <a:t>tự</a:t>
            </a:r>
            <a:r>
              <a:rPr lang="en-US" sz="2800" b="1" dirty="0">
                <a:solidFill>
                  <a:srgbClr val="C00000"/>
                </a:solidFill>
                <a:latin typeface="Arial" pitchFamily="34" charset="0"/>
                <a:cs typeface="Arial" pitchFamily="34" charset="0"/>
              </a:rPr>
              <a:t> </a:t>
            </a:r>
            <a:r>
              <a:rPr lang="en-US" sz="2800" b="1" dirty="0" err="1">
                <a:solidFill>
                  <a:srgbClr val="C00000"/>
                </a:solidFill>
                <a:latin typeface="Arial" pitchFamily="34" charset="0"/>
                <a:cs typeface="Arial" pitchFamily="34" charset="0"/>
              </a:rPr>
              <a:t>nhiên</a:t>
            </a:r>
            <a:r>
              <a:rPr lang="en-US" sz="2800" b="1" dirty="0">
                <a:solidFill>
                  <a:srgbClr val="C00000"/>
                </a:solidFill>
                <a:latin typeface="Arial" pitchFamily="34" charset="0"/>
                <a:cs typeface="Arial" pitchFamily="34" charset="0"/>
              </a:rPr>
              <a:t> </a:t>
            </a:r>
            <a:r>
              <a:rPr lang="en-US" sz="2800" b="1" dirty="0" err="1">
                <a:solidFill>
                  <a:srgbClr val="C00000"/>
                </a:solidFill>
                <a:latin typeface="Arial" pitchFamily="34" charset="0"/>
                <a:cs typeface="Arial" pitchFamily="34" charset="0"/>
              </a:rPr>
              <a:t>trên</a:t>
            </a:r>
            <a:r>
              <a:rPr lang="en-US" sz="2800" b="1" dirty="0">
                <a:solidFill>
                  <a:srgbClr val="C00000"/>
                </a:solidFill>
                <a:latin typeface="Arial" pitchFamily="34" charset="0"/>
                <a:cs typeface="Arial" pitchFamily="34" charset="0"/>
              </a:rPr>
              <a:t> </a:t>
            </a:r>
            <a:r>
              <a:rPr lang="en-US" sz="2800" b="1" dirty="0" err="1">
                <a:solidFill>
                  <a:srgbClr val="C00000"/>
                </a:solidFill>
                <a:latin typeface="Arial" pitchFamily="34" charset="0"/>
                <a:cs typeface="Arial" pitchFamily="34" charset="0"/>
              </a:rPr>
              <a:t>tia</a:t>
            </a:r>
            <a:r>
              <a:rPr lang="en-US" sz="2800" b="1" dirty="0">
                <a:solidFill>
                  <a:srgbClr val="C00000"/>
                </a:solidFill>
                <a:latin typeface="Arial" pitchFamily="34" charset="0"/>
                <a:cs typeface="Arial" pitchFamily="34" charset="0"/>
              </a:rPr>
              <a:t> </a:t>
            </a:r>
            <a:r>
              <a:rPr lang="en-US" sz="2800" b="1" dirty="0" err="1">
                <a:solidFill>
                  <a:srgbClr val="C00000"/>
                </a:solidFill>
                <a:latin typeface="Arial" pitchFamily="34" charset="0"/>
                <a:cs typeface="Arial" pitchFamily="34" charset="0"/>
              </a:rPr>
              <a:t>số</a:t>
            </a:r>
            <a:endParaRPr lang="en-US" sz="2800" b="1" dirty="0">
              <a:solidFill>
                <a:srgbClr val="C00000"/>
              </a:solidFill>
              <a:latin typeface="Arial" pitchFamily="34" charset="0"/>
              <a:cs typeface="Arial" pitchFamily="34" charset="0"/>
            </a:endParaRPr>
          </a:p>
        </p:txBody>
      </p:sp>
      <p:sp>
        <p:nvSpPr>
          <p:cNvPr id="5" name="TextBox 4"/>
          <p:cNvSpPr txBox="1"/>
          <p:nvPr/>
        </p:nvSpPr>
        <p:spPr>
          <a:xfrm>
            <a:off x="759417" y="929898"/>
            <a:ext cx="5920352" cy="523220"/>
          </a:xfrm>
          <a:prstGeom prst="rect">
            <a:avLst/>
          </a:prstGeom>
          <a:noFill/>
        </p:spPr>
        <p:txBody>
          <a:bodyPr wrap="square" rtlCol="0">
            <a:spAutoFit/>
          </a:bodyPr>
          <a:lstStyle/>
          <a:p>
            <a:r>
              <a:rPr lang="en-US" sz="2800" dirty="0">
                <a:latin typeface="Arial" pitchFamily="34" charset="0"/>
                <a:cs typeface="Arial" pitchFamily="34" charset="0"/>
              </a:rPr>
              <a:t>1. </a:t>
            </a:r>
            <a:r>
              <a:rPr lang="en-US" sz="2800" dirty="0" err="1">
                <a:latin typeface="Arial" pitchFamily="34" charset="0"/>
                <a:cs typeface="Arial" pitchFamily="34" charset="0"/>
              </a:rPr>
              <a:t>Biểu</a:t>
            </a:r>
            <a:r>
              <a:rPr lang="en-US" sz="2800" dirty="0">
                <a:latin typeface="Arial" pitchFamily="34" charset="0"/>
                <a:cs typeface="Arial" pitchFamily="34" charset="0"/>
              </a:rPr>
              <a:t> </a:t>
            </a:r>
            <a:r>
              <a:rPr lang="en-US" sz="2800" dirty="0" err="1">
                <a:latin typeface="Arial" pitchFamily="34" charset="0"/>
                <a:cs typeface="Arial" pitchFamily="34" charset="0"/>
              </a:rPr>
              <a:t>diễn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tự</a:t>
            </a:r>
            <a:r>
              <a:rPr lang="en-US" sz="2800" dirty="0">
                <a:latin typeface="Arial" pitchFamily="34" charset="0"/>
                <a:cs typeface="Arial" pitchFamily="34" charset="0"/>
              </a:rPr>
              <a:t> </a:t>
            </a:r>
            <a:r>
              <a:rPr lang="en-US" sz="2800" dirty="0" err="1">
                <a:latin typeface="Arial" pitchFamily="34" charset="0"/>
                <a:cs typeface="Arial" pitchFamily="34" charset="0"/>
              </a:rPr>
              <a:t>nhiên</a:t>
            </a:r>
            <a:r>
              <a:rPr lang="en-US" sz="2800" dirty="0">
                <a:latin typeface="Arial" pitchFamily="34" charset="0"/>
                <a:cs typeface="Arial" pitchFamily="34" charset="0"/>
              </a:rPr>
              <a:t> </a:t>
            </a:r>
            <a:r>
              <a:rPr lang="en-US" sz="2800" dirty="0" err="1">
                <a:latin typeface="Arial" pitchFamily="34" charset="0"/>
                <a:cs typeface="Arial" pitchFamily="34" charset="0"/>
              </a:rPr>
              <a:t>trên</a:t>
            </a:r>
            <a:r>
              <a:rPr lang="en-US" sz="2800" dirty="0">
                <a:latin typeface="Arial" pitchFamily="34" charset="0"/>
                <a:cs typeface="Arial" pitchFamily="34" charset="0"/>
              </a:rPr>
              <a:t> </a:t>
            </a:r>
            <a:r>
              <a:rPr lang="en-US" sz="2800" dirty="0" err="1">
                <a:latin typeface="Arial" pitchFamily="34" charset="0"/>
                <a:cs typeface="Arial" pitchFamily="34" charset="0"/>
              </a:rPr>
              <a:t>tia</a:t>
            </a:r>
            <a:r>
              <a:rPr lang="en-US" sz="2800" dirty="0">
                <a:latin typeface="Arial" pitchFamily="34" charset="0"/>
                <a:cs typeface="Arial" pitchFamily="34" charset="0"/>
              </a:rPr>
              <a:t> </a:t>
            </a:r>
            <a:r>
              <a:rPr lang="en-US" sz="2800" dirty="0" err="1">
                <a:latin typeface="Arial" pitchFamily="34" charset="0"/>
                <a:cs typeface="Arial" pitchFamily="34" charset="0"/>
              </a:rPr>
              <a:t>số</a:t>
            </a:r>
            <a:endParaRPr lang="en-US" sz="2800" dirty="0">
              <a:latin typeface="Arial" pitchFamily="34" charset="0"/>
              <a:cs typeface="Arial" pitchFamily="34" charset="0"/>
            </a:endParaRPr>
          </a:p>
        </p:txBody>
      </p:sp>
      <p:sp>
        <p:nvSpPr>
          <p:cNvPr id="48130" name="Rectangle 2"/>
          <p:cNvSpPr>
            <a:spLocks noChangeArrowheads="1"/>
          </p:cNvSpPr>
          <p:nvPr/>
        </p:nvSpPr>
        <p:spPr bwMode="auto">
          <a:xfrm>
            <a:off x="782800" y="1618077"/>
            <a:ext cx="10093747" cy="2246769"/>
          </a:xfrm>
          <a:prstGeom prst="rect">
            <a:avLst/>
          </a:prstGeom>
          <a:solidFill>
            <a:srgbClr val="A6EEAD"/>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Các</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số</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tự</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nhiên</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được</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biểu</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diễn</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trên</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tia</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số</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Mỗi</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số</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tự</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nhiên</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ứng</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với</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một</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điểm</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trên</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tia</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a:ln>
                  <a:noFill/>
                </a:ln>
                <a:solidFill>
                  <a:schemeClr val="tx1"/>
                </a:solidFill>
                <a:effectLst/>
                <a:latin typeface="Arial" pitchFamily="34" charset="0"/>
                <a:ea typeface="Calibri" pitchFamily="34" charset="0"/>
                <a:cs typeface="Arial" pitchFamily="34" charset="0"/>
              </a:rPr>
              <a:t>số</a:t>
            </a:r>
            <a:r>
              <a:rPr kumimoji="0" lang="en-US" sz="2800" b="0" i="0" u="none" strike="noStrike" cap="none" normalizeH="0" baseline="0" dirty="0">
                <a:ln>
                  <a:noFill/>
                </a:ln>
                <a:solidFill>
                  <a:schemeClr val="tx1"/>
                </a:solidFill>
                <a:effectLst/>
                <a:latin typeface="Arial" pitchFamily="34" charset="0"/>
                <a:ea typeface="Calibri" pitchFamily="34"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2800" dirty="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grpSp>
        <p:nvGrpSpPr>
          <p:cNvPr id="8" name="Group 7">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9"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TextBox 9">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pic>
        <p:nvPicPr>
          <p:cNvPr id="11" name="Picture 10"/>
          <p:cNvPicPr/>
          <p:nvPr/>
        </p:nvPicPr>
        <p:blipFill>
          <a:blip r:embed="rId2" cstate="email">
            <a:extLst>
              <a:ext uri="{28A0092B-C50C-407E-A947-70E740481C1C}">
                <a14:useLocalDpi xmlns:a14="http://schemas.microsoft.com/office/drawing/2010/main"/>
              </a:ext>
            </a:extLst>
          </a:blip>
          <a:stretch>
            <a:fillRect/>
          </a:stretch>
        </p:blipFill>
        <p:spPr>
          <a:xfrm>
            <a:off x="4954291" y="2503816"/>
            <a:ext cx="5941017" cy="1308768"/>
          </a:xfrm>
          <a:prstGeom prst="rect">
            <a:avLst/>
          </a:prstGeom>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9898" y="495946"/>
            <a:ext cx="10151390" cy="523220"/>
          </a:xfrm>
          <a:prstGeom prst="rect">
            <a:avLst/>
          </a:prstGeom>
          <a:noFill/>
        </p:spPr>
        <p:txBody>
          <a:bodyPr wrap="square" rtlCol="0">
            <a:spAutoFit/>
          </a:bodyPr>
          <a:lstStyle/>
          <a:p>
            <a:r>
              <a:rPr lang="en-US" sz="2800" b="1" dirty="0">
                <a:latin typeface="Arial" pitchFamily="34" charset="0"/>
                <a:cs typeface="Arial" pitchFamily="34" charset="0"/>
              </a:rPr>
              <a:t>2. </a:t>
            </a:r>
            <a:r>
              <a:rPr lang="en-US" sz="2800" b="1" dirty="0" err="1">
                <a:latin typeface="Arial" pitchFamily="34" charset="0"/>
                <a:cs typeface="Arial" pitchFamily="34" charset="0"/>
              </a:rPr>
              <a:t>Cấu</a:t>
            </a:r>
            <a:r>
              <a:rPr lang="en-US" sz="2800" b="1" dirty="0">
                <a:latin typeface="Arial" pitchFamily="34" charset="0"/>
                <a:cs typeface="Arial" pitchFamily="34" charset="0"/>
              </a:rPr>
              <a:t> </a:t>
            </a:r>
            <a:r>
              <a:rPr lang="en-US" sz="2800" b="1" dirty="0" err="1">
                <a:latin typeface="Arial" pitchFamily="34" charset="0"/>
                <a:cs typeface="Arial" pitchFamily="34" charset="0"/>
              </a:rPr>
              <a:t>tạo</a:t>
            </a:r>
            <a:r>
              <a:rPr lang="en-US" sz="2800" b="1" dirty="0">
                <a:latin typeface="Arial" pitchFamily="34" charset="0"/>
                <a:cs typeface="Arial" pitchFamily="34" charset="0"/>
              </a:rPr>
              <a:t> </a:t>
            </a:r>
            <a:r>
              <a:rPr lang="en-US" sz="2800" b="1" dirty="0" err="1">
                <a:latin typeface="Arial" pitchFamily="34" charset="0"/>
                <a:cs typeface="Arial" pitchFamily="34" charset="0"/>
              </a:rPr>
              <a:t>thập</a:t>
            </a:r>
            <a:r>
              <a:rPr lang="en-US" sz="2800" b="1" dirty="0">
                <a:latin typeface="Arial" pitchFamily="34" charset="0"/>
                <a:cs typeface="Arial" pitchFamily="34" charset="0"/>
              </a:rPr>
              <a:t> </a:t>
            </a:r>
            <a:r>
              <a:rPr lang="en-US" sz="2800" b="1" dirty="0" err="1">
                <a:latin typeface="Arial" pitchFamily="34" charset="0"/>
                <a:cs typeface="Arial" pitchFamily="34" charset="0"/>
              </a:rPr>
              <a:t>phân</a:t>
            </a:r>
            <a:r>
              <a:rPr lang="en-US" sz="2800" b="1" dirty="0">
                <a:latin typeface="Arial" pitchFamily="34" charset="0"/>
                <a:cs typeface="Arial" pitchFamily="34" charset="0"/>
              </a:rPr>
              <a:t> </a:t>
            </a:r>
            <a:r>
              <a:rPr lang="en-US" sz="2800" b="1" dirty="0" err="1">
                <a:latin typeface="Arial" pitchFamily="34" charset="0"/>
                <a:cs typeface="Arial" pitchFamily="34" charset="0"/>
              </a:rPr>
              <a:t>của</a:t>
            </a:r>
            <a:r>
              <a:rPr lang="en-US" sz="2800" b="1" dirty="0">
                <a:latin typeface="Arial" pitchFamily="34" charset="0"/>
                <a:cs typeface="Arial" pitchFamily="34" charset="0"/>
              </a:rPr>
              <a:t> </a:t>
            </a:r>
            <a:r>
              <a:rPr lang="en-US" sz="2800" b="1" dirty="0" err="1">
                <a:latin typeface="Arial" pitchFamily="34" charset="0"/>
                <a:cs typeface="Arial" pitchFamily="34" charset="0"/>
              </a:rPr>
              <a:t>số</a:t>
            </a:r>
            <a:r>
              <a:rPr lang="en-US" sz="2800" b="1" dirty="0">
                <a:latin typeface="Arial" pitchFamily="34" charset="0"/>
                <a:cs typeface="Arial" pitchFamily="34" charset="0"/>
              </a:rPr>
              <a:t> </a:t>
            </a:r>
            <a:r>
              <a:rPr lang="en-US" sz="2800" b="1" dirty="0" err="1">
                <a:latin typeface="Arial" pitchFamily="34" charset="0"/>
                <a:cs typeface="Arial" pitchFamily="34" charset="0"/>
              </a:rPr>
              <a:t>tự</a:t>
            </a:r>
            <a:r>
              <a:rPr lang="en-US" sz="2800" b="1" dirty="0">
                <a:latin typeface="Arial" pitchFamily="34" charset="0"/>
                <a:cs typeface="Arial" pitchFamily="34" charset="0"/>
              </a:rPr>
              <a:t> </a:t>
            </a:r>
            <a:r>
              <a:rPr lang="en-US" sz="2800" b="1" dirty="0" err="1">
                <a:latin typeface="Arial" pitchFamily="34" charset="0"/>
                <a:cs typeface="Arial" pitchFamily="34" charset="0"/>
              </a:rPr>
              <a:t>nhiên</a:t>
            </a:r>
            <a:r>
              <a:rPr lang="en-US" sz="2800" b="1" dirty="0">
                <a:latin typeface="Arial" pitchFamily="34" charset="0"/>
                <a:cs typeface="Arial" pitchFamily="34" charset="0"/>
              </a:rPr>
              <a:t>.</a:t>
            </a:r>
            <a:endParaRPr lang="en-US" sz="2800" dirty="0">
              <a:latin typeface="Arial" pitchFamily="34" charset="0"/>
              <a:cs typeface="Arial" pitchFamily="34" charset="0"/>
            </a:endParaRPr>
          </a:p>
        </p:txBody>
      </p:sp>
      <p:graphicFrame>
        <p:nvGraphicFramePr>
          <p:cNvPr id="6" name="Table 5"/>
          <p:cNvGraphicFramePr>
            <a:graphicFrameLocks noGrp="1"/>
          </p:cNvGraphicFramePr>
          <p:nvPr/>
        </p:nvGraphicFramePr>
        <p:xfrm>
          <a:off x="1177906" y="3729972"/>
          <a:ext cx="9949876" cy="2019883"/>
        </p:xfrm>
        <a:graphic>
          <a:graphicData uri="http://schemas.openxmlformats.org/drawingml/2006/table">
            <a:tbl>
              <a:tblPr/>
              <a:tblGrid>
                <a:gridCol w="2487469">
                  <a:extLst>
                    <a:ext uri="{9D8B030D-6E8A-4147-A177-3AD203B41FA5}">
                      <a16:colId xmlns:a16="http://schemas.microsoft.com/office/drawing/2014/main" val="20000"/>
                    </a:ext>
                  </a:extLst>
                </a:gridCol>
                <a:gridCol w="2487469">
                  <a:extLst>
                    <a:ext uri="{9D8B030D-6E8A-4147-A177-3AD203B41FA5}">
                      <a16:colId xmlns:a16="http://schemas.microsoft.com/office/drawing/2014/main" val="20001"/>
                    </a:ext>
                  </a:extLst>
                </a:gridCol>
                <a:gridCol w="2487469">
                  <a:extLst>
                    <a:ext uri="{9D8B030D-6E8A-4147-A177-3AD203B41FA5}">
                      <a16:colId xmlns:a16="http://schemas.microsoft.com/office/drawing/2014/main" val="20002"/>
                    </a:ext>
                  </a:extLst>
                </a:gridCol>
                <a:gridCol w="2487469">
                  <a:extLst>
                    <a:ext uri="{9D8B030D-6E8A-4147-A177-3AD203B41FA5}">
                      <a16:colId xmlns:a16="http://schemas.microsoft.com/office/drawing/2014/main" val="20003"/>
                    </a:ext>
                  </a:extLst>
                </a:gridCol>
              </a:tblGrid>
              <a:tr h="1009941">
                <a:tc>
                  <a:txBody>
                    <a:bodyPr/>
                    <a:lstStyle/>
                    <a:p>
                      <a:pPr marL="0" marR="0" algn="ctr">
                        <a:lnSpc>
                          <a:spcPct val="115000"/>
                        </a:lnSpc>
                        <a:spcBef>
                          <a:spcPts val="0"/>
                        </a:spcBef>
                        <a:spcAft>
                          <a:spcPts val="0"/>
                        </a:spcAft>
                      </a:pPr>
                      <a:r>
                        <a:rPr lang="en-US" sz="2800" b="1" dirty="0" err="1">
                          <a:latin typeface="Arial" pitchFamily="34" charset="0"/>
                          <a:ea typeface="Calibri"/>
                          <a:cs typeface="Arial" pitchFamily="34" charset="0"/>
                        </a:rPr>
                        <a:t>Số</a:t>
                      </a:r>
                      <a:endParaRPr lang="en-US" sz="28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err="1">
                          <a:latin typeface="Arial" pitchFamily="34" charset="0"/>
                          <a:ea typeface="Calibri"/>
                          <a:cs typeface="Arial" pitchFamily="34" charset="0"/>
                        </a:rPr>
                        <a:t>Chữ</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số</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hàng</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trăm</a:t>
                      </a:r>
                      <a:endParaRPr lang="en-US" sz="28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err="1">
                          <a:latin typeface="Arial" pitchFamily="34" charset="0"/>
                          <a:ea typeface="Calibri"/>
                          <a:cs typeface="Arial" pitchFamily="34" charset="0"/>
                        </a:rPr>
                        <a:t>Chữ</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số</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hàng</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chục</a:t>
                      </a:r>
                      <a:endParaRPr lang="en-US" sz="28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latin typeface="Arial" pitchFamily="34" charset="0"/>
                          <a:ea typeface="Calibri"/>
                          <a:cs typeface="Arial" pitchFamily="34" charset="0"/>
                        </a:rPr>
                        <a:t>Chữ số hàng đơn vị</a:t>
                      </a:r>
                      <a:endParaRPr lang="en-US" sz="28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4971">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966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4971">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953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5" name="TextBox 14"/>
          <p:cNvSpPr txBox="1"/>
          <p:nvPr/>
        </p:nvSpPr>
        <p:spPr>
          <a:xfrm>
            <a:off x="1177871" y="1332854"/>
            <a:ext cx="5873858" cy="523220"/>
          </a:xfrm>
          <a:prstGeom prst="rect">
            <a:avLst/>
          </a:prstGeom>
          <a:solidFill>
            <a:schemeClr val="accent2">
              <a:lumMod val="40000"/>
              <a:lumOff val="60000"/>
            </a:schemeClr>
          </a:solidFill>
        </p:spPr>
        <p:txBody>
          <a:bodyPr wrap="square" rtlCol="0">
            <a:spAutoFit/>
          </a:bodyPr>
          <a:lstStyle/>
          <a:p>
            <a:r>
              <a:rPr lang="en-US" sz="2800" dirty="0">
                <a:latin typeface="Arial" pitchFamily="34" charset="0"/>
                <a:cs typeface="Arial" pitchFamily="34" charset="0"/>
              </a:rPr>
              <a:t>Cho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966; 953.</a:t>
            </a:r>
          </a:p>
        </p:txBody>
      </p:sp>
      <p:sp>
        <p:nvSpPr>
          <p:cNvPr id="16" name="TextBox 15"/>
          <p:cNvSpPr txBox="1"/>
          <p:nvPr/>
        </p:nvSpPr>
        <p:spPr>
          <a:xfrm>
            <a:off x="1177872" y="1828804"/>
            <a:ext cx="9934414" cy="954107"/>
          </a:xfrm>
          <a:prstGeom prst="rect">
            <a:avLst/>
          </a:prstGeom>
          <a:solidFill>
            <a:schemeClr val="accent2">
              <a:lumMod val="40000"/>
              <a:lumOff val="60000"/>
            </a:schemeClr>
          </a:solidFill>
        </p:spPr>
        <p:txBody>
          <a:bodyPr wrap="square" rtlCol="0">
            <a:spAutoFit/>
          </a:bodyPr>
          <a:lstStyle/>
          <a:p>
            <a:r>
              <a:rPr lang="en-US" sz="2800" dirty="0" err="1">
                <a:latin typeface="Arial" pitchFamily="34" charset="0"/>
                <a:cs typeface="Arial" pitchFamily="34" charset="0"/>
              </a:rPr>
              <a:t>Xác</a:t>
            </a:r>
            <a:r>
              <a:rPr lang="en-US" sz="2800" dirty="0">
                <a:latin typeface="Arial" pitchFamily="34" charset="0"/>
                <a:cs typeface="Arial" pitchFamily="34" charset="0"/>
              </a:rPr>
              <a:t>  </a:t>
            </a:r>
            <a:r>
              <a:rPr lang="en-US" sz="2800" dirty="0" err="1">
                <a:latin typeface="Arial" pitchFamily="34" charset="0"/>
                <a:cs typeface="Arial" pitchFamily="34" charset="0"/>
              </a:rPr>
              <a:t>định</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hàng</a:t>
            </a:r>
            <a:r>
              <a:rPr lang="en-US" sz="2800" dirty="0">
                <a:latin typeface="Arial" pitchFamily="34" charset="0"/>
                <a:cs typeface="Arial" pitchFamily="34" charset="0"/>
              </a:rPr>
              <a:t> </a:t>
            </a:r>
            <a:r>
              <a:rPr lang="en-US" sz="2800" dirty="0" err="1">
                <a:latin typeface="Arial" pitchFamily="34" charset="0"/>
                <a:cs typeface="Arial" pitchFamily="34" charset="0"/>
              </a:rPr>
              <a:t>đơn</a:t>
            </a:r>
            <a:r>
              <a:rPr lang="en-US" sz="2800" dirty="0">
                <a:latin typeface="Arial" pitchFamily="34" charset="0"/>
                <a:cs typeface="Arial" pitchFamily="34" charset="0"/>
              </a:rPr>
              <a:t> </a:t>
            </a:r>
            <a:r>
              <a:rPr lang="en-US" sz="2800" dirty="0" err="1">
                <a:latin typeface="Arial" pitchFamily="34" charset="0"/>
                <a:cs typeface="Arial" pitchFamily="34" charset="0"/>
              </a:rPr>
              <a:t>vị</a:t>
            </a:r>
            <a:r>
              <a:rPr lang="en-US" sz="2800" dirty="0">
                <a:latin typeface="Arial" pitchFamily="34" charset="0"/>
                <a:cs typeface="Arial" pitchFamily="34" charset="0"/>
              </a:rPr>
              <a:t>, </a:t>
            </a:r>
            <a:r>
              <a:rPr lang="en-US" sz="2800" dirty="0" err="1">
                <a:latin typeface="Arial" pitchFamily="34" charset="0"/>
                <a:cs typeface="Arial" pitchFamily="34" charset="0"/>
              </a:rPr>
              <a:t>hàng</a:t>
            </a:r>
            <a:r>
              <a:rPr lang="en-US" sz="2800" dirty="0">
                <a:latin typeface="Arial" pitchFamily="34" charset="0"/>
                <a:cs typeface="Arial" pitchFamily="34" charset="0"/>
              </a:rPr>
              <a:t> </a:t>
            </a:r>
            <a:r>
              <a:rPr lang="en-US" sz="2800" dirty="0" err="1">
                <a:latin typeface="Arial" pitchFamily="34" charset="0"/>
                <a:cs typeface="Arial" pitchFamily="34" charset="0"/>
              </a:rPr>
              <a:t>chục</a:t>
            </a:r>
            <a:r>
              <a:rPr lang="en-US" sz="2800" dirty="0">
                <a:latin typeface="Arial" pitchFamily="34" charset="0"/>
                <a:cs typeface="Arial" pitchFamily="34" charset="0"/>
              </a:rPr>
              <a:t>, </a:t>
            </a:r>
            <a:r>
              <a:rPr lang="en-US" sz="2800" dirty="0" err="1">
                <a:latin typeface="Arial" pitchFamily="34" charset="0"/>
                <a:cs typeface="Arial" pitchFamily="34" charset="0"/>
              </a:rPr>
              <a:t>hàng</a:t>
            </a:r>
            <a:r>
              <a:rPr lang="en-US" sz="2800" dirty="0">
                <a:latin typeface="Arial" pitchFamily="34" charset="0"/>
                <a:cs typeface="Arial" pitchFamily="34" charset="0"/>
              </a:rPr>
              <a:t> </a:t>
            </a:r>
            <a:r>
              <a:rPr lang="en-US" sz="2800" dirty="0" err="1">
                <a:latin typeface="Arial" pitchFamily="34" charset="0"/>
                <a:cs typeface="Arial" pitchFamily="34" charset="0"/>
              </a:rPr>
              <a:t>trăm</a:t>
            </a:r>
            <a:r>
              <a:rPr lang="en-US" sz="2800" dirty="0">
                <a:latin typeface="Arial" pitchFamily="34" charset="0"/>
                <a:cs typeface="Arial" pitchFamily="34" charset="0"/>
              </a:rPr>
              <a:t> </a:t>
            </a:r>
            <a:r>
              <a:rPr lang="en-US" sz="2800" dirty="0" err="1">
                <a:latin typeface="Arial" pitchFamily="34" charset="0"/>
                <a:cs typeface="Arial" pitchFamily="34" charset="0"/>
              </a:rPr>
              <a:t>của</a:t>
            </a:r>
            <a:r>
              <a:rPr lang="en-US" sz="2800" dirty="0">
                <a:latin typeface="Arial" pitchFamily="34" charset="0"/>
                <a:cs typeface="Arial" pitchFamily="34" charset="0"/>
              </a:rPr>
              <a:t> </a:t>
            </a:r>
            <a:r>
              <a:rPr lang="en-US" sz="2800" dirty="0" err="1">
                <a:latin typeface="Arial" pitchFamily="34" charset="0"/>
                <a:cs typeface="Arial" pitchFamily="34" charset="0"/>
              </a:rPr>
              <a:t>những</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trên</a:t>
            </a:r>
            <a:r>
              <a:rPr lang="en-US" sz="2800" dirty="0">
                <a:latin typeface="Arial" pitchFamily="34" charset="0"/>
                <a:cs typeface="Arial" pitchFamily="34" charset="0"/>
              </a:rPr>
              <a:t>.</a:t>
            </a:r>
          </a:p>
        </p:txBody>
      </p:sp>
      <p:graphicFrame>
        <p:nvGraphicFramePr>
          <p:cNvPr id="17" name="Table 16"/>
          <p:cNvGraphicFramePr>
            <a:graphicFrameLocks noGrp="1"/>
          </p:cNvGraphicFramePr>
          <p:nvPr/>
        </p:nvGraphicFramePr>
        <p:xfrm>
          <a:off x="1175322" y="3727388"/>
          <a:ext cx="9952460" cy="2019883"/>
        </p:xfrm>
        <a:graphic>
          <a:graphicData uri="http://schemas.openxmlformats.org/drawingml/2006/table">
            <a:tbl>
              <a:tblPr/>
              <a:tblGrid>
                <a:gridCol w="2488115">
                  <a:extLst>
                    <a:ext uri="{9D8B030D-6E8A-4147-A177-3AD203B41FA5}">
                      <a16:colId xmlns:a16="http://schemas.microsoft.com/office/drawing/2014/main" val="20000"/>
                    </a:ext>
                  </a:extLst>
                </a:gridCol>
                <a:gridCol w="2488115">
                  <a:extLst>
                    <a:ext uri="{9D8B030D-6E8A-4147-A177-3AD203B41FA5}">
                      <a16:colId xmlns:a16="http://schemas.microsoft.com/office/drawing/2014/main" val="20001"/>
                    </a:ext>
                  </a:extLst>
                </a:gridCol>
                <a:gridCol w="2488115">
                  <a:extLst>
                    <a:ext uri="{9D8B030D-6E8A-4147-A177-3AD203B41FA5}">
                      <a16:colId xmlns:a16="http://schemas.microsoft.com/office/drawing/2014/main" val="20002"/>
                    </a:ext>
                  </a:extLst>
                </a:gridCol>
                <a:gridCol w="2488115">
                  <a:extLst>
                    <a:ext uri="{9D8B030D-6E8A-4147-A177-3AD203B41FA5}">
                      <a16:colId xmlns:a16="http://schemas.microsoft.com/office/drawing/2014/main" val="20003"/>
                    </a:ext>
                  </a:extLst>
                </a:gridCol>
              </a:tblGrid>
              <a:tr h="1009941">
                <a:tc>
                  <a:txBody>
                    <a:bodyPr/>
                    <a:lstStyle/>
                    <a:p>
                      <a:pPr marL="0" marR="0" algn="ctr">
                        <a:lnSpc>
                          <a:spcPct val="115000"/>
                        </a:lnSpc>
                        <a:spcBef>
                          <a:spcPts val="0"/>
                        </a:spcBef>
                        <a:spcAft>
                          <a:spcPts val="0"/>
                        </a:spcAft>
                      </a:pPr>
                      <a:r>
                        <a:rPr lang="en-US" sz="2800" b="1" dirty="0" err="1">
                          <a:latin typeface="Arial" pitchFamily="34" charset="0"/>
                          <a:ea typeface="Calibri"/>
                          <a:cs typeface="Arial" pitchFamily="34" charset="0"/>
                        </a:rPr>
                        <a:t>Số</a:t>
                      </a:r>
                      <a:endParaRPr lang="en-US" sz="28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err="1">
                          <a:latin typeface="Arial" pitchFamily="34" charset="0"/>
                          <a:ea typeface="Calibri"/>
                          <a:cs typeface="Arial" pitchFamily="34" charset="0"/>
                        </a:rPr>
                        <a:t>Chữ</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số</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hàng</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trăm</a:t>
                      </a:r>
                      <a:endParaRPr lang="en-US" sz="28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err="1">
                          <a:latin typeface="Arial" pitchFamily="34" charset="0"/>
                          <a:ea typeface="Calibri"/>
                          <a:cs typeface="Arial" pitchFamily="34" charset="0"/>
                        </a:rPr>
                        <a:t>Chữ</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số</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hàng</a:t>
                      </a:r>
                      <a:r>
                        <a:rPr lang="en-US" sz="2800" b="1" dirty="0">
                          <a:latin typeface="Arial" pitchFamily="34" charset="0"/>
                          <a:ea typeface="Calibri"/>
                          <a:cs typeface="Arial" pitchFamily="34" charset="0"/>
                        </a:rPr>
                        <a:t> </a:t>
                      </a:r>
                      <a:r>
                        <a:rPr lang="en-US" sz="2800" b="1" dirty="0" err="1">
                          <a:latin typeface="Arial" pitchFamily="34" charset="0"/>
                          <a:ea typeface="Calibri"/>
                          <a:cs typeface="Arial" pitchFamily="34" charset="0"/>
                        </a:rPr>
                        <a:t>chục</a:t>
                      </a:r>
                      <a:endParaRPr lang="en-US" sz="28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latin typeface="Arial" pitchFamily="34" charset="0"/>
                          <a:ea typeface="Calibri"/>
                          <a:cs typeface="Arial" pitchFamily="34" charset="0"/>
                        </a:rPr>
                        <a:t>Chữ số hàng đơn vị</a:t>
                      </a:r>
                      <a:endParaRPr lang="en-US" sz="28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4971">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966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dirty="0">
                        <a:solidFill>
                          <a:srgbClr val="FF0000"/>
                        </a:solidFill>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dirty="0">
                        <a:solidFill>
                          <a:srgbClr val="FF0000"/>
                        </a:solidFill>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dirty="0">
                        <a:solidFill>
                          <a:srgbClr val="FF0000"/>
                        </a:solidFill>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4971">
                <a:tc>
                  <a:txBody>
                    <a:bodyPr/>
                    <a:lstStyle/>
                    <a:p>
                      <a:pPr marL="0" marR="0" algn="ctr">
                        <a:lnSpc>
                          <a:spcPct val="115000"/>
                        </a:lnSpc>
                        <a:spcBef>
                          <a:spcPts val="0"/>
                        </a:spcBef>
                        <a:spcAft>
                          <a:spcPts val="0"/>
                        </a:spcAft>
                      </a:pPr>
                      <a:r>
                        <a:rPr lang="en-US" sz="2800" dirty="0">
                          <a:solidFill>
                            <a:srgbClr val="FF0000"/>
                          </a:solidFill>
                          <a:latin typeface="Arial" pitchFamily="34" charset="0"/>
                          <a:ea typeface="Calibri"/>
                          <a:cs typeface="Arial" pitchFamily="34" charset="0"/>
                        </a:rPr>
                        <a:t>953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dirty="0">
                        <a:solidFill>
                          <a:srgbClr val="FF0000"/>
                        </a:solidFill>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dirty="0">
                        <a:solidFill>
                          <a:srgbClr val="FF0000"/>
                        </a:solidFill>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dirty="0">
                        <a:solidFill>
                          <a:srgbClr val="FF0000"/>
                        </a:solidFill>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TextBox 17"/>
          <p:cNvSpPr txBox="1"/>
          <p:nvPr/>
        </p:nvSpPr>
        <p:spPr>
          <a:xfrm>
            <a:off x="1177885" y="2805199"/>
            <a:ext cx="9965396" cy="954107"/>
          </a:xfrm>
          <a:prstGeom prst="rect">
            <a:avLst/>
          </a:prstGeom>
          <a:solidFill>
            <a:schemeClr val="accent2">
              <a:lumMod val="40000"/>
              <a:lumOff val="60000"/>
            </a:schemeClr>
          </a:solidFill>
        </p:spPr>
        <p:txBody>
          <a:bodyPr wrap="square" rtlCol="0">
            <a:spAutoFit/>
          </a:bodyPr>
          <a:lstStyle/>
          <a:p>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953 </a:t>
            </a:r>
            <a:r>
              <a:rPr lang="en-US" sz="2800" dirty="0" err="1">
                <a:latin typeface="Arial" pitchFamily="34" charset="0"/>
                <a:cs typeface="Arial" pitchFamily="34" charset="0"/>
              </a:rPr>
              <a:t>thành</a:t>
            </a:r>
            <a:r>
              <a:rPr lang="en-US" sz="2800" dirty="0">
                <a:latin typeface="Arial" pitchFamily="34" charset="0"/>
                <a:cs typeface="Arial" pitchFamily="34" charset="0"/>
              </a:rPr>
              <a:t> </a:t>
            </a:r>
            <a:r>
              <a:rPr lang="en-US" sz="2800" dirty="0" err="1">
                <a:latin typeface="Arial" pitchFamily="34" charset="0"/>
                <a:cs typeface="Arial" pitchFamily="34" charset="0"/>
              </a:rPr>
              <a:t>tổng</a:t>
            </a:r>
            <a:r>
              <a:rPr lang="en-US" sz="2800" dirty="0">
                <a:latin typeface="Arial" pitchFamily="34" charset="0"/>
                <a:cs typeface="Arial" pitchFamily="34" charset="0"/>
              </a:rPr>
              <a:t> </a:t>
            </a:r>
            <a:r>
              <a:rPr lang="en-US" sz="2800" dirty="0" err="1">
                <a:latin typeface="Arial" pitchFamily="34" charset="0"/>
                <a:cs typeface="Arial" pitchFamily="34" charset="0"/>
              </a:rPr>
              <a:t>theo</a:t>
            </a:r>
            <a:r>
              <a:rPr lang="en-US" sz="2800" dirty="0">
                <a:latin typeface="Arial" pitchFamily="34" charset="0"/>
                <a:cs typeface="Arial" pitchFamily="34" charset="0"/>
              </a:rPr>
              <a:t> </a:t>
            </a:r>
            <a:r>
              <a:rPr lang="en-US" sz="2800" dirty="0" err="1">
                <a:latin typeface="Arial" pitchFamily="34" charset="0"/>
                <a:cs typeface="Arial" pitchFamily="34" charset="0"/>
              </a:rPr>
              <a:t>mẫu</a:t>
            </a:r>
            <a:r>
              <a:rPr lang="en-US" sz="2800" dirty="0">
                <a:latin typeface="Arial" pitchFamily="34" charset="0"/>
                <a:cs typeface="Arial" pitchFamily="34" charset="0"/>
              </a:rPr>
              <a:t>:</a:t>
            </a:r>
          </a:p>
          <a:p>
            <a:r>
              <a:rPr lang="en-US" sz="2800" dirty="0">
                <a:latin typeface="Arial" pitchFamily="34" charset="0"/>
                <a:cs typeface="Arial" pitchFamily="34" charset="0"/>
              </a:rPr>
              <a:t>966 = 900 + 60 + 6 = 9 x 100 + 6 x 10 +6</a:t>
            </a:r>
          </a:p>
        </p:txBody>
      </p:sp>
      <p:sp>
        <p:nvSpPr>
          <p:cNvPr id="82954" name="Rectangle 1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2953" name="Object 9"/>
          <p:cNvGraphicFramePr>
            <a:graphicFrameLocks noChangeAspect="1"/>
          </p:cNvGraphicFramePr>
          <p:nvPr/>
        </p:nvGraphicFramePr>
        <p:xfrm>
          <a:off x="3533614" y="4215533"/>
          <a:ext cx="5362413" cy="1686378"/>
        </p:xfrm>
        <a:graphic>
          <a:graphicData uri="http://schemas.openxmlformats.org/presentationml/2006/ole">
            <mc:AlternateContent xmlns:mc="http://schemas.openxmlformats.org/markup-compatibility/2006">
              <mc:Choice xmlns:v="urn:schemas-microsoft-com:vml" Requires="v">
                <p:oleObj name="Equation" r:id="rId2" imgW="1713756" imgH="495085" progId="Equation.DSMT4">
                  <p:embed/>
                </p:oleObj>
              </mc:Choice>
              <mc:Fallback>
                <p:oleObj name="Equation" r:id="rId2" imgW="1713756" imgH="495085" progId="Equation.DSMT4">
                  <p:embed/>
                  <p:pic>
                    <p:nvPicPr>
                      <p:cNvPr id="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3614" y="4215533"/>
                        <a:ext cx="5362413" cy="16863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1" name="Group 20">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22"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TextBox 22">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ox(i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ox(in)">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ox(in)">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nodeType="clickEffect">
                                  <p:stCondLst>
                                    <p:cond delay="0"/>
                                  </p:stCondLst>
                                  <p:childTnLst>
                                    <p:animEffect transition="out" filter="box(in)">
                                      <p:cBhvr>
                                        <p:cTn id="21" dur="500"/>
                                        <p:tgtEl>
                                          <p:spTgt spid="17"/>
                                        </p:tgtEl>
                                      </p:cBhvr>
                                    </p:animEffect>
                                    <p:set>
                                      <p:cBhvr>
                                        <p:cTn id="22" dur="1" fill="hold">
                                          <p:stCondLst>
                                            <p:cond delay="499"/>
                                          </p:stCondLst>
                                        </p:cTn>
                                        <p:tgtEl>
                                          <p:spTgt spid="1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ox(i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nodeType="clickEffect">
                                  <p:stCondLst>
                                    <p:cond delay="0"/>
                                  </p:stCondLst>
                                  <p:childTnLst>
                                    <p:animEffect transition="out" filter="box(in)">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1" nodeType="clickEffect">
                                  <p:stCondLst>
                                    <p:cond delay="0"/>
                                  </p:stCondLst>
                                  <p:childTnLst>
                                    <p:animEffect transition="out" filter="box(in)">
                                      <p:cBhvr>
                                        <p:cTn id="36" dur="500"/>
                                        <p:tgtEl>
                                          <p:spTgt spid="16"/>
                                        </p:tgtEl>
                                      </p:cBhvr>
                                    </p:animEffect>
                                    <p:set>
                                      <p:cBhvr>
                                        <p:cTn id="37" dur="1" fill="hold">
                                          <p:stCondLst>
                                            <p:cond delay="499"/>
                                          </p:stCondLst>
                                        </p:cTn>
                                        <p:tgtEl>
                                          <p:spTgt spid="1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ox(in)">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82953"/>
                                        </p:tgtEl>
                                        <p:attrNameLst>
                                          <p:attrName>style.visibility</p:attrName>
                                        </p:attrNameLst>
                                      </p:cBhvr>
                                      <p:to>
                                        <p:strVal val="visible"/>
                                      </p:to>
                                    </p:set>
                                    <p:animEffect transition="in" filter="box(in)">
                                      <p:cBhvr>
                                        <p:cTn id="47" dur="500"/>
                                        <p:tgtEl>
                                          <p:spTgt spid="82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6" grpId="1"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3437" y="604434"/>
            <a:ext cx="10445858" cy="3108543"/>
          </a:xfrm>
          <a:prstGeom prst="rect">
            <a:avLst/>
          </a:prstGeom>
          <a:solidFill>
            <a:srgbClr val="A6EEAD"/>
          </a:solidFill>
        </p:spPr>
        <p:txBody>
          <a:bodyPr wrap="square" rtlCol="0">
            <a:spAutoFit/>
          </a:bodyPr>
          <a:lstStyle/>
          <a:p>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tự</a:t>
            </a:r>
            <a:r>
              <a:rPr lang="en-US" sz="2800" dirty="0">
                <a:latin typeface="Arial" pitchFamily="34" charset="0"/>
                <a:cs typeface="Arial" pitchFamily="34" charset="0"/>
              </a:rPr>
              <a:t> </a:t>
            </a:r>
            <a:r>
              <a:rPr lang="en-US" sz="2800" dirty="0" err="1">
                <a:latin typeface="Arial" pitchFamily="34" charset="0"/>
                <a:cs typeface="Arial" pitchFamily="34" charset="0"/>
              </a:rPr>
              <a:t>nhiên</a:t>
            </a:r>
            <a:r>
              <a:rPr lang="en-US" sz="2800" dirty="0">
                <a:latin typeface="Arial" pitchFamily="34" charset="0"/>
                <a:cs typeface="Arial" pitchFamily="34" charset="0"/>
              </a:rPr>
              <a:t> </a:t>
            </a:r>
            <a:r>
              <a:rPr lang="en-US" sz="2800" dirty="0" err="1">
                <a:latin typeface="Arial" pitchFamily="34" charset="0"/>
                <a:cs typeface="Arial" pitchFamily="34" charset="0"/>
              </a:rPr>
              <a:t>được</a:t>
            </a:r>
            <a:r>
              <a:rPr lang="en-US" sz="2800" dirty="0">
                <a:latin typeface="Arial" pitchFamily="34" charset="0"/>
                <a:cs typeface="Arial" pitchFamily="34" charset="0"/>
              </a:rPr>
              <a:t>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trong</a:t>
            </a:r>
            <a:r>
              <a:rPr lang="en-US" sz="2800" dirty="0">
                <a:latin typeface="Arial" pitchFamily="34" charset="0"/>
                <a:cs typeface="Arial" pitchFamily="34" charset="0"/>
              </a:rPr>
              <a:t> </a:t>
            </a:r>
            <a:r>
              <a:rPr lang="en-US" sz="2800" dirty="0" err="1">
                <a:latin typeface="Arial" pitchFamily="34" charset="0"/>
                <a:cs typeface="Arial" pitchFamily="34" charset="0"/>
              </a:rPr>
              <a:t>hệ</a:t>
            </a:r>
            <a:r>
              <a:rPr lang="en-US" sz="2800" dirty="0">
                <a:latin typeface="Arial" pitchFamily="34" charset="0"/>
                <a:cs typeface="Arial" pitchFamily="34" charset="0"/>
              </a:rPr>
              <a:t> </a:t>
            </a:r>
            <a:r>
              <a:rPr lang="en-US" sz="2800" dirty="0" err="1">
                <a:latin typeface="Arial" pitchFamily="34" charset="0"/>
                <a:cs typeface="Arial" pitchFamily="34" charset="0"/>
              </a:rPr>
              <a:t>thập</a:t>
            </a:r>
            <a:r>
              <a:rPr lang="en-US" sz="2800" dirty="0">
                <a:latin typeface="Arial" pitchFamily="34" charset="0"/>
                <a:cs typeface="Arial" pitchFamily="34" charset="0"/>
              </a:rPr>
              <a:t> </a:t>
            </a:r>
            <a:r>
              <a:rPr lang="en-US" sz="2800" dirty="0" err="1">
                <a:latin typeface="Arial" pitchFamily="34" charset="0"/>
                <a:cs typeface="Arial" pitchFamily="34" charset="0"/>
              </a:rPr>
              <a:t>phân</a:t>
            </a:r>
            <a:r>
              <a:rPr lang="en-US" sz="2800" dirty="0">
                <a:latin typeface="Arial" pitchFamily="34" charset="0"/>
                <a:cs typeface="Arial" pitchFamily="34" charset="0"/>
              </a:rPr>
              <a:t> </a:t>
            </a:r>
            <a:r>
              <a:rPr lang="en-US" sz="2800" dirty="0" err="1">
                <a:latin typeface="Arial" pitchFamily="34" charset="0"/>
                <a:cs typeface="Arial" pitchFamily="34" charset="0"/>
              </a:rPr>
              <a:t>bởi</a:t>
            </a:r>
            <a:r>
              <a:rPr lang="en-US" sz="2800" dirty="0">
                <a:latin typeface="Arial" pitchFamily="34" charset="0"/>
                <a:cs typeface="Arial" pitchFamily="34" charset="0"/>
              </a:rPr>
              <a:t> </a:t>
            </a:r>
            <a:r>
              <a:rPr lang="en-US" sz="2800" dirty="0" err="1">
                <a:latin typeface="Arial" pitchFamily="34" charset="0"/>
                <a:cs typeface="Arial" pitchFamily="34" charset="0"/>
              </a:rPr>
              <a:t>một</a:t>
            </a:r>
            <a:r>
              <a:rPr lang="en-US" sz="2800" dirty="0">
                <a:latin typeface="Arial" pitchFamily="34" charset="0"/>
                <a:cs typeface="Arial" pitchFamily="34" charset="0"/>
              </a:rPr>
              <a:t>, hay </a:t>
            </a:r>
            <a:r>
              <a:rPr lang="en-US" sz="2800" dirty="0" err="1">
                <a:latin typeface="Arial" pitchFamily="34" charset="0"/>
                <a:cs typeface="Arial" pitchFamily="34" charset="0"/>
              </a:rPr>
              <a:t>nhiều</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được</a:t>
            </a:r>
            <a:r>
              <a:rPr lang="en-US" sz="2800" dirty="0">
                <a:latin typeface="Arial" pitchFamily="34" charset="0"/>
                <a:cs typeface="Arial" pitchFamily="34" charset="0"/>
              </a:rPr>
              <a:t> </a:t>
            </a:r>
            <a:r>
              <a:rPr lang="en-US" sz="2800" dirty="0" err="1">
                <a:latin typeface="Arial" pitchFamily="34" charset="0"/>
                <a:cs typeface="Arial" pitchFamily="34" charset="0"/>
              </a:rPr>
              <a:t>dùng</a:t>
            </a:r>
            <a:r>
              <a:rPr lang="en-US" sz="2800" dirty="0">
                <a:latin typeface="Arial" pitchFamily="34" charset="0"/>
                <a:cs typeface="Arial" pitchFamily="34" charset="0"/>
              </a:rPr>
              <a:t> </a:t>
            </a:r>
            <a:r>
              <a:rPr lang="en-US" sz="2800" dirty="0" err="1">
                <a:latin typeface="Arial" pitchFamily="34" charset="0"/>
                <a:cs typeface="Arial" pitchFamily="34" charset="0"/>
              </a:rPr>
              <a:t>là</a:t>
            </a:r>
            <a:r>
              <a:rPr lang="en-US" sz="2800" dirty="0">
                <a:latin typeface="Arial" pitchFamily="34" charset="0"/>
                <a:cs typeface="Arial" pitchFamily="34" charset="0"/>
              </a:rPr>
              <a:t> 0, 1, 2, 3, 4, 5, 6, 7 8, 9. </a:t>
            </a:r>
          </a:p>
          <a:p>
            <a:r>
              <a:rPr lang="en-US" sz="2800" dirty="0" err="1">
                <a:latin typeface="Arial" pitchFamily="34" charset="0"/>
                <a:cs typeface="Arial" pitchFamily="34" charset="0"/>
              </a:rPr>
              <a:t>Khi</a:t>
            </a:r>
            <a:r>
              <a:rPr lang="en-US" sz="2800" dirty="0">
                <a:latin typeface="Arial" pitchFamily="34" charset="0"/>
                <a:cs typeface="Arial" pitchFamily="34" charset="0"/>
              </a:rPr>
              <a:t> </a:t>
            </a:r>
            <a:r>
              <a:rPr lang="en-US" sz="2800" dirty="0" err="1">
                <a:latin typeface="Arial" pitchFamily="34" charset="0"/>
                <a:cs typeface="Arial" pitchFamily="34" charset="0"/>
              </a:rPr>
              <a:t>một</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gồm</a:t>
            </a:r>
            <a:r>
              <a:rPr lang="en-US" sz="2800" dirty="0">
                <a:latin typeface="Arial" pitchFamily="34" charset="0"/>
                <a:cs typeface="Arial" pitchFamily="34" charset="0"/>
              </a:rPr>
              <a:t> </a:t>
            </a:r>
            <a:r>
              <a:rPr lang="en-US" sz="2800" dirty="0" err="1">
                <a:latin typeface="Arial" pitchFamily="34" charset="0"/>
                <a:cs typeface="Arial" pitchFamily="34" charset="0"/>
              </a:rPr>
              <a:t>hai</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trở</a:t>
            </a:r>
            <a:r>
              <a:rPr lang="en-US" sz="2800" dirty="0">
                <a:latin typeface="Arial" pitchFamily="34" charset="0"/>
                <a:cs typeface="Arial" pitchFamily="34" charset="0"/>
              </a:rPr>
              <a:t> </a:t>
            </a:r>
            <a:r>
              <a:rPr lang="en-US" sz="2800" dirty="0" err="1">
                <a:latin typeface="Arial" pitchFamily="34" charset="0"/>
                <a:cs typeface="Arial" pitchFamily="34" charset="0"/>
              </a:rPr>
              <a:t>lên</a:t>
            </a:r>
            <a:r>
              <a:rPr lang="en-US" sz="2800" dirty="0">
                <a:latin typeface="Arial" pitchFamily="34" charset="0"/>
                <a:cs typeface="Arial" pitchFamily="34" charset="0"/>
              </a:rPr>
              <a:t> </a:t>
            </a:r>
            <a:r>
              <a:rPr lang="en-US" sz="2800" dirty="0" err="1">
                <a:latin typeface="Arial" pitchFamily="34" charset="0"/>
                <a:cs typeface="Arial" pitchFamily="34" charset="0"/>
              </a:rPr>
              <a:t>thì</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đầu</a:t>
            </a:r>
            <a:r>
              <a:rPr lang="en-US" sz="2800" dirty="0">
                <a:latin typeface="Arial" pitchFamily="34" charset="0"/>
                <a:cs typeface="Arial" pitchFamily="34" charset="0"/>
              </a:rPr>
              <a:t> </a:t>
            </a:r>
            <a:r>
              <a:rPr lang="en-US" sz="2800" dirty="0" err="1">
                <a:latin typeface="Arial" pitchFamily="34" charset="0"/>
                <a:cs typeface="Arial" pitchFamily="34" charset="0"/>
              </a:rPr>
              <a:t>tiên</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từ</a:t>
            </a:r>
            <a:r>
              <a:rPr lang="en-US" sz="2800" dirty="0">
                <a:latin typeface="Arial" pitchFamily="34" charset="0"/>
                <a:cs typeface="Arial" pitchFamily="34" charset="0"/>
              </a:rPr>
              <a:t> </a:t>
            </a:r>
            <a:r>
              <a:rPr lang="en-US" sz="2800" dirty="0" err="1">
                <a:latin typeface="Arial" pitchFamily="34" charset="0"/>
                <a:cs typeface="Arial" pitchFamily="34" charset="0"/>
              </a:rPr>
              <a:t>trái</a:t>
            </a:r>
            <a:r>
              <a:rPr lang="en-US" sz="2800" dirty="0">
                <a:latin typeface="Arial" pitchFamily="34" charset="0"/>
                <a:cs typeface="Arial" pitchFamily="34" charset="0"/>
              </a:rPr>
              <a:t> sang </a:t>
            </a:r>
            <a:r>
              <a:rPr lang="en-US" sz="2800" dirty="0" err="1">
                <a:latin typeface="Arial" pitchFamily="34" charset="0"/>
                <a:cs typeface="Arial" pitchFamily="34" charset="0"/>
              </a:rPr>
              <a:t>phải</a:t>
            </a:r>
            <a:r>
              <a:rPr lang="en-US" sz="2800" dirty="0">
                <a:latin typeface="Arial" pitchFamily="34" charset="0"/>
                <a:cs typeface="Arial" pitchFamily="34" charset="0"/>
              </a:rPr>
              <a:t>)  </a:t>
            </a:r>
            <a:r>
              <a:rPr lang="en-US" sz="2800" dirty="0" err="1">
                <a:latin typeface="Arial" pitchFamily="34" charset="0"/>
                <a:cs typeface="Arial" pitchFamily="34" charset="0"/>
              </a:rPr>
              <a:t>khác</a:t>
            </a:r>
            <a:r>
              <a:rPr lang="en-US" sz="2800" dirty="0">
                <a:latin typeface="Arial" pitchFamily="34" charset="0"/>
                <a:cs typeface="Arial" pitchFamily="34" charset="0"/>
              </a:rPr>
              <a:t> 0</a:t>
            </a:r>
          </a:p>
          <a:p>
            <a:pPr>
              <a:lnSpc>
                <a:spcPct val="150000"/>
              </a:lnSpc>
            </a:pPr>
            <a:r>
              <a:rPr lang="en-US" sz="2800" dirty="0">
                <a:latin typeface="Arial" pitchFamily="34" charset="0"/>
                <a:cs typeface="Arial" pitchFamily="34" charset="0"/>
              </a:rPr>
              <a:t>- </a:t>
            </a:r>
            <a:r>
              <a:rPr lang="en-US" sz="2800" dirty="0" err="1">
                <a:latin typeface="Arial" pitchFamily="34" charset="0"/>
                <a:cs typeface="Arial" pitchFamily="34" charset="0"/>
              </a:rPr>
              <a:t>Trong</a:t>
            </a:r>
            <a:r>
              <a:rPr lang="en-US" sz="2800" dirty="0">
                <a:latin typeface="Arial" pitchFamily="34" charset="0"/>
                <a:cs typeface="Arial" pitchFamily="34" charset="0"/>
              </a:rPr>
              <a:t> </a:t>
            </a:r>
            <a:r>
              <a:rPr lang="en-US" sz="2800" dirty="0" err="1">
                <a:latin typeface="Arial" pitchFamily="34" charset="0"/>
                <a:cs typeface="Arial" pitchFamily="34" charset="0"/>
              </a:rPr>
              <a:t>cách</a:t>
            </a:r>
            <a:r>
              <a:rPr lang="en-US" sz="2800" dirty="0">
                <a:latin typeface="Arial" pitchFamily="34" charset="0"/>
                <a:cs typeface="Arial" pitchFamily="34" charset="0"/>
              </a:rPr>
              <a:t>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tự</a:t>
            </a:r>
            <a:r>
              <a:rPr lang="en-US" sz="2800" dirty="0">
                <a:latin typeface="Arial" pitchFamily="34" charset="0"/>
                <a:cs typeface="Arial" pitchFamily="34" charset="0"/>
              </a:rPr>
              <a:t> </a:t>
            </a:r>
            <a:r>
              <a:rPr lang="en-US" sz="2800" dirty="0" err="1">
                <a:latin typeface="Arial" pitchFamily="34" charset="0"/>
                <a:cs typeface="Arial" pitchFamily="34" charset="0"/>
              </a:rPr>
              <a:t>nhiên</a:t>
            </a:r>
            <a:r>
              <a:rPr lang="en-US" sz="2800" dirty="0">
                <a:latin typeface="Arial" pitchFamily="34" charset="0"/>
                <a:cs typeface="Arial" pitchFamily="34" charset="0"/>
              </a:rPr>
              <a:t> </a:t>
            </a:r>
            <a:r>
              <a:rPr lang="en-US" sz="2800" dirty="0" err="1">
                <a:latin typeface="Arial" pitchFamily="34" charset="0"/>
                <a:cs typeface="Arial" pitchFamily="34" charset="0"/>
              </a:rPr>
              <a:t>có</a:t>
            </a:r>
            <a:r>
              <a:rPr lang="en-US" sz="2800" dirty="0">
                <a:latin typeface="Arial" pitchFamily="34" charset="0"/>
                <a:cs typeface="Arial" pitchFamily="34" charset="0"/>
              </a:rPr>
              <a:t> </a:t>
            </a:r>
            <a:r>
              <a:rPr lang="en-US" sz="2800" dirty="0" err="1">
                <a:latin typeface="Arial" pitchFamily="34" charset="0"/>
                <a:cs typeface="Arial" pitchFamily="34" charset="0"/>
              </a:rPr>
              <a:t>nhiều</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mỗi</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ở </a:t>
            </a:r>
            <a:r>
              <a:rPr lang="en-US" sz="2800" dirty="0" err="1">
                <a:latin typeface="Arial" pitchFamily="34" charset="0"/>
                <a:cs typeface="Arial" pitchFamily="34" charset="0"/>
              </a:rPr>
              <a:t>những</a:t>
            </a:r>
            <a:r>
              <a:rPr lang="en-US" sz="2800" dirty="0">
                <a:latin typeface="Arial" pitchFamily="34" charset="0"/>
                <a:cs typeface="Arial" pitchFamily="34" charset="0"/>
              </a:rPr>
              <a:t> </a:t>
            </a:r>
            <a:r>
              <a:rPr lang="en-US" sz="2800" dirty="0" err="1">
                <a:latin typeface="Arial" pitchFamily="34" charset="0"/>
                <a:cs typeface="Arial" pitchFamily="34" charset="0"/>
              </a:rPr>
              <a:t>vị</a:t>
            </a:r>
            <a:r>
              <a:rPr lang="en-US" sz="2800" dirty="0">
                <a:latin typeface="Arial" pitchFamily="34" charset="0"/>
                <a:cs typeface="Arial" pitchFamily="34" charset="0"/>
              </a:rPr>
              <a:t> </a:t>
            </a:r>
            <a:r>
              <a:rPr lang="en-US" sz="2800" dirty="0" err="1">
                <a:latin typeface="Arial" pitchFamily="34" charset="0"/>
                <a:cs typeface="Arial" pitchFamily="34" charset="0"/>
              </a:rPr>
              <a:t>trí</a:t>
            </a:r>
            <a:r>
              <a:rPr lang="en-US" sz="2800" dirty="0">
                <a:latin typeface="Arial" pitchFamily="34" charset="0"/>
                <a:cs typeface="Arial" pitchFamily="34" charset="0"/>
              </a:rPr>
              <a:t> </a:t>
            </a:r>
            <a:r>
              <a:rPr lang="en-US" sz="2800" dirty="0" err="1">
                <a:latin typeface="Arial" pitchFamily="34" charset="0"/>
                <a:cs typeface="Arial" pitchFamily="34" charset="0"/>
              </a:rPr>
              <a:t>khác</a:t>
            </a:r>
            <a:r>
              <a:rPr lang="en-US" sz="2800" dirty="0">
                <a:latin typeface="Arial" pitchFamily="34" charset="0"/>
                <a:cs typeface="Arial" pitchFamily="34" charset="0"/>
              </a:rPr>
              <a:t> </a:t>
            </a:r>
            <a:r>
              <a:rPr lang="en-US" sz="2800" dirty="0" err="1">
                <a:latin typeface="Arial" pitchFamily="34" charset="0"/>
                <a:cs typeface="Arial" pitchFamily="34" charset="0"/>
              </a:rPr>
              <a:t>nhau</a:t>
            </a:r>
            <a:r>
              <a:rPr lang="en-US" sz="2800" dirty="0">
                <a:latin typeface="Arial" pitchFamily="34" charset="0"/>
                <a:cs typeface="Arial" pitchFamily="34" charset="0"/>
              </a:rPr>
              <a:t> </a:t>
            </a:r>
            <a:r>
              <a:rPr lang="en-US" sz="2800" dirty="0" err="1">
                <a:latin typeface="Arial" pitchFamily="34" charset="0"/>
                <a:cs typeface="Arial" pitchFamily="34" charset="0"/>
              </a:rPr>
              <a:t>có</a:t>
            </a:r>
            <a:r>
              <a:rPr lang="en-US" sz="2800" dirty="0">
                <a:latin typeface="Arial" pitchFamily="34" charset="0"/>
                <a:cs typeface="Arial" pitchFamily="34" charset="0"/>
              </a:rPr>
              <a:t> </a:t>
            </a:r>
            <a:r>
              <a:rPr lang="en-US" sz="2800" dirty="0" err="1">
                <a:latin typeface="Arial" pitchFamily="34" charset="0"/>
                <a:cs typeface="Arial" pitchFamily="34" charset="0"/>
              </a:rPr>
              <a:t>giá</a:t>
            </a:r>
            <a:r>
              <a:rPr lang="en-US" sz="2800" dirty="0">
                <a:latin typeface="Arial" pitchFamily="34" charset="0"/>
                <a:cs typeface="Arial" pitchFamily="34" charset="0"/>
              </a:rPr>
              <a:t> </a:t>
            </a:r>
            <a:r>
              <a:rPr lang="en-US" sz="2800" dirty="0" err="1">
                <a:latin typeface="Arial" pitchFamily="34" charset="0"/>
                <a:cs typeface="Arial" pitchFamily="34" charset="0"/>
              </a:rPr>
              <a:t>trị</a:t>
            </a:r>
            <a:r>
              <a:rPr lang="en-US" sz="2800" dirty="0">
                <a:latin typeface="Arial" pitchFamily="34" charset="0"/>
                <a:cs typeface="Arial" pitchFamily="34" charset="0"/>
              </a:rPr>
              <a:t> </a:t>
            </a:r>
            <a:r>
              <a:rPr lang="en-US" sz="2800" dirty="0" err="1">
                <a:latin typeface="Arial" pitchFamily="34" charset="0"/>
                <a:cs typeface="Arial" pitchFamily="34" charset="0"/>
              </a:rPr>
              <a:t>khác</a:t>
            </a:r>
            <a:r>
              <a:rPr lang="en-US" sz="2800" dirty="0">
                <a:latin typeface="Arial" pitchFamily="34" charset="0"/>
                <a:cs typeface="Arial" pitchFamily="34" charset="0"/>
              </a:rPr>
              <a:t> </a:t>
            </a:r>
            <a:r>
              <a:rPr lang="en-US" sz="2800" dirty="0" err="1">
                <a:latin typeface="Arial" pitchFamily="34" charset="0"/>
                <a:cs typeface="Arial" pitchFamily="34" charset="0"/>
              </a:rPr>
              <a:t>nhau</a:t>
            </a:r>
            <a:r>
              <a:rPr lang="en-US" sz="2800" dirty="0">
                <a:latin typeface="Arial" pitchFamily="34" charset="0"/>
                <a:cs typeface="Arial" pitchFamily="34" charset="0"/>
              </a:rPr>
              <a:t>.</a:t>
            </a:r>
          </a:p>
        </p:txBody>
      </p:sp>
      <p:grpSp>
        <p:nvGrpSpPr>
          <p:cNvPr id="5" name="Group 4">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6"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TextBox 6">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7045" name="Rectangle 5"/>
          <p:cNvSpPr>
            <a:spLocks noChangeArrowheads="1"/>
          </p:cNvSpPr>
          <p:nvPr/>
        </p:nvSpPr>
        <p:spPr bwMode="auto">
          <a:xfrm>
            <a:off x="1844297" y="594102"/>
            <a:ext cx="7868195" cy="523220"/>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Cách</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viết</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số</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tự</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nhiên</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theo</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hệ</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thập</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err="1">
                <a:ln>
                  <a:noFill/>
                </a:ln>
                <a:solidFill>
                  <a:schemeClr val="tx1"/>
                </a:solidFill>
                <a:effectLst/>
                <a:latin typeface="Arial" pitchFamily="34" charset="0"/>
                <a:ea typeface="Calibri" pitchFamily="34" charset="0"/>
                <a:cs typeface="Arial" pitchFamily="34" charset="0"/>
              </a:rPr>
              <a:t>phân</a:t>
            </a:r>
            <a:r>
              <a:rPr kumimoji="0" lang="en-US" sz="2800" b="1" i="0" u="none" strike="noStrike" cap="none" normalizeH="0" baseline="0" dirty="0">
                <a:ln>
                  <a:noFill/>
                </a:ln>
                <a:solidFill>
                  <a:schemeClr val="tx1"/>
                </a:solidFill>
                <a:effectLst/>
                <a:latin typeface="Arial" pitchFamily="34" charset="0"/>
                <a:ea typeface="Calibri" pitchFamily="34" charset="0"/>
                <a:cs typeface="Arial"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11" name="TextBox 10"/>
          <p:cNvSpPr txBox="1"/>
          <p:nvPr/>
        </p:nvSpPr>
        <p:spPr>
          <a:xfrm>
            <a:off x="1084881" y="1999280"/>
            <a:ext cx="9856922" cy="954107"/>
          </a:xfrm>
          <a:prstGeom prst="rect">
            <a:avLst/>
          </a:prstGeom>
          <a:solidFill>
            <a:srgbClr val="A6EEAD"/>
          </a:solidFill>
        </p:spPr>
        <p:txBody>
          <a:bodyPr wrap="square" rtlCol="0">
            <a:spAutoFit/>
          </a:bodyPr>
          <a:lstStyle/>
          <a:p>
            <a:r>
              <a:rPr lang="en-US" sz="2800" dirty="0">
                <a:latin typeface="Arial" pitchFamily="34" charset="0"/>
                <a:cs typeface="Arial" pitchFamily="34" charset="0"/>
              </a:rPr>
              <a:t>+)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là</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tự</a:t>
            </a:r>
            <a:r>
              <a:rPr lang="en-US" sz="2800" dirty="0">
                <a:latin typeface="Arial" pitchFamily="34" charset="0"/>
                <a:cs typeface="Arial" pitchFamily="34" charset="0"/>
              </a:rPr>
              <a:t> </a:t>
            </a:r>
            <a:r>
              <a:rPr lang="en-US" sz="2800" dirty="0" err="1">
                <a:latin typeface="Arial" pitchFamily="34" charset="0"/>
                <a:cs typeface="Arial" pitchFamily="34" charset="0"/>
              </a:rPr>
              <a:t>nhiên</a:t>
            </a:r>
            <a:r>
              <a:rPr lang="en-US" sz="2800" dirty="0">
                <a:latin typeface="Arial" pitchFamily="34" charset="0"/>
                <a:cs typeface="Arial" pitchFamily="34" charset="0"/>
              </a:rPr>
              <a:t> </a:t>
            </a:r>
            <a:r>
              <a:rPr lang="en-US" sz="2800" dirty="0" err="1">
                <a:latin typeface="Arial" pitchFamily="34" charset="0"/>
                <a:cs typeface="Arial" pitchFamily="34" charset="0"/>
              </a:rPr>
              <a:t>có</a:t>
            </a:r>
            <a:r>
              <a:rPr lang="en-US" sz="2800" dirty="0">
                <a:latin typeface="Arial" pitchFamily="34" charset="0"/>
                <a:cs typeface="Arial" pitchFamily="34" charset="0"/>
              </a:rPr>
              <a:t> </a:t>
            </a:r>
            <a:r>
              <a:rPr lang="en-US" sz="2800" dirty="0" err="1">
                <a:latin typeface="Arial" pitchFamily="34" charset="0"/>
                <a:cs typeface="Arial" pitchFamily="34" charset="0"/>
              </a:rPr>
              <a:t>ba</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p>
        </p:txBody>
      </p:sp>
      <p:graphicFrame>
        <p:nvGraphicFramePr>
          <p:cNvPr id="12" name="Object 11"/>
          <p:cNvGraphicFramePr>
            <a:graphicFrameLocks noChangeAspect="1"/>
          </p:cNvGraphicFramePr>
          <p:nvPr/>
        </p:nvGraphicFramePr>
        <p:xfrm>
          <a:off x="6467529" y="2034385"/>
          <a:ext cx="558800" cy="368300"/>
        </p:xfrm>
        <a:graphic>
          <a:graphicData uri="http://schemas.openxmlformats.org/presentationml/2006/ole">
            <mc:AlternateContent xmlns:mc="http://schemas.openxmlformats.org/markup-compatibility/2006">
              <mc:Choice xmlns:v="urn:schemas-microsoft-com:vml" Requires="v">
                <p:oleObj name="Equation" r:id="rId2" imgW="558720" imgH="368280" progId="Equation.DSMT4">
                  <p:embed/>
                </p:oleObj>
              </mc:Choice>
              <mc:Fallback>
                <p:oleObj name="Equation" r:id="rId2" imgW="558720" imgH="368280" progId="Equation.DSMT4">
                  <p:embed/>
                  <p:pic>
                    <p:nvPicPr>
                      <p:cNvPr id="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7529" y="2034385"/>
                        <a:ext cx="5588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nvGraphicFramePr>
        <p:xfrm>
          <a:off x="7175178" y="2083676"/>
          <a:ext cx="1003300" cy="393700"/>
        </p:xfrm>
        <a:graphic>
          <a:graphicData uri="http://schemas.openxmlformats.org/presentationml/2006/ole">
            <mc:AlternateContent xmlns:mc="http://schemas.openxmlformats.org/markup-compatibility/2006">
              <mc:Choice xmlns:v="urn:schemas-microsoft-com:vml" Requires="v">
                <p:oleObj name="Equation" r:id="rId4" imgW="1002960" imgH="393480" progId="Equation.DSMT4">
                  <p:embed/>
                </p:oleObj>
              </mc:Choice>
              <mc:Fallback>
                <p:oleObj name="Equation" r:id="rId4" imgW="1002960" imgH="393480" progId="Equation.DSMT4">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75178" y="2083676"/>
                        <a:ext cx="10033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Box 13"/>
          <p:cNvSpPr txBox="1"/>
          <p:nvPr/>
        </p:nvSpPr>
        <p:spPr>
          <a:xfrm>
            <a:off x="1053884" y="2975682"/>
            <a:ext cx="9903418" cy="738664"/>
          </a:xfrm>
          <a:prstGeom prst="rect">
            <a:avLst/>
          </a:prstGeom>
          <a:solidFill>
            <a:srgbClr val="A6EEAD"/>
          </a:solidFill>
        </p:spPr>
        <p:txBody>
          <a:bodyPr wrap="square" rtlCol="0">
            <a:spAutoFit/>
          </a:bodyPr>
          <a:lstStyle/>
          <a:p>
            <a:pPr>
              <a:lnSpc>
                <a:spcPct val="150000"/>
              </a:lnSpc>
            </a:pP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tương</a:t>
            </a:r>
            <a:r>
              <a:rPr lang="en-US" sz="2800" dirty="0">
                <a:latin typeface="Arial" pitchFamily="34" charset="0"/>
                <a:cs typeface="Arial" pitchFamily="34" charset="0"/>
              </a:rPr>
              <a:t> </a:t>
            </a:r>
            <a:r>
              <a:rPr lang="en-US" sz="2800" dirty="0" err="1">
                <a:latin typeface="Arial" pitchFamily="34" charset="0"/>
                <a:cs typeface="Arial" pitchFamily="34" charset="0"/>
              </a:rPr>
              <a:t>tự</a:t>
            </a:r>
            <a:r>
              <a:rPr lang="en-US" sz="2800" dirty="0">
                <a:latin typeface="Arial" pitchFamily="34" charset="0"/>
                <a:cs typeface="Arial" pitchFamily="34" charset="0"/>
              </a:rPr>
              <a:t>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tự</a:t>
            </a:r>
            <a:r>
              <a:rPr lang="en-US" sz="2800" dirty="0">
                <a:latin typeface="Arial" pitchFamily="34" charset="0"/>
                <a:cs typeface="Arial" pitchFamily="34" charset="0"/>
              </a:rPr>
              <a:t> </a:t>
            </a:r>
            <a:r>
              <a:rPr lang="en-US" sz="2800" dirty="0" err="1">
                <a:latin typeface="Arial" pitchFamily="34" charset="0"/>
                <a:cs typeface="Arial" pitchFamily="34" charset="0"/>
              </a:rPr>
              <a:t>nhiên</a:t>
            </a:r>
            <a:r>
              <a:rPr lang="en-US" sz="2800" dirty="0">
                <a:latin typeface="Arial" pitchFamily="34" charset="0"/>
                <a:cs typeface="Arial" pitchFamily="34" charset="0"/>
              </a:rPr>
              <a:t> </a:t>
            </a:r>
            <a:r>
              <a:rPr lang="en-US" sz="2800" dirty="0" err="1">
                <a:latin typeface="Arial" pitchFamily="34" charset="0"/>
                <a:cs typeface="Arial" pitchFamily="34" charset="0"/>
              </a:rPr>
              <a:t>có</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chữ</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khác</a:t>
            </a:r>
            <a:r>
              <a:rPr lang="en-US" sz="2800" dirty="0">
                <a:latin typeface="Arial" pitchFamily="34" charset="0"/>
                <a:cs typeface="Arial" pitchFamily="34" charset="0"/>
              </a:rPr>
              <a:t>.</a:t>
            </a:r>
          </a:p>
        </p:txBody>
      </p:sp>
      <p:graphicFrame>
        <p:nvGraphicFramePr>
          <p:cNvPr id="87050" name="Object 10"/>
          <p:cNvGraphicFramePr>
            <a:graphicFrameLocks noChangeAspect="1"/>
          </p:cNvGraphicFramePr>
          <p:nvPr/>
        </p:nvGraphicFramePr>
        <p:xfrm>
          <a:off x="1751760" y="1952787"/>
          <a:ext cx="4013200" cy="618208"/>
        </p:xfrm>
        <a:graphic>
          <a:graphicData uri="http://schemas.openxmlformats.org/presentationml/2006/ole">
            <mc:AlternateContent xmlns:mc="http://schemas.openxmlformats.org/markup-compatibility/2006">
              <mc:Choice xmlns:v="urn:schemas-microsoft-com:vml" Requires="v">
                <p:oleObj name="Equation" r:id="rId6" imgW="1511300" imgH="241300" progId="Equation.DSMT4">
                  <p:embed/>
                </p:oleObj>
              </mc:Choice>
              <mc:Fallback>
                <p:oleObj name="Equation" r:id="rId6" imgW="1511300" imgH="241300" progId="Equation.DSMT4">
                  <p:embed/>
                  <p:pic>
                    <p:nvPicPr>
                      <p:cNvPr id="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1760" y="1952787"/>
                        <a:ext cx="4013200" cy="6182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096A91-93C8-4C7A-BF68-944591874A6D}">
  <ds:schemaRefs>
    <ds:schemaRef ds:uri="http://purl.org/dc/dcmitype/"/>
    <ds:schemaRef ds:uri="http://purl.org/dc/term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http://purl.org/dc/elements/1.1/"/>
    <ds:schemaRef ds:uri="http://schemas.microsoft.com/office/2006/metadata/properties"/>
    <ds:schemaRef ds:uri="16c05727-aa75-4e4a-9b5f-8a80a1165891"/>
    <ds:schemaRef ds:uri="71af3243-3dd4-4a8d-8c0d-dd76da1f02a5"/>
  </ds:schemaRefs>
</ds:datastoreItem>
</file>

<file path=customXml/itemProps3.xml><?xml version="1.0" encoding="utf-8"?>
<ds:datastoreItem xmlns:ds="http://schemas.openxmlformats.org/officeDocument/2006/customXml" ds:itemID="{604BA817-A03C-4EA3-86C4-6E42BD37F5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9Slide.vn</Template>
  <TotalTime>1596</TotalTime>
  <Words>885</Words>
  <Application>Microsoft Office PowerPoint</Application>
  <PresentationFormat>Màn hình rộng</PresentationFormat>
  <Paragraphs>100</Paragraphs>
  <Slides>14</Slides>
  <Notes>2</Notes>
  <HiddenSlides>0</HiddenSlides>
  <MMClips>0</MMClips>
  <ScaleCrop>false</ScaleCrop>
  <HeadingPairs>
    <vt:vector size="8" baseType="variant">
      <vt:variant>
        <vt:lpstr>Phông được Dùng</vt:lpstr>
      </vt:variant>
      <vt:variant>
        <vt:i4>6</vt:i4>
      </vt:variant>
      <vt:variant>
        <vt:lpstr>Chủ đề</vt:lpstr>
      </vt:variant>
      <vt:variant>
        <vt:i4>1</vt:i4>
      </vt:variant>
      <vt:variant>
        <vt:lpstr>Máy chủ nhúng OLE</vt:lpstr>
      </vt:variant>
      <vt:variant>
        <vt:i4>2</vt:i4>
      </vt:variant>
      <vt:variant>
        <vt:lpstr>Tiêu đề Bản chiếu</vt:lpstr>
      </vt:variant>
      <vt:variant>
        <vt:i4>14</vt:i4>
      </vt:variant>
    </vt:vector>
  </HeadingPairs>
  <TitlesOfParts>
    <vt:vector size="23" baseType="lpstr">
      <vt:lpstr>Arial</vt:lpstr>
      <vt:lpstr>Calibri</vt:lpstr>
      <vt:lpstr>Calibri Light</vt:lpstr>
      <vt:lpstr>Rockwell</vt:lpstr>
      <vt:lpstr>Tahoma</vt:lpstr>
      <vt:lpstr>Times New Roman</vt:lpstr>
      <vt:lpstr>Office Theme</vt:lpstr>
      <vt:lpstr>Equation</vt:lpstr>
      <vt:lpstr>MathType 7.0 Equation</vt:lpstr>
      <vt:lpstr> TẬP HỢP CÁC SỐ TỰ NHIÊN</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Remember… Safety First!</vt:lpstr>
    </vt:vector>
  </TitlesOfParts>
  <Manager>9Slide.vn</Manager>
  <Company>9Slide.vn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subject>9Slide.vn</dc:subject>
  <dc:creator>ad</dc:creator>
  <dc:description>9Slide.vn</dc:description>
  <cp:lastModifiedBy>Minh Vũ Đức</cp:lastModifiedBy>
  <cp:revision>57</cp:revision>
  <dcterms:created xsi:type="dcterms:W3CDTF">2021-06-07T13:44:30Z</dcterms:created>
  <dcterms:modified xsi:type="dcterms:W3CDTF">2024-09-10T21:49:02Z</dcterms:modified>
  <cp:category>9Slide.vn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