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6" r:id="rId3"/>
    <p:sldId id="259" r:id="rId4"/>
    <p:sldId id="271" r:id="rId5"/>
    <p:sldId id="264" r:id="rId6"/>
    <p:sldId id="272" r:id="rId7"/>
    <p:sldId id="268" r:id="rId8"/>
    <p:sldId id="273" r:id="rId9"/>
    <p:sldId id="274" r:id="rId10"/>
    <p:sldId id="27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F76B5-7A2B-4604-B176-8D7D08F632C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7ACC5-DB41-4B06-B9AA-608B8412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7ACC5-DB41-4B06-B9AA-608B8412AB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7ACC5-DB41-4B06-B9AA-608B8412AB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9E25D6-2ADE-72A7-40FF-E03F09D9B5A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53" y="152502"/>
            <a:ext cx="1529397" cy="15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859" y="1122363"/>
            <a:ext cx="10378083" cy="2387600"/>
          </a:xfrm>
        </p:spPr>
        <p:txBody>
          <a:bodyPr>
            <a:normAutofit/>
          </a:bodyPr>
          <a:lstStyle/>
          <a:p>
            <a:endParaRPr lang="vi-VN" sz="8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E9284A-9E38-C00C-6BE7-04D0B631B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687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C79685-F69C-9334-74B1-640177B00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04" y="605506"/>
            <a:ext cx="11430991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718240" y="697121"/>
            <a:ext cx="10799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 dụng từ điển tiếng Việt để tra cứu nghĩa của các từ chăm chỉ và kiên trì.</a:t>
            </a:r>
            <a:endParaRPr lang="vi-VN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5A5EAAD6-5A0C-4C71-8A3A-6985B509806F}"/>
              </a:ext>
            </a:extLst>
          </p:cNvPr>
          <p:cNvSpPr/>
          <p:nvPr/>
        </p:nvSpPr>
        <p:spPr>
          <a:xfrm>
            <a:off x="1269518" y="2263272"/>
            <a:ext cx="10073396" cy="123104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3399"/>
                </a:solidFill>
              </a:rPr>
              <a:t>Chăm chỉ: </a:t>
            </a:r>
            <a:r>
              <a:rPr lang="vi-VN" sz="3200" dirty="0">
                <a:solidFill>
                  <a:srgbClr val="FF3399"/>
                </a:solidFill>
              </a:rPr>
              <a:t>chăm (có sự chú ý thường xuyên để làm công việc gì có ích một cách đều đặn). </a:t>
            </a: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3EDE6E04-A032-6CE5-25D7-2BB1FD3172AD}"/>
              </a:ext>
            </a:extLst>
          </p:cNvPr>
          <p:cNvSpPr/>
          <p:nvPr/>
        </p:nvSpPr>
        <p:spPr>
          <a:xfrm>
            <a:off x="1280404" y="3907015"/>
            <a:ext cx="10073396" cy="219987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3399"/>
                </a:solidFill>
              </a:rPr>
              <a:t>Kiên trì: </a:t>
            </a:r>
            <a:r>
              <a:rPr lang="vi-VN" sz="3200" dirty="0">
                <a:solidFill>
                  <a:srgbClr val="FF3399"/>
                </a:solidFill>
              </a:rPr>
              <a:t>Giữ vững, không thay đổi ý chí, ý định  để làm việc gì đó đến cùng, mặc dù gặp nhiều khó khăn, trở lực. (Theo Từ điển tiếng Việt – Hoàng Phê chủ biên.) </a:t>
            </a:r>
          </a:p>
        </p:txBody>
      </p:sp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718240" y="697121"/>
            <a:ext cx="10799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 tên các cuốn từ điển dưới đây và trả lời câu hỏi.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E788F-C5D3-58AB-32E8-B0D29C8A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23" y="1653267"/>
            <a:ext cx="6181725" cy="2266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F4FF0-7786-897B-3E10-CDAB6D98B5CF}"/>
              </a:ext>
            </a:extLst>
          </p:cNvPr>
          <p:cNvSpPr txBox="1"/>
          <p:nvPr/>
        </p:nvSpPr>
        <p:spPr>
          <a:xfrm>
            <a:off x="707571" y="4016829"/>
            <a:ext cx="109510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Từ điển nào giúp em tìm được những từ đồng nghĩa với từ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chăm chỉ, kiên trì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Em sử dụng từ điển nào để tìm hiểu nghĩa của thành ngữ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 một biết mười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hoặc thành ngữ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mắt thấy tai nghe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13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 rot="629981">
            <a:off x="676347" y="769676"/>
            <a:ext cx="71395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39760" y="1009336"/>
              <a:ext cx="32784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/>
                <a:t>Từ điển từ đồng nghĩa tiếng Việt </a:t>
              </a:r>
              <a:r>
                <a:rPr lang="vi-VN" sz="2800" dirty="0"/>
                <a:t>giúp tìm được những từ đồng nghĩa với từ chăm chỉ, kiên trì. </a:t>
              </a:r>
              <a:endParaRPr lang="vi-VN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91B86-EB85-93D5-1412-0D7C47A0A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971" y="2838619"/>
            <a:ext cx="2710543" cy="32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 rot="629981">
            <a:off x="672294" y="813790"/>
            <a:ext cx="7623758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39760" y="793892"/>
              <a:ext cx="327840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Sử dụng Từ điển thành ngữ và tục ngữ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để tìm hiểu nghĩa của thành ngữ học một biết mười hoặc thành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ngữ mắt thấy tai nghe.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B3EF0-6852-D7B7-CFF9-29FE9A3AA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486" y="3292774"/>
            <a:ext cx="2303008" cy="30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490472" y="749808"/>
            <a:ext cx="9564624" cy="1289304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nghĩa của thành ngữ mắt thấy tai nghe dựa vào mẫu dưới đây:</a:t>
              </a:r>
            </a:p>
          </p:txBody>
        </p:sp>
      </p:grpSp>
      <p:sp>
        <p:nvSpPr>
          <p:cNvPr id="9" name="Freeform 3">
            <a:extLst>
              <a:ext uri="{FF2B5EF4-FFF2-40B4-BE49-F238E27FC236}">
                <a16:creationId xmlns:a16="http://schemas.microsoft.com/office/drawing/2014/main" id="{B3AB06DA-6586-54D9-EF6E-699825949372}"/>
              </a:ext>
            </a:extLst>
          </p:cNvPr>
          <p:cNvSpPr/>
          <p:nvPr/>
        </p:nvSpPr>
        <p:spPr>
          <a:xfrm>
            <a:off x="78025" y="755261"/>
            <a:ext cx="1685461" cy="1389225"/>
          </a:xfrm>
          <a:custGeom>
            <a:avLst/>
            <a:gdLst/>
            <a:ahLst/>
            <a:cxnLst/>
            <a:rect l="l" t="t" r="r" b="b"/>
            <a:pathLst>
              <a:path w="2264782" h="2277116">
                <a:moveTo>
                  <a:pt x="0" y="0"/>
                </a:moveTo>
                <a:lnTo>
                  <a:pt x="2264782" y="0"/>
                </a:lnTo>
                <a:lnTo>
                  <a:pt x="2264782" y="2277117"/>
                </a:lnTo>
                <a:lnTo>
                  <a:pt x="0" y="2277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6CD4B2-4F87-472B-5DCC-C2228275B57A}"/>
              </a:ext>
            </a:extLst>
          </p:cNvPr>
          <p:cNvSpPr txBox="1"/>
          <p:nvPr/>
        </p:nvSpPr>
        <p:spPr>
          <a:xfrm>
            <a:off x="2373086" y="2209800"/>
            <a:ext cx="867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Tìm nghĩa của thành ngữ </a:t>
            </a:r>
            <a:r>
              <a:rPr lang="vi-VN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C0668E4D-1928-9794-2AF3-4614217800FB}"/>
              </a:ext>
            </a:extLst>
          </p:cNvPr>
          <p:cNvSpPr/>
          <p:nvPr/>
        </p:nvSpPr>
        <p:spPr>
          <a:xfrm>
            <a:off x="1636501" y="3047998"/>
            <a:ext cx="9249213" cy="3363687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88D4C-0224-887C-67EE-91B1AB07022E}"/>
              </a:ext>
            </a:extLst>
          </p:cNvPr>
          <p:cNvSpPr txBox="1"/>
          <p:nvPr/>
        </p:nvSpPr>
        <p:spPr>
          <a:xfrm>
            <a:off x="1948543" y="3352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từ điển thành ngữ.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mục từ bắt đầu bằng chữ H.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thành ngữ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 Tìm tiếng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Tìm thành ngữ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0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C0668E4D-1928-9794-2AF3-4614217800FB}"/>
              </a:ext>
            </a:extLst>
          </p:cNvPr>
          <p:cNvSpPr/>
          <p:nvPr/>
        </p:nvSpPr>
        <p:spPr>
          <a:xfrm>
            <a:off x="1429672" y="761998"/>
            <a:ext cx="9249213" cy="3363687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88D4C-0224-887C-67EE-91B1AB07022E}"/>
              </a:ext>
            </a:extLst>
          </p:cNvPr>
          <p:cNvSpPr txBox="1"/>
          <p:nvPr/>
        </p:nvSpPr>
        <p:spPr>
          <a:xfrm>
            <a:off x="1741714" y="1066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nghĩa của thành ngữ học một biết mười.</a:t>
            </a:r>
            <a:endParaRPr lang="vi-VN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36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36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bảng chữ viết tắt để biết quy ước chữ viết tắt trong từ điển (Vd: ví dụ, Gngh: gần nghĩa,...).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685347-D914-3D3F-B797-9B7899EE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1" y="4616904"/>
            <a:ext cx="8382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490472" y="749808"/>
            <a:ext cx="9564624" cy="991906"/>
            <a:chOff x="1490472" y="749808"/>
            <a:chExt cx="9564624" cy="92859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92859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729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Freeform 3">
            <a:extLst>
              <a:ext uri="{FF2B5EF4-FFF2-40B4-BE49-F238E27FC236}">
                <a16:creationId xmlns:a16="http://schemas.microsoft.com/office/drawing/2014/main" id="{B3AB06DA-6586-54D9-EF6E-699825949372}"/>
              </a:ext>
            </a:extLst>
          </p:cNvPr>
          <p:cNvSpPr/>
          <p:nvPr/>
        </p:nvSpPr>
        <p:spPr>
          <a:xfrm>
            <a:off x="78025" y="755261"/>
            <a:ext cx="1685461" cy="1389225"/>
          </a:xfrm>
          <a:custGeom>
            <a:avLst/>
            <a:gdLst/>
            <a:ahLst/>
            <a:cxnLst/>
            <a:rect l="l" t="t" r="r" b="b"/>
            <a:pathLst>
              <a:path w="2264782" h="2277116">
                <a:moveTo>
                  <a:pt x="0" y="0"/>
                </a:moveTo>
                <a:lnTo>
                  <a:pt x="2264782" y="0"/>
                </a:lnTo>
                <a:lnTo>
                  <a:pt x="2264782" y="2277117"/>
                </a:lnTo>
                <a:lnTo>
                  <a:pt x="0" y="2277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65928-9EAD-BD62-3F0B-D440097F4597}"/>
              </a:ext>
            </a:extLst>
          </p:cNvPr>
          <p:cNvSpPr txBox="1"/>
          <p:nvPr/>
        </p:nvSpPr>
        <p:spPr>
          <a:xfrm>
            <a:off x="2732315" y="1905000"/>
            <a:ext cx="7739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 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Anh 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290</Words>
  <Application>Microsoft Office PowerPoint</Application>
  <PresentationFormat>Widescreen</PresentationFormat>
  <Paragraphs>26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Microsoft</cp:lastModifiedBy>
  <cp:revision>14</cp:revision>
  <dcterms:created xsi:type="dcterms:W3CDTF">2024-08-14T06:45:03Z</dcterms:created>
  <dcterms:modified xsi:type="dcterms:W3CDTF">2025-12-01T08:58:06Z</dcterms:modified>
</cp:coreProperties>
</file>