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0" r:id="rId4"/>
    <p:sldId id="263" r:id="rId5"/>
    <p:sldId id="453" r:id="rId6"/>
    <p:sldId id="261" r:id="rId7"/>
    <p:sldId id="270" r:id="rId8"/>
    <p:sldId id="454" r:id="rId9"/>
    <p:sldId id="455" r:id="rId10"/>
    <p:sldId id="456" r:id="rId11"/>
    <p:sldId id="457" r:id="rId12"/>
    <p:sldId id="458" r:id="rId13"/>
    <p:sldId id="265" r:id="rId14"/>
  </p:sldIdLst>
  <p:sldSz cx="12192000" cy="6858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FF98"/>
    <a:srgbClr val="FF7302"/>
    <a:srgbClr val="85C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B262-24B6-49DB-8119-B92E457D0FC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79EF-4879-460D-ACB4-1D9EB03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279EF-4879-460D-ACB4-1D9EB0314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5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839F-7DF3-E0E5-7272-0926AFED1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607D-1ED7-3A59-FF57-EE26B6810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FC83-7EDF-B9DB-8313-D8D92C35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E8692-413E-AA5A-8C98-24AF079B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BEEF-487E-BBEA-3A09-D79DCCB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5827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09C-54E9-165B-0E35-84A6D6CE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EF348-527B-B969-52E5-F6ECFDCB0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E88E2-D4B5-43D1-6256-4AD1875E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FF61-C6A8-A6B0-A337-6944F92D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06DF-C2BE-4FF2-B80B-6146B3C9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86597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1F62E-71FB-5DE9-1220-0BB32FCD8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DF6D7-9488-CE18-F7DA-267390D76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D119-2847-9028-0870-E88F59C9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0658F-5CE3-6721-F28D-FD5CF40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E2CC-0209-B20B-75C1-936F3F58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1999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8989-1FC5-9F08-9CB8-CC885235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CF64-32E8-FE7A-DED7-2A798DC9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C6DC-5ED6-DE52-BFB9-7328DDDB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4E11-5ECD-11E8-9A76-B0C9E632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5EBB5-483F-E9BA-E113-74A09E0F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09127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3E30-E9E9-DB14-4191-F1020927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566FA-29C0-2619-0B04-376DB355D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0DF27-C51E-9206-9903-06CE9B23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3CCCB-7E2C-8B66-E18B-F95C634F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5742-49C2-6B59-B3D8-09ACE2A0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3864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C154-E138-3CFB-182A-7D79B896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065B-BEFE-7F46-4D27-84468CC54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B910A-6CA3-0375-6E0A-36C0EF0F8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C1CBC-984F-665A-A826-4566BD7E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470E4-3149-02ED-584C-3E430CD0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9ECA6-2CE4-56B9-E70E-D3FD3A11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6086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4DAF-1E92-E998-F2F6-14EC5373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B47B5-E8E5-E591-A4BA-09A77B68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C7BD4-0E5E-2F9E-9AA7-8AB29C8DA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92D97-85EB-D688-0E38-867B36C7B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26206-3A53-82D6-A409-104FD93A8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52C48-17EE-90A8-8DDE-4857BFE8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9210F-104F-91E8-101A-C2AD23D6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D2929-F6C9-21AE-BBF2-F0D3F284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4630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4E8F-C127-4896-5A15-8C7F9DBB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6CAAD-4B6A-D5F6-8285-8497885F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06B63-0971-277A-D94E-5C1CA209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D5015-F0E9-14E6-D805-57EF6B8A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1990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0CF7B-EDD3-AFCD-3F00-8548AECE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718D-70BE-6A92-4663-83D435F2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B729-0CAF-A9BF-3BEE-36B79692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4571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887D-77C6-22E8-A6D2-D5670EB3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BD7B-F0FE-CA53-0208-3020492D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B336B-50E6-40BC-8222-9CD0A8ECE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364BF-B757-0D03-A8FA-31878C0F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F1143-F108-9A56-4927-D42FDA1F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7310-CFDC-6E60-4B0A-31A42EF9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6894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DBEA-C277-4D26-E379-CA309A04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70318-CE72-24B3-03F4-E9CD9DDAB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8589A-17FC-B58B-B285-10DD7E29A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BED5E-8612-94E2-45E8-4BD136C9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B060D-728C-8DD0-3A06-A5DFCD7E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6E850-5F4D-984D-9843-EDB936BE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1305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33F3F-9462-03DB-736A-C42B1A1E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953BE-9F14-C8F1-7495-4D27E424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861D7-DE70-FF66-640A-CEB1BE33A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52C6E-89E2-46AC-B02B-D00E4C509CF2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F6011-F6F1-6C69-EC5B-B0AB9D5E5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C5D6-8768-64A6-1202-B7863126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9B3612-68BB-B731-89FD-EC3B702866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678" y="114793"/>
            <a:ext cx="1529397" cy="15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11.png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1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1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96C5-5F64-2F22-BEB1-1301D5AAE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93B64-9839-58F0-8B26-B8CDCF67E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school supplies&#10;&#10;Description automatically generated">
            <a:extLst>
              <a:ext uri="{FF2B5EF4-FFF2-40B4-BE49-F238E27FC236}">
                <a16:creationId xmlns:a16="http://schemas.microsoft.com/office/drawing/2014/main" id="{A592518D-92DC-65BA-1300-1C5F4E942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03C40-2BC3-C98A-A0F7-A6454B46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20" y="348836"/>
            <a:ext cx="3416639" cy="136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EF07C-E609-E05E-5366-A43F4181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60" y="1624475"/>
            <a:ext cx="8291279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568960" y="203200"/>
            <a:ext cx="10932160" cy="1243584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Dựa vào kết quả tìm ý trong hoạt động Viết ở Bài 18, viết đoạn văn giới thiệu nhân vật trong cuốn sách mà em đã đọc.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02640" y="1686560"/>
            <a:ext cx="931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Tập trung giới thiệu những đặc điểm nổi bật 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 vật.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127760" y="301752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Ma-ri-a rất ưa quan sát. Hồi 6 tuổi, mỗi khi gia nhân bưng trà lên, cô lại để ý sự chuyển động của tách đựng trà trên đĩa. Là người luôn say mê khám phá, Ma-ri-a làm đi làm lại thí nghiệm để giải thích cho điều kì lạ cô đã thấy. Cuối cùng, cô đã phát hiện ra: Khi giữa tách trà và đĩa có một chút nước thì tách trà sẽ đứng yên.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(Hoàng Hà Thu)</a:t>
            </a:r>
          </a:p>
        </p:txBody>
      </p:sp>
    </p:spTree>
    <p:extLst>
      <p:ext uri="{BB962C8B-B14F-4D97-AF65-F5344CB8AC3E}">
        <p14:creationId xmlns:p14="http://schemas.microsoft.com/office/powerpoint/2010/main" val="178640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2245360" y="71120"/>
            <a:ext cx="7426960" cy="914400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soát và chỉnh sửa.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73BEF-9B49-5B3E-2695-25608E635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" y="2108834"/>
            <a:ext cx="10217279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2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3A916D-A8E2-420A-2EEF-1D6C2F798E00}"/>
              </a:ext>
            </a:extLst>
          </p:cNvPr>
          <p:cNvGrpSpPr/>
          <p:nvPr/>
        </p:nvGrpSpPr>
        <p:grpSpPr>
          <a:xfrm>
            <a:off x="7415784" y="1517904"/>
            <a:ext cx="3593592" cy="5647243"/>
            <a:chOff x="7415784" y="1517904"/>
            <a:chExt cx="3593592" cy="5647243"/>
          </a:xfrm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8B7CB3A-5A2F-7316-698C-6B546E43EE36}"/>
                </a:ext>
              </a:extLst>
            </p:cNvPr>
            <p:cNvSpPr/>
            <p:nvPr/>
          </p:nvSpPr>
          <p:spPr>
            <a:xfrm>
              <a:off x="8641970" y="3543299"/>
              <a:ext cx="1939198" cy="3621848"/>
            </a:xfrm>
            <a:custGeom>
              <a:avLst/>
              <a:gdLst/>
              <a:ahLst/>
              <a:cxnLst/>
              <a:rect l="l" t="t" r="r" b="b"/>
              <a:pathLst>
                <a:path w="1939198" h="3621848">
                  <a:moveTo>
                    <a:pt x="0" y="0"/>
                  </a:moveTo>
                  <a:lnTo>
                    <a:pt x="1939198" y="0"/>
                  </a:lnTo>
                  <a:lnTo>
                    <a:pt x="1939198" y="3621848"/>
                  </a:lnTo>
                  <a:lnTo>
                    <a:pt x="0" y="3621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B12ED3-34B0-F38E-8354-025CFCDB7790}"/>
                </a:ext>
              </a:extLst>
            </p:cNvPr>
            <p:cNvSpPr txBox="1"/>
            <p:nvPr/>
          </p:nvSpPr>
          <p:spPr>
            <a:xfrm>
              <a:off x="7415784" y="1517904"/>
              <a:ext cx="3593592" cy="90914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30142-2723-6C98-0BBD-EA06ED79EDC2}"/>
              </a:ext>
            </a:extLst>
          </p:cNvPr>
          <p:cNvGrpSpPr/>
          <p:nvPr/>
        </p:nvGrpSpPr>
        <p:grpSpPr>
          <a:xfrm>
            <a:off x="1182623" y="802640"/>
            <a:ext cx="7158737" cy="4985512"/>
            <a:chOff x="1182623" y="1618488"/>
            <a:chExt cx="5157217" cy="41696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C25386-22C2-F3CA-7D68-512C14212FF5}"/>
                </a:ext>
              </a:extLst>
            </p:cNvPr>
            <p:cNvGrpSpPr/>
            <p:nvPr/>
          </p:nvGrpSpPr>
          <p:grpSpPr>
            <a:xfrm>
              <a:off x="1182623" y="1618488"/>
              <a:ext cx="5157217" cy="4169664"/>
              <a:chOff x="1182623" y="1618488"/>
              <a:chExt cx="5157217" cy="416966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12C7CA73-DC68-0C98-7995-94BB0E6E9E31}"/>
                  </a:ext>
                </a:extLst>
              </p:cNvPr>
              <p:cNvSpPr/>
              <p:nvPr/>
            </p:nvSpPr>
            <p:spPr>
              <a:xfrm>
                <a:off x="1182624" y="1618488"/>
                <a:ext cx="5157216" cy="4169664"/>
              </a:xfrm>
              <a:prstGeom prst="round2Diag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5F79B3C3-02E8-055A-419F-EC993B9811D1}"/>
                  </a:ext>
                </a:extLst>
              </p:cNvPr>
              <p:cNvSpPr/>
              <p:nvPr/>
            </p:nvSpPr>
            <p:spPr>
              <a:xfrm rot="540769">
                <a:off x="1182623" y="1618488"/>
                <a:ext cx="5157216" cy="4169664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F7A4CF-B896-1689-35A8-E5F2F50E4961}"/>
                </a:ext>
              </a:extLst>
            </p:cNvPr>
            <p:cNvSpPr txBox="1"/>
            <p:nvPr/>
          </p:nvSpPr>
          <p:spPr>
            <a:xfrm>
              <a:off x="1320801" y="1888790"/>
              <a:ext cx="4805680" cy="3680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Bố cục đoạn văn đã đảm bảo 3 phần chưa?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Nội dung gi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ớ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thiệu đã đúng và đầy đủ chưa, đã tập trung nêu các đặc điểm của nhân vật chưa?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Dẫn chứng minh hoạ (về hành động, lời nói,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suy nghĩ,...) cho từng đặc điểm ấy có cụ thể, thuyết phục không?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Còn lỗi nào về dùng từ, đặt câu?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890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AC2-96B8-FFA6-6854-ED6BFDDB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5FF3-1322-5117-C5CC-0E624611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school supplies&#10;&#10;Description automatically generated">
            <a:extLst>
              <a:ext uri="{FF2B5EF4-FFF2-40B4-BE49-F238E27FC236}">
                <a16:creationId xmlns:a16="http://schemas.microsoft.com/office/drawing/2014/main" id="{7791F458-3571-480D-E02E-0D94285C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A7605-597F-46F4-31C9-4C1EBEC77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17" y="681037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9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604418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1496830" y="2103120"/>
            <a:ext cx="9475970" cy="2448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 bài: Viết đoạn văn giới thiệu một nhân vật trong cuốn sách em đã đọc.</a:t>
            </a:r>
          </a:p>
        </p:txBody>
      </p:sp>
    </p:spTree>
    <p:extLst>
      <p:ext uri="{BB962C8B-B14F-4D97-AF65-F5344CB8AC3E}">
        <p14:creationId xmlns:p14="http://schemas.microsoft.com/office/powerpoint/2010/main" val="4023575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568960" y="203200"/>
            <a:ext cx="10932160" cy="1243584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Dựa vào kết quả tìm ý trong hoạt động Viết ở Bài 18, viết đoạn văn giới thiệu nhân vật trong cuốn sách mà em đã đọc.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02640" y="1686560"/>
            <a:ext cx="931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ý: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Tập trung giới thiệu những đặc điểm nổi bật 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 vật.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127760" y="301752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Ma-ri-a rất ưa quan sát. Hồi 6 tuổi, mỗi khi gia nhân bưng trà lên, cô lại để ý sự chuyển động của tách đựng trà trên đĩa. Là người luôn say mê khám phá, Ma-ri-a làm đi làm lại thí nghiệm để giải thích cho điều kì lạ cô đã thấy. Cuối cùng, cô đã phát hiện ra: Khi giữa tách trà và đĩa có một chút nước thì tách trà sẽ đứng yên.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(Hoàng Hà Thu)</a:t>
            </a:r>
          </a:p>
        </p:txBody>
      </p:sp>
    </p:spTree>
    <p:extLst>
      <p:ext uri="{BB962C8B-B14F-4D97-AF65-F5344CB8AC3E}">
        <p14:creationId xmlns:p14="http://schemas.microsoft.com/office/powerpoint/2010/main" val="217872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6232128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9D659C12-211D-A00F-C0C2-DC6EB5A79072}"/>
              </a:ext>
            </a:extLst>
          </p:cNvPr>
          <p:cNvSpPr/>
          <p:nvPr/>
        </p:nvSpPr>
        <p:spPr>
          <a:xfrm>
            <a:off x="6931153" y="2112265"/>
            <a:ext cx="3656294" cy="7240794"/>
          </a:xfrm>
          <a:custGeom>
            <a:avLst/>
            <a:gdLst/>
            <a:ahLst/>
            <a:cxnLst/>
            <a:rect l="l" t="t" r="r" b="b"/>
            <a:pathLst>
              <a:path w="1955437" h="4337383">
                <a:moveTo>
                  <a:pt x="0" y="0"/>
                </a:moveTo>
                <a:lnTo>
                  <a:pt x="1955437" y="0"/>
                </a:lnTo>
                <a:lnTo>
                  <a:pt x="1955437" y="4337383"/>
                </a:lnTo>
                <a:lnTo>
                  <a:pt x="0" y="433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38C61-7041-0CD5-2085-4DAD0DCDF461}"/>
              </a:ext>
            </a:extLst>
          </p:cNvPr>
          <p:cNvSpPr txBox="1"/>
          <p:nvPr/>
        </p:nvSpPr>
        <p:spPr>
          <a:xfrm>
            <a:off x="539496" y="1616923"/>
            <a:ext cx="6099048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 vật Ma-ri-a có đặc điểm nào nổi bật?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ngữ nào thể hiện tình cảm, cảm xúc đối với nhân vật Cơ-rô-xét-ti?..</a:t>
            </a:r>
          </a:p>
        </p:txBody>
      </p:sp>
    </p:spTree>
    <p:extLst>
      <p:ext uri="{BB962C8B-B14F-4D97-AF65-F5344CB8AC3E}">
        <p14:creationId xmlns:p14="http://schemas.microsoft.com/office/powerpoint/2010/main" val="3101051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43280" y="1076960"/>
            <a:ext cx="1037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Thể hiện tình cảm, cảm xúc đối với nhân vật, qua đó khích lệ mọi người cùng tìm đọc cuốn sách.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330960" y="278384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cuốn Những tấm lòng cao cả của A-mi-xi, tôi vô cùng cảm phục thầy Cơ-rô-xét-ti. Sau rất nhiều năm, thầy vẫn nhớ tên, nhớ tính nết, nhớ chỗ ngồi của học trò và còn giữ được cả bài viết của học trò ngày ấy.</a:t>
            </a:r>
          </a:p>
          <a:p>
            <a:pPr lvl="0" algn="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(Vũ Anh Tú)</a:t>
            </a:r>
          </a:p>
        </p:txBody>
      </p:sp>
    </p:spTree>
    <p:extLst>
      <p:ext uri="{BB962C8B-B14F-4D97-AF65-F5344CB8AC3E}">
        <p14:creationId xmlns:p14="http://schemas.microsoft.com/office/powerpoint/2010/main" val="2113952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3A916D-A8E2-420A-2EEF-1D6C2F798E00}"/>
              </a:ext>
            </a:extLst>
          </p:cNvPr>
          <p:cNvGrpSpPr/>
          <p:nvPr/>
        </p:nvGrpSpPr>
        <p:grpSpPr>
          <a:xfrm>
            <a:off x="6772275" y="541366"/>
            <a:ext cx="4988905" cy="6623781"/>
            <a:chOff x="6772275" y="541366"/>
            <a:chExt cx="4988905" cy="6623781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350B237-EEB2-12B9-6D39-1E0188F1E50A}"/>
                </a:ext>
              </a:extLst>
            </p:cNvPr>
            <p:cNvSpPr/>
            <p:nvPr/>
          </p:nvSpPr>
          <p:spPr>
            <a:xfrm>
              <a:off x="6772275" y="541366"/>
              <a:ext cx="4988905" cy="3097184"/>
            </a:xfrm>
            <a:custGeom>
              <a:avLst/>
              <a:gdLst/>
              <a:ahLst/>
              <a:cxnLst/>
              <a:rect l="l" t="t" r="r" b="b"/>
              <a:pathLst>
                <a:path w="1841844" h="957759">
                  <a:moveTo>
                    <a:pt x="0" y="0"/>
                  </a:moveTo>
                  <a:lnTo>
                    <a:pt x="1841844" y="0"/>
                  </a:lnTo>
                  <a:lnTo>
                    <a:pt x="1841844" y="957760"/>
                  </a:lnTo>
                  <a:lnTo>
                    <a:pt x="0" y="957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8B7CB3A-5A2F-7316-698C-6B546E43EE36}"/>
                </a:ext>
              </a:extLst>
            </p:cNvPr>
            <p:cNvSpPr/>
            <p:nvPr/>
          </p:nvSpPr>
          <p:spPr>
            <a:xfrm>
              <a:off x="8641970" y="3543299"/>
              <a:ext cx="1939198" cy="3621848"/>
            </a:xfrm>
            <a:custGeom>
              <a:avLst/>
              <a:gdLst/>
              <a:ahLst/>
              <a:cxnLst/>
              <a:rect l="l" t="t" r="r" b="b"/>
              <a:pathLst>
                <a:path w="1939198" h="3621848">
                  <a:moveTo>
                    <a:pt x="0" y="0"/>
                  </a:moveTo>
                  <a:lnTo>
                    <a:pt x="1939198" y="0"/>
                  </a:lnTo>
                  <a:lnTo>
                    <a:pt x="1939198" y="3621848"/>
                  </a:lnTo>
                  <a:lnTo>
                    <a:pt x="0" y="3621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B12ED3-34B0-F38E-8354-025CFCDB7790}"/>
                </a:ext>
              </a:extLst>
            </p:cNvPr>
            <p:cNvSpPr txBox="1"/>
            <p:nvPr/>
          </p:nvSpPr>
          <p:spPr>
            <a:xfrm>
              <a:off x="7415784" y="1517904"/>
              <a:ext cx="3593592" cy="90914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GB" sz="6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GB" sz="6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lang="vi-VN" sz="6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30142-2723-6C98-0BBD-EA06ED79EDC2}"/>
              </a:ext>
            </a:extLst>
          </p:cNvPr>
          <p:cNvGrpSpPr/>
          <p:nvPr/>
        </p:nvGrpSpPr>
        <p:grpSpPr>
          <a:xfrm>
            <a:off x="1182623" y="1618488"/>
            <a:ext cx="5157217" cy="4169664"/>
            <a:chOff x="1182623" y="1618488"/>
            <a:chExt cx="5157217" cy="41696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C25386-22C2-F3CA-7D68-512C14212FF5}"/>
                </a:ext>
              </a:extLst>
            </p:cNvPr>
            <p:cNvGrpSpPr/>
            <p:nvPr/>
          </p:nvGrpSpPr>
          <p:grpSpPr>
            <a:xfrm>
              <a:off x="1182623" y="1618488"/>
              <a:ext cx="5157217" cy="4169664"/>
              <a:chOff x="1182623" y="1618488"/>
              <a:chExt cx="5157217" cy="416966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12C7CA73-DC68-0C98-7995-94BB0E6E9E31}"/>
                  </a:ext>
                </a:extLst>
              </p:cNvPr>
              <p:cNvSpPr/>
              <p:nvPr/>
            </p:nvSpPr>
            <p:spPr>
              <a:xfrm>
                <a:off x="1182624" y="1618488"/>
                <a:ext cx="5157216" cy="4169664"/>
              </a:xfrm>
              <a:prstGeom prst="round2Diag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5F79B3C3-02E8-055A-419F-EC993B9811D1}"/>
                  </a:ext>
                </a:extLst>
              </p:cNvPr>
              <p:cNvSpPr/>
              <p:nvPr/>
            </p:nvSpPr>
            <p:spPr>
              <a:xfrm rot="540769">
                <a:off x="1182623" y="1618488"/>
                <a:ext cx="5157216" cy="4169664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F7A4CF-B896-1689-35A8-E5F2F50E4961}"/>
                </a:ext>
              </a:extLst>
            </p:cNvPr>
            <p:cNvSpPr txBox="1"/>
            <p:nvPr/>
          </p:nvSpPr>
          <p:spPr>
            <a:xfrm>
              <a:off x="1320801" y="2245680"/>
              <a:ext cx="4805680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/>
                <a:t> Tập trung giới thiệu những đặc điểm nổi bật của nhân vật;</a:t>
              </a:r>
              <a:endParaRPr lang="en-US" sz="2800" dirty="0"/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/>
                <a:t>Thể hiện tình</a:t>
              </a:r>
              <a:r>
                <a:rPr lang="en-US" sz="2800" dirty="0"/>
                <a:t> </a:t>
              </a:r>
              <a:r>
                <a:rPr lang="vi-VN" sz="2800" dirty="0"/>
                <a:t>cảm, cảm xúc đối với nhân vật và cuốn sách để khích lệ mọi người cùng tìm đọc.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625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Content Placeholder 6" descr="A rainbow in the sky&#10;&#10;Description automatically generated">
            <a:extLst>
              <a:ext uri="{FF2B5EF4-FFF2-40B4-BE49-F238E27FC236}">
                <a16:creationId xmlns:a16="http://schemas.microsoft.com/office/drawing/2014/main" id="{E93B642D-179E-F356-7DBB-60FC10FE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Freeform 23">
            <a:extLst>
              <a:ext uri="{FF2B5EF4-FFF2-40B4-BE49-F238E27FC236}">
                <a16:creationId xmlns:a16="http://schemas.microsoft.com/office/drawing/2014/main" id="{3A409AB7-41BB-0F2B-CFAB-08117D3C25AA}"/>
              </a:ext>
            </a:extLst>
          </p:cNvPr>
          <p:cNvSpPr/>
          <p:nvPr/>
        </p:nvSpPr>
        <p:spPr>
          <a:xfrm>
            <a:off x="7505876" y="5221224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82593A0-D1BC-A4C9-C495-8344145C805B}"/>
              </a:ext>
            </a:extLst>
          </p:cNvPr>
          <p:cNvSpPr/>
          <p:nvPr/>
        </p:nvSpPr>
        <p:spPr>
          <a:xfrm>
            <a:off x="3013404" y="5137039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9E46924D-89A8-9C2F-F530-5F2C009AE532}"/>
              </a:ext>
            </a:extLst>
          </p:cNvPr>
          <p:cNvSpPr/>
          <p:nvPr/>
        </p:nvSpPr>
        <p:spPr>
          <a:xfrm>
            <a:off x="-1479068" y="5179131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6775B1-DF69-F266-9D57-42876D5D6A8F}"/>
              </a:ext>
            </a:extLst>
          </p:cNvPr>
          <p:cNvSpPr/>
          <p:nvPr/>
        </p:nvSpPr>
        <p:spPr>
          <a:xfrm>
            <a:off x="288798" y="252101"/>
            <a:ext cx="11614404" cy="6353798"/>
          </a:xfrm>
          <a:prstGeom prst="roundRect">
            <a:avLst>
              <a:gd name="adj" fmla="val 11774"/>
            </a:avLst>
          </a:prstGeom>
          <a:solidFill>
            <a:schemeClr val="bg1"/>
          </a:solidFill>
          <a:ln w="38100">
            <a:solidFill>
              <a:srgbClr val="9CDF0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E620BD8-591F-6153-9CFD-3E648E9822A1}"/>
              </a:ext>
            </a:extLst>
          </p:cNvPr>
          <p:cNvSpPr/>
          <p:nvPr/>
        </p:nvSpPr>
        <p:spPr>
          <a:xfrm>
            <a:off x="573685" y="1984248"/>
            <a:ext cx="5634075" cy="5122529"/>
          </a:xfrm>
          <a:custGeom>
            <a:avLst/>
            <a:gdLst/>
            <a:ahLst/>
            <a:cxnLst/>
            <a:rect l="l" t="t" r="r" b="b"/>
            <a:pathLst>
              <a:path w="4909197" h="4114800">
                <a:moveTo>
                  <a:pt x="0" y="0"/>
                </a:moveTo>
                <a:lnTo>
                  <a:pt x="4909198" y="0"/>
                </a:lnTo>
                <a:lnTo>
                  <a:pt x="4909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44AEAF1-FE46-FACB-9A41-86F6943610AD}"/>
              </a:ext>
            </a:extLst>
          </p:cNvPr>
          <p:cNvSpPr/>
          <p:nvPr/>
        </p:nvSpPr>
        <p:spPr>
          <a:xfrm>
            <a:off x="6205345" y="4660832"/>
            <a:ext cx="4410843" cy="2982833"/>
          </a:xfrm>
          <a:custGeom>
            <a:avLst/>
            <a:gdLst/>
            <a:ahLst/>
            <a:cxnLst/>
            <a:rect l="l" t="t" r="r" b="b"/>
            <a:pathLst>
              <a:path w="4410843" h="2982833">
                <a:moveTo>
                  <a:pt x="0" y="0"/>
                </a:moveTo>
                <a:lnTo>
                  <a:pt x="4410844" y="0"/>
                </a:lnTo>
                <a:lnTo>
                  <a:pt x="4410844" y="2982832"/>
                </a:lnTo>
                <a:lnTo>
                  <a:pt x="0" y="29828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5EE40DE-7AB5-41F0-D06C-3C81CAEC2AB4}"/>
              </a:ext>
            </a:extLst>
          </p:cNvPr>
          <p:cNvSpPr/>
          <p:nvPr/>
        </p:nvSpPr>
        <p:spPr>
          <a:xfrm>
            <a:off x="6756401" y="811055"/>
            <a:ext cx="5356064" cy="3609047"/>
          </a:xfrm>
          <a:custGeom>
            <a:avLst/>
            <a:gdLst/>
            <a:ahLst/>
            <a:cxnLst/>
            <a:rect l="l" t="t" r="r" b="b"/>
            <a:pathLst>
              <a:path w="2313082" h="2057400">
                <a:moveTo>
                  <a:pt x="0" y="0"/>
                </a:moveTo>
                <a:lnTo>
                  <a:pt x="2313081" y="0"/>
                </a:lnTo>
                <a:lnTo>
                  <a:pt x="23130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447DA-EB2B-A15F-818B-93809871AD1B}"/>
              </a:ext>
            </a:extLst>
          </p:cNvPr>
          <p:cNvSpPr txBox="1"/>
          <p:nvPr/>
        </p:nvSpPr>
        <p:spPr>
          <a:xfrm>
            <a:off x="7487920" y="1778000"/>
            <a:ext cx="377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0EE8A-96A5-2436-13AF-EA53747A1332}"/>
              </a:ext>
            </a:extLst>
          </p:cNvPr>
          <p:cNvSpPr txBox="1"/>
          <p:nvPr/>
        </p:nvSpPr>
        <p:spPr>
          <a:xfrm>
            <a:off x="1351280" y="2966720"/>
            <a:ext cx="445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Mở đầu, triển khai và kết thúc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Content Placeholder 6" descr="A rainbow in the sky&#10;&#10;Description automatically generated">
            <a:extLst>
              <a:ext uri="{FF2B5EF4-FFF2-40B4-BE49-F238E27FC236}">
                <a16:creationId xmlns:a16="http://schemas.microsoft.com/office/drawing/2014/main" id="{E93B642D-179E-F356-7DBB-60FC10FE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Freeform 23">
            <a:extLst>
              <a:ext uri="{FF2B5EF4-FFF2-40B4-BE49-F238E27FC236}">
                <a16:creationId xmlns:a16="http://schemas.microsoft.com/office/drawing/2014/main" id="{3A409AB7-41BB-0F2B-CFAB-08117D3C25AA}"/>
              </a:ext>
            </a:extLst>
          </p:cNvPr>
          <p:cNvSpPr/>
          <p:nvPr/>
        </p:nvSpPr>
        <p:spPr>
          <a:xfrm>
            <a:off x="7505876" y="5221224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82593A0-D1BC-A4C9-C495-8344145C805B}"/>
              </a:ext>
            </a:extLst>
          </p:cNvPr>
          <p:cNvSpPr/>
          <p:nvPr/>
        </p:nvSpPr>
        <p:spPr>
          <a:xfrm>
            <a:off x="3013404" y="5137039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9E46924D-89A8-9C2F-F530-5F2C009AE532}"/>
              </a:ext>
            </a:extLst>
          </p:cNvPr>
          <p:cNvSpPr/>
          <p:nvPr/>
        </p:nvSpPr>
        <p:spPr>
          <a:xfrm>
            <a:off x="-1479068" y="5179131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6775B1-DF69-F266-9D57-42876D5D6A8F}"/>
              </a:ext>
            </a:extLst>
          </p:cNvPr>
          <p:cNvSpPr/>
          <p:nvPr/>
        </p:nvSpPr>
        <p:spPr>
          <a:xfrm>
            <a:off x="288798" y="252101"/>
            <a:ext cx="11614404" cy="6353798"/>
          </a:xfrm>
          <a:prstGeom prst="roundRect">
            <a:avLst>
              <a:gd name="adj" fmla="val 11774"/>
            </a:avLst>
          </a:prstGeom>
          <a:solidFill>
            <a:schemeClr val="bg1"/>
          </a:solidFill>
          <a:ln w="38100">
            <a:solidFill>
              <a:srgbClr val="9CDF0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E620BD8-591F-6153-9CFD-3E648E9822A1}"/>
              </a:ext>
            </a:extLst>
          </p:cNvPr>
          <p:cNvSpPr/>
          <p:nvPr/>
        </p:nvSpPr>
        <p:spPr>
          <a:xfrm>
            <a:off x="573685" y="1984248"/>
            <a:ext cx="5634075" cy="5122529"/>
          </a:xfrm>
          <a:custGeom>
            <a:avLst/>
            <a:gdLst/>
            <a:ahLst/>
            <a:cxnLst/>
            <a:rect l="l" t="t" r="r" b="b"/>
            <a:pathLst>
              <a:path w="4909197" h="4114800">
                <a:moveTo>
                  <a:pt x="0" y="0"/>
                </a:moveTo>
                <a:lnTo>
                  <a:pt x="4909198" y="0"/>
                </a:lnTo>
                <a:lnTo>
                  <a:pt x="4909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44AEAF1-FE46-FACB-9A41-86F6943610AD}"/>
              </a:ext>
            </a:extLst>
          </p:cNvPr>
          <p:cNvSpPr/>
          <p:nvPr/>
        </p:nvSpPr>
        <p:spPr>
          <a:xfrm>
            <a:off x="6205345" y="4660832"/>
            <a:ext cx="4410843" cy="2982833"/>
          </a:xfrm>
          <a:custGeom>
            <a:avLst/>
            <a:gdLst/>
            <a:ahLst/>
            <a:cxnLst/>
            <a:rect l="l" t="t" r="r" b="b"/>
            <a:pathLst>
              <a:path w="4410843" h="2982833">
                <a:moveTo>
                  <a:pt x="0" y="0"/>
                </a:moveTo>
                <a:lnTo>
                  <a:pt x="4410844" y="0"/>
                </a:lnTo>
                <a:lnTo>
                  <a:pt x="4410844" y="2982832"/>
                </a:lnTo>
                <a:lnTo>
                  <a:pt x="0" y="29828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5EE40DE-7AB5-41F0-D06C-3C81CAEC2AB4}"/>
              </a:ext>
            </a:extLst>
          </p:cNvPr>
          <p:cNvSpPr/>
          <p:nvPr/>
        </p:nvSpPr>
        <p:spPr>
          <a:xfrm>
            <a:off x="6756401" y="811055"/>
            <a:ext cx="5356064" cy="3609047"/>
          </a:xfrm>
          <a:custGeom>
            <a:avLst/>
            <a:gdLst/>
            <a:ahLst/>
            <a:cxnLst/>
            <a:rect l="l" t="t" r="r" b="b"/>
            <a:pathLst>
              <a:path w="2313082" h="2057400">
                <a:moveTo>
                  <a:pt x="0" y="0"/>
                </a:moveTo>
                <a:lnTo>
                  <a:pt x="2313081" y="0"/>
                </a:lnTo>
                <a:lnTo>
                  <a:pt x="23130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447DA-EB2B-A15F-818B-93809871AD1B}"/>
              </a:ext>
            </a:extLst>
          </p:cNvPr>
          <p:cNvSpPr txBox="1"/>
          <p:nvPr/>
        </p:nvSpPr>
        <p:spPr>
          <a:xfrm>
            <a:off x="7599680" y="1676400"/>
            <a:ext cx="377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0EE8A-96A5-2436-13AF-EA53747A1332}"/>
              </a:ext>
            </a:extLst>
          </p:cNvPr>
          <p:cNvSpPr txBox="1"/>
          <p:nvPr/>
        </p:nvSpPr>
        <p:spPr>
          <a:xfrm>
            <a:off x="904240" y="2692400"/>
            <a:ext cx="4846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được đặc điểm nhân vật và minh chứng cho đặc điểm đó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Content Placeholder 6" descr="A rainbow in the sky&#10;&#10;Description automatically generated">
            <a:extLst>
              <a:ext uri="{FF2B5EF4-FFF2-40B4-BE49-F238E27FC236}">
                <a16:creationId xmlns:a16="http://schemas.microsoft.com/office/drawing/2014/main" id="{E93B642D-179E-F356-7DBB-60FC10FE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Freeform 23">
            <a:extLst>
              <a:ext uri="{FF2B5EF4-FFF2-40B4-BE49-F238E27FC236}">
                <a16:creationId xmlns:a16="http://schemas.microsoft.com/office/drawing/2014/main" id="{3A409AB7-41BB-0F2B-CFAB-08117D3C25AA}"/>
              </a:ext>
            </a:extLst>
          </p:cNvPr>
          <p:cNvSpPr/>
          <p:nvPr/>
        </p:nvSpPr>
        <p:spPr>
          <a:xfrm>
            <a:off x="7505876" y="5221224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82593A0-D1BC-A4C9-C495-8344145C805B}"/>
              </a:ext>
            </a:extLst>
          </p:cNvPr>
          <p:cNvSpPr/>
          <p:nvPr/>
        </p:nvSpPr>
        <p:spPr>
          <a:xfrm>
            <a:off x="3013404" y="5137039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9E46924D-89A8-9C2F-F530-5F2C009AE532}"/>
              </a:ext>
            </a:extLst>
          </p:cNvPr>
          <p:cNvSpPr/>
          <p:nvPr/>
        </p:nvSpPr>
        <p:spPr>
          <a:xfrm>
            <a:off x="-1479068" y="5179131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6775B1-DF69-F266-9D57-42876D5D6A8F}"/>
              </a:ext>
            </a:extLst>
          </p:cNvPr>
          <p:cNvSpPr/>
          <p:nvPr/>
        </p:nvSpPr>
        <p:spPr>
          <a:xfrm>
            <a:off x="288798" y="252101"/>
            <a:ext cx="11614404" cy="6353798"/>
          </a:xfrm>
          <a:prstGeom prst="roundRect">
            <a:avLst>
              <a:gd name="adj" fmla="val 11774"/>
            </a:avLst>
          </a:prstGeom>
          <a:solidFill>
            <a:schemeClr val="bg1"/>
          </a:solidFill>
          <a:ln w="38100">
            <a:solidFill>
              <a:srgbClr val="9CDF0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E620BD8-591F-6153-9CFD-3E648E9822A1}"/>
              </a:ext>
            </a:extLst>
          </p:cNvPr>
          <p:cNvSpPr/>
          <p:nvPr/>
        </p:nvSpPr>
        <p:spPr>
          <a:xfrm>
            <a:off x="573685" y="1984248"/>
            <a:ext cx="5634075" cy="5122529"/>
          </a:xfrm>
          <a:custGeom>
            <a:avLst/>
            <a:gdLst/>
            <a:ahLst/>
            <a:cxnLst/>
            <a:rect l="l" t="t" r="r" b="b"/>
            <a:pathLst>
              <a:path w="4909197" h="4114800">
                <a:moveTo>
                  <a:pt x="0" y="0"/>
                </a:moveTo>
                <a:lnTo>
                  <a:pt x="4909198" y="0"/>
                </a:lnTo>
                <a:lnTo>
                  <a:pt x="4909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44AEAF1-FE46-FACB-9A41-86F6943610AD}"/>
              </a:ext>
            </a:extLst>
          </p:cNvPr>
          <p:cNvSpPr/>
          <p:nvPr/>
        </p:nvSpPr>
        <p:spPr>
          <a:xfrm>
            <a:off x="6205345" y="4660832"/>
            <a:ext cx="4410843" cy="2982833"/>
          </a:xfrm>
          <a:custGeom>
            <a:avLst/>
            <a:gdLst/>
            <a:ahLst/>
            <a:cxnLst/>
            <a:rect l="l" t="t" r="r" b="b"/>
            <a:pathLst>
              <a:path w="4410843" h="2982833">
                <a:moveTo>
                  <a:pt x="0" y="0"/>
                </a:moveTo>
                <a:lnTo>
                  <a:pt x="4410844" y="0"/>
                </a:lnTo>
                <a:lnTo>
                  <a:pt x="4410844" y="2982832"/>
                </a:lnTo>
                <a:lnTo>
                  <a:pt x="0" y="29828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5EE40DE-7AB5-41F0-D06C-3C81CAEC2AB4}"/>
              </a:ext>
            </a:extLst>
          </p:cNvPr>
          <p:cNvSpPr/>
          <p:nvPr/>
        </p:nvSpPr>
        <p:spPr>
          <a:xfrm>
            <a:off x="6756401" y="811055"/>
            <a:ext cx="5356064" cy="3609047"/>
          </a:xfrm>
          <a:custGeom>
            <a:avLst/>
            <a:gdLst/>
            <a:ahLst/>
            <a:cxnLst/>
            <a:rect l="l" t="t" r="r" b="b"/>
            <a:pathLst>
              <a:path w="2313082" h="2057400">
                <a:moveTo>
                  <a:pt x="0" y="0"/>
                </a:moveTo>
                <a:lnTo>
                  <a:pt x="2313081" y="0"/>
                </a:lnTo>
                <a:lnTo>
                  <a:pt x="23130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447DA-EB2B-A15F-818B-93809871AD1B}"/>
              </a:ext>
            </a:extLst>
          </p:cNvPr>
          <p:cNvSpPr txBox="1"/>
          <p:nvPr/>
        </p:nvSpPr>
        <p:spPr>
          <a:xfrm>
            <a:off x="7599680" y="1676400"/>
            <a:ext cx="377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chú ý điều gì khi trình bày đoạn văn?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0EE8A-96A5-2436-13AF-EA53747A1332}"/>
              </a:ext>
            </a:extLst>
          </p:cNvPr>
          <p:cNvSpPr txBox="1"/>
          <p:nvPr/>
        </p:nvSpPr>
        <p:spPr>
          <a:xfrm>
            <a:off x="924560" y="3210560"/>
            <a:ext cx="4846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 đoạn lùi vào, các câu viết liền.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593</Words>
  <Application>Microsoft Office PowerPoint</Application>
  <PresentationFormat>Widescreen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Cambria</vt:lpstr>
      <vt:lpstr>Aptos Display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Microsoft</cp:lastModifiedBy>
  <cp:revision>18</cp:revision>
  <dcterms:created xsi:type="dcterms:W3CDTF">2024-08-14T12:13:54Z</dcterms:created>
  <dcterms:modified xsi:type="dcterms:W3CDTF">2025-12-01T08:59:20Z</dcterms:modified>
</cp:coreProperties>
</file>