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43"/>
  </p:notesMasterIdLst>
  <p:sldIdLst>
    <p:sldId id="259" r:id="rId2"/>
    <p:sldId id="258" r:id="rId3"/>
    <p:sldId id="289" r:id="rId4"/>
    <p:sldId id="290" r:id="rId5"/>
    <p:sldId id="287" r:id="rId6"/>
    <p:sldId id="327" r:id="rId7"/>
    <p:sldId id="328" r:id="rId8"/>
    <p:sldId id="288" r:id="rId9"/>
    <p:sldId id="292" r:id="rId10"/>
    <p:sldId id="294" r:id="rId11"/>
    <p:sldId id="299" r:id="rId12"/>
    <p:sldId id="300" r:id="rId13"/>
    <p:sldId id="295" r:id="rId14"/>
    <p:sldId id="296" r:id="rId15"/>
    <p:sldId id="298" r:id="rId16"/>
    <p:sldId id="297" r:id="rId17"/>
    <p:sldId id="302" r:id="rId18"/>
    <p:sldId id="303" r:id="rId19"/>
    <p:sldId id="304" r:id="rId20"/>
    <p:sldId id="329" r:id="rId21"/>
    <p:sldId id="313" r:id="rId22"/>
    <p:sldId id="331" r:id="rId23"/>
    <p:sldId id="330" r:id="rId24"/>
    <p:sldId id="332" r:id="rId25"/>
    <p:sldId id="301" r:id="rId26"/>
    <p:sldId id="308" r:id="rId27"/>
    <p:sldId id="314" r:id="rId28"/>
    <p:sldId id="315" r:id="rId29"/>
    <p:sldId id="316" r:id="rId30"/>
    <p:sldId id="333" r:id="rId31"/>
    <p:sldId id="318" r:id="rId32"/>
    <p:sldId id="260" r:id="rId33"/>
    <p:sldId id="319" r:id="rId34"/>
    <p:sldId id="317" r:id="rId35"/>
    <p:sldId id="320" r:id="rId36"/>
    <p:sldId id="322" r:id="rId37"/>
    <p:sldId id="325" r:id="rId38"/>
    <p:sldId id="321" r:id="rId39"/>
    <p:sldId id="323" r:id="rId40"/>
    <p:sldId id="326" r:id="rId41"/>
    <p:sldId id="324" r:id="rId42"/>
  </p:sldIdLst>
  <p:sldSz cx="12192000" cy="6858000"/>
  <p:notesSz cx="6858000" cy="9144000"/>
  <p:embeddedFontLs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SVN-Bira" panose="020B0604020202020204" charset="0"/>
      <p:regular r:id="rId52"/>
    </p:embeddedFont>
    <p:embeddedFont>
      <p:font typeface="Wingdings 3" panose="05040102010807070707" pitchFamily="18" charset="2"/>
      <p:regular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54C"/>
    <a:srgbClr val="F8E48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961" autoAdjust="0"/>
  </p:normalViewPr>
  <p:slideViewPr>
    <p:cSldViewPr snapToGrid="0">
      <p:cViewPr varScale="1">
        <p:scale>
          <a:sx n="58" d="100"/>
          <a:sy n="58" d="100"/>
        </p:scale>
        <p:origin x="1070" y="31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61E7A-C870-44E1-847B-1F6DC53E1E2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137E-8A07-4248-99CB-31B74208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đôi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chia </a:t>
            </a:r>
            <a:r>
              <a:rPr lang="en-US" baseline="0" dirty="0" err="1"/>
              <a:t>sẻ</a:t>
            </a:r>
            <a:r>
              <a:rPr lang="en-US" baseline="0" dirty="0"/>
              <a:t>.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r>
              <a:rPr lang="en-US" baseline="0" dirty="0"/>
              <a:t> </a:t>
            </a:r>
            <a:r>
              <a:rPr lang="en-US" baseline="0" dirty="0" err="1"/>
              <a:t>lúc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. </a:t>
            </a:r>
          </a:p>
          <a:p>
            <a:r>
              <a:rPr lang="en-US" baseline="0" dirty="0"/>
              <a:t>KL: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2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ST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Đùng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Đùng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ai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137E-8A07-4248-99CB-31B7420807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9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3-4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137E-8A07-4248-99CB-31B7420807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3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72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4890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005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7139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994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61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73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887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39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17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54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02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28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40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D69AA-E9BE-7F84-E40C-E11453402B0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999910" y="-7624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4" y="1851409"/>
            <a:ext cx="8285182" cy="2645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3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4" y="51523"/>
            <a:ext cx="12095512" cy="6754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110" y="1785434"/>
            <a:ext cx="8947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khổng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lồ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6110" y="2830697"/>
            <a:ext cx="9982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ở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cày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cấy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6110" y="3975847"/>
            <a:ext cx="9616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4400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110" y="5120997"/>
            <a:ext cx="8947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4: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4400" b="1" i="1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691BB4-84CE-4EE3-8775-F067292FFEBA}"/>
              </a:ext>
            </a:extLst>
          </p:cNvPr>
          <p:cNvGrpSpPr/>
          <p:nvPr/>
        </p:nvGrpSpPr>
        <p:grpSpPr>
          <a:xfrm>
            <a:off x="193040" y="607025"/>
            <a:ext cx="11704320" cy="5458110"/>
            <a:chOff x="1156389" y="1281520"/>
            <a:chExt cx="2247211" cy="4320275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1156389" y="1565568"/>
              <a:ext cx="2247211" cy="4036227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椭圆 2">
              <a:extLst>
                <a:ext uri="{FF2B5EF4-FFF2-40B4-BE49-F238E27FC236}">
                  <a16:creationId xmlns:a16="http://schemas.microsoft.com/office/drawing/2014/main" id="{8F2D51E3-AB91-4987-9146-7AD6251B37FE}"/>
                </a:ext>
              </a:extLst>
            </p:cNvPr>
            <p:cNvSpPr/>
            <p:nvPr/>
          </p:nvSpPr>
          <p:spPr>
            <a:xfrm>
              <a:off x="1717551" y="1281520"/>
              <a:ext cx="1144394" cy="568094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字魂6号-日记插画体" panose="00000500000000000000" pitchFamily="2" charset="-122"/>
                  <a:cs typeface="+mn-cs"/>
                </a:rPr>
                <a:t>SỰ TÍCH ÔNG ĐÙNG, BÀ ĐÙNG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58815" y="1713053"/>
            <a:ext cx="11447362" cy="143526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1255" y="3312289"/>
            <a:ext cx="11447362" cy="239403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3382" y="1679000"/>
            <a:ext cx="1150523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xưa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nghĩa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khổng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thấp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lõm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hoang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chịt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lênh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khắp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vậy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liền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san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字魂95号-手刻宋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691BB4-84CE-4EE3-8775-F067292FFEBA}"/>
              </a:ext>
            </a:extLst>
          </p:cNvPr>
          <p:cNvGrpSpPr/>
          <p:nvPr/>
        </p:nvGrpSpPr>
        <p:grpSpPr>
          <a:xfrm>
            <a:off x="246669" y="247259"/>
            <a:ext cx="11704320" cy="6412621"/>
            <a:chOff x="1156389" y="1216165"/>
            <a:chExt cx="2247211" cy="4545623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1156389" y="1565568"/>
              <a:ext cx="2247211" cy="4196220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椭圆 2">
              <a:extLst>
                <a:ext uri="{FF2B5EF4-FFF2-40B4-BE49-F238E27FC236}">
                  <a16:creationId xmlns:a16="http://schemas.microsoft.com/office/drawing/2014/main" id="{8F2D51E3-AB91-4987-9146-7AD6251B37FE}"/>
                </a:ext>
              </a:extLst>
            </p:cNvPr>
            <p:cNvSpPr/>
            <p:nvPr/>
          </p:nvSpPr>
          <p:spPr>
            <a:xfrm>
              <a:off x="1717551" y="1216165"/>
              <a:ext cx="1144394" cy="568094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字魂6号-日记插画体" panose="00000500000000000000" pitchFamily="2" charset="-122"/>
                  <a:cs typeface="+mn-cs"/>
                </a:rPr>
                <a:t>SỰ TÍCH ÔNG ĐÙNG, BÀ ĐÙNG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29789" y="6265049"/>
            <a:ext cx="413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Truyện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cổ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tộc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Mường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948" y="1133899"/>
            <a:ext cx="11447362" cy="2951964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3627" y="4184374"/>
            <a:ext cx="11447362" cy="2394030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7482" y="1099681"/>
            <a:ext cx="1120429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dẫn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lênh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lom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khom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hụi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suốt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vẻ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vượt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nay.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: Do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ban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chưa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ghềnh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ngoằn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ngoèo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ghềnh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46669" y="49919"/>
            <a:ext cx="11704320" cy="6609960"/>
            <a:chOff x="246669" y="49919"/>
            <a:chExt cx="11704320" cy="6609960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49919"/>
              <a:ext cx="6157494" cy="192650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918036" y="1515996"/>
            <a:ext cx="2976842" cy="2017926"/>
            <a:chOff x="848588" y="1817963"/>
            <a:chExt cx="2976842" cy="2017926"/>
          </a:xfrm>
        </p:grpSpPr>
        <p:sp>
          <p:nvSpPr>
            <p:cNvPr id="26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13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17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9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l</a:t>
                </a:r>
                <a:r>
                  <a:rPr kumimoji="0" lang="en-US" altLang="zh-CN" sz="4400" b="1" i="0" u="none" strike="noStrike" kern="1200" cap="none" normalizeH="0" baseline="0" noProof="0" dirty="0" err="1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rPr>
                  <a:t>ồi</a:t>
                </a:r>
                <a:r>
                  <a:rPr kumimoji="0" lang="en-US" altLang="zh-CN" sz="4400" b="1" i="0" u="none" strike="noStrike" kern="1200" cap="none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rPr>
                  <a:t> </a:t>
                </a:r>
                <a:r>
                  <a:rPr kumimoji="0" lang="en-US" altLang="zh-CN" sz="4400" b="1" i="0" u="none" strike="noStrike" kern="1200" cap="none" normalizeH="0" baseline="0" noProof="0" dirty="0" err="1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rPr>
                  <a:t>lõm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918036" y="3263304"/>
            <a:ext cx="2976842" cy="2017926"/>
            <a:chOff x="848588" y="1817963"/>
            <a:chExt cx="2976842" cy="2017926"/>
          </a:xfrm>
        </p:grpSpPr>
        <p:sp>
          <p:nvSpPr>
            <p:cNvPr id="29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1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32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34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5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33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chằng</a:t>
                </a:r>
                <a:r>
                  <a:rPr lang="en-US" altLang="zh-CN" sz="4400" b="1" dirty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chịt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000988" y="4877229"/>
            <a:ext cx="2976842" cy="2017926"/>
            <a:chOff x="848588" y="1817963"/>
            <a:chExt cx="2976842" cy="2017926"/>
          </a:xfrm>
        </p:grpSpPr>
        <p:sp>
          <p:nvSpPr>
            <p:cNvPr id="37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9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40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42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3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1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lênh</a:t>
                </a:r>
                <a:r>
                  <a:rPr lang="en-US" altLang="zh-CN" sz="4400" b="1" dirty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láng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8468588" y="1420005"/>
            <a:ext cx="2976842" cy="2017926"/>
            <a:chOff x="848588" y="1817963"/>
            <a:chExt cx="2976842" cy="2017926"/>
          </a:xfrm>
        </p:grpSpPr>
        <p:sp>
          <p:nvSpPr>
            <p:cNvPr id="45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7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48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50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1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9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lom</a:t>
                </a:r>
                <a:r>
                  <a:rPr lang="en-US" altLang="zh-CN" sz="4400" b="1" dirty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khom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8597839" y="3263304"/>
            <a:ext cx="2976842" cy="2017926"/>
            <a:chOff x="848588" y="1817963"/>
            <a:chExt cx="2976842" cy="2017926"/>
          </a:xfrm>
        </p:grpSpPr>
        <p:sp>
          <p:nvSpPr>
            <p:cNvPr id="53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55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56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58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9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57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hì</a:t>
                </a:r>
                <a:r>
                  <a:rPr lang="en-US" altLang="zh-CN" sz="4400" b="1" dirty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hụi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8368344" y="4877229"/>
            <a:ext cx="3435832" cy="2017926"/>
            <a:chOff x="586215" y="1817963"/>
            <a:chExt cx="3435832" cy="2017926"/>
          </a:xfrm>
        </p:grpSpPr>
        <p:sp>
          <p:nvSpPr>
            <p:cNvPr id="61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63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586215" y="1817963"/>
              <a:ext cx="3435832" cy="2017926"/>
              <a:chOff x="404818" y="1985214"/>
              <a:chExt cx="3435832" cy="2017926"/>
            </a:xfrm>
          </p:grpSpPr>
          <p:grpSp>
            <p:nvGrpSpPr>
              <p:cNvPr id="64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66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6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65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404818" y="2405787"/>
                <a:ext cx="343583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ngoằn</a:t>
                </a:r>
                <a:r>
                  <a:rPr lang="en-US" altLang="zh-CN" sz="4400" b="1" dirty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ngoèo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74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7186" y="0"/>
              <a:ext cx="6523285" cy="192650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27234" y="2109525"/>
            <a:ext cx="11343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nhổ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san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rãi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cày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cấy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234" y="2095847"/>
            <a:ext cx="1134319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nhổ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san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rãi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ở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cày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cấy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 //</a:t>
            </a:r>
            <a:endParaRPr lang="en-US" sz="4400" spc="-150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9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6500" y="0"/>
              <a:ext cx="8504657" cy="192650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27233" y="1841249"/>
            <a:ext cx="11343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Ông Đùng </a:t>
            </a:r>
            <a:r>
              <a:rPr lang="vi-VN" sz="4400" b="1" i="1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lom khom dùng tay bới đất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đằng trước, bà Đùng </a:t>
            </a:r>
            <a:r>
              <a:rPr lang="vi-VN" sz="4400" b="1" i="1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hì hụi vét đất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đằng sau. </a:t>
            </a:r>
            <a:endParaRPr lang="en-US" sz="4400" dirty="0">
              <a:solidFill>
                <a:schemeClr val="accent4">
                  <a:lumMod val="50000"/>
                </a:schemeClr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233" y="3964907"/>
            <a:ext cx="11343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Vì thế, sông Đà mới </a:t>
            </a:r>
            <a:r>
              <a:rPr lang="vi-VN" sz="4400" b="1" i="1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ngoằn ngoèo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, có tới: </a:t>
            </a:r>
            <a:r>
              <a:rPr lang="vi-VN" sz="4400" b="1" i="1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“trăm bảy mươi thác, trăm ba mươi ghềnh”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như bây giờ.</a:t>
            </a:r>
          </a:p>
        </p:txBody>
      </p:sp>
    </p:spTree>
    <p:extLst>
      <p:ext uri="{BB962C8B-B14F-4D97-AF65-F5344CB8AC3E}">
        <p14:creationId xmlns:p14="http://schemas.microsoft.com/office/powerpoint/2010/main" val="27200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0"/>
              <a:ext cx="6157494" cy="1926503"/>
            </a:xfrm>
            <a:prstGeom prst="rect">
              <a:avLst/>
            </a:prstGeom>
          </p:spPr>
        </p:pic>
      </p:grpSp>
      <p:grpSp>
        <p:nvGrpSpPr>
          <p:cNvPr id="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559797" y="1926503"/>
            <a:ext cx="3304409" cy="3635259"/>
            <a:chOff x="503407" y="1985214"/>
            <a:chExt cx="3304409" cy="3635259"/>
          </a:xfrm>
        </p:grpSpPr>
        <p:grpSp>
          <p:nvGrpSpPr>
            <p:cNvPr id="10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15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6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1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503407" y="3106368"/>
              <a:ext cx="3304409" cy="2514105"/>
              <a:chOff x="255680" y="1910661"/>
              <a:chExt cx="3304409" cy="2514105"/>
            </a:xfrm>
          </p:grpSpPr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584487" y="1910661"/>
                <a:ext cx="26467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1" i="0" u="none" strike="noStrike" kern="1200" cap="none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Mườ</a:t>
                </a:r>
                <a:r>
                  <a:rPr kumimoji="0" lang="en-US" altLang="zh-CN" sz="4000" b="1" i="0" u="none" strike="noStrike" kern="1200" cap="none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ng Bi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255680" y="2670440"/>
                <a:ext cx="330440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địa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danh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thuộc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huyện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Tân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Lạc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tỉnh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Hòa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Bình</a:t>
                </a:r>
                <a:endParaRPr kumimoji="0" lang="zh-CN" altLang="en-US" sz="3600" b="0" i="0" u="none" strike="noStrike" kern="1200" cap="none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</a:endParaRPr>
              </a:p>
            </p:txBody>
          </p:sp>
        </p:grpSp>
      </p:grpSp>
      <p:sp>
        <p:nvSpPr>
          <p:cNvPr id="7" name="AutoShape 2" descr="Giới thiệu ch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Giới thiệu chu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Giới thiệu chu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ản Đồ Hòa Bình ❤️_❤️ Khổ Lớn Phóng To Năm 2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64" y="1638837"/>
            <a:ext cx="5832605" cy="497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0"/>
              <a:ext cx="6157494" cy="1926503"/>
            </a:xfrm>
            <a:prstGeom prst="rect">
              <a:avLst/>
            </a:prstGeom>
          </p:spPr>
        </p:pic>
      </p:grpSp>
      <p:grpSp>
        <p:nvGrpSpPr>
          <p:cNvPr id="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307975" y="1926503"/>
            <a:ext cx="3641813" cy="4136527"/>
            <a:chOff x="251585" y="1985214"/>
            <a:chExt cx="3641813" cy="4136527"/>
          </a:xfrm>
        </p:grpSpPr>
        <p:grpSp>
          <p:nvGrpSpPr>
            <p:cNvPr id="10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15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6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1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251585" y="3106368"/>
              <a:ext cx="3641813" cy="3015373"/>
              <a:chOff x="3858" y="1910661"/>
              <a:chExt cx="3641813" cy="3015373"/>
            </a:xfrm>
          </p:grpSpPr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461058" y="1910661"/>
                <a:ext cx="27702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normalizeH="0" baseline="0" noProof="0" dirty="0" err="1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chằng</a:t>
                </a:r>
                <a:r>
                  <a:rPr kumimoji="0" lang="en-US" altLang="zh-CN" sz="4000" b="1" i="0" u="none" strike="noStrike" kern="1200" cap="none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 </a:t>
                </a:r>
                <a:r>
                  <a:rPr kumimoji="0" lang="en-US" altLang="zh-CN" sz="4000" b="1" i="0" u="none" strike="noStrike" kern="1200" cap="none" normalizeH="0" baseline="0" noProof="0" dirty="0" err="1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chịt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3858" y="2617710"/>
                <a:ext cx="364181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(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cây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cối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)</a:t>
                </a:r>
                <a:r>
                  <a:rPr lang="zh-CN" altLang="en-US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đan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vào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nhau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dày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đặc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và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không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theo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hàng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lối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nhất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định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.</a:t>
                </a:r>
              </a:p>
            </p:txBody>
          </p:sp>
        </p:grpSp>
      </p:grpSp>
      <p:sp>
        <p:nvSpPr>
          <p:cNvPr id="7" name="AutoShape 2" descr="Giới thiệu ch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Giới thiệu chu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Giới thiệu chu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Ngắm vẻ đẹp huyền bí của cây di sản quốc gia đầu tiên tại ĐBS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20" y="2071101"/>
            <a:ext cx="6758814" cy="38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0"/>
              <a:ext cx="6157494" cy="1926503"/>
            </a:xfrm>
            <a:prstGeom prst="rect">
              <a:avLst/>
            </a:prstGeom>
          </p:spPr>
        </p:pic>
      </p:grpSp>
      <p:grpSp>
        <p:nvGrpSpPr>
          <p:cNvPr id="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1558537" y="1908759"/>
            <a:ext cx="3641813" cy="3582529"/>
            <a:chOff x="334704" y="1985214"/>
            <a:chExt cx="3641813" cy="3582529"/>
          </a:xfrm>
        </p:grpSpPr>
        <p:grpSp>
          <p:nvGrpSpPr>
            <p:cNvPr id="10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15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6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1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334704" y="3105531"/>
              <a:ext cx="3641813" cy="2462212"/>
              <a:chOff x="86977" y="1909824"/>
              <a:chExt cx="3641813" cy="2462212"/>
            </a:xfrm>
          </p:grpSpPr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522773" y="1909824"/>
                <a:ext cx="27702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normalizeH="0" baseline="0" noProof="0" dirty="0" err="1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ra</a:t>
                </a:r>
                <a:r>
                  <a:rPr kumimoji="0" lang="en-US" altLang="zh-CN" sz="4000" b="1" i="0" u="none" strike="noStrike" kern="1200" cap="none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 </a:t>
                </a:r>
                <a:r>
                  <a:rPr kumimoji="0" lang="en-US" altLang="zh-CN" sz="4000" b="1" i="0" u="none" strike="noStrike" kern="1200" cap="none" normalizeH="0" baseline="0" noProof="0" dirty="0" err="1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tay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86977" y="2617710"/>
                <a:ext cx="364181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bắt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đầu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làm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để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tỏ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rõ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khả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năng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tài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trí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của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mình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.</a:t>
                </a:r>
              </a:p>
            </p:txBody>
          </p:sp>
        </p:grpSp>
      </p:grpSp>
      <p:sp>
        <p:nvSpPr>
          <p:cNvPr id="7" name="AutoShape 2" descr="Giới thiệu ch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Giới thiệu chu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Giới thiệu chu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6922469" y="1926503"/>
            <a:ext cx="3641813" cy="4136527"/>
            <a:chOff x="334704" y="1985214"/>
            <a:chExt cx="3641813" cy="4136527"/>
          </a:xfrm>
        </p:grpSpPr>
        <p:grpSp>
          <p:nvGrpSpPr>
            <p:cNvPr id="22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26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27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28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9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23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334704" y="3105531"/>
              <a:ext cx="3641813" cy="3016210"/>
              <a:chOff x="86977" y="1909824"/>
              <a:chExt cx="3641813" cy="3016210"/>
            </a:xfrm>
          </p:grpSpPr>
          <p:sp>
            <p:nvSpPr>
              <p:cNvPr id="24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522773" y="1909824"/>
                <a:ext cx="27702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normalizeH="0" baseline="0" noProof="0" dirty="0" err="1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hì</a:t>
                </a:r>
                <a:r>
                  <a:rPr kumimoji="0" lang="en-US" altLang="zh-CN" sz="4000" b="1" i="0" u="none" strike="noStrike" kern="1200" cap="none" normalizeH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 </a:t>
                </a:r>
                <a:r>
                  <a:rPr kumimoji="0" lang="en-US" altLang="zh-CN" sz="4000" b="1" i="0" u="none" strike="noStrike" kern="1200" cap="none" normalizeH="0" noProof="0" dirty="0" err="1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hụi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25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86977" y="2617710"/>
                <a:ext cx="364181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dáng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vẻ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cặm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cụi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làm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việc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gì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đó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một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cách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khó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nhọc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kiên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nhẫn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608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0"/>
              <a:ext cx="6157494" cy="1926503"/>
            </a:xfrm>
            <a:prstGeom prst="rect">
              <a:avLst/>
            </a:prstGeom>
          </p:spPr>
        </p:pic>
      </p:grpSp>
      <p:grpSp>
        <p:nvGrpSpPr>
          <p:cNvPr id="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7808924" y="1660554"/>
            <a:ext cx="3928359" cy="4635420"/>
            <a:chOff x="107517" y="1985214"/>
            <a:chExt cx="3928359" cy="4635420"/>
          </a:xfrm>
        </p:grpSpPr>
        <p:grpSp>
          <p:nvGrpSpPr>
            <p:cNvPr id="10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15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6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1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107517" y="3085049"/>
              <a:ext cx="3928359" cy="3535585"/>
              <a:chOff x="-140210" y="1889342"/>
              <a:chExt cx="3928359" cy="3535585"/>
            </a:xfrm>
          </p:grpSpPr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522773" y="1889342"/>
                <a:ext cx="27702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normalizeH="0" baseline="0" noProof="0" dirty="0" err="1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Ghềnh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-140210" y="2562605"/>
                <a:ext cx="392835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Chỗ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lòng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sông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bị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thu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hẹp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và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nông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có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đá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nằm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chắn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ngang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làm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nước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dồn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lại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và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chảy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xiết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.</a:t>
                </a:r>
              </a:p>
            </p:txBody>
          </p:sp>
        </p:grpSp>
      </p:grpSp>
      <p:sp>
        <p:nvSpPr>
          <p:cNvPr id="7" name="AutoShape 2" descr="Giới thiệu ch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Giới thiệu chu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Giới thiệu chu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Văn mẫu học sinh giỏi] Phân tích tác phẩm Người lái đò sông Đà của Tô Hoài  - Văn mẫu v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5" y="1842216"/>
            <a:ext cx="6238864" cy="4679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93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148112" y="1156448"/>
            <a:ext cx="3173822" cy="60135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50933" y="1063799"/>
            <a:ext cx="198484" cy="3933159"/>
            <a:chOff x="6796339" y="1005139"/>
            <a:chExt cx="161421" cy="319872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549BC6C-8CF3-4B95-A9B4-637B0A2A1555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>
              <a:off x="6877049" y="1085850"/>
              <a:ext cx="1" cy="3118012"/>
            </a:xfrm>
            <a:prstGeom prst="line">
              <a:avLst/>
            </a:prstGeom>
            <a:ln w="22225">
              <a:solidFill>
                <a:srgbClr val="F5D54C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36D8E9C-0CA8-4D84-A5C9-3639AA7F2FCB}"/>
                </a:ext>
              </a:extLst>
            </p:cNvPr>
            <p:cNvSpPr/>
            <p:nvPr/>
          </p:nvSpPr>
          <p:spPr>
            <a:xfrm>
              <a:off x="6796339" y="1005139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0C3B0DE-5D6E-4843-B334-E74DD5DEA357}"/>
                </a:ext>
              </a:extLst>
            </p:cNvPr>
            <p:cNvSpPr/>
            <p:nvPr/>
          </p:nvSpPr>
          <p:spPr>
            <a:xfrm>
              <a:off x="6796339" y="2523790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B0CBFFA-5538-4B49-AF3D-E62FD8003BF4}"/>
                </a:ext>
              </a:extLst>
            </p:cNvPr>
            <p:cNvSpPr/>
            <p:nvPr/>
          </p:nvSpPr>
          <p:spPr>
            <a:xfrm>
              <a:off x="6796339" y="4042441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633FB89-C2A3-41CE-8A60-4B724C1FCFE3}"/>
              </a:ext>
            </a:extLst>
          </p:cNvPr>
          <p:cNvGrpSpPr/>
          <p:nvPr/>
        </p:nvGrpSpPr>
        <p:grpSpPr>
          <a:xfrm>
            <a:off x="7014402" y="762244"/>
            <a:ext cx="4236189" cy="822217"/>
            <a:chOff x="7291304" y="896482"/>
            <a:chExt cx="2216222" cy="430155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250A9E2-2EB2-4EBB-85C5-AF0511B6DFE3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BD427FF-0F70-47BD-A8F8-5A0F01BC4B12}"/>
                </a:ext>
              </a:extLst>
            </p:cNvPr>
            <p:cNvSpPr txBox="1"/>
            <p:nvPr/>
          </p:nvSpPr>
          <p:spPr>
            <a:xfrm>
              <a:off x="7968707" y="924093"/>
              <a:ext cx="1538819" cy="40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Tây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Nguyên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CD21FEE-FA97-403B-8D30-EA7AC314FBC0}"/>
              </a:ext>
            </a:extLst>
          </p:cNvPr>
          <p:cNvGrpSpPr/>
          <p:nvPr/>
        </p:nvGrpSpPr>
        <p:grpSpPr>
          <a:xfrm>
            <a:off x="7014402" y="2631113"/>
            <a:ext cx="3657453" cy="769441"/>
            <a:chOff x="7291304" y="885165"/>
            <a:chExt cx="1913448" cy="402544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0437FB5-7A5D-47ED-A9C2-320C91115C08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C720ED7-4A99-4E0B-9A9E-EA713CB35D1F}"/>
                </a:ext>
              </a:extLst>
            </p:cNvPr>
            <p:cNvSpPr txBox="1"/>
            <p:nvPr/>
          </p:nvSpPr>
          <p:spPr>
            <a:xfrm>
              <a:off x="7968706" y="885165"/>
              <a:ext cx="1236046" cy="40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Tây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Bắc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C8C5867-456B-4068-9BCD-F60B61A49FEB}"/>
              </a:ext>
            </a:extLst>
          </p:cNvPr>
          <p:cNvGrpSpPr/>
          <p:nvPr/>
        </p:nvGrpSpPr>
        <p:grpSpPr>
          <a:xfrm>
            <a:off x="7014402" y="4512995"/>
            <a:ext cx="3993122" cy="769441"/>
            <a:chOff x="7291304" y="896482"/>
            <a:chExt cx="2089058" cy="402544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0972DA3-DFF6-44D6-B1E2-6DEDE15C1A2A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08307C3-FAA9-4BEB-9C01-D66B6820D61C}"/>
                </a:ext>
              </a:extLst>
            </p:cNvPr>
            <p:cNvSpPr txBox="1"/>
            <p:nvPr/>
          </p:nvSpPr>
          <p:spPr>
            <a:xfrm>
              <a:off x="7968706" y="896482"/>
              <a:ext cx="1411656" cy="40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Tây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Ninh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33" name="矩形: 圆角 5">
            <a:extLst>
              <a:ext uri="{FF2B5EF4-FFF2-40B4-BE49-F238E27FC236}">
                <a16:creationId xmlns:a16="http://schemas.microsoft.com/office/drawing/2014/main" id="{FB00FB96-D928-4A6B-9024-9CB3DB0C0708}"/>
              </a:ext>
            </a:extLst>
          </p:cNvPr>
          <p:cNvSpPr/>
          <p:nvPr/>
        </p:nvSpPr>
        <p:spPr>
          <a:xfrm>
            <a:off x="368973" y="703086"/>
            <a:ext cx="5697578" cy="1566166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Nhà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rông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có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nhiều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ở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đâu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字魂6号-日记插画体" panose="00000500000000000000" pitchFamily="2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117" y="417446"/>
            <a:ext cx="1488102" cy="1491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95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588DC0-ADB5-05E6-BE03-FD2B40EDE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79" y="828830"/>
            <a:ext cx="8285182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2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>
            <a:extLst>
              <a:ext uri="{FF2B5EF4-FFF2-40B4-BE49-F238E27FC236}">
                <a16:creationId xmlns:a16="http://schemas.microsoft.com/office/drawing/2014/main" id="{E6691BB4-84CE-4EE3-8775-F067292FFEBA}"/>
              </a:ext>
            </a:extLst>
          </p:cNvPr>
          <p:cNvGrpSpPr/>
          <p:nvPr/>
        </p:nvGrpSpPr>
        <p:grpSpPr>
          <a:xfrm>
            <a:off x="246669" y="247259"/>
            <a:ext cx="11704320" cy="6412621"/>
            <a:chOff x="1156389" y="1216165"/>
            <a:chExt cx="2247211" cy="4545623"/>
          </a:xfrm>
        </p:grpSpPr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1156389" y="1565568"/>
              <a:ext cx="2247211" cy="4196220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椭圆 2">
              <a:extLst>
                <a:ext uri="{FF2B5EF4-FFF2-40B4-BE49-F238E27FC236}">
                  <a16:creationId xmlns:a16="http://schemas.microsoft.com/office/drawing/2014/main" id="{8F2D51E3-AB91-4987-9146-7AD6251B37FE}"/>
                </a:ext>
              </a:extLst>
            </p:cNvPr>
            <p:cNvSpPr/>
            <p:nvPr/>
          </p:nvSpPr>
          <p:spPr>
            <a:xfrm>
              <a:off x="1717551" y="1216165"/>
              <a:ext cx="1144394" cy="568094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字魂6号-日记插画体" panose="00000500000000000000" pitchFamily="2" charset="-122"/>
                  <a:cs typeface="+mn-cs"/>
                </a:rPr>
                <a:t>SỰ TÍCH ÔNG ĐÙNG, BÀ ĐÙNG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87" y="1048683"/>
            <a:ext cx="9017125" cy="243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743" y="3414307"/>
            <a:ext cx="8852170" cy="3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879403-E86A-6370-EF25-0021D95EA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51" y="1839836"/>
            <a:ext cx="9906859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2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2F0C81-B621-29A6-C30F-8CA1CE169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98" y="828830"/>
            <a:ext cx="9906859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2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06FE89-4759-29FC-A7A0-2369E0130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907933"/>
            <a:ext cx="9128760" cy="24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0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152554"/>
            <a:ext cx="11704320" cy="6507325"/>
            <a:chOff x="246669" y="152554"/>
            <a:chExt cx="11704320" cy="6507325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2568" y="152554"/>
              <a:ext cx="1952521" cy="117523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10162" y="2906397"/>
            <a:ext cx="8988074" cy="3599422"/>
            <a:chOff x="1510162" y="2906397"/>
            <a:chExt cx="8988074" cy="3599422"/>
          </a:xfrm>
        </p:grpSpPr>
        <p:grpSp>
          <p:nvGrpSpPr>
            <p:cNvPr id="7" name="Group 6"/>
            <p:cNvGrpSpPr/>
            <p:nvPr/>
          </p:nvGrpSpPr>
          <p:grpSpPr>
            <a:xfrm>
              <a:off x="1510162" y="2906397"/>
              <a:ext cx="8988074" cy="3599422"/>
              <a:chOff x="2378264" y="2938024"/>
              <a:chExt cx="8988074" cy="3599422"/>
            </a:xfrm>
          </p:grpSpPr>
          <p:sp>
            <p:nvSpPr>
              <p:cNvPr id="10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336539" cy="326600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9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378264" y="3361952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4105324" y="3330325"/>
              <a:ext cx="632718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khác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thường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Họ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đứng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hơn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năm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đỉnh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4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569" y="254984"/>
            <a:ext cx="2178520" cy="1238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chứng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hoang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ngập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54149" y="2888879"/>
            <a:ext cx="9889358" cy="3969121"/>
            <a:chOff x="1174882" y="2906397"/>
            <a:chExt cx="9889358" cy="3969121"/>
          </a:xfrm>
        </p:grpSpPr>
        <p:grpSp>
          <p:nvGrpSpPr>
            <p:cNvPr id="11" name="Group 10"/>
            <p:cNvGrpSpPr/>
            <p:nvPr/>
          </p:nvGrpSpPr>
          <p:grpSpPr>
            <a:xfrm>
              <a:off x="1174882" y="2906397"/>
              <a:ext cx="9889358" cy="3969121"/>
              <a:chOff x="2042984" y="2938024"/>
              <a:chExt cx="9889358" cy="3969121"/>
            </a:xfrm>
          </p:grpSpPr>
          <p:sp>
            <p:nvSpPr>
              <p:cNvPr id="14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902543" cy="359942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042984" y="3731651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752420" y="3027944"/>
              <a:ext cx="7174659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nhổ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san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-&gt;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lom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khom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dùng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tay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bới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đằng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hì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hụi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vét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đằng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dẫn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8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đem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54149" y="2874227"/>
            <a:ext cx="9889358" cy="3983773"/>
            <a:chOff x="1174882" y="2891745"/>
            <a:chExt cx="9889358" cy="3983773"/>
          </a:xfrm>
        </p:grpSpPr>
        <p:grpSp>
          <p:nvGrpSpPr>
            <p:cNvPr id="11" name="Group 10"/>
            <p:cNvGrpSpPr/>
            <p:nvPr/>
          </p:nvGrpSpPr>
          <p:grpSpPr>
            <a:xfrm>
              <a:off x="1174882" y="2906397"/>
              <a:ext cx="9889358" cy="3969121"/>
              <a:chOff x="2042984" y="2938024"/>
              <a:chExt cx="9889358" cy="3969121"/>
            </a:xfrm>
          </p:grpSpPr>
          <p:sp>
            <p:nvSpPr>
              <p:cNvPr id="14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902543" cy="359942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042984" y="3731651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742692" y="2891745"/>
              <a:ext cx="717465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cánh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phẳng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rãi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lấy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chỗ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dân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cày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cấy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Còn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đào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bới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chảy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dòng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vượt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qua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đồi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đổ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xuôi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tạo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sông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Đà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364" y="306359"/>
            <a:ext cx="1764871" cy="10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Theo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tốt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đẹp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54149" y="2888879"/>
            <a:ext cx="9953872" cy="3969121"/>
            <a:chOff x="1174882" y="2906397"/>
            <a:chExt cx="9953872" cy="3969121"/>
          </a:xfrm>
        </p:grpSpPr>
        <p:grpSp>
          <p:nvGrpSpPr>
            <p:cNvPr id="11" name="Group 10"/>
            <p:cNvGrpSpPr/>
            <p:nvPr/>
          </p:nvGrpSpPr>
          <p:grpSpPr>
            <a:xfrm>
              <a:off x="1174882" y="2906397"/>
              <a:ext cx="9889358" cy="3969121"/>
              <a:chOff x="2042984" y="2938024"/>
              <a:chExt cx="9889358" cy="3969121"/>
            </a:xfrm>
          </p:grpSpPr>
          <p:sp>
            <p:nvSpPr>
              <p:cNvPr id="14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902543" cy="359942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042984" y="3731651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954095" y="3313419"/>
              <a:ext cx="7174659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algn="just">
                <a:spcAft>
                  <a:spcPts val="6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chỉ</a:t>
              </a:r>
              <a:endParaRPr lang="en-US" sz="40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lvl="0" indent="-571500" algn="just">
                <a:spcAft>
                  <a:spcPts val="6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Chịu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khó</a:t>
              </a:r>
              <a:endParaRPr lang="en-US" sz="40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lvl="0" indent="-571500" algn="just">
                <a:spcAft>
                  <a:spcPts val="6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ngại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khó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khăn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vất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vả</a:t>
              </a:r>
              <a:endParaRPr lang="en-US" sz="40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lvl="0" indent="-571500" algn="just">
                <a:spcAft>
                  <a:spcPts val="6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Xả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thân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cộng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endParaRPr lang="en-US" sz="40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07" y="137692"/>
            <a:ext cx="2043642" cy="11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nay?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54149" y="2888879"/>
            <a:ext cx="9889358" cy="3969121"/>
            <a:chOff x="1174882" y="2906397"/>
            <a:chExt cx="9889358" cy="3969121"/>
          </a:xfrm>
        </p:grpSpPr>
        <p:grpSp>
          <p:nvGrpSpPr>
            <p:cNvPr id="11" name="Group 10"/>
            <p:cNvGrpSpPr/>
            <p:nvPr/>
          </p:nvGrpSpPr>
          <p:grpSpPr>
            <a:xfrm>
              <a:off x="1174882" y="2906397"/>
              <a:ext cx="9889358" cy="3969121"/>
              <a:chOff x="2042984" y="2938024"/>
              <a:chExt cx="9889358" cy="3969121"/>
            </a:xfrm>
          </p:grpSpPr>
          <p:sp>
            <p:nvSpPr>
              <p:cNvPr id="14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902543" cy="359942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042984" y="3731651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889581" y="3572794"/>
              <a:ext cx="717465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chuyện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đặc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sông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Đà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: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ngoằn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ngoèo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thác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ghềnh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bảy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thác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ba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ghềnh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35" y="68689"/>
            <a:ext cx="2282186" cy="13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148112" y="1156448"/>
            <a:ext cx="3173822" cy="60135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74966" y="1048128"/>
            <a:ext cx="198484" cy="3933159"/>
            <a:chOff x="6796339" y="1005139"/>
            <a:chExt cx="161421" cy="319872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549BC6C-8CF3-4B95-A9B4-637B0A2A1555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>
              <a:off x="6877049" y="1085850"/>
              <a:ext cx="1" cy="3118012"/>
            </a:xfrm>
            <a:prstGeom prst="line">
              <a:avLst/>
            </a:prstGeom>
            <a:ln w="22225">
              <a:solidFill>
                <a:srgbClr val="F5D54C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36D8E9C-0CA8-4D84-A5C9-3639AA7F2FCB}"/>
                </a:ext>
              </a:extLst>
            </p:cNvPr>
            <p:cNvSpPr/>
            <p:nvPr/>
          </p:nvSpPr>
          <p:spPr>
            <a:xfrm>
              <a:off x="6796339" y="1005139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0C3B0DE-5D6E-4843-B334-E74DD5DEA357}"/>
                </a:ext>
              </a:extLst>
            </p:cNvPr>
            <p:cNvSpPr/>
            <p:nvPr/>
          </p:nvSpPr>
          <p:spPr>
            <a:xfrm>
              <a:off x="6796339" y="2523790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B0CBFFA-5538-4B49-AF3D-E62FD8003BF4}"/>
                </a:ext>
              </a:extLst>
            </p:cNvPr>
            <p:cNvSpPr/>
            <p:nvPr/>
          </p:nvSpPr>
          <p:spPr>
            <a:xfrm>
              <a:off x="6796339" y="4042441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633FB89-C2A3-41CE-8A60-4B724C1FCFE3}"/>
              </a:ext>
            </a:extLst>
          </p:cNvPr>
          <p:cNvGrpSpPr/>
          <p:nvPr/>
        </p:nvGrpSpPr>
        <p:grpSpPr>
          <a:xfrm>
            <a:off x="6078352" y="227058"/>
            <a:ext cx="5936168" cy="2123658"/>
            <a:chOff x="7291304" y="602574"/>
            <a:chExt cx="3105590" cy="111102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250A9E2-2EB2-4EBB-85C5-AF0511B6DFE3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BD427FF-0F70-47BD-A8F8-5A0F01BC4B12}"/>
                </a:ext>
              </a:extLst>
            </p:cNvPr>
            <p:cNvSpPr txBox="1"/>
            <p:nvPr/>
          </p:nvSpPr>
          <p:spPr>
            <a:xfrm>
              <a:off x="7968705" y="602574"/>
              <a:ext cx="2428189" cy="111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Là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nơi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để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thờ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cúng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chung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và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đón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tiếp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khách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CD21FEE-FA97-403B-8D30-EA7AC314FBC0}"/>
              </a:ext>
            </a:extLst>
          </p:cNvPr>
          <p:cNvGrpSpPr/>
          <p:nvPr/>
        </p:nvGrpSpPr>
        <p:grpSpPr>
          <a:xfrm>
            <a:off x="6078353" y="2269252"/>
            <a:ext cx="6113646" cy="2123657"/>
            <a:chOff x="7291304" y="657630"/>
            <a:chExt cx="3198440" cy="1111021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0437FB5-7A5D-47ED-A9C2-320C91115C08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C720ED7-4A99-4E0B-9A9E-EA713CB35D1F}"/>
                </a:ext>
              </a:extLst>
            </p:cNvPr>
            <p:cNvSpPr txBox="1"/>
            <p:nvPr/>
          </p:nvSpPr>
          <p:spPr>
            <a:xfrm>
              <a:off x="7968705" y="657630"/>
              <a:ext cx="2521039" cy="1111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Là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nơi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để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hội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họp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và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vui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chơi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chung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của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dân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làng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C8C5867-456B-4068-9BCD-F60B61A49FEB}"/>
              </a:ext>
            </a:extLst>
          </p:cNvPr>
          <p:cNvGrpSpPr/>
          <p:nvPr/>
        </p:nvGrpSpPr>
        <p:grpSpPr>
          <a:xfrm>
            <a:off x="6078352" y="4544112"/>
            <a:ext cx="6113648" cy="769441"/>
            <a:chOff x="7291304" y="896482"/>
            <a:chExt cx="3198441" cy="402544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0972DA3-DFF6-44D6-B1E2-6DEDE15C1A2A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08307C3-FAA9-4BEB-9C01-D66B6820D61C}"/>
                </a:ext>
              </a:extLst>
            </p:cNvPr>
            <p:cNvSpPr txBox="1"/>
            <p:nvPr/>
          </p:nvSpPr>
          <p:spPr>
            <a:xfrm>
              <a:off x="7968706" y="896482"/>
              <a:ext cx="2521039" cy="40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Cả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A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và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B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đều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đúng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33" name="矩形: 圆角 5">
            <a:extLst>
              <a:ext uri="{FF2B5EF4-FFF2-40B4-BE49-F238E27FC236}">
                <a16:creationId xmlns:a16="http://schemas.microsoft.com/office/drawing/2014/main" id="{FB00FB96-D928-4A6B-9024-9CB3DB0C0708}"/>
              </a:ext>
            </a:extLst>
          </p:cNvPr>
          <p:cNvSpPr/>
          <p:nvPr/>
        </p:nvSpPr>
        <p:spPr>
          <a:xfrm>
            <a:off x="368973" y="703086"/>
            <a:ext cx="4793336" cy="1566166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Nhà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rông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dùng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để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làm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gì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字魂6号-日记插画体" panose="00000500000000000000" pitchFamily="2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449" y="4235692"/>
            <a:ext cx="1488102" cy="1491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3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0CD6E-778C-79B8-3AB3-E95DDF017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286" y="1081749"/>
            <a:ext cx="8285182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691BB4-84CE-4EE3-8775-F067292FFEBA}"/>
              </a:ext>
            </a:extLst>
          </p:cNvPr>
          <p:cNvGrpSpPr/>
          <p:nvPr/>
        </p:nvGrpSpPr>
        <p:grpSpPr>
          <a:xfrm>
            <a:off x="246669" y="247259"/>
            <a:ext cx="11704320" cy="6412621"/>
            <a:chOff x="1156389" y="1216165"/>
            <a:chExt cx="2247211" cy="4545623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1156389" y="1565568"/>
              <a:ext cx="2247211" cy="4196220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椭圆 2">
              <a:extLst>
                <a:ext uri="{FF2B5EF4-FFF2-40B4-BE49-F238E27FC236}">
                  <a16:creationId xmlns:a16="http://schemas.microsoft.com/office/drawing/2014/main" id="{8F2D51E3-AB91-4987-9146-7AD6251B37FE}"/>
                </a:ext>
              </a:extLst>
            </p:cNvPr>
            <p:cNvSpPr/>
            <p:nvPr/>
          </p:nvSpPr>
          <p:spPr>
            <a:xfrm>
              <a:off x="1717551" y="1216165"/>
              <a:ext cx="1144394" cy="568094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字魂6号-日记插画体" panose="00000500000000000000" pitchFamily="2" charset="-122"/>
                  <a:cs typeface="+mn-cs"/>
                </a:rPr>
                <a:t>SỰ TÍCH ÔNG ĐÙNG, BÀ ĐÙNG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29789" y="6265049"/>
            <a:ext cx="413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Truyện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cổ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tộc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Mường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948" y="1133899"/>
            <a:ext cx="11447362" cy="2951964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627" y="4184374"/>
            <a:ext cx="11447362" cy="2394030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482" y="1099681"/>
            <a:ext cx="1120429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dẫn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lênh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lom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khom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hụi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suốt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vẻ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vượt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nay.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: Do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ban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chưa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ghềnh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ngoằn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ngoèo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ghềnh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t="14175" r="12750" b="12442"/>
          <a:stretch/>
        </p:blipFill>
        <p:spPr>
          <a:xfrm rot="21257475">
            <a:off x="941902" y="550599"/>
            <a:ext cx="7203440" cy="5963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E7D55D-4592-4DFE-AECC-38D15B4B5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23" y="754486"/>
            <a:ext cx="6946906" cy="6946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718" y="679262"/>
            <a:ext cx="2450804" cy="17375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806" y="2071916"/>
            <a:ext cx="5913633" cy="15668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043" y="3015704"/>
            <a:ext cx="4718713" cy="4596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1192192"/>
            <a:ext cx="11704320" cy="5467687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 descr="Bảng gỗ học sinh tiểu học 3477">
            <a:extLst>
              <a:ext uri="{FF2B5EF4-FFF2-40B4-BE49-F238E27FC236}">
                <a16:creationId xmlns:a16="http://schemas.microsoft.com/office/drawing/2014/main" id="{C3DDD333-CEBE-7053-1B9F-188903A81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30424" y="2345272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FA2E2-5DAD-819C-6A6B-7425BBBC5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5" t="2572" r="20164" b="1592"/>
          <a:stretch/>
        </p:blipFill>
        <p:spPr>
          <a:xfrm>
            <a:off x="5849356" y="2573947"/>
            <a:ext cx="1798679" cy="2852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48E1A-10AE-9677-3C67-D146CBA21E2D}"/>
              </a:ext>
            </a:extLst>
          </p:cNvPr>
          <p:cNvSpPr txBox="1"/>
          <p:nvPr/>
        </p:nvSpPr>
        <p:spPr>
          <a:xfrm>
            <a:off x="2155625" y="565032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E6540-7848-31B9-5294-8A239B89F1D8}"/>
              </a:ext>
            </a:extLst>
          </p:cNvPr>
          <p:cNvSpPr txBox="1"/>
          <p:nvPr/>
        </p:nvSpPr>
        <p:spPr>
          <a:xfrm>
            <a:off x="5663682" y="5535540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A9A7C-A7D5-03CB-ED48-29EE1AED298D}"/>
              </a:ext>
            </a:extLst>
          </p:cNvPr>
          <p:cNvSpPr txBox="1"/>
          <p:nvPr/>
        </p:nvSpPr>
        <p:spPr>
          <a:xfrm>
            <a:off x="8550478" y="56783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800" r="14400"/>
          <a:stretch/>
        </p:blipFill>
        <p:spPr>
          <a:xfrm>
            <a:off x="8831681" y="2290492"/>
            <a:ext cx="2220566" cy="3136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231" y="353839"/>
            <a:ext cx="47491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t="14175" r="12750" b="12442"/>
          <a:stretch/>
        </p:blipFill>
        <p:spPr>
          <a:xfrm rot="21257475">
            <a:off x="941902" y="550599"/>
            <a:ext cx="7203440" cy="5963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90E7D55D-4592-4DFE-AECC-38D15B4B5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43" y="863500"/>
            <a:ext cx="6946906" cy="6946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89" y="1897071"/>
            <a:ext cx="7937432" cy="4259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9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HƯỚNG DẪN VIẾT CHỮ HOA Y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0629" y="740169"/>
            <a:ext cx="10241280" cy="576072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7" y="126195"/>
            <a:ext cx="4569284" cy="12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5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66443" y="842376"/>
            <a:ext cx="8692751" cy="1457070"/>
            <a:chOff x="1266443" y="842376"/>
            <a:chExt cx="8692751" cy="14570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266443" y="1048180"/>
              <a:ext cx="86927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9222" y="842376"/>
              <a:ext cx="1518036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7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t="14175" r="12750" b="12442"/>
          <a:stretch/>
        </p:blipFill>
        <p:spPr>
          <a:xfrm rot="21257475">
            <a:off x="278758" y="401292"/>
            <a:ext cx="7203440" cy="5963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90E7D55D-4592-4DFE-AECC-38D15B4B5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43" y="863500"/>
            <a:ext cx="6946906" cy="6946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7472" y="1349845"/>
            <a:ext cx="10144623" cy="5358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3840" y="64873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1935480" y="1783558"/>
            <a:ext cx="8143153" cy="42972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798" y="0"/>
            <a:ext cx="5962405" cy="1926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953" y="3082255"/>
            <a:ext cx="1702205" cy="18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433" y="0"/>
            <a:ext cx="5986791" cy="1926503"/>
          </a:xfrm>
          <a:prstGeom prst="rect">
            <a:avLst/>
          </a:prstGeom>
        </p:spPr>
      </p:pic>
      <p:pic>
        <p:nvPicPr>
          <p:cNvPr id="7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1443865" y="1649584"/>
            <a:ext cx="9132695" cy="48193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888" y="3080770"/>
            <a:ext cx="5501912" cy="20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315752" y="1782404"/>
            <a:ext cx="2915128" cy="55234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74966" y="1048128"/>
            <a:ext cx="198484" cy="3933159"/>
            <a:chOff x="6796339" y="1005139"/>
            <a:chExt cx="161421" cy="319872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549BC6C-8CF3-4B95-A9B4-637B0A2A1555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>
              <a:off x="6877049" y="1085850"/>
              <a:ext cx="1" cy="3118012"/>
            </a:xfrm>
            <a:prstGeom prst="line">
              <a:avLst/>
            </a:prstGeom>
            <a:ln w="22225">
              <a:solidFill>
                <a:srgbClr val="F5D54C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36D8E9C-0CA8-4D84-A5C9-3639AA7F2FCB}"/>
                </a:ext>
              </a:extLst>
            </p:cNvPr>
            <p:cNvSpPr/>
            <p:nvPr/>
          </p:nvSpPr>
          <p:spPr>
            <a:xfrm>
              <a:off x="6796339" y="1005139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0C3B0DE-5D6E-4843-B334-E74DD5DEA357}"/>
                </a:ext>
              </a:extLst>
            </p:cNvPr>
            <p:cNvSpPr/>
            <p:nvPr/>
          </p:nvSpPr>
          <p:spPr>
            <a:xfrm>
              <a:off x="6796339" y="2523790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B0CBFFA-5538-4B49-AF3D-E62FD8003BF4}"/>
                </a:ext>
              </a:extLst>
            </p:cNvPr>
            <p:cNvSpPr/>
            <p:nvPr/>
          </p:nvSpPr>
          <p:spPr>
            <a:xfrm>
              <a:off x="6796339" y="4042441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633FB89-C2A3-41CE-8A60-4B724C1FCFE3}"/>
              </a:ext>
            </a:extLst>
          </p:cNvPr>
          <p:cNvGrpSpPr/>
          <p:nvPr/>
        </p:nvGrpSpPr>
        <p:grpSpPr>
          <a:xfrm>
            <a:off x="6078351" y="492082"/>
            <a:ext cx="5924550" cy="1446551"/>
            <a:chOff x="7291304" y="741225"/>
            <a:chExt cx="3099512" cy="756784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250A9E2-2EB2-4EBB-85C5-AF0511B6DFE3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BD427FF-0F70-47BD-A8F8-5A0F01BC4B12}"/>
                </a:ext>
              </a:extLst>
            </p:cNvPr>
            <p:cNvSpPr txBox="1"/>
            <p:nvPr/>
          </p:nvSpPr>
          <p:spPr>
            <a:xfrm>
              <a:off x="7962627" y="741225"/>
              <a:ext cx="2428189" cy="75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chứa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biết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bao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kỉ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niệm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vui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buồn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CD21FEE-FA97-403B-8D30-EA7AC314FBC0}"/>
              </a:ext>
            </a:extLst>
          </p:cNvPr>
          <p:cNvGrpSpPr/>
          <p:nvPr/>
        </p:nvGrpSpPr>
        <p:grpSpPr>
          <a:xfrm>
            <a:off x="6078352" y="2364494"/>
            <a:ext cx="6102028" cy="1446550"/>
            <a:chOff x="7291304" y="707457"/>
            <a:chExt cx="3192362" cy="756783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0437FB5-7A5D-47ED-A9C2-320C91115C08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C720ED7-4A99-4E0B-9A9E-EA713CB35D1F}"/>
                </a:ext>
              </a:extLst>
            </p:cNvPr>
            <p:cNvSpPr txBox="1"/>
            <p:nvPr/>
          </p:nvSpPr>
          <p:spPr>
            <a:xfrm>
              <a:off x="7962627" y="707457"/>
              <a:ext cx="2521039" cy="756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thân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thương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như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cái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tổ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chim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êm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ấm</a:t>
              </a: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C8C5867-456B-4068-9BCD-F60B61A49FEB}"/>
              </a:ext>
            </a:extLst>
          </p:cNvPr>
          <p:cNvGrpSpPr/>
          <p:nvPr/>
        </p:nvGrpSpPr>
        <p:grpSpPr>
          <a:xfrm>
            <a:off x="6078352" y="4049665"/>
            <a:ext cx="6245727" cy="2123657"/>
            <a:chOff x="7291304" y="637805"/>
            <a:chExt cx="3267540" cy="1111021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0972DA3-DFF6-44D6-B1E2-6DEDE15C1A2A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08307C3-FAA9-4BEB-9C01-D66B6820D61C}"/>
                </a:ext>
              </a:extLst>
            </p:cNvPr>
            <p:cNvSpPr txBox="1"/>
            <p:nvPr/>
          </p:nvSpPr>
          <p:spPr>
            <a:xfrm>
              <a:off x="7922280" y="637805"/>
              <a:ext cx="2636564" cy="1111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Thân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yêu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như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ngôi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nhà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chung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có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sự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góp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sức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của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mọi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người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33" name="矩形: 圆角 5">
            <a:extLst>
              <a:ext uri="{FF2B5EF4-FFF2-40B4-BE49-F238E27FC236}">
                <a16:creationId xmlns:a16="http://schemas.microsoft.com/office/drawing/2014/main" id="{FB00FB96-D928-4A6B-9024-9CB3DB0C0708}"/>
              </a:ext>
            </a:extLst>
          </p:cNvPr>
          <p:cNvSpPr/>
          <p:nvPr/>
        </p:nvSpPr>
        <p:spPr>
          <a:xfrm>
            <a:off x="45660" y="758013"/>
            <a:ext cx="5626095" cy="2048782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Nhà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rông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đối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với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tuổi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trẻ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Tây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Nguyên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….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字魂6号-日记插画体" panose="00000500000000000000" pitchFamily="2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320" y="2342173"/>
            <a:ext cx="1488102" cy="1491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3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1926503"/>
            <a:ext cx="11704320" cy="3712297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796" y="963251"/>
            <a:ext cx="5962405" cy="1926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1" y="2947374"/>
            <a:ext cx="1205283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5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椭圆 2">
            <a:extLst>
              <a:ext uri="{FF2B5EF4-FFF2-40B4-BE49-F238E27FC236}">
                <a16:creationId xmlns:a16="http://schemas.microsoft.com/office/drawing/2014/main" id="{8F2D51E3-AB91-4987-9146-7AD6251B37FE}"/>
              </a:ext>
            </a:extLst>
          </p:cNvPr>
          <p:cNvSpPr/>
          <p:nvPr/>
        </p:nvSpPr>
        <p:spPr>
          <a:xfrm>
            <a:off x="2761269" y="441960"/>
            <a:ext cx="6675120" cy="1427479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Viết</a:t>
            </a:r>
            <a:r>
              <a:rPr kumimoji="0" lang="en-US" altLang="zh-CN" sz="7200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kumimoji="0" lang="en-US" altLang="zh-CN" sz="7200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bài</a:t>
            </a:r>
            <a:r>
              <a:rPr kumimoji="0" lang="en-US" altLang="zh-CN" sz="7200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kumimoji="0" lang="en-US" altLang="zh-CN" sz="7200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vào</a:t>
            </a:r>
            <a:r>
              <a:rPr kumimoji="0" lang="en-US" altLang="zh-CN" sz="7200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kumimoji="0" lang="en-US" altLang="zh-CN" sz="7200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vở</a:t>
            </a:r>
            <a:endParaRPr kumimoji="0" lang="zh-CN" altLang="en-US" sz="720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SVN-Bira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69" y="2108675"/>
            <a:ext cx="7665720" cy="43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6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771615"/>
            <a:ext cx="9347200" cy="499494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FB00FB96-D928-4A6B-9024-9CB3DB0C0708}"/>
              </a:ext>
            </a:extLst>
          </p:cNvPr>
          <p:cNvSpPr/>
          <p:nvPr/>
        </p:nvSpPr>
        <p:spPr>
          <a:xfrm>
            <a:off x="590887" y="144286"/>
            <a:ext cx="11010227" cy="1566166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Quan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sát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tranh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minh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họa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,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cho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biết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hai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người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trong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tranh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đang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làm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gì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字魂6号-日记插画体" panose="00000500000000000000" pitchFamily="2" charset="-122"/>
              <a:cs typeface="+mn-cs"/>
            </a:endParaRPr>
          </a:p>
        </p:txBody>
      </p:sp>
      <p:pic>
        <p:nvPicPr>
          <p:cNvPr id="4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1772" y="6156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8E2038-CC95-D298-61C9-BEF4B3FF7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45" y="81905"/>
            <a:ext cx="6497256" cy="3471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C74789-839C-5C2A-CB38-094537236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028" y="-330746"/>
            <a:ext cx="5014179" cy="4701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7781B-339E-F710-1D27-6B53001E6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865" y="2574534"/>
            <a:ext cx="10020105" cy="19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CB694-3A8F-7B5E-CE93-DFF7E89B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09" y="330990"/>
            <a:ext cx="8285182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3040" y="607025"/>
            <a:ext cx="11704320" cy="5458110"/>
            <a:chOff x="193040" y="607025"/>
            <a:chExt cx="11704320" cy="5458110"/>
          </a:xfrm>
        </p:grpSpPr>
        <p:grpSp>
          <p:nvGrpSpPr>
            <p:cNvPr id="2" name="组合 8">
              <a:extLst>
                <a:ext uri="{FF2B5EF4-FFF2-40B4-BE49-F238E27FC236}">
                  <a16:creationId xmlns:a16="http://schemas.microsoft.com/office/drawing/2014/main" id="{E6691BB4-84CE-4EE3-8775-F067292FFEBA}"/>
                </a:ext>
              </a:extLst>
            </p:cNvPr>
            <p:cNvGrpSpPr/>
            <p:nvPr/>
          </p:nvGrpSpPr>
          <p:grpSpPr>
            <a:xfrm>
              <a:off x="193040" y="607025"/>
              <a:ext cx="11704320" cy="5458110"/>
              <a:chOff x="1156389" y="1281520"/>
              <a:chExt cx="2247211" cy="4320275"/>
            </a:xfrm>
          </p:grpSpPr>
          <p:sp>
            <p:nvSpPr>
              <p:cNvPr id="3" name="矩形: 圆角 1">
                <a:extLst>
                  <a:ext uri="{FF2B5EF4-FFF2-40B4-BE49-F238E27FC236}">
                    <a16:creationId xmlns:a16="http://schemas.microsoft.com/office/drawing/2014/main" id="{AF239053-3E77-4B9D-BDAE-C411F877B06D}"/>
                  </a:ext>
                </a:extLst>
              </p:cNvPr>
              <p:cNvSpPr/>
              <p:nvPr/>
            </p:nvSpPr>
            <p:spPr>
              <a:xfrm>
                <a:off x="1156389" y="1565568"/>
                <a:ext cx="2247211" cy="4036227"/>
              </a:xfrm>
              <a:prstGeom prst="roundRect">
                <a:avLst/>
              </a:prstGeom>
              <a:solidFill>
                <a:schemeClr val="bg1"/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椭圆 2">
                <a:extLst>
                  <a:ext uri="{FF2B5EF4-FFF2-40B4-BE49-F238E27FC236}">
                    <a16:creationId xmlns:a16="http://schemas.microsoft.com/office/drawing/2014/main" id="{8F2D51E3-AB91-4987-9146-7AD6251B37FE}"/>
                  </a:ext>
                </a:extLst>
              </p:cNvPr>
              <p:cNvSpPr/>
              <p:nvPr/>
            </p:nvSpPr>
            <p:spPr>
              <a:xfrm>
                <a:off x="1717551" y="1281520"/>
                <a:ext cx="1144394" cy="568094"/>
              </a:xfrm>
              <a:prstGeom prst="roundRect">
                <a:avLst/>
              </a:prstGeom>
              <a:solidFill>
                <a:srgbClr val="F5D54C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字魂6号-日记插画体" panose="00000500000000000000" pitchFamily="2" charset="-122"/>
                  </a:rPr>
                  <a:t>SỰ TÍCH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字魂6号-日记插画体" panose="00000500000000000000" pitchFamily="2" charset="-122"/>
                  </a:rPr>
                  <a:t> ÔNG ĐÙNG</a:t>
                </a:r>
                <a:r>
                  <a:rPr lang="en-US" altLang="zh-CN" sz="3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字魂6号-日记插画体" panose="00000500000000000000" pitchFamily="2" charset="-122"/>
                  </a:rPr>
                  <a:t>, BÀ ĐÙNG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6号-日记插画体" panose="00000500000000000000" pitchFamily="2" charset="-122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43382" y="1679000"/>
              <a:ext cx="11505235" cy="410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xửa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xưa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ở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xứ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Mường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Bi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xuất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đôi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vợ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chồng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khác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thường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Họ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đứng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hơn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năm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đỉnh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Mường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gọi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họ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nghĩa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khổng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lồ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pPr lvl="0" algn="just">
                <a:spcAft>
                  <a:spcPts val="600"/>
                </a:spcAft>
                <a:defRPr/>
              </a:pP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Hồi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ấy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thì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thấp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lồi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lõm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cối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hoang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dại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mọc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chằng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chịt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thì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chảy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lòng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ngập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lênh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láng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khắp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nơi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Thấy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vậy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liền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ra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tay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nhổ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san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cánh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phẳng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rãi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lấy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chỗ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dân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cày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cấy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字魂95号-手刻宋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4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46669" y="247259"/>
            <a:ext cx="11704320" cy="6438567"/>
            <a:chOff x="246669" y="247259"/>
            <a:chExt cx="11704320" cy="6438567"/>
          </a:xfrm>
        </p:grpSpPr>
        <p:grpSp>
          <p:nvGrpSpPr>
            <p:cNvPr id="5" name="Group 4"/>
            <p:cNvGrpSpPr/>
            <p:nvPr/>
          </p:nvGrpSpPr>
          <p:grpSpPr>
            <a:xfrm>
              <a:off x="246669" y="247259"/>
              <a:ext cx="11704320" cy="6438567"/>
              <a:chOff x="146741" y="156012"/>
              <a:chExt cx="11704320" cy="6438567"/>
            </a:xfrm>
          </p:grpSpPr>
          <p:grpSp>
            <p:nvGrpSpPr>
              <p:cNvPr id="2" name="组合 8">
                <a:extLst>
                  <a:ext uri="{FF2B5EF4-FFF2-40B4-BE49-F238E27FC236}">
                    <a16:creationId xmlns:a16="http://schemas.microsoft.com/office/drawing/2014/main" id="{E6691BB4-84CE-4EE3-8775-F067292FFEBA}"/>
                  </a:ext>
                </a:extLst>
              </p:cNvPr>
              <p:cNvGrpSpPr/>
              <p:nvPr/>
            </p:nvGrpSpPr>
            <p:grpSpPr>
              <a:xfrm>
                <a:off x="146741" y="156012"/>
                <a:ext cx="11704320" cy="6412621"/>
                <a:chOff x="1156389" y="1216165"/>
                <a:chExt cx="2247211" cy="4545623"/>
              </a:xfrm>
            </p:grpSpPr>
            <p:sp>
              <p:nvSpPr>
                <p:cNvPr id="3" name="矩形: 圆角 1">
                  <a:extLst>
                    <a:ext uri="{FF2B5EF4-FFF2-40B4-BE49-F238E27FC236}">
                      <a16:creationId xmlns:a16="http://schemas.microsoft.com/office/drawing/2014/main" id="{AF239053-3E77-4B9D-BDAE-C411F877B06D}"/>
                    </a:ext>
                  </a:extLst>
                </p:cNvPr>
                <p:cNvSpPr/>
                <p:nvPr/>
              </p:nvSpPr>
              <p:spPr>
                <a:xfrm>
                  <a:off x="1156389" y="1565568"/>
                  <a:ext cx="2247211" cy="4196220"/>
                </a:xfrm>
                <a:prstGeom prst="roundRect">
                  <a:avLst/>
                </a:prstGeom>
                <a:solidFill>
                  <a:schemeClr val="bg1"/>
                </a:solidFill>
                <a:ln w="22225">
                  <a:solidFill>
                    <a:srgbClr val="F5D54C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" name="椭圆 2">
                  <a:extLst>
                    <a:ext uri="{FF2B5EF4-FFF2-40B4-BE49-F238E27FC236}">
                      <a16:creationId xmlns:a16="http://schemas.microsoft.com/office/drawing/2014/main" id="{8F2D51E3-AB91-4987-9146-7AD6251B37FE}"/>
                    </a:ext>
                  </a:extLst>
                </p:cNvPr>
                <p:cNvSpPr/>
                <p:nvPr/>
              </p:nvSpPr>
              <p:spPr>
                <a:xfrm>
                  <a:off x="1717551" y="1216165"/>
                  <a:ext cx="1144394" cy="568094"/>
                </a:xfrm>
                <a:prstGeom prst="roundRect">
                  <a:avLst/>
                </a:prstGeom>
                <a:solidFill>
                  <a:srgbClr val="F5D54C"/>
                </a:solidFill>
                <a:ln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j-lt"/>
                      <a:ea typeface="字魂6号-日记插画体" panose="00000500000000000000" pitchFamily="2" charset="-122"/>
                    </a:rPr>
                    <a:t>SỰ TÍCH</a:t>
                  </a:r>
                  <a:r>
                    <a:rPr kumimoji="0" lang="en-US" altLang="zh-CN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j-lt"/>
                      <a:ea typeface="字魂6号-日记插画体" panose="00000500000000000000" pitchFamily="2" charset="-122"/>
                    </a:rPr>
                    <a:t> ÔNG ĐÙNG</a:t>
                  </a:r>
                  <a:r>
                    <a:rPr lang="en-US" altLang="zh-CN" sz="3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字魂6号-日记插画体" panose="00000500000000000000" pitchFamily="2" charset="-122"/>
                    </a:rPr>
                    <a:t>, BÀ ĐÙNG</a:t>
                  </a: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字魂6号-日记插画体" panose="00000500000000000000" pitchFamily="2" charset="-122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47554" y="1008434"/>
                <a:ext cx="11204294" cy="5586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spcAft>
                    <a:spcPts val="600"/>
                  </a:spcAft>
                  <a:defRPr/>
                </a:pP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bàn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vợ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con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dẫn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tránh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tràn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lênh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láng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lom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khom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tay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đằng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trước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hì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hụi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vét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đằng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Họ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việc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suốt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đêm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trò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chuyện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vui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vẻ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Thế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rồi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con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đào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chảy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dòng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vượt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đồi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núi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đổ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xuôi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chính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nay.</a:t>
                </a:r>
              </a:p>
              <a:p>
                <a:pPr lvl="0" algn="just">
                  <a:spcAft>
                    <a:spcPts val="600"/>
                  </a:spcAft>
                  <a:defRPr/>
                </a:pP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   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Xong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mọi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việc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ngẩng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nhìn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: Do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vét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đêm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nhìn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rõ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dòng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Nơi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chưa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vét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đá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cản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trở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dòng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chảy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tạo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thác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ghềnh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Vì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thế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ngoằn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ngoèo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: “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trăm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bảy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mươi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thác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trăm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mươi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ghềnh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”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bây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giờ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+mj-lt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429789" y="6265049"/>
              <a:ext cx="4137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4">
                      <a:lumMod val="50000"/>
                    </a:schemeClr>
                  </a:solidFill>
                </a:rPr>
                <a:t>Theo </a:t>
              </a:r>
              <a:r>
                <a:rPr lang="en-US" b="1" i="1" dirty="0" err="1">
                  <a:solidFill>
                    <a:schemeClr val="accent4">
                      <a:lumMod val="50000"/>
                    </a:schemeClr>
                  </a:solidFill>
                </a:rPr>
                <a:t>Truyện</a:t>
              </a:r>
              <a:r>
                <a:rPr lang="en-US" b="1" i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b="1" i="1" dirty="0" err="1">
                  <a:solidFill>
                    <a:schemeClr val="accent4">
                      <a:lumMod val="50000"/>
                    </a:schemeClr>
                  </a:solidFill>
                </a:rPr>
                <a:t>cổ</a:t>
              </a:r>
              <a:r>
                <a:rPr lang="en-US" b="1" i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b="1" i="1" dirty="0" err="1">
                  <a:solidFill>
                    <a:schemeClr val="accent4">
                      <a:lumMod val="50000"/>
                    </a:schemeClr>
                  </a:solidFill>
                </a:rPr>
                <a:t>dân</a:t>
              </a:r>
              <a:r>
                <a:rPr lang="en-US" b="1" i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b="1" i="1" dirty="0" err="1">
                  <a:solidFill>
                    <a:schemeClr val="accent4">
                      <a:lumMod val="50000"/>
                    </a:schemeClr>
                  </a:solidFill>
                </a:rPr>
                <a:t>tộc</a:t>
              </a:r>
              <a:r>
                <a:rPr lang="en-US" b="1" i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b="1" i="1" dirty="0" err="1">
                  <a:solidFill>
                    <a:schemeClr val="accent4">
                      <a:lumMod val="50000"/>
                    </a:schemeClr>
                  </a:solidFill>
                </a:rPr>
                <a:t>Mường</a:t>
              </a:r>
              <a:endParaRPr lang="en-US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3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328</TotalTime>
  <Words>1499</Words>
  <Application>Microsoft Office PowerPoint</Application>
  <PresentationFormat>Widescreen</PresentationFormat>
  <Paragraphs>92</Paragraphs>
  <Slides>41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Cambria</vt:lpstr>
      <vt:lpstr>SVN-Bira</vt:lpstr>
      <vt:lpstr>Wingdings</vt:lpstr>
      <vt:lpstr>Calibri</vt:lpstr>
      <vt:lpstr>Arial</vt:lpstr>
      <vt:lpstr>Wingdings 3</vt:lpstr>
      <vt:lpstr>Century Gothic</vt:lpstr>
      <vt:lpstr>Calibri 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YEN</cp:lastModifiedBy>
  <cp:revision>36</cp:revision>
  <dcterms:created xsi:type="dcterms:W3CDTF">2023-03-30T12:02:40Z</dcterms:created>
  <dcterms:modified xsi:type="dcterms:W3CDTF">2025-04-13T14:46:30Z</dcterms:modified>
</cp:coreProperties>
</file>